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64" r:id="rId3"/>
    <p:sldId id="274" r:id="rId4"/>
    <p:sldId id="296" r:id="rId5"/>
    <p:sldId id="262" r:id="rId6"/>
    <p:sldId id="272" r:id="rId7"/>
    <p:sldId id="281" r:id="rId8"/>
    <p:sldId id="280" r:id="rId9"/>
    <p:sldId id="279" r:id="rId10"/>
    <p:sldId id="292" r:id="rId11"/>
    <p:sldId id="294" r:id="rId12"/>
    <p:sldId id="297" r:id="rId13"/>
    <p:sldId id="298" r:id="rId14"/>
    <p:sldId id="275" r:id="rId15"/>
    <p:sldId id="278" r:id="rId16"/>
    <p:sldId id="304" r:id="rId17"/>
    <p:sldId id="300" r:id="rId18"/>
    <p:sldId id="303" r:id="rId19"/>
    <p:sldId id="305" r:id="rId20"/>
    <p:sldId id="283" r:id="rId21"/>
    <p:sldId id="295" r:id="rId22"/>
    <p:sldId id="301" r:id="rId23"/>
    <p:sldId id="257" r:id="rId24"/>
    <p:sldId id="265" r:id="rId25"/>
    <p:sldId id="302" r:id="rId26"/>
    <p:sldId id="285" r:id="rId27"/>
    <p:sldId id="260" r:id="rId28"/>
    <p:sldId id="258" r:id="rId29"/>
    <p:sldId id="266" r:id="rId30"/>
    <p:sldId id="261" r:id="rId31"/>
    <p:sldId id="267" r:id="rId32"/>
    <p:sldId id="268" r:id="rId33"/>
    <p:sldId id="306" r:id="rId34"/>
    <p:sldId id="308" r:id="rId35"/>
    <p:sldId id="309" r:id="rId36"/>
    <p:sldId id="310" r:id="rId37"/>
    <p:sldId id="311" r:id="rId38"/>
    <p:sldId id="287" r:id="rId39"/>
    <p:sldId id="288" r:id="rId40"/>
    <p:sldId id="307" r:id="rId41"/>
    <p:sldId id="286" r:id="rId42"/>
    <p:sldId id="313" r:id="rId43"/>
    <p:sldId id="315" r:id="rId44"/>
    <p:sldId id="312" r:id="rId45"/>
    <p:sldId id="314" r:id="rId46"/>
    <p:sldId id="319" r:id="rId47"/>
    <p:sldId id="316" r:id="rId48"/>
    <p:sldId id="317" r:id="rId49"/>
    <p:sldId id="318" r:id="rId50"/>
    <p:sldId id="320" r:id="rId51"/>
    <p:sldId id="322" r:id="rId52"/>
    <p:sldId id="323" r:id="rId53"/>
    <p:sldId id="324" r:id="rId54"/>
    <p:sldId id="321" r:id="rId5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FA9E5A9-820C-4137-B779-1B70148D2DF5}">
          <p14:sldIdLst>
            <p14:sldId id="256"/>
            <p14:sldId id="264"/>
            <p14:sldId id="274"/>
            <p14:sldId id="296"/>
            <p14:sldId id="262"/>
            <p14:sldId id="272"/>
            <p14:sldId id="281"/>
            <p14:sldId id="280"/>
            <p14:sldId id="279"/>
            <p14:sldId id="292"/>
            <p14:sldId id="294"/>
            <p14:sldId id="297"/>
            <p14:sldId id="298"/>
            <p14:sldId id="275"/>
            <p14:sldId id="278"/>
            <p14:sldId id="304"/>
            <p14:sldId id="300"/>
            <p14:sldId id="303"/>
            <p14:sldId id="305"/>
            <p14:sldId id="283"/>
            <p14:sldId id="295"/>
            <p14:sldId id="301"/>
            <p14:sldId id="257"/>
            <p14:sldId id="265"/>
            <p14:sldId id="302"/>
            <p14:sldId id="285"/>
            <p14:sldId id="260"/>
            <p14:sldId id="258"/>
            <p14:sldId id="266"/>
            <p14:sldId id="261"/>
            <p14:sldId id="267"/>
            <p14:sldId id="268"/>
            <p14:sldId id="306"/>
            <p14:sldId id="308"/>
            <p14:sldId id="309"/>
            <p14:sldId id="310"/>
            <p14:sldId id="311"/>
            <p14:sldId id="287"/>
            <p14:sldId id="288"/>
            <p14:sldId id="307"/>
            <p14:sldId id="286"/>
            <p14:sldId id="313"/>
            <p14:sldId id="315"/>
            <p14:sldId id="312"/>
            <p14:sldId id="314"/>
            <p14:sldId id="319"/>
            <p14:sldId id="316"/>
            <p14:sldId id="317"/>
            <p14:sldId id="318"/>
            <p14:sldId id="320"/>
            <p14:sldId id="322"/>
            <p14:sldId id="323"/>
            <p14:sldId id="324"/>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ntin Jaillet" userId="d4b94950573d3c3a" providerId="Windows Live" clId="Web-{54BB7E0C-F28C-4D00-918D-7436FB2B45F8}"/>
    <pc:docChg chg="">
      <pc:chgData name="Quentin Jaillet" userId="d4b94950573d3c3a" providerId="Windows Live" clId="Web-{54BB7E0C-F28C-4D00-918D-7436FB2B45F8}" dt="2018-01-16T15:08:48.307" v="3"/>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E10F2-2157-4473-85EF-0DEE3C1FFB4C}" type="doc">
      <dgm:prSet loTypeId="urn:microsoft.com/office/officeart/2016/7/layout/BasicLinearProcessNumbered" loCatId="process" qsTypeId="urn:microsoft.com/office/officeart/2005/8/quickstyle/simple4" qsCatId="simple" csTypeId="urn:microsoft.com/office/officeart/2005/8/colors/accent0_3" csCatId="mainScheme" phldr="1"/>
      <dgm:spPr/>
      <dgm:t>
        <a:bodyPr/>
        <a:lstStyle/>
        <a:p>
          <a:endParaRPr lang="fr-FR"/>
        </a:p>
      </dgm:t>
    </dgm:pt>
    <dgm:pt modelId="{8B05BB37-3034-48FE-865B-913A4BBD7617}">
      <dgm:prSet phldrT="[Texte]"/>
      <dgm:spPr/>
      <dgm:t>
        <a:bodyPr/>
        <a:lstStyle/>
        <a:p>
          <a:r>
            <a:rPr lang="fr-FR"/>
            <a:t>Développement</a:t>
          </a:r>
        </a:p>
      </dgm:t>
    </dgm:pt>
    <dgm:pt modelId="{C73405B0-BEE1-4DB2-997D-BD45B37293D6}" type="parTrans" cxnId="{D1F0D93D-6F6B-49B1-8684-51CD0A228940}">
      <dgm:prSet/>
      <dgm:spPr/>
      <dgm:t>
        <a:bodyPr/>
        <a:lstStyle/>
        <a:p>
          <a:endParaRPr lang="fr-FR"/>
        </a:p>
      </dgm:t>
    </dgm:pt>
    <dgm:pt modelId="{79BCDDB0-F550-4FA9-8546-4A89147098EA}" type="sibTrans" cxnId="{D1F0D93D-6F6B-49B1-8684-51CD0A228940}">
      <dgm:prSet phldrT="1"/>
      <dgm:spPr/>
      <dgm:t>
        <a:bodyPr/>
        <a:lstStyle/>
        <a:p>
          <a:r>
            <a:rPr lang="fr-FR"/>
            <a:t>1</a:t>
          </a:r>
        </a:p>
      </dgm:t>
    </dgm:pt>
    <dgm:pt modelId="{D6521CB0-F486-4168-BB35-297321AED5DF}">
      <dgm:prSet phldrT="[Texte]"/>
      <dgm:spPr/>
      <dgm:t>
        <a:bodyPr/>
        <a:lstStyle/>
        <a:p>
          <a:r>
            <a:rPr lang="fr-FR"/>
            <a:t>Gestionnaire de sources</a:t>
          </a:r>
        </a:p>
      </dgm:t>
    </dgm:pt>
    <dgm:pt modelId="{891DF52B-862F-4D56-9C2D-D1BF382C32C6}" type="parTrans" cxnId="{4FCF95BD-F6DD-446E-A7EF-963A131C47D6}">
      <dgm:prSet/>
      <dgm:spPr/>
      <dgm:t>
        <a:bodyPr/>
        <a:lstStyle/>
        <a:p>
          <a:endParaRPr lang="fr-FR"/>
        </a:p>
      </dgm:t>
    </dgm:pt>
    <dgm:pt modelId="{C2A35CF8-32C7-40B2-B16F-44471D1A9254}" type="sibTrans" cxnId="{4FCF95BD-F6DD-446E-A7EF-963A131C47D6}">
      <dgm:prSet phldrT="2"/>
      <dgm:spPr/>
      <dgm:t>
        <a:bodyPr/>
        <a:lstStyle/>
        <a:p>
          <a:r>
            <a:rPr lang="fr-FR"/>
            <a:t>2</a:t>
          </a:r>
        </a:p>
      </dgm:t>
    </dgm:pt>
    <dgm:pt modelId="{144E3F85-08DC-463C-A77E-B63467E0CE74}">
      <dgm:prSet phldrT="[Texte]"/>
      <dgm:spPr/>
      <dgm:t>
        <a:bodyPr/>
        <a:lstStyle/>
        <a:p>
          <a:r>
            <a:rPr lang="fr-FR"/>
            <a:t>Build</a:t>
          </a:r>
        </a:p>
      </dgm:t>
    </dgm:pt>
    <dgm:pt modelId="{B26C9380-EA80-4EC1-A66B-6F414722A5CB}" type="parTrans" cxnId="{D7F990E6-5C67-42B9-8294-DD67C92E5341}">
      <dgm:prSet/>
      <dgm:spPr/>
      <dgm:t>
        <a:bodyPr/>
        <a:lstStyle/>
        <a:p>
          <a:endParaRPr lang="fr-FR"/>
        </a:p>
      </dgm:t>
    </dgm:pt>
    <dgm:pt modelId="{ABC932C7-D146-44BE-AF59-B4991EE88BE2}" type="sibTrans" cxnId="{D7F990E6-5C67-42B9-8294-DD67C92E5341}">
      <dgm:prSet phldrT="3"/>
      <dgm:spPr/>
      <dgm:t>
        <a:bodyPr/>
        <a:lstStyle/>
        <a:p>
          <a:r>
            <a:rPr lang="fr-FR"/>
            <a:t>3</a:t>
          </a:r>
        </a:p>
      </dgm:t>
    </dgm:pt>
    <dgm:pt modelId="{B05BA84A-E3C6-4F1F-8FD0-CB9128EA1257}">
      <dgm:prSet phldrT="[Texte]"/>
      <dgm:spPr/>
      <dgm:t>
        <a:bodyPr/>
        <a:lstStyle/>
        <a:p>
          <a:r>
            <a:rPr lang="fr-FR"/>
            <a:t>Tests</a:t>
          </a:r>
        </a:p>
      </dgm:t>
    </dgm:pt>
    <dgm:pt modelId="{D63048DA-575E-4D5C-B619-EAF99BB75932}" type="parTrans" cxnId="{611F574C-C582-4A0C-A4A4-8912F0809A13}">
      <dgm:prSet/>
      <dgm:spPr/>
      <dgm:t>
        <a:bodyPr/>
        <a:lstStyle/>
        <a:p>
          <a:endParaRPr lang="fr-FR"/>
        </a:p>
      </dgm:t>
    </dgm:pt>
    <dgm:pt modelId="{8144D375-100A-4A23-9E8D-235BA7532AAF}" type="sibTrans" cxnId="{611F574C-C582-4A0C-A4A4-8912F0809A13}">
      <dgm:prSet phldrT="4"/>
      <dgm:spPr/>
      <dgm:t>
        <a:bodyPr/>
        <a:lstStyle/>
        <a:p>
          <a:r>
            <a:rPr lang="fr-FR"/>
            <a:t>4</a:t>
          </a:r>
        </a:p>
      </dgm:t>
    </dgm:pt>
    <dgm:pt modelId="{54891EC1-3953-4F0B-ADC7-81E20DA683A6}">
      <dgm:prSet phldrT="[Texte]"/>
      <dgm:spPr/>
      <dgm:t>
        <a:bodyPr/>
        <a:lstStyle/>
        <a:p>
          <a:r>
            <a:rPr lang="fr-FR" dirty="0"/>
            <a:t>Déploiement</a:t>
          </a:r>
        </a:p>
      </dgm:t>
    </dgm:pt>
    <dgm:pt modelId="{526C57F3-B9CA-40C2-AB6A-FF84BFD6BAEA}" type="parTrans" cxnId="{CFAB1169-7814-44BA-A24F-6F861FBF0496}">
      <dgm:prSet/>
      <dgm:spPr/>
      <dgm:t>
        <a:bodyPr/>
        <a:lstStyle/>
        <a:p>
          <a:endParaRPr lang="fr-FR"/>
        </a:p>
      </dgm:t>
    </dgm:pt>
    <dgm:pt modelId="{8200744D-8D43-4957-8899-1E5F1080964C}" type="sibTrans" cxnId="{CFAB1169-7814-44BA-A24F-6F861FBF0496}">
      <dgm:prSet phldrT="5"/>
      <dgm:spPr/>
      <dgm:t>
        <a:bodyPr/>
        <a:lstStyle/>
        <a:p>
          <a:r>
            <a:rPr lang="fr-FR"/>
            <a:t>5</a:t>
          </a:r>
        </a:p>
      </dgm:t>
    </dgm:pt>
    <dgm:pt modelId="{DF789802-C0AD-4132-AB0B-BD9BB78341F1}" type="pres">
      <dgm:prSet presAssocID="{482E10F2-2157-4473-85EF-0DEE3C1FFB4C}" presName="Name0" presStyleCnt="0">
        <dgm:presLayoutVars>
          <dgm:animLvl val="lvl"/>
          <dgm:resizeHandles val="exact"/>
        </dgm:presLayoutVars>
      </dgm:prSet>
      <dgm:spPr/>
      <dgm:t>
        <a:bodyPr/>
        <a:lstStyle/>
        <a:p>
          <a:endParaRPr lang="fr-FR"/>
        </a:p>
      </dgm:t>
    </dgm:pt>
    <dgm:pt modelId="{F8E51D97-ABE6-417C-A1FC-F1ACC8679E73}" type="pres">
      <dgm:prSet presAssocID="{8B05BB37-3034-48FE-865B-913A4BBD7617}" presName="compositeNode" presStyleCnt="0">
        <dgm:presLayoutVars>
          <dgm:bulletEnabled val="1"/>
        </dgm:presLayoutVars>
      </dgm:prSet>
      <dgm:spPr/>
    </dgm:pt>
    <dgm:pt modelId="{8229C136-F100-4D41-81CD-AECE3329F0F2}" type="pres">
      <dgm:prSet presAssocID="{8B05BB37-3034-48FE-865B-913A4BBD7617}" presName="bgRect" presStyleLbl="bgAccFollowNode1" presStyleIdx="0" presStyleCnt="5"/>
      <dgm:spPr/>
      <dgm:t>
        <a:bodyPr/>
        <a:lstStyle/>
        <a:p>
          <a:endParaRPr lang="fr-FR"/>
        </a:p>
      </dgm:t>
    </dgm:pt>
    <dgm:pt modelId="{32C9E34A-C6CB-405C-8ED6-6965F96B49BD}" type="pres">
      <dgm:prSet presAssocID="{79BCDDB0-F550-4FA9-8546-4A89147098EA}" presName="sibTransNodeCircle" presStyleLbl="alignNode1" presStyleIdx="0" presStyleCnt="10">
        <dgm:presLayoutVars>
          <dgm:chMax val="0"/>
          <dgm:bulletEnabled/>
        </dgm:presLayoutVars>
      </dgm:prSet>
      <dgm:spPr/>
      <dgm:t>
        <a:bodyPr/>
        <a:lstStyle/>
        <a:p>
          <a:endParaRPr lang="fr-FR"/>
        </a:p>
      </dgm:t>
    </dgm:pt>
    <dgm:pt modelId="{8FEDDFB6-B977-483E-BBB1-47E4E253D006}" type="pres">
      <dgm:prSet presAssocID="{8B05BB37-3034-48FE-865B-913A4BBD7617}" presName="bottomLine" presStyleLbl="alignNode1" presStyleIdx="1" presStyleCnt="10">
        <dgm:presLayoutVars/>
      </dgm:prSet>
      <dgm:spPr/>
    </dgm:pt>
    <dgm:pt modelId="{5C636A92-3F21-4E47-B1C2-03468607F862}" type="pres">
      <dgm:prSet presAssocID="{8B05BB37-3034-48FE-865B-913A4BBD7617}" presName="nodeText" presStyleLbl="bgAccFollowNode1" presStyleIdx="0" presStyleCnt="5">
        <dgm:presLayoutVars>
          <dgm:bulletEnabled val="1"/>
        </dgm:presLayoutVars>
      </dgm:prSet>
      <dgm:spPr/>
      <dgm:t>
        <a:bodyPr/>
        <a:lstStyle/>
        <a:p>
          <a:endParaRPr lang="fr-FR"/>
        </a:p>
      </dgm:t>
    </dgm:pt>
    <dgm:pt modelId="{A640AE67-6126-4DB3-A41A-A2ADDC3D31D6}" type="pres">
      <dgm:prSet presAssocID="{79BCDDB0-F550-4FA9-8546-4A89147098EA}" presName="sibTrans" presStyleCnt="0"/>
      <dgm:spPr/>
    </dgm:pt>
    <dgm:pt modelId="{C2A0A3D1-B9A4-458B-839F-5DB33BD0A028}" type="pres">
      <dgm:prSet presAssocID="{D6521CB0-F486-4168-BB35-297321AED5DF}" presName="compositeNode" presStyleCnt="0">
        <dgm:presLayoutVars>
          <dgm:bulletEnabled val="1"/>
        </dgm:presLayoutVars>
      </dgm:prSet>
      <dgm:spPr/>
    </dgm:pt>
    <dgm:pt modelId="{57E99CF9-83BB-4296-A6A5-E8330CA257EC}" type="pres">
      <dgm:prSet presAssocID="{D6521CB0-F486-4168-BB35-297321AED5DF}" presName="bgRect" presStyleLbl="bgAccFollowNode1" presStyleIdx="1" presStyleCnt="5"/>
      <dgm:spPr/>
      <dgm:t>
        <a:bodyPr/>
        <a:lstStyle/>
        <a:p>
          <a:endParaRPr lang="fr-FR"/>
        </a:p>
      </dgm:t>
    </dgm:pt>
    <dgm:pt modelId="{41B8FF2A-8271-46C7-B587-CAF65722FFA1}" type="pres">
      <dgm:prSet presAssocID="{C2A35CF8-32C7-40B2-B16F-44471D1A9254}" presName="sibTransNodeCircle" presStyleLbl="alignNode1" presStyleIdx="2" presStyleCnt="10">
        <dgm:presLayoutVars>
          <dgm:chMax val="0"/>
          <dgm:bulletEnabled/>
        </dgm:presLayoutVars>
      </dgm:prSet>
      <dgm:spPr/>
      <dgm:t>
        <a:bodyPr/>
        <a:lstStyle/>
        <a:p>
          <a:endParaRPr lang="fr-FR"/>
        </a:p>
      </dgm:t>
    </dgm:pt>
    <dgm:pt modelId="{2082C135-662B-46F8-83D2-2059BA65282F}" type="pres">
      <dgm:prSet presAssocID="{D6521CB0-F486-4168-BB35-297321AED5DF}" presName="bottomLine" presStyleLbl="alignNode1" presStyleIdx="3" presStyleCnt="10">
        <dgm:presLayoutVars/>
      </dgm:prSet>
      <dgm:spPr/>
    </dgm:pt>
    <dgm:pt modelId="{6616974D-B918-4F84-9EE2-E7E32F729673}" type="pres">
      <dgm:prSet presAssocID="{D6521CB0-F486-4168-BB35-297321AED5DF}" presName="nodeText" presStyleLbl="bgAccFollowNode1" presStyleIdx="1" presStyleCnt="5">
        <dgm:presLayoutVars>
          <dgm:bulletEnabled val="1"/>
        </dgm:presLayoutVars>
      </dgm:prSet>
      <dgm:spPr/>
      <dgm:t>
        <a:bodyPr/>
        <a:lstStyle/>
        <a:p>
          <a:endParaRPr lang="fr-FR"/>
        </a:p>
      </dgm:t>
    </dgm:pt>
    <dgm:pt modelId="{C5FE5198-A035-4B31-BE56-35C4ADC70BF7}" type="pres">
      <dgm:prSet presAssocID="{C2A35CF8-32C7-40B2-B16F-44471D1A9254}" presName="sibTrans" presStyleCnt="0"/>
      <dgm:spPr/>
    </dgm:pt>
    <dgm:pt modelId="{7C6D59A1-2BCB-4996-8DB6-2CC1682285D2}" type="pres">
      <dgm:prSet presAssocID="{144E3F85-08DC-463C-A77E-B63467E0CE74}" presName="compositeNode" presStyleCnt="0">
        <dgm:presLayoutVars>
          <dgm:bulletEnabled val="1"/>
        </dgm:presLayoutVars>
      </dgm:prSet>
      <dgm:spPr/>
    </dgm:pt>
    <dgm:pt modelId="{9FD5021F-E3DD-40AD-A944-E2F86C7F4B43}" type="pres">
      <dgm:prSet presAssocID="{144E3F85-08DC-463C-A77E-B63467E0CE74}" presName="bgRect" presStyleLbl="bgAccFollowNode1" presStyleIdx="2" presStyleCnt="5"/>
      <dgm:spPr/>
      <dgm:t>
        <a:bodyPr/>
        <a:lstStyle/>
        <a:p>
          <a:endParaRPr lang="fr-FR"/>
        </a:p>
      </dgm:t>
    </dgm:pt>
    <dgm:pt modelId="{C987D52A-B9A8-41A2-BD3C-6D9094E165AE}" type="pres">
      <dgm:prSet presAssocID="{ABC932C7-D146-44BE-AF59-B4991EE88BE2}" presName="sibTransNodeCircle" presStyleLbl="alignNode1" presStyleIdx="4" presStyleCnt="10">
        <dgm:presLayoutVars>
          <dgm:chMax val="0"/>
          <dgm:bulletEnabled/>
        </dgm:presLayoutVars>
      </dgm:prSet>
      <dgm:spPr/>
      <dgm:t>
        <a:bodyPr/>
        <a:lstStyle/>
        <a:p>
          <a:endParaRPr lang="fr-FR"/>
        </a:p>
      </dgm:t>
    </dgm:pt>
    <dgm:pt modelId="{2FC56235-EA6C-49E2-9723-4B8F0813EC05}" type="pres">
      <dgm:prSet presAssocID="{144E3F85-08DC-463C-A77E-B63467E0CE74}" presName="bottomLine" presStyleLbl="alignNode1" presStyleIdx="5" presStyleCnt="10">
        <dgm:presLayoutVars/>
      </dgm:prSet>
      <dgm:spPr/>
    </dgm:pt>
    <dgm:pt modelId="{EE653650-1423-40FC-A135-7BF636AB1B9A}" type="pres">
      <dgm:prSet presAssocID="{144E3F85-08DC-463C-A77E-B63467E0CE74}" presName="nodeText" presStyleLbl="bgAccFollowNode1" presStyleIdx="2" presStyleCnt="5">
        <dgm:presLayoutVars>
          <dgm:bulletEnabled val="1"/>
        </dgm:presLayoutVars>
      </dgm:prSet>
      <dgm:spPr/>
      <dgm:t>
        <a:bodyPr/>
        <a:lstStyle/>
        <a:p>
          <a:endParaRPr lang="fr-FR"/>
        </a:p>
      </dgm:t>
    </dgm:pt>
    <dgm:pt modelId="{74517C11-A06D-47C7-9B4A-1AD521F97277}" type="pres">
      <dgm:prSet presAssocID="{ABC932C7-D146-44BE-AF59-B4991EE88BE2}" presName="sibTrans" presStyleCnt="0"/>
      <dgm:spPr/>
    </dgm:pt>
    <dgm:pt modelId="{B8F24F43-1F80-45E8-BCE2-273AEA73CAAE}" type="pres">
      <dgm:prSet presAssocID="{B05BA84A-E3C6-4F1F-8FD0-CB9128EA1257}" presName="compositeNode" presStyleCnt="0">
        <dgm:presLayoutVars>
          <dgm:bulletEnabled val="1"/>
        </dgm:presLayoutVars>
      </dgm:prSet>
      <dgm:spPr/>
    </dgm:pt>
    <dgm:pt modelId="{3038BC20-23C0-4C5F-9818-5D4F8C3D68AD}" type="pres">
      <dgm:prSet presAssocID="{B05BA84A-E3C6-4F1F-8FD0-CB9128EA1257}" presName="bgRect" presStyleLbl="bgAccFollowNode1" presStyleIdx="3" presStyleCnt="5"/>
      <dgm:spPr/>
      <dgm:t>
        <a:bodyPr/>
        <a:lstStyle/>
        <a:p>
          <a:endParaRPr lang="fr-FR"/>
        </a:p>
      </dgm:t>
    </dgm:pt>
    <dgm:pt modelId="{5C210124-6EE8-4148-AEEB-BB2C3359F3A0}" type="pres">
      <dgm:prSet presAssocID="{8144D375-100A-4A23-9E8D-235BA7532AAF}" presName="sibTransNodeCircle" presStyleLbl="alignNode1" presStyleIdx="6" presStyleCnt="10">
        <dgm:presLayoutVars>
          <dgm:chMax val="0"/>
          <dgm:bulletEnabled/>
        </dgm:presLayoutVars>
      </dgm:prSet>
      <dgm:spPr/>
      <dgm:t>
        <a:bodyPr/>
        <a:lstStyle/>
        <a:p>
          <a:endParaRPr lang="fr-FR"/>
        </a:p>
      </dgm:t>
    </dgm:pt>
    <dgm:pt modelId="{BF8511B7-7962-433E-A311-2783BC180C24}" type="pres">
      <dgm:prSet presAssocID="{B05BA84A-E3C6-4F1F-8FD0-CB9128EA1257}" presName="bottomLine" presStyleLbl="alignNode1" presStyleIdx="7" presStyleCnt="10">
        <dgm:presLayoutVars/>
      </dgm:prSet>
      <dgm:spPr/>
    </dgm:pt>
    <dgm:pt modelId="{1BE9D418-60AF-4EA3-A064-F9767C984F51}" type="pres">
      <dgm:prSet presAssocID="{B05BA84A-E3C6-4F1F-8FD0-CB9128EA1257}" presName="nodeText" presStyleLbl="bgAccFollowNode1" presStyleIdx="3" presStyleCnt="5">
        <dgm:presLayoutVars>
          <dgm:bulletEnabled val="1"/>
        </dgm:presLayoutVars>
      </dgm:prSet>
      <dgm:spPr/>
      <dgm:t>
        <a:bodyPr/>
        <a:lstStyle/>
        <a:p>
          <a:endParaRPr lang="fr-FR"/>
        </a:p>
      </dgm:t>
    </dgm:pt>
    <dgm:pt modelId="{D5D1507F-C3B2-43A2-BC8A-D2C6857207EC}" type="pres">
      <dgm:prSet presAssocID="{8144D375-100A-4A23-9E8D-235BA7532AAF}" presName="sibTrans" presStyleCnt="0"/>
      <dgm:spPr/>
    </dgm:pt>
    <dgm:pt modelId="{8A3DBD78-293A-48A0-88C6-7EC69690AD98}" type="pres">
      <dgm:prSet presAssocID="{54891EC1-3953-4F0B-ADC7-81E20DA683A6}" presName="compositeNode" presStyleCnt="0">
        <dgm:presLayoutVars>
          <dgm:bulletEnabled val="1"/>
        </dgm:presLayoutVars>
      </dgm:prSet>
      <dgm:spPr/>
    </dgm:pt>
    <dgm:pt modelId="{27DE3DC3-B7ED-47A7-9FDD-A41DDDA5B33F}" type="pres">
      <dgm:prSet presAssocID="{54891EC1-3953-4F0B-ADC7-81E20DA683A6}" presName="bgRect" presStyleLbl="bgAccFollowNode1" presStyleIdx="4" presStyleCnt="5"/>
      <dgm:spPr/>
      <dgm:t>
        <a:bodyPr/>
        <a:lstStyle/>
        <a:p>
          <a:endParaRPr lang="fr-FR"/>
        </a:p>
      </dgm:t>
    </dgm:pt>
    <dgm:pt modelId="{B57005D5-24B4-4147-BD89-4DD3BEA1AB17}" type="pres">
      <dgm:prSet presAssocID="{8200744D-8D43-4957-8899-1E5F1080964C}" presName="sibTransNodeCircle" presStyleLbl="alignNode1" presStyleIdx="8" presStyleCnt="10">
        <dgm:presLayoutVars>
          <dgm:chMax val="0"/>
          <dgm:bulletEnabled/>
        </dgm:presLayoutVars>
      </dgm:prSet>
      <dgm:spPr/>
      <dgm:t>
        <a:bodyPr/>
        <a:lstStyle/>
        <a:p>
          <a:endParaRPr lang="fr-FR"/>
        </a:p>
      </dgm:t>
    </dgm:pt>
    <dgm:pt modelId="{B3430014-E43C-449A-98B3-68B173DFE44E}" type="pres">
      <dgm:prSet presAssocID="{54891EC1-3953-4F0B-ADC7-81E20DA683A6}" presName="bottomLine" presStyleLbl="alignNode1" presStyleIdx="9" presStyleCnt="10">
        <dgm:presLayoutVars/>
      </dgm:prSet>
      <dgm:spPr/>
    </dgm:pt>
    <dgm:pt modelId="{8665B7D0-8E59-4CBD-B243-95FF83BCFADD}" type="pres">
      <dgm:prSet presAssocID="{54891EC1-3953-4F0B-ADC7-81E20DA683A6}" presName="nodeText" presStyleLbl="bgAccFollowNode1" presStyleIdx="4" presStyleCnt="5">
        <dgm:presLayoutVars>
          <dgm:bulletEnabled val="1"/>
        </dgm:presLayoutVars>
      </dgm:prSet>
      <dgm:spPr/>
      <dgm:t>
        <a:bodyPr/>
        <a:lstStyle/>
        <a:p>
          <a:endParaRPr lang="fr-FR"/>
        </a:p>
      </dgm:t>
    </dgm:pt>
  </dgm:ptLst>
  <dgm:cxnLst>
    <dgm:cxn modelId="{3073669D-E699-471B-8343-EEACF8F90C7B}" type="presOf" srcId="{8B05BB37-3034-48FE-865B-913A4BBD7617}" destId="{5C636A92-3F21-4E47-B1C2-03468607F862}" srcOrd="1" destOrd="0" presId="urn:microsoft.com/office/officeart/2016/7/layout/BasicLinearProcessNumbered"/>
    <dgm:cxn modelId="{CFAB1169-7814-44BA-A24F-6F861FBF0496}" srcId="{482E10F2-2157-4473-85EF-0DEE3C1FFB4C}" destId="{54891EC1-3953-4F0B-ADC7-81E20DA683A6}" srcOrd="4" destOrd="0" parTransId="{526C57F3-B9CA-40C2-AB6A-FF84BFD6BAEA}" sibTransId="{8200744D-8D43-4957-8899-1E5F1080964C}"/>
    <dgm:cxn modelId="{9ADB6C76-5247-4643-97DB-214A73271B21}" type="presOf" srcId="{D6521CB0-F486-4168-BB35-297321AED5DF}" destId="{57E99CF9-83BB-4296-A6A5-E8330CA257EC}" srcOrd="0" destOrd="0" presId="urn:microsoft.com/office/officeart/2016/7/layout/BasicLinearProcessNumbered"/>
    <dgm:cxn modelId="{5C72B49A-3C6E-4A05-AA61-4AA3B206761D}" type="presOf" srcId="{B05BA84A-E3C6-4F1F-8FD0-CB9128EA1257}" destId="{3038BC20-23C0-4C5F-9818-5D4F8C3D68AD}" srcOrd="0" destOrd="0" presId="urn:microsoft.com/office/officeart/2016/7/layout/BasicLinearProcessNumbered"/>
    <dgm:cxn modelId="{D1F0D93D-6F6B-49B1-8684-51CD0A228940}" srcId="{482E10F2-2157-4473-85EF-0DEE3C1FFB4C}" destId="{8B05BB37-3034-48FE-865B-913A4BBD7617}" srcOrd="0" destOrd="0" parTransId="{C73405B0-BEE1-4DB2-997D-BD45B37293D6}" sibTransId="{79BCDDB0-F550-4FA9-8546-4A89147098EA}"/>
    <dgm:cxn modelId="{73EA75B0-C912-4785-888B-14678EAF2BC3}" type="presOf" srcId="{B05BA84A-E3C6-4F1F-8FD0-CB9128EA1257}" destId="{1BE9D418-60AF-4EA3-A064-F9767C984F51}" srcOrd="1" destOrd="0" presId="urn:microsoft.com/office/officeart/2016/7/layout/BasicLinearProcessNumbered"/>
    <dgm:cxn modelId="{4FCF95BD-F6DD-446E-A7EF-963A131C47D6}" srcId="{482E10F2-2157-4473-85EF-0DEE3C1FFB4C}" destId="{D6521CB0-F486-4168-BB35-297321AED5DF}" srcOrd="1" destOrd="0" parTransId="{891DF52B-862F-4D56-9C2D-D1BF382C32C6}" sibTransId="{C2A35CF8-32C7-40B2-B16F-44471D1A9254}"/>
    <dgm:cxn modelId="{E3280EBB-668F-4E69-977C-4325ABFAF848}" type="presOf" srcId="{54891EC1-3953-4F0B-ADC7-81E20DA683A6}" destId="{27DE3DC3-B7ED-47A7-9FDD-A41DDDA5B33F}" srcOrd="0" destOrd="0" presId="urn:microsoft.com/office/officeart/2016/7/layout/BasicLinearProcessNumbered"/>
    <dgm:cxn modelId="{6A6A6D54-240E-4A8D-AA33-1F0EDEC17B80}" type="presOf" srcId="{D6521CB0-F486-4168-BB35-297321AED5DF}" destId="{6616974D-B918-4F84-9EE2-E7E32F729673}" srcOrd="1" destOrd="0" presId="urn:microsoft.com/office/officeart/2016/7/layout/BasicLinearProcessNumbered"/>
    <dgm:cxn modelId="{611F574C-C582-4A0C-A4A4-8912F0809A13}" srcId="{482E10F2-2157-4473-85EF-0DEE3C1FFB4C}" destId="{B05BA84A-E3C6-4F1F-8FD0-CB9128EA1257}" srcOrd="3" destOrd="0" parTransId="{D63048DA-575E-4D5C-B619-EAF99BB75932}" sibTransId="{8144D375-100A-4A23-9E8D-235BA7532AAF}"/>
    <dgm:cxn modelId="{52E62EC4-32BC-4E38-845C-89AEB44D4BB2}" type="presOf" srcId="{C2A35CF8-32C7-40B2-B16F-44471D1A9254}" destId="{41B8FF2A-8271-46C7-B587-CAF65722FFA1}" srcOrd="0" destOrd="0" presId="urn:microsoft.com/office/officeart/2016/7/layout/BasicLinearProcessNumbered"/>
    <dgm:cxn modelId="{D75DD929-6828-46F1-A2E7-52E581564B12}" type="presOf" srcId="{54891EC1-3953-4F0B-ADC7-81E20DA683A6}" destId="{8665B7D0-8E59-4CBD-B243-95FF83BCFADD}" srcOrd="1" destOrd="0" presId="urn:microsoft.com/office/officeart/2016/7/layout/BasicLinearProcessNumbered"/>
    <dgm:cxn modelId="{D7F990E6-5C67-42B9-8294-DD67C92E5341}" srcId="{482E10F2-2157-4473-85EF-0DEE3C1FFB4C}" destId="{144E3F85-08DC-463C-A77E-B63467E0CE74}" srcOrd="2" destOrd="0" parTransId="{B26C9380-EA80-4EC1-A66B-6F414722A5CB}" sibTransId="{ABC932C7-D146-44BE-AF59-B4991EE88BE2}"/>
    <dgm:cxn modelId="{C7858614-5D89-40BD-9257-FA2BFBC97CB7}" type="presOf" srcId="{79BCDDB0-F550-4FA9-8546-4A89147098EA}" destId="{32C9E34A-C6CB-405C-8ED6-6965F96B49BD}" srcOrd="0" destOrd="0" presId="urn:microsoft.com/office/officeart/2016/7/layout/BasicLinearProcessNumbered"/>
    <dgm:cxn modelId="{21C08055-8AD6-46E4-8F32-6D236C4EF15A}" type="presOf" srcId="{8200744D-8D43-4957-8899-1E5F1080964C}" destId="{B57005D5-24B4-4147-BD89-4DD3BEA1AB17}" srcOrd="0" destOrd="0" presId="urn:microsoft.com/office/officeart/2016/7/layout/BasicLinearProcessNumbered"/>
    <dgm:cxn modelId="{043B1517-9EB8-4010-B5E9-DBB1942BFF8F}" type="presOf" srcId="{8B05BB37-3034-48FE-865B-913A4BBD7617}" destId="{8229C136-F100-4D41-81CD-AECE3329F0F2}" srcOrd="0" destOrd="0" presId="urn:microsoft.com/office/officeart/2016/7/layout/BasicLinearProcessNumbered"/>
    <dgm:cxn modelId="{21D83FFE-ED62-4A60-8000-11C544560D20}" type="presOf" srcId="{144E3F85-08DC-463C-A77E-B63467E0CE74}" destId="{9FD5021F-E3DD-40AD-A944-E2F86C7F4B43}" srcOrd="0" destOrd="0" presId="urn:microsoft.com/office/officeart/2016/7/layout/BasicLinearProcessNumbered"/>
    <dgm:cxn modelId="{7245F1CB-D8F8-4B09-A9EB-50AC02ED8B23}" type="presOf" srcId="{ABC932C7-D146-44BE-AF59-B4991EE88BE2}" destId="{C987D52A-B9A8-41A2-BD3C-6D9094E165AE}" srcOrd="0" destOrd="0" presId="urn:microsoft.com/office/officeart/2016/7/layout/BasicLinearProcessNumbered"/>
    <dgm:cxn modelId="{8E0EC9B7-1AFA-4584-827F-7195DE2ACC0D}" type="presOf" srcId="{8144D375-100A-4A23-9E8D-235BA7532AAF}" destId="{5C210124-6EE8-4148-AEEB-BB2C3359F3A0}" srcOrd="0" destOrd="0" presId="urn:microsoft.com/office/officeart/2016/7/layout/BasicLinearProcessNumbered"/>
    <dgm:cxn modelId="{4749B74A-31CA-4FEE-ACA0-6ECAE055C133}" type="presOf" srcId="{482E10F2-2157-4473-85EF-0DEE3C1FFB4C}" destId="{DF789802-C0AD-4132-AB0B-BD9BB78341F1}" srcOrd="0" destOrd="0" presId="urn:microsoft.com/office/officeart/2016/7/layout/BasicLinearProcessNumbered"/>
    <dgm:cxn modelId="{D1F200D7-1064-44D0-A2D0-EEBD4F11210C}" type="presOf" srcId="{144E3F85-08DC-463C-A77E-B63467E0CE74}" destId="{EE653650-1423-40FC-A135-7BF636AB1B9A}" srcOrd="1" destOrd="0" presId="urn:microsoft.com/office/officeart/2016/7/layout/BasicLinearProcessNumbered"/>
    <dgm:cxn modelId="{914209D5-8C2D-46DB-BD47-576B13173346}" type="presParOf" srcId="{DF789802-C0AD-4132-AB0B-BD9BB78341F1}" destId="{F8E51D97-ABE6-417C-A1FC-F1ACC8679E73}" srcOrd="0" destOrd="0" presId="urn:microsoft.com/office/officeart/2016/7/layout/BasicLinearProcessNumbered"/>
    <dgm:cxn modelId="{0756D144-DFA0-4139-BF74-C49349F81450}" type="presParOf" srcId="{F8E51D97-ABE6-417C-A1FC-F1ACC8679E73}" destId="{8229C136-F100-4D41-81CD-AECE3329F0F2}" srcOrd="0" destOrd="0" presId="urn:microsoft.com/office/officeart/2016/7/layout/BasicLinearProcessNumbered"/>
    <dgm:cxn modelId="{17BB8A3B-B004-4C39-B56C-A48CA1470065}" type="presParOf" srcId="{F8E51D97-ABE6-417C-A1FC-F1ACC8679E73}" destId="{32C9E34A-C6CB-405C-8ED6-6965F96B49BD}" srcOrd="1" destOrd="0" presId="urn:microsoft.com/office/officeart/2016/7/layout/BasicLinearProcessNumbered"/>
    <dgm:cxn modelId="{C44D8F3E-2C02-48C0-AD9A-0AAEC0C76A5B}" type="presParOf" srcId="{F8E51D97-ABE6-417C-A1FC-F1ACC8679E73}" destId="{8FEDDFB6-B977-483E-BBB1-47E4E253D006}" srcOrd="2" destOrd="0" presId="urn:microsoft.com/office/officeart/2016/7/layout/BasicLinearProcessNumbered"/>
    <dgm:cxn modelId="{F2BCBE50-8EAC-413F-BE49-7AC33C15F3D3}" type="presParOf" srcId="{F8E51D97-ABE6-417C-A1FC-F1ACC8679E73}" destId="{5C636A92-3F21-4E47-B1C2-03468607F862}" srcOrd="3" destOrd="0" presId="urn:microsoft.com/office/officeart/2016/7/layout/BasicLinearProcessNumbered"/>
    <dgm:cxn modelId="{C5212DE0-FD81-4194-AC8C-4A77B1F1FE3A}" type="presParOf" srcId="{DF789802-C0AD-4132-AB0B-BD9BB78341F1}" destId="{A640AE67-6126-4DB3-A41A-A2ADDC3D31D6}" srcOrd="1" destOrd="0" presId="urn:microsoft.com/office/officeart/2016/7/layout/BasicLinearProcessNumbered"/>
    <dgm:cxn modelId="{5AD384D1-7926-422A-8042-87E1EB143FEA}" type="presParOf" srcId="{DF789802-C0AD-4132-AB0B-BD9BB78341F1}" destId="{C2A0A3D1-B9A4-458B-839F-5DB33BD0A028}" srcOrd="2" destOrd="0" presId="urn:microsoft.com/office/officeart/2016/7/layout/BasicLinearProcessNumbered"/>
    <dgm:cxn modelId="{9D110E9A-554B-4C46-BF94-D85659E2E9EE}" type="presParOf" srcId="{C2A0A3D1-B9A4-458B-839F-5DB33BD0A028}" destId="{57E99CF9-83BB-4296-A6A5-E8330CA257EC}" srcOrd="0" destOrd="0" presId="urn:microsoft.com/office/officeart/2016/7/layout/BasicLinearProcessNumbered"/>
    <dgm:cxn modelId="{8947FDF2-F22E-47A3-9B17-92CC1B2BB0F7}" type="presParOf" srcId="{C2A0A3D1-B9A4-458B-839F-5DB33BD0A028}" destId="{41B8FF2A-8271-46C7-B587-CAF65722FFA1}" srcOrd="1" destOrd="0" presId="urn:microsoft.com/office/officeart/2016/7/layout/BasicLinearProcessNumbered"/>
    <dgm:cxn modelId="{B6BD811F-2B8B-4FEC-90A2-28C7A0C66411}" type="presParOf" srcId="{C2A0A3D1-B9A4-458B-839F-5DB33BD0A028}" destId="{2082C135-662B-46F8-83D2-2059BA65282F}" srcOrd="2" destOrd="0" presId="urn:microsoft.com/office/officeart/2016/7/layout/BasicLinearProcessNumbered"/>
    <dgm:cxn modelId="{F18647BE-A533-45B1-88B5-2E6D9483FE0A}" type="presParOf" srcId="{C2A0A3D1-B9A4-458B-839F-5DB33BD0A028}" destId="{6616974D-B918-4F84-9EE2-E7E32F729673}" srcOrd="3" destOrd="0" presId="urn:microsoft.com/office/officeart/2016/7/layout/BasicLinearProcessNumbered"/>
    <dgm:cxn modelId="{D409124B-FBA4-4F9C-9A88-A3BB9A09F7AA}" type="presParOf" srcId="{DF789802-C0AD-4132-AB0B-BD9BB78341F1}" destId="{C5FE5198-A035-4B31-BE56-35C4ADC70BF7}" srcOrd="3" destOrd="0" presId="urn:microsoft.com/office/officeart/2016/7/layout/BasicLinearProcessNumbered"/>
    <dgm:cxn modelId="{3A1D56D4-9B49-40F6-9388-A92ECF6BE36A}" type="presParOf" srcId="{DF789802-C0AD-4132-AB0B-BD9BB78341F1}" destId="{7C6D59A1-2BCB-4996-8DB6-2CC1682285D2}" srcOrd="4" destOrd="0" presId="urn:microsoft.com/office/officeart/2016/7/layout/BasicLinearProcessNumbered"/>
    <dgm:cxn modelId="{8D7CD020-2E03-4290-AC2C-122CF2A1620A}" type="presParOf" srcId="{7C6D59A1-2BCB-4996-8DB6-2CC1682285D2}" destId="{9FD5021F-E3DD-40AD-A944-E2F86C7F4B43}" srcOrd="0" destOrd="0" presId="urn:microsoft.com/office/officeart/2016/7/layout/BasicLinearProcessNumbered"/>
    <dgm:cxn modelId="{9CFCA0AA-8DE6-489F-9F00-D51A5F4F8430}" type="presParOf" srcId="{7C6D59A1-2BCB-4996-8DB6-2CC1682285D2}" destId="{C987D52A-B9A8-41A2-BD3C-6D9094E165AE}" srcOrd="1" destOrd="0" presId="urn:microsoft.com/office/officeart/2016/7/layout/BasicLinearProcessNumbered"/>
    <dgm:cxn modelId="{BE713C7C-D322-433B-8629-A27D1479F517}" type="presParOf" srcId="{7C6D59A1-2BCB-4996-8DB6-2CC1682285D2}" destId="{2FC56235-EA6C-49E2-9723-4B8F0813EC05}" srcOrd="2" destOrd="0" presId="urn:microsoft.com/office/officeart/2016/7/layout/BasicLinearProcessNumbered"/>
    <dgm:cxn modelId="{8C3B36FB-5140-4437-A5C4-1DD42B30637D}" type="presParOf" srcId="{7C6D59A1-2BCB-4996-8DB6-2CC1682285D2}" destId="{EE653650-1423-40FC-A135-7BF636AB1B9A}" srcOrd="3" destOrd="0" presId="urn:microsoft.com/office/officeart/2016/7/layout/BasicLinearProcessNumbered"/>
    <dgm:cxn modelId="{9B88AC78-243F-475B-932C-EB75378133A7}" type="presParOf" srcId="{DF789802-C0AD-4132-AB0B-BD9BB78341F1}" destId="{74517C11-A06D-47C7-9B4A-1AD521F97277}" srcOrd="5" destOrd="0" presId="urn:microsoft.com/office/officeart/2016/7/layout/BasicLinearProcessNumbered"/>
    <dgm:cxn modelId="{FB2A8900-D1A3-465B-8445-4F7AE5A0430C}" type="presParOf" srcId="{DF789802-C0AD-4132-AB0B-BD9BB78341F1}" destId="{B8F24F43-1F80-45E8-BCE2-273AEA73CAAE}" srcOrd="6" destOrd="0" presId="urn:microsoft.com/office/officeart/2016/7/layout/BasicLinearProcessNumbered"/>
    <dgm:cxn modelId="{5BD25937-A2A4-4135-959B-87AF01C6B508}" type="presParOf" srcId="{B8F24F43-1F80-45E8-BCE2-273AEA73CAAE}" destId="{3038BC20-23C0-4C5F-9818-5D4F8C3D68AD}" srcOrd="0" destOrd="0" presId="urn:microsoft.com/office/officeart/2016/7/layout/BasicLinearProcessNumbered"/>
    <dgm:cxn modelId="{AFFC2CB2-31CA-4B5A-9FF1-C7348A3A58D6}" type="presParOf" srcId="{B8F24F43-1F80-45E8-BCE2-273AEA73CAAE}" destId="{5C210124-6EE8-4148-AEEB-BB2C3359F3A0}" srcOrd="1" destOrd="0" presId="urn:microsoft.com/office/officeart/2016/7/layout/BasicLinearProcessNumbered"/>
    <dgm:cxn modelId="{9B417223-3D0F-4E25-A5FD-3A73C4611DEE}" type="presParOf" srcId="{B8F24F43-1F80-45E8-BCE2-273AEA73CAAE}" destId="{BF8511B7-7962-433E-A311-2783BC180C24}" srcOrd="2" destOrd="0" presId="urn:microsoft.com/office/officeart/2016/7/layout/BasicLinearProcessNumbered"/>
    <dgm:cxn modelId="{1D08ACA7-2E9C-4504-99A1-A803B4B30A87}" type="presParOf" srcId="{B8F24F43-1F80-45E8-BCE2-273AEA73CAAE}" destId="{1BE9D418-60AF-4EA3-A064-F9767C984F51}" srcOrd="3" destOrd="0" presId="urn:microsoft.com/office/officeart/2016/7/layout/BasicLinearProcessNumbered"/>
    <dgm:cxn modelId="{6F2A0690-CCD1-468E-9DA1-718667D14294}" type="presParOf" srcId="{DF789802-C0AD-4132-AB0B-BD9BB78341F1}" destId="{D5D1507F-C3B2-43A2-BC8A-D2C6857207EC}" srcOrd="7" destOrd="0" presId="urn:microsoft.com/office/officeart/2016/7/layout/BasicLinearProcessNumbered"/>
    <dgm:cxn modelId="{31C08D81-DF4C-46E1-84F6-A30E471C94DE}" type="presParOf" srcId="{DF789802-C0AD-4132-AB0B-BD9BB78341F1}" destId="{8A3DBD78-293A-48A0-88C6-7EC69690AD98}" srcOrd="8" destOrd="0" presId="urn:microsoft.com/office/officeart/2016/7/layout/BasicLinearProcessNumbered"/>
    <dgm:cxn modelId="{34668FDE-EA46-4920-B7F7-D08D5E8B4EFA}" type="presParOf" srcId="{8A3DBD78-293A-48A0-88C6-7EC69690AD98}" destId="{27DE3DC3-B7ED-47A7-9FDD-A41DDDA5B33F}" srcOrd="0" destOrd="0" presId="urn:microsoft.com/office/officeart/2016/7/layout/BasicLinearProcessNumbered"/>
    <dgm:cxn modelId="{CF157C1E-79F7-4C67-9FD9-5908DF66480E}" type="presParOf" srcId="{8A3DBD78-293A-48A0-88C6-7EC69690AD98}" destId="{B57005D5-24B4-4147-BD89-4DD3BEA1AB17}" srcOrd="1" destOrd="0" presId="urn:microsoft.com/office/officeart/2016/7/layout/BasicLinearProcessNumbered"/>
    <dgm:cxn modelId="{E4F31C4D-5FCD-4349-99AB-3F14A955F1F9}" type="presParOf" srcId="{8A3DBD78-293A-48A0-88C6-7EC69690AD98}" destId="{B3430014-E43C-449A-98B3-68B173DFE44E}" srcOrd="2" destOrd="0" presId="urn:microsoft.com/office/officeart/2016/7/layout/BasicLinearProcessNumbered"/>
    <dgm:cxn modelId="{47AFBE7B-77F0-4CE1-A40A-49061BD8229C}" type="presParOf" srcId="{8A3DBD78-293A-48A0-88C6-7EC69690AD98}" destId="{8665B7D0-8E59-4CBD-B243-95FF83BCFAD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29C136-F100-4D41-81CD-AECE3329F0F2}">
      <dsp:nvSpPr>
        <dsp:cNvPr id="0" name=""/>
        <dsp:cNvSpPr/>
      </dsp:nvSpPr>
      <dsp:spPr>
        <a:xfrm>
          <a:off x="3594" y="678285"/>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fr-FR" sz="1900" kern="1200"/>
            <a:t>Développement</a:t>
          </a:r>
        </a:p>
      </dsp:txBody>
      <dsp:txXfrm>
        <a:off x="3594" y="1713558"/>
        <a:ext cx="1946002" cy="1634641"/>
      </dsp:txXfrm>
    </dsp:sp>
    <dsp:sp modelId="{32C9E34A-C6CB-405C-8ED6-6965F96B49BD}">
      <dsp:nvSpPr>
        <dsp:cNvPr id="0" name=""/>
        <dsp:cNvSpPr/>
      </dsp:nvSpPr>
      <dsp:spPr>
        <a:xfrm>
          <a:off x="567934" y="950725"/>
          <a:ext cx="817320" cy="81732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fr-FR" sz="3900" kern="1200"/>
            <a:t>1</a:t>
          </a:r>
        </a:p>
      </dsp:txBody>
      <dsp:txXfrm>
        <a:off x="687628" y="1070419"/>
        <a:ext cx="577932" cy="577932"/>
      </dsp:txXfrm>
    </dsp:sp>
    <dsp:sp modelId="{8FEDDFB6-B977-483E-BBB1-47E4E253D006}">
      <dsp:nvSpPr>
        <dsp:cNvPr id="0" name=""/>
        <dsp:cNvSpPr/>
      </dsp:nvSpPr>
      <dsp:spPr>
        <a:xfrm>
          <a:off x="3594" y="3402616"/>
          <a:ext cx="1946002"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7E99CF9-83BB-4296-A6A5-E8330CA257EC}">
      <dsp:nvSpPr>
        <dsp:cNvPr id="0" name=""/>
        <dsp:cNvSpPr/>
      </dsp:nvSpPr>
      <dsp:spPr>
        <a:xfrm>
          <a:off x="2144196" y="678285"/>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fr-FR" sz="1900" kern="1200"/>
            <a:t>Gestionnaire de sources</a:t>
          </a:r>
        </a:p>
      </dsp:txBody>
      <dsp:txXfrm>
        <a:off x="2144196" y="1713558"/>
        <a:ext cx="1946002" cy="1634641"/>
      </dsp:txXfrm>
    </dsp:sp>
    <dsp:sp modelId="{41B8FF2A-8271-46C7-B587-CAF65722FFA1}">
      <dsp:nvSpPr>
        <dsp:cNvPr id="0" name=""/>
        <dsp:cNvSpPr/>
      </dsp:nvSpPr>
      <dsp:spPr>
        <a:xfrm>
          <a:off x="2708537" y="950725"/>
          <a:ext cx="817320" cy="81732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fr-FR" sz="3900" kern="1200"/>
            <a:t>2</a:t>
          </a:r>
        </a:p>
      </dsp:txBody>
      <dsp:txXfrm>
        <a:off x="2828231" y="1070419"/>
        <a:ext cx="577932" cy="577932"/>
      </dsp:txXfrm>
    </dsp:sp>
    <dsp:sp modelId="{2082C135-662B-46F8-83D2-2059BA65282F}">
      <dsp:nvSpPr>
        <dsp:cNvPr id="0" name=""/>
        <dsp:cNvSpPr/>
      </dsp:nvSpPr>
      <dsp:spPr>
        <a:xfrm>
          <a:off x="2144196" y="3402616"/>
          <a:ext cx="1946002"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FD5021F-E3DD-40AD-A944-E2F86C7F4B43}">
      <dsp:nvSpPr>
        <dsp:cNvPr id="0" name=""/>
        <dsp:cNvSpPr/>
      </dsp:nvSpPr>
      <dsp:spPr>
        <a:xfrm>
          <a:off x="4284798" y="678285"/>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fr-FR" sz="1900" kern="1200"/>
            <a:t>Build</a:t>
          </a:r>
        </a:p>
      </dsp:txBody>
      <dsp:txXfrm>
        <a:off x="4284798" y="1713558"/>
        <a:ext cx="1946002" cy="1634641"/>
      </dsp:txXfrm>
    </dsp:sp>
    <dsp:sp modelId="{C987D52A-B9A8-41A2-BD3C-6D9094E165AE}">
      <dsp:nvSpPr>
        <dsp:cNvPr id="0" name=""/>
        <dsp:cNvSpPr/>
      </dsp:nvSpPr>
      <dsp:spPr>
        <a:xfrm>
          <a:off x="4849139" y="950725"/>
          <a:ext cx="817320" cy="81732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fr-FR" sz="3900" kern="1200"/>
            <a:t>3</a:t>
          </a:r>
        </a:p>
      </dsp:txBody>
      <dsp:txXfrm>
        <a:off x="4968833" y="1070419"/>
        <a:ext cx="577932" cy="577932"/>
      </dsp:txXfrm>
    </dsp:sp>
    <dsp:sp modelId="{2FC56235-EA6C-49E2-9723-4B8F0813EC05}">
      <dsp:nvSpPr>
        <dsp:cNvPr id="0" name=""/>
        <dsp:cNvSpPr/>
      </dsp:nvSpPr>
      <dsp:spPr>
        <a:xfrm>
          <a:off x="4284798" y="3402616"/>
          <a:ext cx="1946002"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038BC20-23C0-4C5F-9818-5D4F8C3D68AD}">
      <dsp:nvSpPr>
        <dsp:cNvPr id="0" name=""/>
        <dsp:cNvSpPr/>
      </dsp:nvSpPr>
      <dsp:spPr>
        <a:xfrm>
          <a:off x="6425401" y="678285"/>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fr-FR" sz="1900" kern="1200"/>
            <a:t>Tests</a:t>
          </a:r>
        </a:p>
      </dsp:txBody>
      <dsp:txXfrm>
        <a:off x="6425401" y="1713558"/>
        <a:ext cx="1946002" cy="1634641"/>
      </dsp:txXfrm>
    </dsp:sp>
    <dsp:sp modelId="{5C210124-6EE8-4148-AEEB-BB2C3359F3A0}">
      <dsp:nvSpPr>
        <dsp:cNvPr id="0" name=""/>
        <dsp:cNvSpPr/>
      </dsp:nvSpPr>
      <dsp:spPr>
        <a:xfrm>
          <a:off x="6989741" y="950725"/>
          <a:ext cx="817320" cy="81732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fr-FR" sz="3900" kern="1200"/>
            <a:t>4</a:t>
          </a:r>
        </a:p>
      </dsp:txBody>
      <dsp:txXfrm>
        <a:off x="7109435" y="1070419"/>
        <a:ext cx="577932" cy="577932"/>
      </dsp:txXfrm>
    </dsp:sp>
    <dsp:sp modelId="{BF8511B7-7962-433E-A311-2783BC180C24}">
      <dsp:nvSpPr>
        <dsp:cNvPr id="0" name=""/>
        <dsp:cNvSpPr/>
      </dsp:nvSpPr>
      <dsp:spPr>
        <a:xfrm>
          <a:off x="6425401" y="3402616"/>
          <a:ext cx="1946002"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7DE3DC3-B7ED-47A7-9FDD-A41DDDA5B33F}">
      <dsp:nvSpPr>
        <dsp:cNvPr id="0" name=""/>
        <dsp:cNvSpPr/>
      </dsp:nvSpPr>
      <dsp:spPr>
        <a:xfrm>
          <a:off x="8566003" y="678285"/>
          <a:ext cx="1946002" cy="2724403"/>
        </a:xfrm>
        <a:prstGeom prst="rect">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1718" tIns="330200" rIns="151718" bIns="330200" numCol="1" spcCol="1270" anchor="t" anchorCtr="0">
          <a:noAutofit/>
        </a:bodyPr>
        <a:lstStyle/>
        <a:p>
          <a:pPr lvl="0" algn="l" defTabSz="844550">
            <a:lnSpc>
              <a:spcPct val="90000"/>
            </a:lnSpc>
            <a:spcBef>
              <a:spcPct val="0"/>
            </a:spcBef>
            <a:spcAft>
              <a:spcPct val="35000"/>
            </a:spcAft>
          </a:pPr>
          <a:r>
            <a:rPr lang="fr-FR" sz="1900" kern="1200" dirty="0"/>
            <a:t>Déploiement</a:t>
          </a:r>
        </a:p>
      </dsp:txBody>
      <dsp:txXfrm>
        <a:off x="8566003" y="1713558"/>
        <a:ext cx="1946002" cy="1634641"/>
      </dsp:txXfrm>
    </dsp:sp>
    <dsp:sp modelId="{B57005D5-24B4-4147-BD89-4DD3BEA1AB17}">
      <dsp:nvSpPr>
        <dsp:cNvPr id="0" name=""/>
        <dsp:cNvSpPr/>
      </dsp:nvSpPr>
      <dsp:spPr>
        <a:xfrm>
          <a:off x="9130344" y="950725"/>
          <a:ext cx="817320" cy="817320"/>
        </a:xfrm>
        <a:prstGeom prst="ellips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63722" tIns="12700" rIns="63722" bIns="12700" numCol="1" spcCol="1270" anchor="ctr" anchorCtr="0">
          <a:noAutofit/>
        </a:bodyPr>
        <a:lstStyle/>
        <a:p>
          <a:pPr lvl="0" algn="ctr" defTabSz="1733550">
            <a:lnSpc>
              <a:spcPct val="90000"/>
            </a:lnSpc>
            <a:spcBef>
              <a:spcPct val="0"/>
            </a:spcBef>
            <a:spcAft>
              <a:spcPct val="35000"/>
            </a:spcAft>
          </a:pPr>
          <a:r>
            <a:rPr lang="fr-FR" sz="3900" kern="1200"/>
            <a:t>5</a:t>
          </a:r>
        </a:p>
      </dsp:txBody>
      <dsp:txXfrm>
        <a:off x="9250038" y="1070419"/>
        <a:ext cx="577932" cy="577932"/>
      </dsp:txXfrm>
    </dsp:sp>
    <dsp:sp modelId="{B3430014-E43C-449A-98B3-68B173DFE44E}">
      <dsp:nvSpPr>
        <dsp:cNvPr id="0" name=""/>
        <dsp:cNvSpPr/>
      </dsp:nvSpPr>
      <dsp:spPr>
        <a:xfrm>
          <a:off x="8566003" y="3402616"/>
          <a:ext cx="1946002" cy="72"/>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84E57-6815-4A80-B901-1B63F5DE943C}" type="datetimeFigureOut">
              <a:rPr lang="fr-FR" smtClean="0"/>
              <a:t>25/01/2018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8A79C-CFEE-491B-B9BE-C2AECC2B3E66}" type="slidenum">
              <a:rPr lang="fr-FR" smtClean="0"/>
              <a:t>‹N°›</a:t>
            </a:fld>
            <a:endParaRPr lang="fr-FR"/>
          </a:p>
        </p:txBody>
      </p:sp>
    </p:spTree>
    <p:extLst>
      <p:ext uri="{BB962C8B-B14F-4D97-AF65-F5344CB8AC3E}">
        <p14:creationId xmlns:p14="http://schemas.microsoft.com/office/powerpoint/2010/main" val="209275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23</a:t>
            </a:fld>
            <a:endParaRPr lang="fr-FR"/>
          </a:p>
        </p:txBody>
      </p:sp>
    </p:spTree>
    <p:extLst>
      <p:ext uri="{BB962C8B-B14F-4D97-AF65-F5344CB8AC3E}">
        <p14:creationId xmlns:p14="http://schemas.microsoft.com/office/powerpoint/2010/main" val="272353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24</a:t>
            </a:fld>
            <a:endParaRPr lang="fr-FR"/>
          </a:p>
        </p:txBody>
      </p:sp>
    </p:spTree>
    <p:extLst>
      <p:ext uri="{BB962C8B-B14F-4D97-AF65-F5344CB8AC3E}">
        <p14:creationId xmlns:p14="http://schemas.microsoft.com/office/powerpoint/2010/main" val="2116107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29</a:t>
            </a:fld>
            <a:endParaRPr lang="fr-FR"/>
          </a:p>
        </p:txBody>
      </p:sp>
    </p:spTree>
    <p:extLst>
      <p:ext uri="{BB962C8B-B14F-4D97-AF65-F5344CB8AC3E}">
        <p14:creationId xmlns:p14="http://schemas.microsoft.com/office/powerpoint/2010/main" val="248051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30</a:t>
            </a:fld>
            <a:endParaRPr lang="fr-FR"/>
          </a:p>
        </p:txBody>
      </p:sp>
    </p:spTree>
    <p:extLst>
      <p:ext uri="{BB962C8B-B14F-4D97-AF65-F5344CB8AC3E}">
        <p14:creationId xmlns:p14="http://schemas.microsoft.com/office/powerpoint/2010/main" val="2919356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31</a:t>
            </a:fld>
            <a:endParaRPr lang="fr-FR"/>
          </a:p>
        </p:txBody>
      </p:sp>
    </p:spTree>
    <p:extLst>
      <p:ext uri="{BB962C8B-B14F-4D97-AF65-F5344CB8AC3E}">
        <p14:creationId xmlns:p14="http://schemas.microsoft.com/office/powerpoint/2010/main" val="350628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328A79C-CFEE-491B-B9BE-C2AECC2B3E66}" type="slidenum">
              <a:rPr lang="fr-FR" smtClean="0"/>
              <a:t>32</a:t>
            </a:fld>
            <a:endParaRPr lang="fr-FR"/>
          </a:p>
        </p:txBody>
      </p:sp>
    </p:spTree>
    <p:extLst>
      <p:ext uri="{BB962C8B-B14F-4D97-AF65-F5344CB8AC3E}">
        <p14:creationId xmlns:p14="http://schemas.microsoft.com/office/powerpoint/2010/main" val="3627592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4675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4111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22947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791945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F80D2B25-4E52-4226-975E-4DFD396ECEB0}" type="datetimeFigureOut">
              <a:rPr lang="fr-FR" smtClean="0"/>
              <a:t>25/01/2018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267637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80D2B25-4E52-4226-975E-4DFD396ECEB0}" type="datetimeFigureOut">
              <a:rPr lang="fr-FR" smtClean="0"/>
              <a:t>25/01/2018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406798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80D2B25-4E52-4226-975E-4DFD396ECEB0}" type="datetimeFigureOut">
              <a:rPr lang="fr-FR" smtClean="0"/>
              <a:t>25/01/2018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1087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80D2B25-4E52-4226-975E-4DFD396ECEB0}" type="datetimeFigureOut">
              <a:rPr lang="fr-FR" smtClean="0"/>
              <a:t>25/01/2018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02533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0D2B25-4E52-4226-975E-4DFD396ECEB0}" type="datetimeFigureOut">
              <a:rPr lang="fr-FR" smtClean="0"/>
              <a:t>25/01/2018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302496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80D2B25-4E52-4226-975E-4DFD396ECEB0}" type="datetimeFigureOut">
              <a:rPr lang="fr-FR" smtClean="0"/>
              <a:t>25/01/2018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86111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80D2B25-4E52-4226-975E-4DFD396ECEB0}" type="datetimeFigureOut">
              <a:rPr lang="fr-FR" smtClean="0"/>
              <a:t>25/01/2018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420DBB0-8ED3-4014-8A1C-491B4C00230C}" type="slidenum">
              <a:rPr lang="fr-FR" smtClean="0"/>
              <a:t>‹N°›</a:t>
            </a:fld>
            <a:endParaRPr lang="fr-FR"/>
          </a:p>
        </p:txBody>
      </p:sp>
    </p:spTree>
    <p:extLst>
      <p:ext uri="{BB962C8B-B14F-4D97-AF65-F5344CB8AC3E}">
        <p14:creationId xmlns:p14="http://schemas.microsoft.com/office/powerpoint/2010/main" val="14832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0D2B25-4E52-4226-975E-4DFD396ECEB0}" type="datetimeFigureOut">
              <a:rPr lang="fr-FR" smtClean="0"/>
              <a:t>25/01/2018</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0DBB0-8ED3-4014-8A1C-491B4C00230C}" type="slidenum">
              <a:rPr lang="fr-FR" smtClean="0"/>
              <a:t>‹N°›</a:t>
            </a:fld>
            <a:endParaRPr lang="fr-FR"/>
          </a:p>
        </p:txBody>
      </p:sp>
    </p:spTree>
    <p:extLst>
      <p:ext uri="{BB962C8B-B14F-4D97-AF65-F5344CB8AC3E}">
        <p14:creationId xmlns:p14="http://schemas.microsoft.com/office/powerpoint/2010/main" val="3666111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chromedriver.storage.googleapis.com/index.html" TargetMode="External"/><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l="11159" r="12840" b="-1"/>
          <a:stretch/>
        </p:blipFill>
        <p:spPr>
          <a:xfrm>
            <a:off x="-1776229" y="10"/>
            <a:ext cx="12191980" cy="6857990"/>
          </a:xfrm>
          <a:prstGeom prst="rect">
            <a:avLst/>
          </a:prstGeom>
        </p:spPr>
      </p:pic>
      <p:sp>
        <p:nvSpPr>
          <p:cNvPr id="8" name="Freeform 5">
            <a:extLst>
              <a:ext uri="{FF2B5EF4-FFF2-40B4-BE49-F238E27FC236}">
                <a16:creationId xmlns="" xmlns:a16="http://schemas.microsoft.com/office/drawing/2014/main" id="{87CC2527-562A-4F69-B487-4371E5B243E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re 1"/>
          <p:cNvSpPr>
            <a:spLocks noGrp="1"/>
          </p:cNvSpPr>
          <p:nvPr>
            <p:ph type="title"/>
          </p:nvPr>
        </p:nvSpPr>
        <p:spPr>
          <a:xfrm>
            <a:off x="6887415" y="2068497"/>
            <a:ext cx="5304585" cy="2940055"/>
          </a:xfrm>
        </p:spPr>
        <p:txBody>
          <a:bodyPr vert="horz" lIns="91440" tIns="45720" rIns="91440" bIns="45720" rtlCol="0" anchor="b">
            <a:normAutofit/>
          </a:bodyPr>
          <a:lstStyle/>
          <a:p>
            <a:pPr algn="ctr"/>
            <a:r>
              <a:rPr lang="en-US" dirty="0"/>
              <a:t>METHODOLOGIE DE TESTS &amp; TESTS UNITAIRES </a:t>
            </a:r>
          </a:p>
        </p:txBody>
      </p:sp>
    </p:spTree>
    <p:extLst>
      <p:ext uri="{BB962C8B-B14F-4D97-AF65-F5344CB8AC3E}">
        <p14:creationId xmlns:p14="http://schemas.microsoft.com/office/powerpoint/2010/main" val="165755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Le nommage</a:t>
            </a:r>
          </a:p>
        </p:txBody>
      </p:sp>
      <p:sp>
        <p:nvSpPr>
          <p:cNvPr id="3" name="Espace réservé du contenu 2"/>
          <p:cNvSpPr>
            <a:spLocks noGrp="1"/>
          </p:cNvSpPr>
          <p:nvPr>
            <p:ph idx="1"/>
          </p:nvPr>
        </p:nvSpPr>
        <p:spPr>
          <a:xfrm>
            <a:off x="838200" y="2057400"/>
            <a:ext cx="10515600" cy="659296"/>
          </a:xfrm>
        </p:spPr>
        <p:txBody>
          <a:bodyPr>
            <a:normAutofit/>
          </a:bodyPr>
          <a:lstStyle/>
          <a:p>
            <a:pPr marL="457200" lvl="1" indent="0">
              <a:buNone/>
            </a:pPr>
            <a:r>
              <a:rPr lang="fr-FR" dirty="0"/>
              <a:t>Les noms doivent révéler vos intentions</a:t>
            </a:r>
          </a:p>
          <a:p>
            <a:pPr marL="457200" lvl="1" indent="0">
              <a:buNone/>
            </a:pPr>
            <a:endParaRPr lang="fr-FR" dirty="0"/>
          </a:p>
          <a:p>
            <a:pPr marL="457200" lvl="1" indent="0">
              <a:buNone/>
            </a:pPr>
            <a:endParaRPr lang="fr-FR" dirty="0"/>
          </a:p>
        </p:txBody>
      </p:sp>
      <p:graphicFrame>
        <p:nvGraphicFramePr>
          <p:cNvPr id="14" name="Tableau 13">
            <a:extLst>
              <a:ext uri="{FF2B5EF4-FFF2-40B4-BE49-F238E27FC236}">
                <a16:creationId xmlns="" xmlns:a16="http://schemas.microsoft.com/office/drawing/2014/main" id="{6BD59284-91B4-4969-81F5-786EC6483DEF}"/>
              </a:ext>
            </a:extLst>
          </p:cNvPr>
          <p:cNvGraphicFramePr>
            <a:graphicFrameLocks noGrp="1"/>
          </p:cNvGraphicFramePr>
          <p:nvPr>
            <p:extLst>
              <p:ext uri="{D42A27DB-BD31-4B8C-83A1-F6EECF244321}">
                <p14:modId xmlns:p14="http://schemas.microsoft.com/office/powerpoint/2010/main" val="3513545203"/>
              </p:ext>
            </p:extLst>
          </p:nvPr>
        </p:nvGraphicFramePr>
        <p:xfrm>
          <a:off x="1968859" y="3429000"/>
          <a:ext cx="3141564" cy="1463040"/>
        </p:xfrm>
        <a:graphic>
          <a:graphicData uri="http://schemas.openxmlformats.org/drawingml/2006/table">
            <a:tbl>
              <a:tblPr/>
              <a:tblGrid>
                <a:gridCol w="351155">
                  <a:extLst>
                    <a:ext uri="{9D8B030D-6E8A-4147-A177-3AD203B41FA5}">
                      <a16:colId xmlns="" xmlns:a16="http://schemas.microsoft.com/office/drawing/2014/main" val="1983764775"/>
                    </a:ext>
                  </a:extLst>
                </a:gridCol>
                <a:gridCol w="2790409">
                  <a:extLst>
                    <a:ext uri="{9D8B030D-6E8A-4147-A177-3AD203B41FA5}">
                      <a16:colId xmlns="" xmlns:a16="http://schemas.microsoft.com/office/drawing/2014/main" val="670691491"/>
                    </a:ext>
                  </a:extLst>
                </a:gridCol>
              </a:tblGrid>
              <a:tr h="1257431">
                <a:tc>
                  <a:txBody>
                    <a:bodyPr/>
                    <a:lstStyle/>
                    <a:p>
                      <a:pPr algn="ctr" fontAlgn="base"/>
                      <a:r>
                        <a:rPr lang="fr-FR" dirty="0">
                          <a:solidFill>
                            <a:srgbClr val="5499DE"/>
                          </a:solidFill>
                          <a:effectLst/>
                          <a:latin typeface="inherit"/>
                        </a:rPr>
                        <a:t>1</a:t>
                      </a:r>
                    </a:p>
                    <a:p>
                      <a:pPr algn="ctr" fontAlgn="base"/>
                      <a:r>
                        <a:rPr lang="fr-FR" dirty="0">
                          <a:solidFill>
                            <a:srgbClr val="317CC5"/>
                          </a:solidFill>
                          <a:effectLst/>
                          <a:latin typeface="inherit"/>
                        </a:rPr>
                        <a:t>2</a:t>
                      </a:r>
                    </a:p>
                    <a:p>
                      <a:pPr algn="ctr" fontAlgn="base"/>
                      <a:r>
                        <a:rPr lang="fr-FR" dirty="0">
                          <a:solidFill>
                            <a:srgbClr val="5499DE"/>
                          </a:solidFill>
                          <a:effectLst/>
                          <a:latin typeface="inherit"/>
                        </a:rPr>
                        <a:t>3</a:t>
                      </a:r>
                    </a:p>
                    <a:p>
                      <a:pPr algn="ctr" fontAlgn="base"/>
                      <a:r>
                        <a:rPr lang="fr-FR" dirty="0">
                          <a:solidFill>
                            <a:srgbClr val="317CC5"/>
                          </a:solidFill>
                          <a:effectLst/>
                          <a:latin typeface="inherit"/>
                        </a:rPr>
                        <a:t>4</a:t>
                      </a:r>
                    </a:p>
                    <a:p>
                      <a:pPr algn="ctr" fontAlgn="base"/>
                      <a:r>
                        <a:rPr lang="fr-FR" dirty="0">
                          <a:solidFill>
                            <a:srgbClr val="5499DE"/>
                          </a:solidFill>
                          <a:effectLst/>
                          <a:latin typeface="inherit"/>
                        </a:rPr>
                        <a:t>5</a:t>
                      </a:r>
                    </a:p>
                  </a:txBody>
                  <a:tcPr>
                    <a:lnL>
                      <a:noFill/>
                    </a:lnL>
                    <a:lnR>
                      <a:noFill/>
                    </a:lnR>
                    <a:lnT>
                      <a:noFill/>
                    </a:lnT>
                    <a:lnB>
                      <a:noFill/>
                    </a:lnB>
                    <a:solidFill>
                      <a:srgbClr val="DFEFFF"/>
                    </a:solidFill>
                  </a:tcPr>
                </a:tc>
                <a:tc>
                  <a:txBody>
                    <a:bodyPr/>
                    <a:lstStyle/>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a:solidFill>
                            <a:srgbClr val="002D7A"/>
                          </a:solidFill>
                          <a:effectLst/>
                          <a:latin typeface="inherit"/>
                        </a:rPr>
                        <a:t>d</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a:solidFill>
                            <a:srgbClr val="FF8000"/>
                          </a:solidFill>
                          <a:effectLst/>
                          <a:latin typeface="inherit"/>
                        </a:rPr>
                        <a:t>// elapsed time in days</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a:solidFill>
                            <a:srgbClr val="002D7A"/>
                          </a:solidFill>
                          <a:effectLst/>
                          <a:latin typeface="inherit"/>
                        </a:rPr>
                        <a:t>ds</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dsm</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faid</a:t>
                      </a:r>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 xmlns:a16="http://schemas.microsoft.com/office/drawing/2014/main" val="355850714"/>
                  </a:ext>
                </a:extLst>
              </a:tr>
            </a:tbl>
          </a:graphicData>
        </a:graphic>
      </p:graphicFrame>
      <p:graphicFrame>
        <p:nvGraphicFramePr>
          <p:cNvPr id="17" name="Tableau 16">
            <a:extLst>
              <a:ext uri="{FF2B5EF4-FFF2-40B4-BE49-F238E27FC236}">
                <a16:creationId xmlns="" xmlns:a16="http://schemas.microsoft.com/office/drawing/2014/main" id="{D365B097-30C1-44CB-BF1D-245E9405BD7A}"/>
              </a:ext>
            </a:extLst>
          </p:cNvPr>
          <p:cNvGraphicFramePr>
            <a:graphicFrameLocks noGrp="1"/>
          </p:cNvGraphicFramePr>
          <p:nvPr>
            <p:extLst>
              <p:ext uri="{D42A27DB-BD31-4B8C-83A1-F6EECF244321}">
                <p14:modId xmlns:p14="http://schemas.microsoft.com/office/powerpoint/2010/main" val="1588019808"/>
              </p:ext>
            </p:extLst>
          </p:nvPr>
        </p:nvGraphicFramePr>
        <p:xfrm>
          <a:off x="6723281" y="3438608"/>
          <a:ext cx="3534296" cy="1188720"/>
        </p:xfrm>
        <a:graphic>
          <a:graphicData uri="http://schemas.openxmlformats.org/drawingml/2006/table">
            <a:tbl>
              <a:tblPr/>
              <a:tblGrid>
                <a:gridCol w="208280">
                  <a:extLst>
                    <a:ext uri="{9D8B030D-6E8A-4147-A177-3AD203B41FA5}">
                      <a16:colId xmlns="" xmlns:a16="http://schemas.microsoft.com/office/drawing/2014/main" val="3226747071"/>
                    </a:ext>
                  </a:extLst>
                </a:gridCol>
                <a:gridCol w="3326016">
                  <a:extLst>
                    <a:ext uri="{9D8B030D-6E8A-4147-A177-3AD203B41FA5}">
                      <a16:colId xmlns="" xmlns:a16="http://schemas.microsoft.com/office/drawing/2014/main" val="261898872"/>
                    </a:ext>
                  </a:extLst>
                </a:gridCol>
              </a:tblGrid>
              <a:tr h="0">
                <a:tc>
                  <a:txBody>
                    <a:bodyPr/>
                    <a:lstStyle/>
                    <a:p>
                      <a:pPr algn="ctr" fontAlgn="base"/>
                      <a:r>
                        <a:rPr lang="fr-FR" dirty="0">
                          <a:solidFill>
                            <a:srgbClr val="317CC5"/>
                          </a:solidFill>
                          <a:effectLst/>
                          <a:latin typeface="inherit"/>
                        </a:rPr>
                        <a:t>1</a:t>
                      </a:r>
                      <a:br>
                        <a:rPr lang="fr-FR" dirty="0">
                          <a:solidFill>
                            <a:srgbClr val="317CC5"/>
                          </a:solidFill>
                          <a:effectLst/>
                          <a:latin typeface="inherit"/>
                        </a:rPr>
                      </a:br>
                      <a:r>
                        <a:rPr lang="fr-FR" dirty="0">
                          <a:solidFill>
                            <a:srgbClr val="317CC5"/>
                          </a:solidFill>
                          <a:effectLst/>
                          <a:latin typeface="inherit"/>
                        </a:rPr>
                        <a:t>2</a:t>
                      </a:r>
                    </a:p>
                    <a:p>
                      <a:pPr algn="ctr" fontAlgn="base"/>
                      <a:r>
                        <a:rPr lang="fr-FR" dirty="0">
                          <a:solidFill>
                            <a:srgbClr val="5499DE"/>
                          </a:solidFill>
                          <a:effectLst/>
                          <a:latin typeface="inherit"/>
                        </a:rPr>
                        <a:t>3</a:t>
                      </a:r>
                    </a:p>
                    <a:p>
                      <a:pPr algn="ctr" fontAlgn="base"/>
                      <a:r>
                        <a:rPr lang="fr-FR" dirty="0">
                          <a:solidFill>
                            <a:srgbClr val="317CC5"/>
                          </a:solidFill>
                          <a:effectLst/>
                          <a:latin typeface="inherit"/>
                        </a:rPr>
                        <a:t>4</a:t>
                      </a:r>
                    </a:p>
                  </a:txBody>
                  <a:tcPr>
                    <a:lnL>
                      <a:noFill/>
                    </a:lnL>
                    <a:lnR>
                      <a:noFill/>
                    </a:lnR>
                    <a:lnT>
                      <a:noFill/>
                    </a:lnT>
                    <a:lnB>
                      <a:noFill/>
                    </a:lnB>
                    <a:solidFill>
                      <a:srgbClr val="DFEFFF"/>
                    </a:solidFill>
                  </a:tcPr>
                </a:tc>
                <a:tc>
                  <a:txBody>
                    <a:bodyPr/>
                    <a:lstStyle/>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elapsedTimeInDays</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daysSinceCreation</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daysSinceModification</a:t>
                      </a:r>
                      <a:r>
                        <a:rPr lang="en-US" dirty="0">
                          <a:solidFill>
                            <a:srgbClr val="333333"/>
                          </a:solidFill>
                          <a:effectLst/>
                          <a:latin typeface="inherit"/>
                        </a:rPr>
                        <a:t>;</a:t>
                      </a:r>
                      <a:endParaRPr lang="en-US" dirty="0">
                        <a:solidFill>
                          <a:srgbClr val="000000"/>
                        </a:solidFill>
                        <a:effectLst/>
                        <a:latin typeface="inherit"/>
                      </a:endParaRPr>
                    </a:p>
                    <a:p>
                      <a:pPr algn="l" fontAlgn="base"/>
                      <a:r>
                        <a:rPr lang="en-US" dirty="0" err="1">
                          <a:solidFill>
                            <a:srgbClr val="800080"/>
                          </a:solidFill>
                          <a:effectLst/>
                          <a:latin typeface="inherit"/>
                        </a:rPr>
                        <a:t>int</a:t>
                      </a:r>
                      <a:r>
                        <a:rPr lang="en-US" dirty="0">
                          <a:solidFill>
                            <a:srgbClr val="006FE0"/>
                          </a:solidFill>
                          <a:effectLst/>
                          <a:latin typeface="inherit"/>
                        </a:rPr>
                        <a:t> </a:t>
                      </a:r>
                      <a:r>
                        <a:rPr lang="en-US" dirty="0" err="1">
                          <a:solidFill>
                            <a:srgbClr val="002D7A"/>
                          </a:solidFill>
                          <a:effectLst/>
                          <a:latin typeface="inherit"/>
                        </a:rPr>
                        <a:t>fileAgeInDays</a:t>
                      </a:r>
                      <a:r>
                        <a:rPr lang="en-US" dirty="0">
                          <a:solidFill>
                            <a:srgbClr val="333333"/>
                          </a:solidFill>
                          <a:effectLst/>
                          <a:latin typeface="inherit"/>
                        </a:rPr>
                        <a:t>;</a:t>
                      </a:r>
                      <a:endParaRPr lang="en-US" dirty="0">
                        <a:solidFill>
                          <a:srgbClr val="000000"/>
                        </a:solidFill>
                        <a:effectLst/>
                        <a:latin typeface="inherit"/>
                      </a:endParaRPr>
                    </a:p>
                  </a:txBody>
                  <a:tcPr>
                    <a:lnL>
                      <a:noFill/>
                    </a:lnL>
                    <a:lnR>
                      <a:noFill/>
                    </a:lnR>
                    <a:lnT>
                      <a:noFill/>
                    </a:lnT>
                    <a:lnB>
                      <a:noFill/>
                    </a:lnB>
                    <a:solidFill>
                      <a:srgbClr val="FFFFFF"/>
                    </a:solidFill>
                  </a:tcPr>
                </a:tc>
                <a:extLst>
                  <a:ext uri="{0D108BD9-81ED-4DB2-BD59-A6C34878D82A}">
                    <a16:rowId xmlns="" xmlns:a16="http://schemas.microsoft.com/office/drawing/2014/main" val="2133775243"/>
                  </a:ext>
                </a:extLst>
              </a:tr>
            </a:tbl>
          </a:graphicData>
        </a:graphic>
      </p:graphicFrame>
      <p:pic>
        <p:nvPicPr>
          <p:cNvPr id="2050" name="Picture 2" descr="Résultat de recherche d'images pour &quot;bad icon png&quot;">
            <a:extLst>
              <a:ext uri="{FF2B5EF4-FFF2-40B4-BE49-F238E27FC236}">
                <a16:creationId xmlns="" xmlns:a16="http://schemas.microsoft.com/office/drawing/2014/main" id="{7ABB8667-AFD3-4EFC-90E2-A21D8A23DE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4420" y="5077073"/>
            <a:ext cx="618711" cy="6187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ésultat de recherche d'images pour &quot;bad icon png&quot;">
            <a:extLst>
              <a:ext uri="{FF2B5EF4-FFF2-40B4-BE49-F238E27FC236}">
                <a16:creationId xmlns="" xmlns:a16="http://schemas.microsoft.com/office/drawing/2014/main" id="{0F7F2DE5-6A04-4A78-A783-BDE5FA41EA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2608" y="5077073"/>
            <a:ext cx="623340" cy="62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808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Le nommage</a:t>
            </a:r>
          </a:p>
        </p:txBody>
      </p:sp>
      <p:sp>
        <p:nvSpPr>
          <p:cNvPr id="3" name="Espace réservé du contenu 2"/>
          <p:cNvSpPr>
            <a:spLocks noGrp="1"/>
          </p:cNvSpPr>
          <p:nvPr>
            <p:ph idx="1"/>
          </p:nvPr>
        </p:nvSpPr>
        <p:spPr>
          <a:xfrm>
            <a:off x="838200" y="2057400"/>
            <a:ext cx="10515600" cy="659296"/>
          </a:xfrm>
        </p:spPr>
        <p:txBody>
          <a:bodyPr>
            <a:normAutofit/>
          </a:bodyPr>
          <a:lstStyle/>
          <a:p>
            <a:pPr marL="457200" lvl="1" indent="0">
              <a:buNone/>
            </a:pPr>
            <a:r>
              <a:rPr lang="fr-FR" dirty="0"/>
              <a:t>Plus la portée d’une variable est grande plus le nom doit être choisi avec soin</a:t>
            </a:r>
          </a:p>
          <a:p>
            <a:pPr marL="457200" lvl="1" indent="0">
              <a:buNone/>
            </a:pPr>
            <a:endParaRPr lang="fr-FR" dirty="0"/>
          </a:p>
        </p:txBody>
      </p:sp>
      <p:sp>
        <p:nvSpPr>
          <p:cNvPr id="9" name="Espace réservé du contenu 2">
            <a:extLst>
              <a:ext uri="{FF2B5EF4-FFF2-40B4-BE49-F238E27FC236}">
                <a16:creationId xmlns="" xmlns:a16="http://schemas.microsoft.com/office/drawing/2014/main" id="{E57CFC1C-6F60-4270-A2FD-68FE7B3E3A37}"/>
              </a:ext>
            </a:extLst>
          </p:cNvPr>
          <p:cNvSpPr txBox="1">
            <a:spLocks/>
          </p:cNvSpPr>
          <p:nvPr/>
        </p:nvSpPr>
        <p:spPr>
          <a:xfrm>
            <a:off x="838200" y="2816708"/>
            <a:ext cx="10515600"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fr-FR" dirty="0"/>
              <a:t>Les noms de méthodes reflètent ce que fait la méthode.</a:t>
            </a:r>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255132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Les méthodes</a:t>
            </a:r>
          </a:p>
        </p:txBody>
      </p:sp>
      <p:sp>
        <p:nvSpPr>
          <p:cNvPr id="3" name="Espace réservé du contenu 2"/>
          <p:cNvSpPr>
            <a:spLocks noGrp="1"/>
          </p:cNvSpPr>
          <p:nvPr>
            <p:ph idx="1"/>
          </p:nvPr>
        </p:nvSpPr>
        <p:spPr>
          <a:xfrm>
            <a:off x="838200" y="2057400"/>
            <a:ext cx="10515600" cy="659296"/>
          </a:xfrm>
        </p:spPr>
        <p:txBody>
          <a:bodyPr>
            <a:normAutofit/>
          </a:bodyPr>
          <a:lstStyle/>
          <a:p>
            <a:pPr marL="457200" lvl="1" indent="0">
              <a:buNone/>
            </a:pPr>
            <a:r>
              <a:rPr lang="fr-FR" dirty="0"/>
              <a:t>Les méthodes modifiées ne contiennent pas d'arguments inutilisés.</a:t>
            </a:r>
          </a:p>
          <a:p>
            <a:pPr marL="457200" lvl="1" indent="0">
              <a:buNone/>
            </a:pPr>
            <a:endParaRPr lang="fr-FR" dirty="0"/>
          </a:p>
        </p:txBody>
      </p:sp>
      <p:sp>
        <p:nvSpPr>
          <p:cNvPr id="9" name="Espace réservé du contenu 2">
            <a:extLst>
              <a:ext uri="{FF2B5EF4-FFF2-40B4-BE49-F238E27FC236}">
                <a16:creationId xmlns="" xmlns:a16="http://schemas.microsoft.com/office/drawing/2014/main" id="{E57CFC1C-6F60-4270-A2FD-68FE7B3E3A37}"/>
              </a:ext>
            </a:extLst>
          </p:cNvPr>
          <p:cNvSpPr txBox="1">
            <a:spLocks/>
          </p:cNvSpPr>
          <p:nvPr/>
        </p:nvSpPr>
        <p:spPr>
          <a:xfrm>
            <a:off x="838200" y="2816708"/>
            <a:ext cx="10515600"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dirty="0"/>
              <a:t>Les méthodes ajoutées ont le moins d'arguments possibles et jamais plus de 3.</a:t>
            </a:r>
          </a:p>
          <a:p>
            <a:pPr marL="457200" lvl="1" indent="0">
              <a:buFont typeface="Arial" panose="020B0604020202020204" pitchFamily="34" charset="0"/>
              <a:buNone/>
            </a:pPr>
            <a:endParaRPr lang="fr-FR" dirty="0"/>
          </a:p>
        </p:txBody>
      </p:sp>
      <p:sp>
        <p:nvSpPr>
          <p:cNvPr id="6" name="Espace réservé du contenu 2">
            <a:extLst>
              <a:ext uri="{FF2B5EF4-FFF2-40B4-BE49-F238E27FC236}">
                <a16:creationId xmlns="" xmlns:a16="http://schemas.microsoft.com/office/drawing/2014/main" id="{E57CFC1C-6F60-4270-A2FD-68FE7B3E3A37}"/>
              </a:ext>
            </a:extLst>
          </p:cNvPr>
          <p:cNvSpPr txBox="1">
            <a:spLocks/>
          </p:cNvSpPr>
          <p:nvPr/>
        </p:nvSpPr>
        <p:spPr>
          <a:xfrm>
            <a:off x="838200" y="3576016"/>
            <a:ext cx="10515600"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fr-FR" dirty="0"/>
              <a:t>Ecrire des méthodes courtes (maximum 15 lignes)</a:t>
            </a:r>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13848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31825"/>
            <a:ext cx="10515600" cy="1325563"/>
          </a:xfrm>
        </p:spPr>
        <p:txBody>
          <a:bodyPr>
            <a:normAutofit/>
          </a:bodyPr>
          <a:lstStyle/>
          <a:p>
            <a:r>
              <a:rPr lang="fr-FR" dirty="0"/>
              <a:t>Autres</a:t>
            </a:r>
          </a:p>
        </p:txBody>
      </p:sp>
      <p:sp>
        <p:nvSpPr>
          <p:cNvPr id="3" name="Espace réservé du contenu 2"/>
          <p:cNvSpPr>
            <a:spLocks noGrp="1"/>
          </p:cNvSpPr>
          <p:nvPr>
            <p:ph idx="1"/>
          </p:nvPr>
        </p:nvSpPr>
        <p:spPr>
          <a:xfrm>
            <a:off x="838200" y="2057400"/>
            <a:ext cx="10515600" cy="659296"/>
          </a:xfrm>
        </p:spPr>
        <p:txBody>
          <a:bodyPr>
            <a:normAutofit/>
          </a:bodyPr>
          <a:lstStyle/>
          <a:p>
            <a:pPr marL="0" indent="0">
              <a:buNone/>
            </a:pPr>
            <a:r>
              <a:rPr lang="fr-FR" sz="2400" dirty="0"/>
              <a:t>      Extraire les conditions complexes dans une méthode bien nommée</a:t>
            </a:r>
          </a:p>
          <a:p>
            <a:pPr marL="457200" lvl="1" indent="0">
              <a:buNone/>
            </a:pPr>
            <a:endParaRPr lang="fr-FR" dirty="0"/>
          </a:p>
        </p:txBody>
      </p:sp>
      <p:sp>
        <p:nvSpPr>
          <p:cNvPr id="9" name="Espace réservé du contenu 2">
            <a:extLst>
              <a:ext uri="{FF2B5EF4-FFF2-40B4-BE49-F238E27FC236}">
                <a16:creationId xmlns="" xmlns:a16="http://schemas.microsoft.com/office/drawing/2014/main" id="{E57CFC1C-6F60-4270-A2FD-68FE7B3E3A37}"/>
              </a:ext>
            </a:extLst>
          </p:cNvPr>
          <p:cNvSpPr txBox="1">
            <a:spLocks/>
          </p:cNvSpPr>
          <p:nvPr/>
        </p:nvSpPr>
        <p:spPr>
          <a:xfrm>
            <a:off x="321564" y="2816708"/>
            <a:ext cx="11032236"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	Ne pas commenter chaque ligne</a:t>
            </a:r>
          </a:p>
        </p:txBody>
      </p:sp>
      <p:sp>
        <p:nvSpPr>
          <p:cNvPr id="6" name="Espace réservé du contenu 2">
            <a:extLst>
              <a:ext uri="{FF2B5EF4-FFF2-40B4-BE49-F238E27FC236}">
                <a16:creationId xmlns="" xmlns:a16="http://schemas.microsoft.com/office/drawing/2014/main" id="{E57CFC1C-6F60-4270-A2FD-68FE7B3E3A37}"/>
              </a:ext>
            </a:extLst>
          </p:cNvPr>
          <p:cNvSpPr txBox="1">
            <a:spLocks/>
          </p:cNvSpPr>
          <p:nvPr/>
        </p:nvSpPr>
        <p:spPr>
          <a:xfrm>
            <a:off x="1210490" y="3576016"/>
            <a:ext cx="10143309"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Pas de « </a:t>
            </a:r>
            <a:r>
              <a:rPr lang="fr-FR" sz="2400" dirty="0" err="1"/>
              <a:t>magic</a:t>
            </a:r>
            <a:r>
              <a:rPr lang="fr-FR" sz="2400" dirty="0"/>
              <a:t> value »</a:t>
            </a:r>
          </a:p>
          <a:p>
            <a:pPr marL="457200" lvl="1" indent="0">
              <a:buFont typeface="Arial" panose="020B0604020202020204" pitchFamily="34" charset="0"/>
              <a:buNone/>
            </a:pPr>
            <a:endParaRPr lang="fr-FR" dirty="0"/>
          </a:p>
        </p:txBody>
      </p:sp>
      <p:sp>
        <p:nvSpPr>
          <p:cNvPr id="7" name="Espace réservé du contenu 2">
            <a:extLst>
              <a:ext uri="{FF2B5EF4-FFF2-40B4-BE49-F238E27FC236}">
                <a16:creationId xmlns="" xmlns:a16="http://schemas.microsoft.com/office/drawing/2014/main" id="{E57CFC1C-6F60-4270-A2FD-68FE7B3E3A37}"/>
              </a:ext>
            </a:extLst>
          </p:cNvPr>
          <p:cNvSpPr txBox="1">
            <a:spLocks/>
          </p:cNvSpPr>
          <p:nvPr/>
        </p:nvSpPr>
        <p:spPr>
          <a:xfrm>
            <a:off x="1210489" y="4235312"/>
            <a:ext cx="10143309" cy="6592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2400" dirty="0"/>
              <a:t>Pas de duplication </a:t>
            </a:r>
          </a:p>
          <a:p>
            <a:pPr marL="457200" lvl="1" indent="0">
              <a:buFont typeface="Arial" panose="020B0604020202020204" pitchFamily="34" charset="0"/>
              <a:buNone/>
            </a:pPr>
            <a:endParaRPr lang="fr-FR" dirty="0"/>
          </a:p>
        </p:txBody>
      </p:sp>
    </p:spTree>
    <p:extLst>
      <p:ext uri="{BB962C8B-B14F-4D97-AF65-F5344CB8AC3E}">
        <p14:creationId xmlns:p14="http://schemas.microsoft.com/office/powerpoint/2010/main" val="356366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F98ED85F-DCEE-4B50-802E-71A6E3E12B0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58AF574B-FAA4-49FF-B1F2-62A36C2C85A4}"/>
              </a:ext>
            </a:extLst>
          </p:cNvPr>
          <p:cNvSpPr/>
          <p:nvPr/>
        </p:nvSpPr>
        <p:spPr>
          <a:xfrm>
            <a:off x="533399" y="544750"/>
            <a:ext cx="11223171" cy="5755422"/>
          </a:xfrm>
          <a:prstGeom prst="rect">
            <a:avLst/>
          </a:prstGeom>
        </p:spPr>
        <p:txBody>
          <a:bodyPr wrap="square">
            <a:spAutoFit/>
          </a:bodyPr>
          <a:lstStyle/>
          <a:p>
            <a:r>
              <a:rPr lang="fr-FR" sz="1600" b="1" dirty="0">
                <a:solidFill>
                  <a:srgbClr val="0000FF"/>
                </a:solidFill>
                <a:latin typeface="Courier New" panose="02070309020205020404" pitchFamily="49" charset="0"/>
              </a:rPr>
              <a:t>public</a:t>
            </a:r>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Calculate</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int</a:t>
            </a:r>
            <a:r>
              <a:rPr lang="fr-FR" sz="1600" dirty="0">
                <a:solidFill>
                  <a:srgbClr val="000000"/>
                </a:solidFill>
                <a:latin typeface="Courier New" panose="02070309020205020404" pitchFamily="49" charset="0"/>
              </a:rPr>
              <a:t> type</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int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years</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0</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8000FF"/>
                </a:solidFill>
                <a:latin typeface="Courier New" panose="02070309020205020404" pitchFamily="49" charset="0"/>
              </a:rPr>
              <a:t>decimal</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years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&gt;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5</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decimal</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5</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100</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8000FF"/>
                </a:solidFill>
                <a:latin typeface="Courier New" panose="02070309020205020404" pitchFamily="49" charset="0"/>
              </a:rPr>
              <a:t>decimal</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years</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100</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endParaRPr lang="fr-FR" sz="1600" b="1" dirty="0">
              <a:solidFill>
                <a:srgbClr val="000000"/>
              </a:solidFill>
              <a:latin typeface="Courier New" panose="02070309020205020404" pitchFamily="49" charset="0"/>
            </a:endParaRPr>
          </a:p>
          <a:p>
            <a:r>
              <a:rPr lang="fr-FR" sz="1600" b="1"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1</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err="1">
                <a:solidFill>
                  <a:srgbClr val="0000FF"/>
                </a:solidFill>
                <a:latin typeface="Courier New" panose="02070309020205020404" pitchFamily="49" charset="0"/>
              </a:rPr>
              <a:t>else</a:t>
            </a:r>
            <a:r>
              <a:rPr lang="fr-FR" sz="1600"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2</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0.1m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0.1m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err="1">
                <a:solidFill>
                  <a:srgbClr val="0000FF"/>
                </a:solidFill>
                <a:latin typeface="Courier New" panose="02070309020205020404" pitchFamily="49" charset="0"/>
              </a:rPr>
              <a:t>else</a:t>
            </a:r>
            <a:r>
              <a:rPr lang="fr-FR" sz="1600"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3</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0.7m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0.7m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	}</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err="1">
                <a:solidFill>
                  <a:srgbClr val="0000FF"/>
                </a:solidFill>
                <a:latin typeface="Courier New" panose="02070309020205020404" pitchFamily="49" charset="0"/>
              </a:rPr>
              <a:t>else</a:t>
            </a:r>
            <a:r>
              <a:rPr lang="fr-FR" sz="1600"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if</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type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a:solidFill>
                  <a:srgbClr val="FF8000"/>
                </a:solidFill>
                <a:latin typeface="Courier New" panose="02070309020205020404" pitchFamily="49" charset="0"/>
              </a:rPr>
              <a:t>4</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disc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err="1">
                <a:solidFill>
                  <a:srgbClr val="000000"/>
                </a:solidFill>
                <a:latin typeface="Courier New" panose="02070309020205020404" pitchFamily="49" charset="0"/>
              </a:rPr>
              <a:t>amount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FF8000"/>
                </a:solidFill>
                <a:latin typeface="Courier New" panose="02070309020205020404" pitchFamily="49" charset="0"/>
              </a:rPr>
              <a:t>0.5m</a:t>
            </a:r>
            <a:r>
              <a:rPr lang="fr-FR" sz="1600"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amount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00"/>
                </a:solidFill>
                <a:latin typeface="Courier New" panose="02070309020205020404" pitchFamily="49" charset="0"/>
              </a:rPr>
              <a:t>	</a:t>
            </a:r>
            <a:r>
              <a:rPr lang="fr-FR" sz="1600" b="1" dirty="0">
                <a:solidFill>
                  <a:srgbClr val="0000FF"/>
                </a:solidFill>
                <a:latin typeface="Courier New" panose="02070309020205020404" pitchFamily="49" charset="0"/>
              </a:rPr>
              <a:t>return</a:t>
            </a:r>
            <a:r>
              <a:rPr lang="fr-FR" sz="1600" dirty="0">
                <a:solidFill>
                  <a:srgbClr val="000000"/>
                </a:solidFill>
                <a:latin typeface="Courier New" panose="02070309020205020404" pitchFamily="49" charset="0"/>
              </a:rPr>
              <a:t> </a:t>
            </a:r>
            <a:r>
              <a:rPr lang="fr-FR" sz="1600" dirty="0" err="1">
                <a:solidFill>
                  <a:srgbClr val="000000"/>
                </a:solidFill>
                <a:latin typeface="Courier New" panose="02070309020205020404" pitchFamily="49" charset="0"/>
              </a:rPr>
              <a:t>result</a:t>
            </a:r>
            <a:r>
              <a:rPr lang="fr-FR" sz="1600" b="1" dirty="0">
                <a:solidFill>
                  <a:srgbClr val="000080"/>
                </a:solidFill>
                <a:latin typeface="Courier New" panose="02070309020205020404" pitchFamily="49" charset="0"/>
              </a:rPr>
              <a:t>;</a:t>
            </a:r>
            <a:r>
              <a:rPr lang="fr-FR" sz="1600" dirty="0">
                <a:solidFill>
                  <a:srgbClr val="000000"/>
                </a:solidFill>
                <a:latin typeface="Courier New" panose="02070309020205020404" pitchFamily="49" charset="0"/>
              </a:rPr>
              <a:t> </a:t>
            </a:r>
          </a:p>
          <a:p>
            <a:r>
              <a:rPr lang="fr-FR" sz="1600" b="1" dirty="0">
                <a:solidFill>
                  <a:srgbClr val="000080"/>
                </a:solidFill>
                <a:latin typeface="Courier New" panose="02070309020205020404" pitchFamily="49" charset="0"/>
              </a:rPr>
              <a:t>}</a:t>
            </a:r>
            <a:endParaRPr lang="fr-FR" sz="1600" dirty="0">
              <a:effectLst/>
            </a:endParaRPr>
          </a:p>
        </p:txBody>
      </p:sp>
    </p:spTree>
    <p:extLst>
      <p:ext uri="{BB962C8B-B14F-4D97-AF65-F5344CB8AC3E}">
        <p14:creationId xmlns:p14="http://schemas.microsoft.com/office/powerpoint/2010/main" val="669675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9">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838200" y="963877"/>
            <a:ext cx="3494362" cy="4930246"/>
          </a:xfrm>
        </p:spPr>
        <p:txBody>
          <a:bodyPr>
            <a:normAutofit/>
          </a:bodyPr>
          <a:lstStyle/>
          <a:p>
            <a:pPr algn="r"/>
            <a:r>
              <a:rPr lang="fr-FR" dirty="0">
                <a:solidFill>
                  <a:schemeClr val="accent1"/>
                </a:solidFill>
              </a:rPr>
              <a:t>Principe SOLID</a:t>
            </a:r>
          </a:p>
        </p:txBody>
      </p:sp>
      <p:sp>
        <p:nvSpPr>
          <p:cNvPr id="3" name="Espace réservé du contenu 2"/>
          <p:cNvSpPr>
            <a:spLocks noGrp="1"/>
          </p:cNvSpPr>
          <p:nvPr>
            <p:ph idx="1"/>
          </p:nvPr>
        </p:nvSpPr>
        <p:spPr>
          <a:xfrm>
            <a:off x="4976031" y="963877"/>
            <a:ext cx="6377769" cy="4930246"/>
          </a:xfrm>
        </p:spPr>
        <p:txBody>
          <a:bodyPr anchor="ctr">
            <a:normAutofit/>
          </a:bodyPr>
          <a:lstStyle/>
          <a:p>
            <a:r>
              <a:rPr lang="fr-FR" sz="2400" dirty="0"/>
              <a:t>S : </a:t>
            </a:r>
            <a:r>
              <a:rPr lang="fr-FR" sz="2400" i="1" dirty="0"/>
              <a:t>Single </a:t>
            </a:r>
            <a:r>
              <a:rPr lang="fr-FR" sz="2400" i="1" dirty="0" err="1"/>
              <a:t>Responsibility</a:t>
            </a:r>
            <a:r>
              <a:rPr lang="fr-FR" sz="2400" i="1" dirty="0"/>
              <a:t> (une seule responsabilité)</a:t>
            </a:r>
          </a:p>
          <a:p>
            <a:r>
              <a:rPr lang="fr-FR" sz="2400" dirty="0"/>
              <a:t>O : </a:t>
            </a:r>
            <a:r>
              <a:rPr lang="fr-FR" sz="2400" i="1" dirty="0"/>
              <a:t>Open/</a:t>
            </a:r>
            <a:r>
              <a:rPr lang="fr-FR" sz="2400" i="1" dirty="0" err="1"/>
              <a:t>Closed</a:t>
            </a:r>
            <a:r>
              <a:rPr lang="fr-FR" sz="2400" dirty="0"/>
              <a:t> (ouvert/fermé)</a:t>
            </a:r>
          </a:p>
          <a:p>
            <a:r>
              <a:rPr lang="fr-FR" sz="2400" dirty="0"/>
              <a:t>L : principe de </a:t>
            </a:r>
            <a:r>
              <a:rPr lang="fr-FR" sz="2400" i="1" dirty="0" err="1"/>
              <a:t>Liskov</a:t>
            </a:r>
            <a:r>
              <a:rPr lang="fr-FR" sz="2400" dirty="0"/>
              <a:t> </a:t>
            </a:r>
          </a:p>
          <a:p>
            <a:r>
              <a:rPr lang="fr-FR" sz="2400" dirty="0"/>
              <a:t>I : ségrégation des interfaces (</a:t>
            </a:r>
            <a:r>
              <a:rPr lang="fr-FR" sz="2400" i="1" dirty="0"/>
              <a:t>Interface </a:t>
            </a:r>
            <a:r>
              <a:rPr lang="fr-FR" sz="2400" i="1" dirty="0" err="1"/>
              <a:t>Segregation</a:t>
            </a:r>
            <a:r>
              <a:rPr lang="fr-FR" sz="2400" dirty="0"/>
              <a:t>)</a:t>
            </a:r>
          </a:p>
          <a:p>
            <a:r>
              <a:rPr lang="fr-FR" sz="2400" dirty="0"/>
              <a:t>D : le principe d’inversion des dépendances (D pour </a:t>
            </a:r>
            <a:r>
              <a:rPr lang="fr-FR" sz="2400" i="1" dirty="0" err="1"/>
              <a:t>Dependency</a:t>
            </a:r>
            <a:r>
              <a:rPr lang="fr-FR" sz="2400" i="1" dirty="0"/>
              <a:t> Inversion</a:t>
            </a:r>
            <a:r>
              <a:rPr lang="fr-FR" sz="2400" dirty="0"/>
              <a:t>) </a:t>
            </a:r>
          </a:p>
        </p:txBody>
      </p:sp>
    </p:spTree>
    <p:extLst>
      <p:ext uri="{BB962C8B-B14F-4D97-AF65-F5344CB8AC3E}">
        <p14:creationId xmlns:p14="http://schemas.microsoft.com/office/powerpoint/2010/main" val="3925204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93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3325" y="1012954"/>
            <a:ext cx="11225349" cy="4832092"/>
          </a:xfrm>
          <a:prstGeom prst="rect">
            <a:avLst/>
          </a:prstGeom>
        </p:spPr>
        <p:txBody>
          <a:bodyPr wrap="square">
            <a:spAutoFit/>
          </a:bodyPr>
          <a:lstStyle/>
          <a:p>
            <a:r>
              <a:rPr lang="fr-FR" sz="1400" dirty="0">
                <a:solidFill>
                  <a:srgbClr val="008080"/>
                </a:solidFill>
                <a:latin typeface="Courier New" panose="02070309020205020404" pitchFamily="49" charset="0"/>
              </a:rPr>
              <a:t>/// &lt;</a:t>
            </a:r>
            <a:r>
              <a:rPr lang="fr-FR" sz="1400" dirty="0" err="1">
                <a:solidFill>
                  <a:srgbClr val="008080"/>
                </a:solidFill>
                <a:latin typeface="Courier New" panose="02070309020205020404" pitchFamily="49" charset="0"/>
              </a:rPr>
              <a:t>summary</a:t>
            </a:r>
            <a:r>
              <a:rPr lang="fr-FR" sz="1400" dirty="0">
                <a:solidFill>
                  <a:srgbClr val="008080"/>
                </a:solidFill>
                <a:latin typeface="Courier New" panose="02070309020205020404" pitchFamily="49" charset="0"/>
              </a:rPr>
              <a:t>&gt; </a:t>
            </a:r>
          </a:p>
          <a:p>
            <a:r>
              <a:rPr lang="fr-FR" sz="1400" dirty="0">
                <a:solidFill>
                  <a:srgbClr val="008080"/>
                </a:solidFill>
                <a:latin typeface="Courier New" panose="02070309020205020404" pitchFamily="49" charset="0"/>
              </a:rPr>
              <a:t>/// Obtient ou définit la liste des pays où le produit est livrable ou non livrable </a:t>
            </a:r>
          </a:p>
          <a:p>
            <a:r>
              <a:rPr lang="fr-FR" sz="1400" dirty="0">
                <a:solidFill>
                  <a:srgbClr val="008080"/>
                </a:solidFill>
                <a:latin typeface="Courier New" panose="02070309020205020404" pitchFamily="49" charset="0"/>
              </a:rPr>
              <a:t>/// &lt;/</a:t>
            </a:r>
            <a:r>
              <a:rPr lang="fr-FR" sz="1400" dirty="0" err="1">
                <a:solidFill>
                  <a:srgbClr val="008080"/>
                </a:solidFill>
                <a:latin typeface="Courier New" panose="02070309020205020404" pitchFamily="49" charset="0"/>
              </a:rPr>
              <a:t>summary</a:t>
            </a:r>
            <a:r>
              <a:rPr lang="fr-FR" sz="1400" dirty="0">
                <a:solidFill>
                  <a:srgbClr val="008080"/>
                </a:solidFill>
                <a:latin typeface="Courier New" panose="02070309020205020404" pitchFamily="49" charset="0"/>
              </a:rPr>
              <a:t>&gt; </a:t>
            </a:r>
          </a:p>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Dictionary</a:t>
            </a:r>
            <a:r>
              <a:rPr lang="fr-FR" sz="1400" b="1" dirty="0">
                <a:solidFill>
                  <a:srgbClr val="000080"/>
                </a:solidFill>
                <a:latin typeface="Courier New" panose="02070309020205020404" pitchFamily="49" charset="0"/>
              </a:rPr>
              <a:t>&lt;</a:t>
            </a:r>
            <a:r>
              <a:rPr lang="fr-FR" sz="1400" dirty="0" err="1">
                <a:solidFill>
                  <a:srgbClr val="8000FF"/>
                </a:solidFill>
                <a:latin typeface="Courier New" panose="02070309020205020404" pitchFamily="49" charset="0"/>
              </a:rPr>
              <a:t>int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string</a:t>
            </a:r>
            <a:r>
              <a:rPr lang="fr-FR" sz="1400" b="1" dirty="0">
                <a:solidFill>
                  <a:srgbClr val="000080"/>
                </a:solidFill>
                <a:latin typeface="Courier New" panose="02070309020205020404" pitchFamily="49" charset="0"/>
              </a:rPr>
              <a:t>&gt;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ShippingCountries</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get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Dictionary</a:t>
            </a:r>
            <a:r>
              <a:rPr lang="fr-FR" sz="1400" b="1" dirty="0">
                <a:solidFill>
                  <a:srgbClr val="000080"/>
                </a:solidFill>
                <a:latin typeface="Courier New" panose="02070309020205020404" pitchFamily="49" charset="0"/>
              </a:rPr>
              <a:t>&lt;</a:t>
            </a:r>
            <a:r>
              <a:rPr lang="fr-FR" sz="1400" dirty="0" err="1">
                <a:solidFill>
                  <a:srgbClr val="8000FF"/>
                </a:solidFill>
                <a:latin typeface="Courier New" panose="02070309020205020404" pitchFamily="49" charset="0"/>
              </a:rPr>
              <a:t>int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string</a:t>
            </a:r>
            <a:r>
              <a:rPr lang="fr-FR" sz="1400" b="1" dirty="0">
                <a:solidFill>
                  <a:srgbClr val="000080"/>
                </a:solidFill>
                <a:latin typeface="Courier New" panose="02070309020205020404" pitchFamily="49" charset="0"/>
              </a:rPr>
              <a:t>&gt;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result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new</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Dictionary</a:t>
            </a:r>
            <a:r>
              <a:rPr lang="fr-FR" sz="1400" b="1" dirty="0">
                <a:solidFill>
                  <a:srgbClr val="000080"/>
                </a:solidFill>
                <a:latin typeface="Courier New" panose="02070309020205020404" pitchFamily="49" charset="0"/>
              </a:rPr>
              <a:t>&lt;</a:t>
            </a:r>
            <a:r>
              <a:rPr lang="fr-FR" sz="1400" dirty="0" err="1">
                <a:solidFill>
                  <a:srgbClr val="8000FF"/>
                </a:solidFill>
                <a:latin typeface="Courier New" panose="02070309020205020404" pitchFamily="49" charset="0"/>
              </a:rPr>
              <a:t>int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string</a:t>
            </a:r>
            <a:r>
              <a:rPr lang="fr-FR" sz="1400" b="1" dirty="0">
                <a:solidFill>
                  <a:srgbClr val="000080"/>
                </a:solidFill>
                <a:latin typeface="Courier New" panose="02070309020205020404" pitchFamily="49" charset="0"/>
              </a:rPr>
              <a:t>&gt;();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int</a:t>
            </a:r>
            <a:r>
              <a:rPr lang="fr-FR" sz="1400" dirty="0">
                <a:solidFill>
                  <a:srgbClr val="000000"/>
                </a:solidFill>
                <a:latin typeface="Courier New" panose="02070309020205020404" pitchFamily="49" charset="0"/>
              </a:rPr>
              <a:t> 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8000FF"/>
                </a:solidFill>
                <a:latin typeface="Courier New" panose="02070309020205020404" pitchFamily="49" charset="0"/>
              </a:rPr>
              <a:t>string</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IsNullOrEmpty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Pays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foreach</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8000FF"/>
                </a:solidFill>
                <a:latin typeface="Courier New" panose="02070309020205020404" pitchFamily="49" charset="0"/>
              </a:rPr>
              <a:t>string</a:t>
            </a:r>
            <a:r>
              <a:rPr lang="fr-FR" sz="1400" dirty="0">
                <a:solidFill>
                  <a:srgbClr val="000000"/>
                </a:solidFill>
                <a:latin typeface="Courier New" panose="02070309020205020404" pitchFamily="49" charset="0"/>
              </a:rPr>
              <a:t> p </a:t>
            </a:r>
            <a:r>
              <a:rPr lang="fr-FR" sz="1400" b="1" dirty="0">
                <a:solidFill>
                  <a:srgbClr val="0000FF"/>
                </a:solidFill>
                <a:latin typeface="Courier New" panose="02070309020205020404" pitchFamily="49" charset="0"/>
              </a:rPr>
              <a:t>in</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Pays</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Substring</a:t>
            </a:r>
            <a:r>
              <a:rPr lang="fr-FR" sz="1400" b="1" dirty="0">
                <a:solidFill>
                  <a:srgbClr val="000080"/>
                </a:solidFill>
                <a:latin typeface="Courier New" panose="02070309020205020404" pitchFamily="49" charset="0"/>
              </a:rPr>
              <a:t>(</a:t>
            </a:r>
            <a:r>
              <a:rPr lang="fr-FR" sz="1400" dirty="0">
                <a:solidFill>
                  <a:srgbClr val="FF8000"/>
                </a:solidFill>
                <a:latin typeface="Courier New" panose="02070309020205020404" pitchFamily="49" charset="0"/>
              </a:rPr>
              <a:t>2</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Pays</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Length</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Split</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8000FF"/>
                </a:solidFill>
                <a:latin typeface="Courier New" panose="02070309020205020404" pitchFamily="49" charset="0"/>
              </a:rPr>
              <a:t>int</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TryParse</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p</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out</a:t>
            </a:r>
            <a:r>
              <a:rPr lang="fr-FR" sz="1400" dirty="0">
                <a:solidFill>
                  <a:srgbClr val="000000"/>
                </a:solidFill>
                <a:latin typeface="Courier New" panose="02070309020205020404" pitchFamily="49" charset="0"/>
              </a:rPr>
              <a:t> 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&amp;&amp;</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result</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ContainsKey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result</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Add</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Business</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Country</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GetCountryById</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i</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Name</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return</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result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		}</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return</a:t>
            </a:r>
            <a:r>
              <a:rPr lang="fr-FR" sz="1400"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null</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endParaRPr lang="fr-FR" sz="1400" dirty="0">
              <a:effectLst/>
            </a:endParaRPr>
          </a:p>
        </p:txBody>
      </p:sp>
    </p:spTree>
    <p:extLst>
      <p:ext uri="{BB962C8B-B14F-4D97-AF65-F5344CB8AC3E}">
        <p14:creationId xmlns:p14="http://schemas.microsoft.com/office/powerpoint/2010/main" val="940868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TP – Bonnes pratiques </a:t>
            </a:r>
          </a:p>
        </p:txBody>
      </p:sp>
      <p:sp>
        <p:nvSpPr>
          <p:cNvPr id="3" name="Espace réservé du contenu 2"/>
          <p:cNvSpPr>
            <a:spLocks noGrp="1"/>
          </p:cNvSpPr>
          <p:nvPr>
            <p:ph idx="1"/>
          </p:nvPr>
        </p:nvSpPr>
        <p:spPr>
          <a:xfrm>
            <a:off x="838200" y="1376045"/>
            <a:ext cx="10515600" cy="4351338"/>
          </a:xfrm>
        </p:spPr>
        <p:txBody>
          <a:bodyPr>
            <a:normAutofit lnSpcReduction="10000"/>
          </a:bodyPr>
          <a:lstStyle/>
          <a:p>
            <a:pPr marL="0" indent="0">
              <a:buNone/>
            </a:pPr>
            <a:r>
              <a:rPr lang="fr-FR" dirty="0"/>
              <a:t>Je veux pouvoir gérer des utilisateurs sur mon application (web ou client lourd)</a:t>
            </a:r>
          </a:p>
          <a:p>
            <a:pPr marL="0" indent="0">
              <a:buNone/>
            </a:pPr>
            <a:endParaRPr lang="fr-FR" dirty="0"/>
          </a:p>
          <a:p>
            <a:pPr marL="0" indent="0">
              <a:buNone/>
            </a:pPr>
            <a:r>
              <a:rPr lang="fr-FR" dirty="0"/>
              <a:t>Créer une table User(ID, Name, </a:t>
            </a:r>
            <a:r>
              <a:rPr lang="fr-FR" dirty="0" err="1"/>
              <a:t>Surname</a:t>
            </a:r>
            <a:r>
              <a:rPr lang="fr-FR" dirty="0"/>
              <a:t>, Email, </a:t>
            </a:r>
            <a:r>
              <a:rPr lang="fr-FR" dirty="0" err="1"/>
              <a:t>PasswordHash</a:t>
            </a:r>
            <a:r>
              <a:rPr lang="fr-FR" dirty="0"/>
              <a:t>, Salt, </a:t>
            </a:r>
            <a:r>
              <a:rPr lang="fr-FR" dirty="0" err="1"/>
              <a:t>RegisterDate,Enable</a:t>
            </a:r>
            <a:r>
              <a:rPr lang="fr-FR" dirty="0"/>
              <a:t>)</a:t>
            </a:r>
          </a:p>
          <a:p>
            <a:pPr marL="0" indent="0">
              <a:buNone/>
            </a:pPr>
            <a:endParaRPr lang="fr-FR" dirty="0"/>
          </a:p>
          <a:p>
            <a:pPr marL="0" indent="0">
              <a:buNone/>
            </a:pPr>
            <a:r>
              <a:rPr lang="fr-FR" dirty="0"/>
              <a:t>Créer la couche DAL : </a:t>
            </a:r>
            <a:r>
              <a:rPr lang="fr-FR" dirty="0" err="1"/>
              <a:t>IUserRepository</a:t>
            </a:r>
            <a:r>
              <a:rPr lang="fr-FR" dirty="0"/>
              <a:t>, </a:t>
            </a:r>
            <a:r>
              <a:rPr lang="fr-FR" dirty="0" err="1"/>
              <a:t>UserRepository</a:t>
            </a:r>
            <a:r>
              <a:rPr lang="fr-FR" dirty="0"/>
              <a:t> : </a:t>
            </a:r>
            <a:r>
              <a:rPr lang="fr-FR" dirty="0" err="1"/>
              <a:t>Get</a:t>
            </a:r>
            <a:r>
              <a:rPr lang="fr-FR" dirty="0"/>
              <a:t>, </a:t>
            </a:r>
            <a:r>
              <a:rPr lang="fr-FR" dirty="0" err="1"/>
              <a:t>GetById</a:t>
            </a:r>
            <a:r>
              <a:rPr lang="fr-FR" dirty="0"/>
              <a:t>, </a:t>
            </a:r>
            <a:r>
              <a:rPr lang="fr-FR" dirty="0" err="1"/>
              <a:t>GetByEmail</a:t>
            </a:r>
            <a:r>
              <a:rPr lang="fr-FR" dirty="0"/>
              <a:t>, Insert, </a:t>
            </a:r>
            <a:r>
              <a:rPr lang="fr-FR" dirty="0" err="1"/>
              <a:t>Delete</a:t>
            </a:r>
            <a:r>
              <a:rPr lang="fr-FR" dirty="0"/>
              <a:t>, Update</a:t>
            </a:r>
          </a:p>
          <a:p>
            <a:pPr marL="0" indent="0">
              <a:buNone/>
            </a:pPr>
            <a:endParaRPr lang="fr-FR" dirty="0"/>
          </a:p>
          <a:p>
            <a:pPr marL="0" indent="0">
              <a:buNone/>
            </a:pPr>
            <a:r>
              <a:rPr lang="fr-FR" dirty="0"/>
              <a:t>Créer la couche BIL : </a:t>
            </a:r>
            <a:r>
              <a:rPr lang="fr-FR" dirty="0" err="1"/>
              <a:t>IUSerService</a:t>
            </a:r>
            <a:r>
              <a:rPr lang="fr-FR" dirty="0"/>
              <a:t>, </a:t>
            </a:r>
            <a:r>
              <a:rPr lang="fr-FR" dirty="0" err="1"/>
              <a:t>UserService</a:t>
            </a:r>
            <a:r>
              <a:rPr lang="fr-FR" dirty="0"/>
              <a:t> : </a:t>
            </a:r>
            <a:r>
              <a:rPr lang="fr-FR" dirty="0" err="1"/>
              <a:t>CreateUser</a:t>
            </a:r>
            <a:r>
              <a:rPr lang="fr-FR"/>
              <a:t>   </a:t>
            </a:r>
            <a:endParaRPr lang="fr-FR" dirty="0"/>
          </a:p>
        </p:txBody>
      </p:sp>
    </p:spTree>
    <p:extLst>
      <p:ext uri="{BB962C8B-B14F-4D97-AF65-F5344CB8AC3E}">
        <p14:creationId xmlns:p14="http://schemas.microsoft.com/office/powerpoint/2010/main" val="312524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TP – Hash </a:t>
            </a:r>
            <a:r>
              <a:rPr lang="fr-FR" dirty="0" err="1"/>
              <a:t>Password</a:t>
            </a:r>
            <a:endParaRPr lang="fr-FR" dirty="0"/>
          </a:p>
        </p:txBody>
      </p:sp>
      <p:sp>
        <p:nvSpPr>
          <p:cNvPr id="3" name="Espace réservé du contenu 2"/>
          <p:cNvSpPr>
            <a:spLocks noGrp="1"/>
          </p:cNvSpPr>
          <p:nvPr>
            <p:ph idx="1"/>
          </p:nvPr>
        </p:nvSpPr>
        <p:spPr/>
        <p:txBody>
          <a:bodyPr/>
          <a:lstStyle/>
          <a:p>
            <a:pPr marL="0" indent="0">
              <a:buNone/>
            </a:pPr>
            <a:r>
              <a:rPr lang="fr-FR" dirty="0"/>
              <a:t>Je veux pouvoir </a:t>
            </a:r>
            <a:r>
              <a:rPr lang="fr-FR" dirty="0" err="1"/>
              <a:t>hasher</a:t>
            </a:r>
            <a:r>
              <a:rPr lang="fr-FR" dirty="0"/>
              <a:t> les mot de passe de mes clients avant de les enregistrer en base de données. </a:t>
            </a:r>
          </a:p>
          <a:p>
            <a:r>
              <a:rPr lang="fr-FR" dirty="0"/>
              <a:t>Utilisation d’un </a:t>
            </a:r>
            <a:r>
              <a:rPr lang="fr-FR" dirty="0" err="1"/>
              <a:t>salt</a:t>
            </a:r>
            <a:r>
              <a:rPr lang="fr-FR" dirty="0"/>
              <a:t> unique (md5 aléatoire)</a:t>
            </a:r>
          </a:p>
          <a:p>
            <a:r>
              <a:rPr lang="fr-FR" dirty="0"/>
              <a:t>Méthode de </a:t>
            </a:r>
            <a:r>
              <a:rPr lang="fr-FR" dirty="0" err="1"/>
              <a:t>hashage</a:t>
            </a:r>
            <a:r>
              <a:rPr lang="fr-FR" dirty="0"/>
              <a:t> SHA512</a:t>
            </a:r>
          </a:p>
          <a:p>
            <a:r>
              <a:rPr lang="fr-FR" dirty="0"/>
              <a:t>Enregistrement des données en base64</a:t>
            </a:r>
          </a:p>
          <a:p>
            <a:endParaRPr lang="fr-FR" dirty="0"/>
          </a:p>
        </p:txBody>
      </p:sp>
    </p:spTree>
    <p:extLst>
      <p:ext uri="{BB962C8B-B14F-4D97-AF65-F5344CB8AC3E}">
        <p14:creationId xmlns:p14="http://schemas.microsoft.com/office/powerpoint/2010/main" val="181458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Espace réservé du contenu 8"/>
          <p:cNvPicPr>
            <a:picLocks noChangeAspect="1"/>
          </p:cNvPicPr>
          <p:nvPr/>
        </p:nvPicPr>
        <p:blipFill rotWithShape="1">
          <a:blip r:embed="rId2">
            <a:extLst>
              <a:ext uri="{28A0092B-C50C-407E-A947-70E740481C1C}">
                <a14:useLocalDpi xmlns:a14="http://schemas.microsoft.com/office/drawing/2010/main" val="0"/>
              </a:ext>
            </a:extLst>
          </a:blip>
          <a:srcRect t="21214" b="22536"/>
          <a:stretch/>
        </p:blipFill>
        <p:spPr>
          <a:xfrm>
            <a:off x="-1" y="10"/>
            <a:ext cx="12192000" cy="6857990"/>
          </a:xfrm>
          <a:prstGeom prst="rect">
            <a:avLst/>
          </a:prstGeom>
        </p:spPr>
      </p:pic>
      <p:sp>
        <p:nvSpPr>
          <p:cNvPr id="46" name="Freeform 5">
            <a:extLst>
              <a:ext uri="{FF2B5EF4-FFF2-40B4-BE49-F238E27FC236}">
                <a16:creationId xmlns="" xmlns:a16="http://schemas.microsoft.com/office/drawing/2014/main" id="{3CD9DF72-87A3-404E-A828-84CBF11A8303}"/>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a:ex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cxnSp>
        <p:nvCxnSpPr>
          <p:cNvPr id="47" name="Straight Connector 41">
            <a:extLst>
              <a:ext uri="{FF2B5EF4-FFF2-40B4-BE49-F238E27FC236}">
                <a16:creationId xmlns="" xmlns:a16="http://schemas.microsoft.com/office/drawing/2014/main" id="{20E3A342-4D61-4E3F-AF90-1AB42AEB96CC}"/>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709448" y="1913950"/>
            <a:ext cx="4204137" cy="1342754"/>
          </a:xfrm>
        </p:spPr>
        <p:txBody>
          <a:bodyPr>
            <a:normAutofit/>
          </a:bodyPr>
          <a:lstStyle/>
          <a:p>
            <a:pPr algn="ctr"/>
            <a:r>
              <a:rPr lang="fr-FR" sz="3600" dirty="0"/>
              <a:t>Idées reçues</a:t>
            </a:r>
          </a:p>
        </p:txBody>
      </p:sp>
      <p:sp>
        <p:nvSpPr>
          <p:cNvPr id="14" name="Content Placeholder 13"/>
          <p:cNvSpPr>
            <a:spLocks noGrp="1"/>
          </p:cNvSpPr>
          <p:nvPr>
            <p:ph idx="1"/>
          </p:nvPr>
        </p:nvSpPr>
        <p:spPr>
          <a:xfrm>
            <a:off x="525516" y="3417573"/>
            <a:ext cx="5129560" cy="2619839"/>
          </a:xfrm>
        </p:spPr>
        <p:txBody>
          <a:bodyPr anchor="ctr">
            <a:normAutofit/>
          </a:bodyPr>
          <a:lstStyle/>
          <a:p>
            <a:pPr marL="0" indent="0">
              <a:buNone/>
            </a:pPr>
            <a:r>
              <a:rPr lang="en-US" sz="2400" dirty="0" err="1"/>
              <a:t>Manque</a:t>
            </a:r>
            <a:r>
              <a:rPr lang="en-US" sz="2400" dirty="0"/>
              <a:t> </a:t>
            </a:r>
            <a:r>
              <a:rPr lang="en-US" sz="2400" dirty="0" err="1"/>
              <a:t>d’assurance</a:t>
            </a:r>
            <a:r>
              <a:rPr lang="en-US" sz="2400" dirty="0"/>
              <a:t> du </a:t>
            </a:r>
            <a:r>
              <a:rPr lang="en-US" sz="2400" dirty="0" err="1"/>
              <a:t>développeur</a:t>
            </a:r>
            <a:endParaRPr lang="en-US" sz="2400" dirty="0"/>
          </a:p>
          <a:p>
            <a:pPr marL="0" indent="0">
              <a:buNone/>
            </a:pPr>
            <a:endParaRPr lang="en-US" sz="2400" dirty="0"/>
          </a:p>
          <a:p>
            <a:pPr marL="0" indent="0">
              <a:buNone/>
            </a:pPr>
            <a:r>
              <a:rPr lang="en-US" sz="2400" dirty="0" err="1"/>
              <a:t>Chronophage</a:t>
            </a:r>
            <a:r>
              <a:rPr lang="en-US" sz="2400" dirty="0"/>
              <a:t> / </a:t>
            </a:r>
            <a:r>
              <a:rPr lang="en-US" sz="2400" dirty="0" err="1"/>
              <a:t>Perte</a:t>
            </a:r>
            <a:r>
              <a:rPr lang="en-US" sz="2400" dirty="0"/>
              <a:t> de temps</a:t>
            </a:r>
          </a:p>
        </p:txBody>
      </p:sp>
    </p:spTree>
    <p:extLst>
      <p:ext uri="{BB962C8B-B14F-4D97-AF65-F5344CB8AC3E}">
        <p14:creationId xmlns:p14="http://schemas.microsoft.com/office/powerpoint/2010/main" val="291258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DAE885FA-583E-488C-A3B2-2647B84A816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4572000"/>
          </a:xfrm>
          <a:prstGeom prst="rect">
            <a:avLst/>
          </a:prstGeom>
          <a:solidFill>
            <a:srgbClr val="1A43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6">
            <a:extLst>
              <a:ext uri="{FF2B5EF4-FFF2-40B4-BE49-F238E27FC236}">
                <a16:creationId xmlns="" xmlns:a16="http://schemas.microsoft.com/office/drawing/2014/main" id="{87B1CEC7-C2CE-4440-A0F7-0BE6B3AADB72}"/>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21564"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16">
            <a:extLst>
              <a:ext uri="{FF2B5EF4-FFF2-40B4-BE49-F238E27FC236}">
                <a16:creationId xmlns="" xmlns:a16="http://schemas.microsoft.com/office/drawing/2014/main" id="{7B0DBF0B-D7C2-4F15-94AE-31525582459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254749" y="320843"/>
            <a:ext cx="5613569" cy="3930315"/>
          </a:xfrm>
          <a:prstGeom prst="roundRect">
            <a:avLst>
              <a:gd name="adj" fmla="val 0"/>
            </a:avLst>
          </a:prstGeom>
          <a:solidFill>
            <a:srgbClr val="FFFFFF"/>
          </a:solidFill>
          <a:ln w="9525">
            <a:solidFill>
              <a:schemeClr val="bg2"/>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Résultat de recherche d'images pour &quot;the software craftsman&quot;">
            <a:extLst>
              <a:ext uri="{FF2B5EF4-FFF2-40B4-BE49-F238E27FC236}">
                <a16:creationId xmlns="" xmlns:a16="http://schemas.microsoft.com/office/drawing/2014/main" id="{DDA0E4FD-1EA8-43D4-833B-0EE39C41BF6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972089" y="640080"/>
            <a:ext cx="2312517" cy="32918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Résultat de recherche d'images pour &quot;clean code&quot;">
            <a:extLst>
              <a:ext uri="{FF2B5EF4-FFF2-40B4-BE49-F238E27FC236}">
                <a16:creationId xmlns="" xmlns:a16="http://schemas.microsoft.com/office/drawing/2014/main" id="{790BCF09-50E4-4D01-95E6-7983F7144791}"/>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7728338" y="640080"/>
            <a:ext cx="2666390" cy="329184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55423EB6-D534-4F31-8520-7C42D78437F9}"/>
              </a:ext>
            </a:extLst>
          </p:cNvPr>
          <p:cNvSpPr>
            <a:spLocks noGrp="1"/>
          </p:cNvSpPr>
          <p:nvPr>
            <p:ph type="title"/>
          </p:nvPr>
        </p:nvSpPr>
        <p:spPr>
          <a:xfrm>
            <a:off x="1524000" y="4642583"/>
            <a:ext cx="9144000" cy="1099845"/>
          </a:xfrm>
        </p:spPr>
        <p:txBody>
          <a:bodyPr vert="horz" lIns="91440" tIns="45720" rIns="91440" bIns="45720" rtlCol="0" anchor="b">
            <a:normAutofit/>
          </a:bodyPr>
          <a:lstStyle/>
          <a:p>
            <a:pPr algn="ctr"/>
            <a:r>
              <a:rPr lang="en-US" sz="6000"/>
              <a:t>Un peu de lecture</a:t>
            </a:r>
          </a:p>
        </p:txBody>
      </p:sp>
    </p:spTree>
    <p:extLst>
      <p:ext uri="{BB962C8B-B14F-4D97-AF65-F5344CB8AC3E}">
        <p14:creationId xmlns:p14="http://schemas.microsoft.com/office/powerpoint/2010/main" val="44697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 xmlns:a16="http://schemas.microsoft.com/office/drawing/2014/main" id="{5C1051C8-1F1D-4DC6-9FC7-EDA284E26BDD}"/>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kern="1200" dirty="0">
                <a:solidFill>
                  <a:schemeClr val="tx1">
                    <a:lumMod val="85000"/>
                    <a:lumOff val="15000"/>
                  </a:schemeClr>
                </a:solidFill>
                <a:latin typeface="+mj-lt"/>
                <a:ea typeface="+mj-ea"/>
                <a:cs typeface="+mj-cs"/>
              </a:rPr>
              <a:t>Tests </a:t>
            </a:r>
            <a:r>
              <a:rPr lang="en-US" sz="5400" kern="1200" dirty="0" err="1">
                <a:solidFill>
                  <a:schemeClr val="tx1">
                    <a:lumMod val="85000"/>
                    <a:lumOff val="15000"/>
                  </a:schemeClr>
                </a:solidFill>
                <a:latin typeface="+mj-lt"/>
                <a:ea typeface="+mj-ea"/>
                <a:cs typeface="+mj-cs"/>
              </a:rPr>
              <a:t>unitaires</a:t>
            </a:r>
            <a:endParaRPr lang="en-US" sz="5400" kern="120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442462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a:t>C’est quoi un test unitaire ?</a:t>
            </a:r>
            <a:endParaRPr lang="fr-FR" dirty="0"/>
          </a:p>
        </p:txBody>
      </p:sp>
      <p:sp>
        <p:nvSpPr>
          <p:cNvPr id="8" name="Rectangle 7"/>
          <p:cNvSpPr/>
          <p:nvPr/>
        </p:nvSpPr>
        <p:spPr>
          <a:xfrm>
            <a:off x="990599" y="1843088"/>
            <a:ext cx="10173789" cy="646331"/>
          </a:xfrm>
          <a:prstGeom prst="rect">
            <a:avLst/>
          </a:prstGeom>
        </p:spPr>
        <p:txBody>
          <a:bodyPr wrap="square">
            <a:spAutoFit/>
          </a:bodyPr>
          <a:lstStyle/>
          <a:p>
            <a:r>
              <a:rPr lang="fr-FR" dirty="0">
                <a:solidFill>
                  <a:srgbClr val="454545"/>
                </a:solidFill>
                <a:latin typeface="Open Sans" panose="020B0606030504020204" pitchFamily="34" charset="0"/>
              </a:rPr>
              <a:t>Un </a:t>
            </a:r>
            <a:r>
              <a:rPr lang="fr-FR" b="1" dirty="0">
                <a:solidFill>
                  <a:srgbClr val="454545"/>
                </a:solidFill>
                <a:latin typeface="Open Sans" panose="020B0606030504020204" pitchFamily="34" charset="0"/>
              </a:rPr>
              <a:t>test unitaire</a:t>
            </a:r>
            <a:r>
              <a:rPr lang="fr-FR" dirty="0">
                <a:solidFill>
                  <a:srgbClr val="454545"/>
                </a:solidFill>
                <a:latin typeface="Open Sans" panose="020B0606030504020204" pitchFamily="34" charset="0"/>
              </a:rPr>
              <a:t> est un procédé permettant de </a:t>
            </a:r>
            <a:r>
              <a:rPr lang="fr-FR" b="1" dirty="0">
                <a:solidFill>
                  <a:srgbClr val="454545"/>
                </a:solidFill>
                <a:latin typeface="Open Sans" panose="020B0606030504020204" pitchFamily="34" charset="0"/>
              </a:rPr>
              <a:t>s'assurer du bon fonctionnement d'une unité de programme</a:t>
            </a:r>
            <a:r>
              <a:rPr lang="fr-FR" dirty="0">
                <a:solidFill>
                  <a:srgbClr val="454545"/>
                </a:solidFill>
                <a:latin typeface="Open Sans" panose="020B0606030504020204" pitchFamily="34" charset="0"/>
              </a:rPr>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2405" y="3029314"/>
            <a:ext cx="4155012" cy="3051174"/>
          </a:xfrm>
          <a:prstGeom prst="rect">
            <a:avLst/>
          </a:prstGeom>
        </p:spPr>
      </p:pic>
    </p:spTree>
    <p:extLst>
      <p:ext uri="{BB962C8B-B14F-4D97-AF65-F5344CB8AC3E}">
        <p14:creationId xmlns:p14="http://schemas.microsoft.com/office/powerpoint/2010/main" val="795597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365125"/>
            <a:ext cx="10515600" cy="1325563"/>
          </a:xfrm>
        </p:spPr>
        <p:txBody>
          <a:bodyPr/>
          <a:lstStyle/>
          <a:p>
            <a:r>
              <a:rPr lang="fr-FR"/>
              <a:t>Un outil pour déboguer </a:t>
            </a:r>
            <a:endParaRPr lang="fr-FR" dirty="0"/>
          </a:p>
        </p:txBody>
      </p:sp>
      <p:sp>
        <p:nvSpPr>
          <p:cNvPr id="9" name="Espace réservé du contenu 8"/>
          <p:cNvSpPr>
            <a:spLocks noGrp="1"/>
          </p:cNvSpPr>
          <p:nvPr>
            <p:ph sz="half" idx="1"/>
          </p:nvPr>
        </p:nvSpPr>
        <p:spPr>
          <a:xfrm>
            <a:off x="838200" y="1825625"/>
            <a:ext cx="5181600" cy="4351338"/>
          </a:xfrm>
        </p:spPr>
        <p:txBody>
          <a:bodyPr/>
          <a:lstStyle/>
          <a:p>
            <a:pPr marL="0" indent="0">
              <a:buNone/>
            </a:pPr>
            <a:r>
              <a:rPr lang="fr-FR"/>
              <a:t>Permet de créer un scénario de reproduction d’un bug </a:t>
            </a:r>
          </a:p>
          <a:p>
            <a:endParaRPr lang="fr-FR"/>
          </a:p>
          <a:p>
            <a:pPr marL="0" indent="0">
              <a:buNone/>
            </a:pPr>
            <a:r>
              <a:rPr lang="fr-FR"/>
              <a:t>Permet de s’assurer que le bug ne reviendra plus</a:t>
            </a:r>
            <a:endParaRPr lang="fr-FR" dirty="0"/>
          </a:p>
        </p:txBody>
      </p:sp>
      <p:pic>
        <p:nvPicPr>
          <p:cNvPr id="4" name="Espace réservé du contenu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3938016"/>
          </a:xfrm>
        </p:spPr>
      </p:pic>
    </p:spTree>
    <p:extLst>
      <p:ext uri="{BB962C8B-B14F-4D97-AF65-F5344CB8AC3E}">
        <p14:creationId xmlns:p14="http://schemas.microsoft.com/office/powerpoint/2010/main" val="153258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outils de </a:t>
            </a:r>
            <a:r>
              <a:rPr lang="fr-FR" dirty="0" err="1"/>
              <a:t>refactoring</a:t>
            </a:r>
            <a:endParaRPr lang="fr-FR" dirty="0"/>
          </a:p>
        </p:txBody>
      </p:sp>
      <p:pic>
        <p:nvPicPr>
          <p:cNvPr id="4" name="Espace réservé du contenu 3"/>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291465"/>
            <a:ext cx="3067050" cy="2676525"/>
          </a:xfrm>
        </p:spPr>
      </p:pic>
      <p:sp>
        <p:nvSpPr>
          <p:cNvPr id="6" name="Espace réservé du contenu 5"/>
          <p:cNvSpPr>
            <a:spLocks noGrp="1"/>
          </p:cNvSpPr>
          <p:nvPr>
            <p:ph sz="half" idx="2"/>
          </p:nvPr>
        </p:nvSpPr>
        <p:spPr>
          <a:xfrm>
            <a:off x="4659086" y="2269467"/>
            <a:ext cx="6694714" cy="4351338"/>
          </a:xfrm>
        </p:spPr>
        <p:txBody>
          <a:bodyPr/>
          <a:lstStyle/>
          <a:p>
            <a:pPr marL="0" indent="0">
              <a:buNone/>
            </a:pPr>
            <a:r>
              <a:rPr lang="fr-FR" dirty="0"/>
              <a:t>Le </a:t>
            </a:r>
            <a:r>
              <a:rPr lang="fr-FR" dirty="0" err="1"/>
              <a:t>refactoring</a:t>
            </a:r>
            <a:r>
              <a:rPr lang="fr-FR" dirty="0"/>
              <a:t> est une activité dangereuse mais nécessaire (fort risque de régression)</a:t>
            </a:r>
          </a:p>
          <a:p>
            <a:endParaRPr lang="fr-FR" dirty="0"/>
          </a:p>
          <a:p>
            <a:pPr marL="0" indent="0">
              <a:buNone/>
            </a:pPr>
            <a:r>
              <a:rPr lang="fr-FR" dirty="0"/>
              <a:t>Une couverture de test limite les risques</a:t>
            </a:r>
          </a:p>
        </p:txBody>
      </p:sp>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03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t>Comment écrire un test unitaire ?</a:t>
            </a:r>
          </a:p>
        </p:txBody>
      </p:sp>
      <p:sp>
        <p:nvSpPr>
          <p:cNvPr id="9" name="Espace réservé du contenu 2"/>
          <p:cNvSpPr>
            <a:spLocks noGrp="1"/>
          </p:cNvSpPr>
          <p:nvPr>
            <p:ph idx="1"/>
          </p:nvPr>
        </p:nvSpPr>
        <p:spPr>
          <a:xfrm>
            <a:off x="1055914" y="1970314"/>
            <a:ext cx="10515600" cy="659296"/>
          </a:xfrm>
        </p:spPr>
        <p:txBody>
          <a:bodyPr>
            <a:normAutofit/>
          </a:bodyPr>
          <a:lstStyle/>
          <a:p>
            <a:pPr marL="0" indent="0">
              <a:buNone/>
            </a:pPr>
            <a:r>
              <a:rPr lang="fr-FR" dirty="0"/>
              <a:t>	La classe de test = </a:t>
            </a:r>
            <a:r>
              <a:rPr lang="fr-FR" dirty="0" err="1"/>
              <a:t>NomDeLaClasse</a:t>
            </a:r>
            <a:r>
              <a:rPr lang="fr-FR" dirty="0"/>
              <a:t> + </a:t>
            </a:r>
            <a:r>
              <a:rPr lang="fr-FR" dirty="0" err="1"/>
              <a:t>Should</a:t>
            </a:r>
            <a:endParaRPr lang="fr-FR" dirty="0"/>
          </a:p>
        </p:txBody>
      </p:sp>
      <p:sp>
        <p:nvSpPr>
          <p:cNvPr id="10" name="Espace réservé du contenu 2"/>
          <p:cNvSpPr>
            <a:spLocks noGrp="1"/>
          </p:cNvSpPr>
          <p:nvPr>
            <p:ph idx="1"/>
          </p:nvPr>
        </p:nvSpPr>
        <p:spPr>
          <a:xfrm>
            <a:off x="1055914" y="2629610"/>
            <a:ext cx="10515600" cy="659296"/>
          </a:xfrm>
        </p:spPr>
        <p:txBody>
          <a:bodyPr>
            <a:normAutofit/>
          </a:bodyPr>
          <a:lstStyle/>
          <a:p>
            <a:pPr marL="0" indent="0">
              <a:buNone/>
            </a:pPr>
            <a:r>
              <a:rPr lang="fr-FR" dirty="0"/>
              <a:t>	Le nom de la méthode doit refléter le test</a:t>
            </a:r>
          </a:p>
        </p:txBody>
      </p:sp>
      <p:sp>
        <p:nvSpPr>
          <p:cNvPr id="12" name="Espace réservé du contenu 2"/>
          <p:cNvSpPr>
            <a:spLocks noGrp="1"/>
          </p:cNvSpPr>
          <p:nvPr>
            <p:ph idx="1"/>
          </p:nvPr>
        </p:nvSpPr>
        <p:spPr>
          <a:xfrm>
            <a:off x="828403" y="4708403"/>
            <a:ext cx="10839994" cy="659296"/>
          </a:xfrm>
        </p:spPr>
        <p:txBody>
          <a:bodyPr>
            <a:normAutofit/>
          </a:bodyPr>
          <a:lstStyle/>
          <a:p>
            <a:pPr marL="0" indent="0">
              <a:buNone/>
            </a:pPr>
            <a:r>
              <a:rPr lang="fr-FR" dirty="0"/>
              <a:t>Nom de la classe de test + nom de la méthode = phrase compréhensible </a:t>
            </a:r>
          </a:p>
        </p:txBody>
      </p:sp>
    </p:spTree>
    <p:extLst>
      <p:ext uri="{BB962C8B-B14F-4D97-AF65-F5344CB8AC3E}">
        <p14:creationId xmlns:p14="http://schemas.microsoft.com/office/powerpoint/2010/main" val="788249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La structure d’une méthode de test</a:t>
            </a:r>
          </a:p>
        </p:txBody>
      </p:sp>
      <p:sp>
        <p:nvSpPr>
          <p:cNvPr id="5" name="Rectangle 4"/>
          <p:cNvSpPr/>
          <p:nvPr/>
        </p:nvSpPr>
        <p:spPr>
          <a:xfrm>
            <a:off x="3984172" y="2574612"/>
            <a:ext cx="3165566" cy="2308324"/>
          </a:xfrm>
          <a:prstGeom prst="rect">
            <a:avLst/>
          </a:prstGeom>
        </p:spPr>
        <p:txBody>
          <a:bodyPr wrap="square">
            <a:spAutoFit/>
          </a:bodyPr>
          <a:lstStyle/>
          <a:p>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MonTest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p>
          <a:p>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p>
          <a:p>
            <a:r>
              <a:rPr lang="fr-FR" dirty="0">
                <a:solidFill>
                  <a:srgbClr val="000000"/>
                </a:solidFill>
                <a:latin typeface="Courier New" panose="02070309020205020404" pitchFamily="49" charset="0"/>
              </a:rPr>
              <a:t>	</a:t>
            </a:r>
            <a:r>
              <a:rPr lang="fr-FR" dirty="0">
                <a:solidFill>
                  <a:srgbClr val="008000"/>
                </a:solidFill>
                <a:latin typeface="Courier New" panose="02070309020205020404" pitchFamily="49" charset="0"/>
              </a:rPr>
              <a:t>// Arrange </a:t>
            </a:r>
          </a:p>
          <a:p>
            <a:endParaRPr lang="fr-FR" dirty="0">
              <a:solidFill>
                <a:srgbClr val="008000"/>
              </a:solidFill>
              <a:latin typeface="Courier New" panose="02070309020205020404" pitchFamily="49" charset="0"/>
            </a:endParaRPr>
          </a:p>
          <a:p>
            <a:r>
              <a:rPr lang="fr-FR" dirty="0">
                <a:solidFill>
                  <a:srgbClr val="008000"/>
                </a:solidFill>
                <a:latin typeface="Courier New" panose="02070309020205020404" pitchFamily="49" charset="0"/>
              </a:rPr>
              <a:t>	// </a:t>
            </a:r>
            <a:r>
              <a:rPr lang="fr-FR" dirty="0" err="1">
                <a:solidFill>
                  <a:srgbClr val="008000"/>
                </a:solidFill>
                <a:latin typeface="Courier New" panose="02070309020205020404" pitchFamily="49" charset="0"/>
              </a:rPr>
              <a:t>Act</a:t>
            </a:r>
            <a:r>
              <a:rPr lang="fr-FR" dirty="0">
                <a:solidFill>
                  <a:srgbClr val="008000"/>
                </a:solidFill>
                <a:latin typeface="Courier New" panose="02070309020205020404" pitchFamily="49" charset="0"/>
              </a:rPr>
              <a:t> </a:t>
            </a:r>
          </a:p>
          <a:p>
            <a:endParaRPr lang="fr-FR" dirty="0">
              <a:solidFill>
                <a:srgbClr val="008000"/>
              </a:solidFill>
              <a:latin typeface="Courier New" panose="02070309020205020404" pitchFamily="49" charset="0"/>
            </a:endParaRPr>
          </a:p>
          <a:p>
            <a:r>
              <a:rPr lang="fr-FR" dirty="0">
                <a:solidFill>
                  <a:srgbClr val="008000"/>
                </a:solidFill>
                <a:latin typeface="Courier New" panose="02070309020205020404" pitchFamily="49" charset="0"/>
              </a:rPr>
              <a:t>	// </a:t>
            </a:r>
            <a:r>
              <a:rPr lang="fr-FR" dirty="0" err="1" smtClean="0">
                <a:solidFill>
                  <a:srgbClr val="008000"/>
                </a:solidFill>
                <a:latin typeface="Courier New" panose="02070309020205020404" pitchFamily="49" charset="0"/>
              </a:rPr>
              <a:t>Assert</a:t>
            </a:r>
            <a:r>
              <a:rPr lang="fr-FR" dirty="0" smtClean="0">
                <a:solidFill>
                  <a:srgbClr val="008000"/>
                </a:solidFill>
                <a:latin typeface="Courier New" panose="02070309020205020404" pitchFamily="49" charset="0"/>
              </a:rPr>
              <a:t> </a:t>
            </a:r>
            <a:endParaRPr lang="fr-FR" dirty="0">
              <a:solidFill>
                <a:srgbClr val="008000"/>
              </a:solidFill>
              <a:latin typeface="Courier New" panose="02070309020205020404" pitchFamily="49" charset="0"/>
            </a:endParaRPr>
          </a:p>
          <a:p>
            <a:r>
              <a:rPr lang="fr-FR" b="1" dirty="0">
                <a:solidFill>
                  <a:srgbClr val="000080"/>
                </a:solidFill>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3272145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Ce qu’il faut faire</a:t>
            </a:r>
          </a:p>
        </p:txBody>
      </p:sp>
      <p:sp>
        <p:nvSpPr>
          <p:cNvPr id="3" name="Espace réservé du contenu 2"/>
          <p:cNvSpPr>
            <a:spLocks noGrp="1"/>
          </p:cNvSpPr>
          <p:nvPr>
            <p:ph idx="1"/>
          </p:nvPr>
        </p:nvSpPr>
        <p:spPr/>
        <p:txBody>
          <a:bodyPr>
            <a:normAutofit/>
          </a:bodyPr>
          <a:lstStyle/>
          <a:p>
            <a:pPr marL="0" indent="0">
              <a:buNone/>
            </a:pPr>
            <a:r>
              <a:rPr lang="fr-FR" dirty="0"/>
              <a:t>Ecrire des tests incompréhensibles</a:t>
            </a:r>
          </a:p>
          <a:p>
            <a:endParaRPr lang="fr-FR" dirty="0"/>
          </a:p>
          <a:p>
            <a:pPr marL="0" indent="0">
              <a:buNone/>
            </a:pPr>
            <a:r>
              <a:rPr lang="fr-FR" dirty="0"/>
              <a:t>Ecrire des tests qui sont pertinents </a:t>
            </a:r>
          </a:p>
          <a:p>
            <a:pPr marL="0" indent="0">
              <a:buNone/>
            </a:pPr>
            <a:endParaRPr lang="fr-FR" dirty="0"/>
          </a:p>
          <a:p>
            <a:pPr marL="0" indent="0">
              <a:buNone/>
            </a:pPr>
            <a:r>
              <a:rPr lang="fr-FR" dirty="0"/>
              <a:t>Toujours tester avec les mêmes données</a:t>
            </a:r>
          </a:p>
          <a:p>
            <a:pPr marL="0" indent="0">
              <a:buNone/>
            </a:pPr>
            <a:endParaRPr lang="fr-FR" dirty="0"/>
          </a:p>
          <a:p>
            <a:pPr marL="0" indent="0">
              <a:buNone/>
            </a:pPr>
            <a:r>
              <a:rPr lang="fr-FR" dirty="0"/>
              <a:t>Utiliser les bonnes pratiques pour l’écriture des tests</a:t>
            </a:r>
          </a:p>
        </p:txBody>
      </p:sp>
    </p:spTree>
    <p:extLst>
      <p:ext uri="{BB962C8B-B14F-4D97-AF65-F5344CB8AC3E}">
        <p14:creationId xmlns:p14="http://schemas.microsoft.com/office/powerpoint/2010/main" val="4036921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Ce qu’il ne faut pas faire</a:t>
            </a:r>
          </a:p>
        </p:txBody>
      </p:sp>
      <p:sp>
        <p:nvSpPr>
          <p:cNvPr id="3" name="Espace réservé du contenu 2"/>
          <p:cNvSpPr>
            <a:spLocks noGrp="1"/>
          </p:cNvSpPr>
          <p:nvPr>
            <p:ph idx="1"/>
          </p:nvPr>
        </p:nvSpPr>
        <p:spPr/>
        <p:txBody>
          <a:bodyPr>
            <a:normAutofit/>
          </a:bodyPr>
          <a:lstStyle/>
          <a:p>
            <a:pPr marL="0" indent="0">
              <a:buNone/>
            </a:pPr>
            <a:r>
              <a:rPr lang="fr-FR" b="1" dirty="0"/>
              <a:t>Avoir des données aléatoires</a:t>
            </a:r>
          </a:p>
          <a:p>
            <a:pPr marL="0" indent="0">
              <a:buNone/>
            </a:pPr>
            <a:endParaRPr lang="fr-FR" dirty="0"/>
          </a:p>
          <a:p>
            <a:pPr marL="0" indent="0">
              <a:buNone/>
            </a:pPr>
            <a:r>
              <a:rPr lang="fr-FR" dirty="0"/>
              <a:t>Un tester plusieurs cas dans un seul test</a:t>
            </a:r>
          </a:p>
        </p:txBody>
      </p:sp>
    </p:spTree>
    <p:extLst>
      <p:ext uri="{BB962C8B-B14F-4D97-AF65-F5344CB8AC3E}">
        <p14:creationId xmlns:p14="http://schemas.microsoft.com/office/powerpoint/2010/main" val="370755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TP – Débogage</a:t>
            </a:r>
          </a:p>
        </p:txBody>
      </p:sp>
      <p:sp>
        <p:nvSpPr>
          <p:cNvPr id="4" name="Rectangle 3"/>
          <p:cNvSpPr/>
          <p:nvPr/>
        </p:nvSpPr>
        <p:spPr>
          <a:xfrm>
            <a:off x="838200" y="1490424"/>
            <a:ext cx="10515600" cy="5047536"/>
          </a:xfrm>
          <a:prstGeom prst="rect">
            <a:avLst/>
          </a:prstGeom>
        </p:spPr>
        <p:txBody>
          <a:bodyPr wrap="square">
            <a:spAutoFit/>
          </a:bodyPr>
          <a:lstStyle/>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void</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Process</a:t>
            </a:r>
            <a:r>
              <a:rPr lang="fr-FR" sz="1400" b="1" dirty="0">
                <a:solidFill>
                  <a:srgbClr val="000080"/>
                </a:solidFill>
                <a:latin typeface="Courier New" panose="02070309020205020404" pitchFamily="49" charset="0"/>
              </a:rPr>
              <a:t>(</a:t>
            </a:r>
            <a:r>
              <a:rPr lang="fr-FR" sz="1400" dirty="0" err="1">
                <a:solidFill>
                  <a:srgbClr val="8000FF"/>
                </a:solidFill>
                <a:latin typeface="Courier New" panose="02070309020205020404" pitchFamily="49" charset="0"/>
              </a:rPr>
              <a:t>uint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number</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return</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"Flip"</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5</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"Flop"</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if</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3</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&amp;&amp;</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number</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5</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FF8000"/>
                </a:solidFill>
                <a:latin typeface="Courier New" panose="02070309020205020404" pitchFamily="49" charset="0"/>
              </a:rPr>
              <a:t>0</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a:solidFill>
                  <a:srgbClr val="808080"/>
                </a:solidFill>
                <a:latin typeface="Courier New" panose="02070309020205020404" pitchFamily="49" charset="0"/>
              </a:rPr>
              <a:t>"</a:t>
            </a:r>
            <a:r>
              <a:rPr lang="fr-FR" sz="1400" dirty="0" err="1">
                <a:solidFill>
                  <a:srgbClr val="808080"/>
                </a:solidFill>
                <a:latin typeface="Courier New" panose="02070309020205020404" pitchFamily="49" charset="0"/>
              </a:rPr>
              <a:t>FlipFlop</a:t>
            </a:r>
            <a:r>
              <a:rPr lang="fr-FR" sz="1400" dirty="0">
                <a:solidFill>
                  <a:srgbClr val="808080"/>
                </a:solidFill>
                <a:latin typeface="Courier New" panose="02070309020205020404" pitchFamily="49" charset="0"/>
              </a:rPr>
              <a: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else</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Console</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WriteLine</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number</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endParaRPr lang="fr-FR" sz="1400" dirty="0">
              <a:effectLst/>
            </a:endParaRPr>
          </a:p>
        </p:txBody>
      </p:sp>
    </p:spTree>
    <p:extLst>
      <p:ext uri="{BB962C8B-B14F-4D97-AF65-F5344CB8AC3E}">
        <p14:creationId xmlns:p14="http://schemas.microsoft.com/office/powerpoint/2010/main" val="240956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026022" y="208909"/>
            <a:ext cx="8359588" cy="6276241"/>
          </a:xfrm>
        </p:spPr>
      </p:pic>
    </p:spTree>
    <p:extLst>
      <p:ext uri="{BB962C8B-B14F-4D97-AF65-F5344CB8AC3E}">
        <p14:creationId xmlns:p14="http://schemas.microsoft.com/office/powerpoint/2010/main" val="3247291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unitaire – </a:t>
            </a:r>
            <a:r>
              <a:rPr lang="fr-FR" dirty="0" err="1"/>
              <a:t>Refactoring</a:t>
            </a:r>
            <a:endParaRPr lang="fr-FR" dirty="0"/>
          </a:p>
        </p:txBody>
      </p:sp>
      <p:sp>
        <p:nvSpPr>
          <p:cNvPr id="7" name="Espace réservé du contenu 6"/>
          <p:cNvSpPr>
            <a:spLocks noGrp="1"/>
          </p:cNvSpPr>
          <p:nvPr>
            <p:ph idx="1"/>
          </p:nvPr>
        </p:nvSpPr>
        <p:spPr/>
        <p:txBody>
          <a:bodyPr/>
          <a:lstStyle/>
          <a:p>
            <a:r>
              <a:rPr lang="fr-FR" dirty="0"/>
              <a:t>TP (a faire)</a:t>
            </a:r>
          </a:p>
        </p:txBody>
      </p:sp>
    </p:spTree>
    <p:extLst>
      <p:ext uri="{BB962C8B-B14F-4D97-AF65-F5344CB8AC3E}">
        <p14:creationId xmlns:p14="http://schemas.microsoft.com/office/powerpoint/2010/main" val="3517486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unitaire – </a:t>
            </a:r>
            <a:r>
              <a:rPr lang="fr-FR" dirty="0" err="1"/>
              <a:t>Refactoring</a:t>
            </a:r>
            <a:r>
              <a:rPr lang="fr-FR" dirty="0"/>
              <a:t> </a:t>
            </a:r>
          </a:p>
        </p:txBody>
      </p:sp>
      <p:sp>
        <p:nvSpPr>
          <p:cNvPr id="7" name="Espace réservé du contenu 6"/>
          <p:cNvSpPr>
            <a:spLocks noGrp="1"/>
          </p:cNvSpPr>
          <p:nvPr>
            <p:ph idx="1"/>
          </p:nvPr>
        </p:nvSpPr>
        <p:spPr/>
        <p:txBody>
          <a:bodyPr/>
          <a:lstStyle/>
          <a:p>
            <a:r>
              <a:rPr lang="fr-FR" dirty="0"/>
              <a:t>Que faire quand le code n’est pas facilement testable </a:t>
            </a:r>
          </a:p>
        </p:txBody>
      </p:sp>
    </p:spTree>
    <p:extLst>
      <p:ext uri="{BB962C8B-B14F-4D97-AF65-F5344CB8AC3E}">
        <p14:creationId xmlns:p14="http://schemas.microsoft.com/office/powerpoint/2010/main" val="864059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unitaire – </a:t>
            </a:r>
            <a:r>
              <a:rPr lang="fr-FR" dirty="0" err="1"/>
              <a:t>Refactoring</a:t>
            </a:r>
            <a:r>
              <a:rPr lang="fr-FR" dirty="0"/>
              <a:t> </a:t>
            </a:r>
          </a:p>
        </p:txBody>
      </p:sp>
      <p:sp>
        <p:nvSpPr>
          <p:cNvPr id="7" name="Espace réservé du contenu 6"/>
          <p:cNvSpPr>
            <a:spLocks noGrp="1"/>
          </p:cNvSpPr>
          <p:nvPr>
            <p:ph idx="1"/>
          </p:nvPr>
        </p:nvSpPr>
        <p:spPr/>
        <p:txBody>
          <a:bodyPr/>
          <a:lstStyle/>
          <a:p>
            <a:r>
              <a:rPr lang="fr-FR" dirty="0"/>
              <a:t>Reprendre le TP </a:t>
            </a:r>
            <a:r>
              <a:rPr lang="fr-FR" dirty="0" err="1"/>
              <a:t>FlipFlop</a:t>
            </a:r>
            <a:endParaRPr lang="fr-FR" dirty="0"/>
          </a:p>
        </p:txBody>
      </p:sp>
      <p:sp>
        <p:nvSpPr>
          <p:cNvPr id="4" name="Rectangle 3"/>
          <p:cNvSpPr/>
          <p:nvPr/>
        </p:nvSpPr>
        <p:spPr>
          <a:xfrm>
            <a:off x="3048000" y="2136339"/>
            <a:ext cx="6096000" cy="2585323"/>
          </a:xfrm>
          <a:prstGeom prst="rect">
            <a:avLst/>
          </a:prstGeom>
        </p:spPr>
        <p:txBody>
          <a:bodyPr>
            <a:spAutoFit/>
          </a:bodyPr>
          <a:lstStyle/>
          <a:p>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IDevisRepository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Insert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Devis </a:t>
            </a:r>
            <a:r>
              <a:rPr lang="fr-FR" dirty="0" err="1">
                <a:solidFill>
                  <a:srgbClr val="000000"/>
                </a:solidFill>
                <a:latin typeface="Courier New" panose="02070309020205020404" pitchFamily="49" charset="0"/>
              </a:rPr>
              <a:t>devis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a:solidFill>
                  <a:srgbClr val="8000FF"/>
                </a:solidFill>
                <a:latin typeface="Courier New" panose="02070309020205020404" pitchFamily="49" charset="0"/>
              </a:rPr>
              <a:t>class</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IDevisRepository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a:solidFill>
                  <a:srgbClr val="008000"/>
                </a:solidFill>
                <a:latin typeface="Courier New" panose="02070309020205020404" pitchFamily="49" charset="0"/>
              </a:rPr>
              <a:t>/* ... */</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a:solidFill>
                  <a:srgbClr val="8000FF"/>
                </a:solidFill>
                <a:latin typeface="Courier New" panose="02070309020205020404" pitchFamily="49" charset="0"/>
              </a:rPr>
              <a:t>class</a:t>
            </a:r>
            <a:r>
              <a:rPr lang="fr-FR" dirty="0">
                <a:solidFill>
                  <a:srgbClr val="000000"/>
                </a:solidFill>
                <a:latin typeface="Courier New" panose="02070309020205020404" pitchFamily="49" charset="0"/>
              </a:rPr>
              <a:t> Devis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err="1">
                <a:solidFill>
                  <a:srgbClr val="0000FF"/>
                </a:solidFill>
                <a:latin typeface="Courier New" panose="02070309020205020404" pitchFamily="49" charset="0"/>
              </a:rPr>
              <a:t>private</a:t>
            </a:r>
            <a:r>
              <a:rPr lang="fr-FR" dirty="0">
                <a:solidFill>
                  <a:srgbClr val="000000"/>
                </a:solidFill>
                <a:latin typeface="Courier New" panose="02070309020205020404" pitchFamily="49" charset="0"/>
              </a:rPr>
              <a:t> </a:t>
            </a:r>
            <a:r>
              <a:rPr lang="fr-FR" b="1" dirty="0" err="1">
                <a:solidFill>
                  <a:srgbClr val="0000FF"/>
                </a:solidFill>
                <a:latin typeface="Courier New" panose="02070309020205020404" pitchFamily="49" charset="0"/>
              </a:rPr>
              <a:t>readonly</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devisRepository</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Devis</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IDevisRepository</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devisRepository</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devisRepository</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devisRepository</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public</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Save</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Devis </a:t>
            </a:r>
            <a:r>
              <a:rPr lang="fr-FR" dirty="0" err="1">
                <a:solidFill>
                  <a:srgbClr val="000000"/>
                </a:solidFill>
                <a:latin typeface="Courier New" panose="02070309020205020404" pitchFamily="49" charset="0"/>
              </a:rPr>
              <a:t>devis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devisRepository</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Insert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devis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endParaRPr lang="fr-FR" dirty="0">
              <a:effectLst/>
            </a:endParaRPr>
          </a:p>
        </p:txBody>
      </p:sp>
    </p:spTree>
    <p:extLst>
      <p:ext uri="{BB962C8B-B14F-4D97-AF65-F5344CB8AC3E}">
        <p14:creationId xmlns:p14="http://schemas.microsoft.com/office/powerpoint/2010/main" val="3407451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L’injection de dépendance</a:t>
            </a:r>
          </a:p>
        </p:txBody>
      </p:sp>
      <p:pic>
        <p:nvPicPr>
          <p:cNvPr id="1026" name="Picture 2" descr="Résultat de recherche d'images pour &quot;injection sering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48000" y="4698859"/>
            <a:ext cx="6096000" cy="923330"/>
          </a:xfrm>
          <a:prstGeom prst="rect">
            <a:avLst/>
          </a:prstGeom>
        </p:spPr>
        <p:txBody>
          <a:bodyPr>
            <a:spAutoFit/>
          </a:bodyPr>
          <a:lstStyle/>
          <a:p>
            <a:r>
              <a:rPr lang="fr-FR" dirty="0">
                <a:solidFill>
                  <a:srgbClr val="222222"/>
                </a:solidFill>
                <a:latin typeface="Arial" panose="020B0604020202020204" pitchFamily="34" charset="0"/>
              </a:rPr>
              <a:t>L'injection de dépendance consiste à éviter une dépendance « forte » entre deux classes, et définissant dynamiquement la dépendance plutôt que statiquement.</a:t>
            </a:r>
            <a:endParaRPr lang="fr-FR" dirty="0"/>
          </a:p>
        </p:txBody>
      </p:sp>
    </p:spTree>
    <p:extLst>
      <p:ext uri="{BB962C8B-B14F-4D97-AF65-F5344CB8AC3E}">
        <p14:creationId xmlns:p14="http://schemas.microsoft.com/office/powerpoint/2010/main" val="3391795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Exemple de dépendance forte</a:t>
            </a:r>
          </a:p>
        </p:txBody>
      </p:sp>
      <p:sp>
        <p:nvSpPr>
          <p:cNvPr id="6" name="Espace réservé du contenu 5"/>
          <p:cNvSpPr>
            <a:spLocks noGrp="1"/>
          </p:cNvSpPr>
          <p:nvPr>
            <p:ph idx="1"/>
          </p:nvPr>
        </p:nvSpPr>
        <p:spPr>
          <a:xfrm>
            <a:off x="838200" y="1602612"/>
            <a:ext cx="10515600" cy="4750788"/>
          </a:xfrm>
          <a:prstGeom prst="rect">
            <a:avLst/>
          </a:prstGeom>
        </p:spPr>
        <p:txBody>
          <a:bodyPr>
            <a:spAutoFit/>
          </a:bodyPr>
          <a:lstStyle/>
          <a:p>
            <a:pPr marL="0" indent="0">
              <a:buNone/>
            </a:pP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a:solidFill>
                  <a:srgbClr val="8000FF"/>
                </a:solidFill>
                <a:latin typeface="Courier New" panose="02070309020205020404" pitchFamily="49" charset="0"/>
              </a:rPr>
              <a:t>class</a:t>
            </a:r>
            <a:r>
              <a:rPr lang="fr-FR" sz="1800" dirty="0">
                <a:solidFill>
                  <a:srgbClr val="000000"/>
                </a:solidFill>
                <a:latin typeface="Courier New" panose="02070309020205020404" pitchFamily="49" charset="0"/>
              </a:rPr>
              <a:t> </a:t>
            </a:r>
            <a:r>
              <a:rPr lang="fr-FR" sz="1800" dirty="0" err="1">
                <a:solidFill>
                  <a:srgbClr val="000000"/>
                </a:solidFill>
                <a:latin typeface="Courier New" panose="02070309020205020404" pitchFamily="49" charset="0"/>
              </a:rPr>
              <a:t>DevisRepository</a:t>
            </a:r>
            <a:r>
              <a:rPr lang="fr-FR" sz="1800" dirty="0">
                <a:solidFill>
                  <a:srgbClr val="000000"/>
                </a:solidFill>
                <a:latin typeface="Courier New" panose="02070309020205020404" pitchFamily="49" charset="0"/>
              </a:rPr>
              <a:t> </a:t>
            </a:r>
          </a:p>
          <a:p>
            <a:pPr marL="0" indent="0">
              <a:buNone/>
            </a:pP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err="1">
                <a:solidFill>
                  <a:srgbClr val="8000FF"/>
                </a:solidFill>
                <a:latin typeface="Courier New" panose="02070309020205020404" pitchFamily="49" charset="0"/>
              </a:rPr>
              <a:t>void</a:t>
            </a:r>
            <a:r>
              <a:rPr lang="fr-FR" sz="1800" dirty="0">
                <a:solidFill>
                  <a:srgbClr val="000000"/>
                </a:solidFill>
                <a:latin typeface="Courier New" panose="02070309020205020404" pitchFamily="49" charset="0"/>
              </a:rPr>
              <a:t> Insert</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Devis </a:t>
            </a:r>
            <a:r>
              <a:rPr lang="fr-FR" sz="1800" dirty="0" err="1">
                <a:solidFill>
                  <a:srgbClr val="000000"/>
                </a:solidFill>
                <a:latin typeface="Courier New" panose="02070309020205020404" pitchFamily="49" charset="0"/>
              </a:rPr>
              <a:t>devis</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dirty="0">
                <a:solidFill>
                  <a:srgbClr val="008000"/>
                </a:solidFill>
                <a:latin typeface="Courier New" panose="02070309020205020404" pitchFamily="49" charset="0"/>
              </a:rPr>
              <a:t>/* ... */</a:t>
            </a:r>
            <a:r>
              <a:rPr lang="fr-FR" sz="1800"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endParaRPr lang="fr-FR" sz="1800" b="1" dirty="0">
              <a:solidFill>
                <a:srgbClr val="000000"/>
              </a:solidFill>
              <a:latin typeface="Courier New" panose="02070309020205020404" pitchFamily="49" charset="0"/>
            </a:endParaRPr>
          </a:p>
          <a:p>
            <a:pPr marL="0" indent="0">
              <a:buNone/>
            </a:pP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a:solidFill>
                  <a:srgbClr val="8000FF"/>
                </a:solidFill>
                <a:latin typeface="Courier New" panose="02070309020205020404" pitchFamily="49" charset="0"/>
              </a:rPr>
              <a:t>class</a:t>
            </a:r>
            <a:r>
              <a:rPr lang="fr-FR" sz="1800" dirty="0">
                <a:solidFill>
                  <a:srgbClr val="000000"/>
                </a:solidFill>
                <a:latin typeface="Courier New" panose="02070309020205020404" pitchFamily="49" charset="0"/>
              </a:rPr>
              <a:t> Devis </a:t>
            </a:r>
          </a:p>
          <a:p>
            <a:pPr marL="0" indent="0">
              <a:buNone/>
            </a:pP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FF"/>
                </a:solidFill>
                <a:latin typeface="Courier New" panose="02070309020205020404" pitchFamily="49" charset="0"/>
              </a:rPr>
              <a:t>public</a:t>
            </a:r>
            <a:r>
              <a:rPr lang="fr-FR" sz="1800" dirty="0">
                <a:solidFill>
                  <a:srgbClr val="000000"/>
                </a:solidFill>
                <a:latin typeface="Courier New" panose="02070309020205020404" pitchFamily="49" charset="0"/>
              </a:rPr>
              <a:t> </a:t>
            </a:r>
            <a:r>
              <a:rPr lang="fr-FR" sz="1800" dirty="0" err="1">
                <a:solidFill>
                  <a:srgbClr val="8000FF"/>
                </a:solidFill>
                <a:latin typeface="Courier New" panose="02070309020205020404" pitchFamily="49" charset="0"/>
              </a:rPr>
              <a:t>void</a:t>
            </a:r>
            <a:r>
              <a:rPr lang="fr-FR" sz="1800" dirty="0">
                <a:solidFill>
                  <a:srgbClr val="000000"/>
                </a:solidFill>
                <a:latin typeface="Courier New" panose="02070309020205020404" pitchFamily="49" charset="0"/>
              </a:rPr>
              <a:t> Save</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Devis </a:t>
            </a:r>
            <a:r>
              <a:rPr lang="fr-FR" sz="1800" dirty="0" err="1">
                <a:solidFill>
                  <a:srgbClr val="000000"/>
                </a:solidFill>
                <a:latin typeface="Courier New" panose="02070309020205020404" pitchFamily="49" charset="0"/>
              </a:rPr>
              <a:t>devis</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dirty="0">
                <a:solidFill>
                  <a:srgbClr val="000000"/>
                </a:solidFill>
                <a:latin typeface="Courier New" panose="02070309020205020404" pitchFamily="49" charset="0"/>
              </a:rPr>
              <a:t>		var </a:t>
            </a:r>
            <a:r>
              <a:rPr lang="fr-FR" sz="1800" dirty="0" err="1">
                <a:solidFill>
                  <a:srgbClr val="000000"/>
                </a:solidFill>
                <a:latin typeface="Courier New" panose="02070309020205020404" pitchFamily="49" charset="0"/>
              </a:rPr>
              <a:t>database</a:t>
            </a:r>
            <a:r>
              <a:rPr lang="fr-FR" sz="1800"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b="1" dirty="0">
                <a:solidFill>
                  <a:srgbClr val="0000FF"/>
                </a:solidFill>
                <a:latin typeface="Courier New" panose="02070309020205020404" pitchFamily="49" charset="0"/>
              </a:rPr>
              <a:t>new</a:t>
            </a:r>
            <a:r>
              <a:rPr lang="fr-FR" sz="1800" dirty="0">
                <a:solidFill>
                  <a:srgbClr val="000000"/>
                </a:solidFill>
                <a:latin typeface="Courier New" panose="02070309020205020404" pitchFamily="49" charset="0"/>
              </a:rPr>
              <a:t> </a:t>
            </a:r>
            <a:r>
              <a:rPr lang="fr-FR" sz="1800" dirty="0" err="1">
                <a:solidFill>
                  <a:srgbClr val="000000"/>
                </a:solidFill>
                <a:latin typeface="Courier New" panose="02070309020205020404" pitchFamily="49" charset="0"/>
              </a:rPr>
              <a:t>DevisRepository</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r>
              <a:rPr lang="fr-FR" sz="1800" dirty="0" err="1">
                <a:solidFill>
                  <a:srgbClr val="000000"/>
                </a:solidFill>
                <a:latin typeface="Courier New" panose="02070309020205020404" pitchFamily="49" charset="0"/>
              </a:rPr>
              <a:t>database</a:t>
            </a:r>
            <a:r>
              <a:rPr lang="fr-FR" sz="1800" b="1" dirty="0" err="1">
                <a:solidFill>
                  <a:srgbClr val="000080"/>
                </a:solidFill>
                <a:latin typeface="Courier New" panose="02070309020205020404" pitchFamily="49" charset="0"/>
              </a:rPr>
              <a:t>.</a:t>
            </a:r>
            <a:r>
              <a:rPr lang="fr-FR" sz="1800" dirty="0" err="1">
                <a:solidFill>
                  <a:srgbClr val="000000"/>
                </a:solidFill>
                <a:latin typeface="Courier New" panose="02070309020205020404" pitchFamily="49" charset="0"/>
              </a:rPr>
              <a:t>Insert</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devis</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00"/>
                </a:solidFill>
                <a:latin typeface="Courier New" panose="02070309020205020404" pitchFamily="49" charset="0"/>
              </a:rPr>
              <a:t>	</a:t>
            </a:r>
            <a:r>
              <a:rPr lang="fr-FR" sz="1800" b="1" dirty="0">
                <a:solidFill>
                  <a:srgbClr val="000080"/>
                </a:solidFill>
                <a:latin typeface="Courier New" panose="02070309020205020404" pitchFamily="49" charset="0"/>
              </a:rPr>
              <a:t>}</a:t>
            </a:r>
            <a:r>
              <a:rPr lang="fr-FR" sz="1800" dirty="0">
                <a:solidFill>
                  <a:srgbClr val="000000"/>
                </a:solidFill>
                <a:latin typeface="Courier New" panose="02070309020205020404" pitchFamily="49" charset="0"/>
              </a:rPr>
              <a:t> </a:t>
            </a:r>
          </a:p>
          <a:p>
            <a:pPr marL="0" indent="0">
              <a:buNone/>
            </a:pPr>
            <a:r>
              <a:rPr lang="fr-FR" sz="1800" b="1" dirty="0">
                <a:solidFill>
                  <a:srgbClr val="000080"/>
                </a:solidFill>
                <a:latin typeface="Courier New" panose="02070309020205020404" pitchFamily="49" charset="0"/>
              </a:rPr>
              <a:t>}</a:t>
            </a:r>
            <a:endParaRPr lang="fr-FR" sz="1800" dirty="0">
              <a:effectLst/>
            </a:endParaRPr>
          </a:p>
        </p:txBody>
      </p:sp>
    </p:spTree>
    <p:extLst>
      <p:ext uri="{BB962C8B-B14F-4D97-AF65-F5344CB8AC3E}">
        <p14:creationId xmlns:p14="http://schemas.microsoft.com/office/powerpoint/2010/main" val="580558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Exemple d’injection de dépendance</a:t>
            </a:r>
          </a:p>
        </p:txBody>
      </p:sp>
      <p:sp>
        <p:nvSpPr>
          <p:cNvPr id="7" name="Rectangle 6"/>
          <p:cNvSpPr/>
          <p:nvPr/>
        </p:nvSpPr>
        <p:spPr>
          <a:xfrm>
            <a:off x="838200" y="1582367"/>
            <a:ext cx="10515600" cy="4616648"/>
          </a:xfrm>
          <a:prstGeom prst="rect">
            <a:avLst/>
          </a:prstGeom>
        </p:spPr>
        <p:txBody>
          <a:bodyPr wrap="square">
            <a:spAutoFit/>
          </a:bodyPr>
          <a:lstStyle/>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IDevisRepository</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void</a:t>
            </a:r>
            <a:r>
              <a:rPr lang="fr-FR" sz="1400" dirty="0">
                <a:solidFill>
                  <a:srgbClr val="000000"/>
                </a:solidFill>
                <a:latin typeface="Courier New" panose="02070309020205020404" pitchFamily="49" charset="0"/>
              </a:rPr>
              <a:t> Insert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Devis </a:t>
            </a:r>
            <a:r>
              <a:rPr lang="fr-FR" sz="1400" dirty="0" err="1">
                <a:solidFill>
                  <a:srgbClr val="000000"/>
                </a:solidFill>
                <a:latin typeface="Courier New" panose="02070309020205020404" pitchFamily="49" charset="0"/>
              </a:rPr>
              <a:t>devis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class</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DevisRepository</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IDevisRepository</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a:solidFill>
                  <a:srgbClr val="008000"/>
                </a:solidFill>
                <a:latin typeface="Courier New" panose="02070309020205020404" pitchFamily="49" charset="0"/>
              </a:rPr>
              <a:t>/* ... */</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a:solidFill>
                  <a:srgbClr val="8000FF"/>
                </a:solidFill>
                <a:latin typeface="Courier New" panose="02070309020205020404" pitchFamily="49" charset="0"/>
              </a:rPr>
              <a:t>class</a:t>
            </a:r>
            <a:r>
              <a:rPr lang="fr-FR" sz="1400" dirty="0">
                <a:solidFill>
                  <a:srgbClr val="000000"/>
                </a:solidFill>
                <a:latin typeface="Courier New" panose="02070309020205020404" pitchFamily="49" charset="0"/>
              </a:rPr>
              <a:t> Devis </a:t>
            </a:r>
          </a:p>
          <a:p>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private</a:t>
            </a:r>
            <a:r>
              <a:rPr lang="fr-FR" sz="1400" dirty="0">
                <a:solidFill>
                  <a:srgbClr val="000000"/>
                </a:solidFill>
                <a:latin typeface="Courier New" panose="02070309020205020404" pitchFamily="49" charset="0"/>
              </a:rPr>
              <a:t> </a:t>
            </a:r>
            <a:r>
              <a:rPr lang="fr-FR" sz="1400" b="1" dirty="0" err="1">
                <a:solidFill>
                  <a:srgbClr val="0000FF"/>
                </a:solidFill>
                <a:latin typeface="Courier New" panose="02070309020205020404" pitchFamily="49" charset="0"/>
              </a:rPr>
              <a:t>readonly</a:t>
            </a:r>
            <a:r>
              <a:rPr lang="fr-FR" sz="1400" dirty="0">
                <a:solidFill>
                  <a:srgbClr val="000000"/>
                </a:solidFill>
                <a:latin typeface="Courier New" panose="02070309020205020404" pitchFamily="49" charset="0"/>
              </a:rPr>
              <a:t> _</a:t>
            </a:r>
            <a:r>
              <a:rPr lang="fr-FR" sz="1400" dirty="0" err="1">
                <a:solidFill>
                  <a:srgbClr val="000000"/>
                </a:solidFill>
                <a:latin typeface="Courier New" panose="02070309020205020404" pitchFamily="49" charset="0"/>
              </a:rPr>
              <a:t>devisRepository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Devis</a:t>
            </a:r>
            <a:r>
              <a:rPr lang="fr-FR" sz="1400" b="1" dirty="0">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IDevisRepository</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devisRepository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_</a:t>
            </a:r>
            <a:r>
              <a:rPr lang="fr-FR" sz="1400" dirty="0" err="1">
                <a:solidFill>
                  <a:srgbClr val="000000"/>
                </a:solidFill>
                <a:latin typeface="Courier New" panose="02070309020205020404" pitchFamily="49" charset="0"/>
              </a:rPr>
              <a:t>devisRepository</a:t>
            </a:r>
            <a:r>
              <a:rPr lang="fr-FR" sz="1400"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r>
              <a:rPr lang="fr-FR" sz="1400" dirty="0" err="1">
                <a:solidFill>
                  <a:srgbClr val="000000"/>
                </a:solidFill>
                <a:latin typeface="Courier New" panose="02070309020205020404" pitchFamily="49" charset="0"/>
              </a:rPr>
              <a:t>devisRepository</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endParaRPr lang="fr-FR" sz="1400" b="1" dirty="0">
              <a:solidFill>
                <a:srgbClr val="000000"/>
              </a:solidFill>
              <a:latin typeface="Courier New" panose="02070309020205020404" pitchFamily="49" charset="0"/>
            </a:endParaRPr>
          </a:p>
          <a:p>
            <a:r>
              <a:rPr lang="fr-FR" sz="1400" b="1" dirty="0">
                <a:solidFill>
                  <a:srgbClr val="000000"/>
                </a:solidFill>
                <a:latin typeface="Courier New" panose="02070309020205020404" pitchFamily="49" charset="0"/>
              </a:rPr>
              <a:t>	</a:t>
            </a:r>
            <a:r>
              <a:rPr lang="fr-FR" sz="1400" b="1" dirty="0">
                <a:solidFill>
                  <a:srgbClr val="0000FF"/>
                </a:solidFill>
                <a:latin typeface="Courier New" panose="02070309020205020404" pitchFamily="49" charset="0"/>
              </a:rPr>
              <a:t>public</a:t>
            </a:r>
            <a:r>
              <a:rPr lang="fr-FR" sz="1400" dirty="0">
                <a:solidFill>
                  <a:srgbClr val="000000"/>
                </a:solidFill>
                <a:latin typeface="Courier New" panose="02070309020205020404" pitchFamily="49" charset="0"/>
              </a:rPr>
              <a:t> </a:t>
            </a:r>
            <a:r>
              <a:rPr lang="fr-FR" sz="1400" dirty="0" err="1">
                <a:solidFill>
                  <a:srgbClr val="8000FF"/>
                </a:solidFill>
                <a:latin typeface="Courier New" panose="02070309020205020404" pitchFamily="49" charset="0"/>
              </a:rPr>
              <a:t>void</a:t>
            </a:r>
            <a:r>
              <a:rPr lang="fr-FR" sz="1400" dirty="0">
                <a:solidFill>
                  <a:srgbClr val="000000"/>
                </a:solidFill>
                <a:latin typeface="Courier New" panose="02070309020205020404" pitchFamily="49" charset="0"/>
              </a:rPr>
              <a:t> Save</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Devis </a:t>
            </a:r>
            <a:r>
              <a:rPr lang="fr-FR" sz="1400" dirty="0" err="1">
                <a:solidFill>
                  <a:srgbClr val="000000"/>
                </a:solidFill>
                <a:latin typeface="Courier New" panose="02070309020205020404" pitchFamily="49" charset="0"/>
              </a:rPr>
              <a:t>devis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dirty="0">
                <a:solidFill>
                  <a:srgbClr val="000000"/>
                </a:solidFill>
                <a:latin typeface="Courier New" panose="02070309020205020404" pitchFamily="49" charset="0"/>
              </a:rPr>
              <a:t>		_</a:t>
            </a:r>
            <a:r>
              <a:rPr lang="fr-FR" sz="1400" dirty="0" err="1">
                <a:solidFill>
                  <a:srgbClr val="000000"/>
                </a:solidFill>
                <a:latin typeface="Courier New" panose="02070309020205020404" pitchFamily="49" charset="0"/>
              </a:rPr>
              <a:t>devisRepository</a:t>
            </a:r>
            <a:r>
              <a:rPr lang="fr-FR" sz="1400" b="1" dirty="0" err="1">
                <a:solidFill>
                  <a:srgbClr val="000080"/>
                </a:solidFill>
                <a:latin typeface="Courier New" panose="02070309020205020404" pitchFamily="49" charset="0"/>
              </a:rPr>
              <a:t>.</a:t>
            </a:r>
            <a:r>
              <a:rPr lang="fr-FR" sz="1400" dirty="0" err="1">
                <a:solidFill>
                  <a:srgbClr val="000000"/>
                </a:solidFill>
                <a:latin typeface="Courier New" panose="02070309020205020404" pitchFamily="49" charset="0"/>
              </a:rPr>
              <a:t>Insert</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devis</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00"/>
                </a:solidFill>
                <a:latin typeface="Courier New" panose="02070309020205020404" pitchFamily="49" charset="0"/>
              </a:rPr>
              <a:t>	</a:t>
            </a:r>
            <a:r>
              <a:rPr lang="fr-FR" sz="1400" b="1" dirty="0">
                <a:solidFill>
                  <a:srgbClr val="000080"/>
                </a:solidFill>
                <a:latin typeface="Courier New" panose="02070309020205020404" pitchFamily="49" charset="0"/>
              </a:rPr>
              <a:t>}</a:t>
            </a:r>
            <a:r>
              <a:rPr lang="fr-FR" sz="1400" dirty="0">
                <a:solidFill>
                  <a:srgbClr val="000000"/>
                </a:solidFill>
                <a:latin typeface="Courier New" panose="02070309020205020404" pitchFamily="49" charset="0"/>
              </a:rPr>
              <a:t> </a:t>
            </a:r>
          </a:p>
          <a:p>
            <a:r>
              <a:rPr lang="fr-FR" sz="1400" b="1" dirty="0">
                <a:solidFill>
                  <a:srgbClr val="000080"/>
                </a:solidFill>
                <a:latin typeface="Courier New" panose="02070309020205020404" pitchFamily="49" charset="0"/>
              </a:rPr>
              <a:t>}</a:t>
            </a:r>
            <a:endParaRPr lang="fr-FR" sz="1400" dirty="0">
              <a:effectLst/>
            </a:endParaRPr>
          </a:p>
        </p:txBody>
      </p:sp>
    </p:spTree>
    <p:extLst>
      <p:ext uri="{BB962C8B-B14F-4D97-AF65-F5344CB8AC3E}">
        <p14:creationId xmlns:p14="http://schemas.microsoft.com/office/powerpoint/2010/main" val="383086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p:txBody>
          <a:bodyPr/>
          <a:lstStyle/>
          <a:p>
            <a:r>
              <a:rPr lang="fr-FR" dirty="0"/>
              <a:t>Outils</a:t>
            </a:r>
          </a:p>
        </p:txBody>
      </p:sp>
      <p:sp>
        <p:nvSpPr>
          <p:cNvPr id="3" name="Espace réservé du contenu 2"/>
          <p:cNvSpPr>
            <a:spLocks noGrp="1"/>
          </p:cNvSpPr>
          <p:nvPr>
            <p:ph idx="1"/>
          </p:nvPr>
        </p:nvSpPr>
        <p:spPr/>
        <p:txBody>
          <a:bodyPr/>
          <a:lstStyle/>
          <a:p>
            <a:pPr marL="0" indent="0">
              <a:buNone/>
            </a:pPr>
            <a:r>
              <a:rPr lang="fr-FR" dirty="0"/>
              <a:t>Microsoft </a:t>
            </a:r>
            <a:r>
              <a:rPr lang="fr-FR" dirty="0" err="1"/>
              <a:t>Unity</a:t>
            </a:r>
            <a:r>
              <a:rPr lang="fr-FR" dirty="0"/>
              <a:t> </a:t>
            </a:r>
            <a:r>
              <a:rPr lang="fr-FR" dirty="0" err="1"/>
              <a:t>framework</a:t>
            </a:r>
            <a:r>
              <a:rPr lang="fr-FR" dirty="0"/>
              <a:t> : C#</a:t>
            </a:r>
          </a:p>
          <a:p>
            <a:pPr marL="0" indent="0">
              <a:buNone/>
            </a:pPr>
            <a:r>
              <a:rPr lang="fr-FR" dirty="0" err="1"/>
              <a:t>Ninject</a:t>
            </a:r>
            <a:r>
              <a:rPr lang="fr-FR" dirty="0"/>
              <a:t> : C#</a:t>
            </a:r>
          </a:p>
          <a:p>
            <a:pPr marL="0" indent="0">
              <a:buNone/>
            </a:pPr>
            <a:r>
              <a:rPr lang="fr-FR" dirty="0" err="1"/>
              <a:t>SimpleIoC</a:t>
            </a:r>
            <a:r>
              <a:rPr lang="fr-FR" dirty="0"/>
              <a:t> : C#</a:t>
            </a:r>
          </a:p>
          <a:p>
            <a:pPr marL="0" indent="0">
              <a:buNone/>
            </a:pPr>
            <a:endParaRPr lang="fr-FR" dirty="0"/>
          </a:p>
          <a:p>
            <a:pPr marL="0" indent="0">
              <a:buNone/>
            </a:pPr>
            <a:r>
              <a:rPr lang="fr-FR" dirty="0"/>
              <a:t>PHP-DI : PHP</a:t>
            </a:r>
          </a:p>
          <a:p>
            <a:pPr marL="0" indent="0">
              <a:buNone/>
            </a:pPr>
            <a:r>
              <a:rPr lang="fr-FR" dirty="0"/>
              <a:t>Dans les </a:t>
            </a:r>
            <a:r>
              <a:rPr lang="fr-FR" dirty="0" err="1"/>
              <a:t>framework</a:t>
            </a:r>
            <a:r>
              <a:rPr lang="fr-FR" dirty="0"/>
              <a:t> : </a:t>
            </a:r>
            <a:r>
              <a:rPr lang="fr-FR" dirty="0" err="1"/>
              <a:t>Laravel</a:t>
            </a:r>
            <a:r>
              <a:rPr lang="fr-FR" dirty="0"/>
              <a:t>, </a:t>
            </a:r>
            <a:r>
              <a:rPr lang="fr-FR" dirty="0" err="1"/>
              <a:t>Sf</a:t>
            </a:r>
            <a:r>
              <a:rPr lang="fr-FR" dirty="0"/>
              <a:t>, …</a:t>
            </a:r>
          </a:p>
          <a:p>
            <a:pPr marL="0" indent="0">
              <a:buNone/>
            </a:pPr>
            <a:endParaRPr lang="fr-FR" dirty="0"/>
          </a:p>
          <a:p>
            <a:pPr marL="0" indent="0">
              <a:buNone/>
            </a:pPr>
            <a:r>
              <a:rPr lang="fr-FR" dirty="0" err="1"/>
              <a:t>InversifyJS</a:t>
            </a:r>
            <a:r>
              <a:rPr lang="fr-FR" dirty="0"/>
              <a:t> : </a:t>
            </a:r>
            <a:r>
              <a:rPr lang="fr-FR" dirty="0" err="1"/>
              <a:t>NodeJs</a:t>
            </a:r>
            <a:endParaRPr lang="fr-FR" dirty="0"/>
          </a:p>
          <a:p>
            <a:pPr marL="0" indent="0">
              <a:buNone/>
            </a:pPr>
            <a:endParaRPr lang="fr-FR" dirty="0"/>
          </a:p>
        </p:txBody>
      </p:sp>
    </p:spTree>
    <p:extLst>
      <p:ext uri="{BB962C8B-B14F-4D97-AF65-F5344CB8AC3E}">
        <p14:creationId xmlns:p14="http://schemas.microsoft.com/office/powerpoint/2010/main" val="3917582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38200" y="682895"/>
            <a:ext cx="10515600" cy="1325563"/>
          </a:xfrm>
        </p:spPr>
        <p:txBody>
          <a:bodyPr/>
          <a:lstStyle/>
          <a:p>
            <a:r>
              <a:rPr lang="fr-FR" dirty="0"/>
              <a:t>TP – Mise en place d’un outils d’injection dans vos projet</a:t>
            </a:r>
          </a:p>
        </p:txBody>
      </p:sp>
    </p:spTree>
    <p:extLst>
      <p:ext uri="{BB962C8B-B14F-4D97-AF65-F5344CB8AC3E}">
        <p14:creationId xmlns:p14="http://schemas.microsoft.com/office/powerpoint/2010/main" val="1586914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Image associée"/>
          <p:cNvPicPr>
            <a:picLocks noChangeAspect="1" noChangeArrowheads="1"/>
          </p:cNvPicPr>
          <p:nvPr/>
        </p:nvPicPr>
        <p:blipFill rotWithShape="1">
          <a:blip r:embed="rId2">
            <a:extLst>
              <a:ext uri="{28A0092B-C50C-407E-A947-70E740481C1C}">
                <a14:useLocalDpi xmlns:a14="http://schemas.microsoft.com/office/drawing/2010/main" val="0"/>
              </a:ext>
            </a:extLst>
          </a:blip>
          <a:srcRect r="1" b="9806"/>
          <a:stretch/>
        </p:blipFill>
        <p:spPr bwMode="auto">
          <a:xfrm>
            <a:off x="5120640" y="1904281"/>
            <a:ext cx="6233160" cy="4272681"/>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DF235F82-842F-4E42-979F-043AAEECCE8F}"/>
              </a:ext>
            </a:extLst>
          </p:cNvPr>
          <p:cNvSpPr>
            <a:spLocks noGrp="1"/>
          </p:cNvSpPr>
          <p:nvPr>
            <p:ph type="title"/>
          </p:nvPr>
        </p:nvSpPr>
        <p:spPr>
          <a:xfrm>
            <a:off x="838200" y="365125"/>
            <a:ext cx="10515600" cy="1325563"/>
          </a:xfrm>
        </p:spPr>
        <p:txBody>
          <a:bodyPr>
            <a:normAutofit/>
          </a:bodyPr>
          <a:lstStyle/>
          <a:p>
            <a:r>
              <a:rPr lang="fr-FR"/>
              <a:t>Mocking	</a:t>
            </a:r>
            <a:endParaRPr lang="fr-FR" dirty="0"/>
          </a:p>
        </p:txBody>
      </p:sp>
      <p:sp>
        <p:nvSpPr>
          <p:cNvPr id="3" name="Espace réservé du contenu 2">
            <a:extLst>
              <a:ext uri="{FF2B5EF4-FFF2-40B4-BE49-F238E27FC236}">
                <a16:creationId xmlns="" xmlns:a16="http://schemas.microsoft.com/office/drawing/2014/main" id="{D5DA3699-9084-4DA7-8995-55939642C054}"/>
              </a:ext>
            </a:extLst>
          </p:cNvPr>
          <p:cNvSpPr>
            <a:spLocks noGrp="1"/>
          </p:cNvSpPr>
          <p:nvPr>
            <p:ph idx="1"/>
          </p:nvPr>
        </p:nvSpPr>
        <p:spPr>
          <a:xfrm>
            <a:off x="838200" y="1825625"/>
            <a:ext cx="3797807" cy="4351338"/>
          </a:xfrm>
        </p:spPr>
        <p:txBody>
          <a:bodyPr>
            <a:normAutofit/>
          </a:bodyPr>
          <a:lstStyle/>
          <a:p>
            <a:pPr marL="0" indent="0">
              <a:buNone/>
            </a:pPr>
            <a:r>
              <a:rPr lang="fr-FR" sz="2000" dirty="0"/>
              <a:t>Le </a:t>
            </a:r>
            <a:r>
              <a:rPr lang="fr-FR" sz="2000" dirty="0" err="1"/>
              <a:t>mocking</a:t>
            </a:r>
            <a:r>
              <a:rPr lang="fr-FR" sz="2000" dirty="0"/>
              <a:t> est une technique qui permet de simuler le comportement d'un objet en injectant les arguments et en spécifiant quelle valeur on veut en retour.</a:t>
            </a:r>
          </a:p>
        </p:txBody>
      </p:sp>
    </p:spTree>
    <p:extLst>
      <p:ext uri="{BB962C8B-B14F-4D97-AF65-F5344CB8AC3E}">
        <p14:creationId xmlns:p14="http://schemas.microsoft.com/office/powerpoint/2010/main" val="1902639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 xmlns:a16="http://schemas.microsoft.com/office/drawing/2014/main" id="{DF235F82-842F-4E42-979F-043AAEECCE8F}"/>
              </a:ext>
            </a:extLst>
          </p:cNvPr>
          <p:cNvSpPr>
            <a:spLocks noGrp="1"/>
          </p:cNvSpPr>
          <p:nvPr>
            <p:ph type="title"/>
          </p:nvPr>
        </p:nvSpPr>
        <p:spPr/>
        <p:txBody>
          <a:bodyPr/>
          <a:lstStyle/>
          <a:p>
            <a:r>
              <a:rPr lang="fr-FR" dirty="0" err="1"/>
              <a:t>Libriaies</a:t>
            </a:r>
            <a:endParaRPr lang="fr-FR" dirty="0"/>
          </a:p>
        </p:txBody>
      </p:sp>
      <p:sp>
        <p:nvSpPr>
          <p:cNvPr id="4" name="Espace réservé du texte 3">
            <a:extLst>
              <a:ext uri="{FF2B5EF4-FFF2-40B4-BE49-F238E27FC236}">
                <a16:creationId xmlns="" xmlns:a16="http://schemas.microsoft.com/office/drawing/2014/main" id="{9B784199-1362-4932-8071-A2FF66E59AAD}"/>
              </a:ext>
            </a:extLst>
          </p:cNvPr>
          <p:cNvSpPr>
            <a:spLocks noGrp="1"/>
          </p:cNvSpPr>
          <p:nvPr>
            <p:ph type="body" idx="1"/>
          </p:nvPr>
        </p:nvSpPr>
        <p:spPr/>
        <p:txBody>
          <a:bodyPr/>
          <a:lstStyle/>
          <a:p>
            <a:r>
              <a:rPr lang="fr-FR" dirty="0"/>
              <a:t>PHP	</a:t>
            </a:r>
          </a:p>
        </p:txBody>
      </p:sp>
      <p:sp>
        <p:nvSpPr>
          <p:cNvPr id="5" name="Espace réservé du contenu 4">
            <a:extLst>
              <a:ext uri="{FF2B5EF4-FFF2-40B4-BE49-F238E27FC236}">
                <a16:creationId xmlns="" xmlns:a16="http://schemas.microsoft.com/office/drawing/2014/main" id="{9B626BD9-212A-4CDE-955B-4033ED2F1909}"/>
              </a:ext>
            </a:extLst>
          </p:cNvPr>
          <p:cNvSpPr>
            <a:spLocks noGrp="1"/>
          </p:cNvSpPr>
          <p:nvPr>
            <p:ph sz="half" idx="2"/>
          </p:nvPr>
        </p:nvSpPr>
        <p:spPr/>
        <p:txBody>
          <a:bodyPr/>
          <a:lstStyle/>
          <a:p>
            <a:r>
              <a:rPr lang="fr-FR" dirty="0" err="1"/>
              <a:t>Mockery</a:t>
            </a:r>
            <a:r>
              <a:rPr lang="fr-FR" dirty="0"/>
              <a:t> </a:t>
            </a:r>
          </a:p>
          <a:p>
            <a:r>
              <a:rPr lang="fr-FR" dirty="0" err="1"/>
              <a:t>Phake</a:t>
            </a:r>
            <a:r>
              <a:rPr lang="fr-FR" dirty="0"/>
              <a:t> </a:t>
            </a:r>
          </a:p>
          <a:p>
            <a:endParaRPr lang="fr-FR" dirty="0"/>
          </a:p>
          <a:p>
            <a:endParaRPr lang="fr-FR" dirty="0"/>
          </a:p>
          <a:p>
            <a:pPr marL="0" indent="0">
              <a:buNone/>
            </a:pPr>
            <a:r>
              <a:rPr lang="fr-FR" sz="2000" b="1" dirty="0" err="1"/>
              <a:t>NodeJS</a:t>
            </a:r>
            <a:endParaRPr lang="fr-FR" sz="2000" b="1" dirty="0"/>
          </a:p>
          <a:p>
            <a:r>
              <a:rPr lang="fr-FR" dirty="0"/>
              <a:t>SINON.JS</a:t>
            </a:r>
          </a:p>
        </p:txBody>
      </p:sp>
      <p:sp>
        <p:nvSpPr>
          <p:cNvPr id="6" name="Espace réservé du texte 5">
            <a:extLst>
              <a:ext uri="{FF2B5EF4-FFF2-40B4-BE49-F238E27FC236}">
                <a16:creationId xmlns="" xmlns:a16="http://schemas.microsoft.com/office/drawing/2014/main" id="{5EDCA8DC-98E5-467D-8A08-C6AFA0DBA3F8}"/>
              </a:ext>
            </a:extLst>
          </p:cNvPr>
          <p:cNvSpPr>
            <a:spLocks noGrp="1"/>
          </p:cNvSpPr>
          <p:nvPr>
            <p:ph type="body" sz="quarter" idx="3"/>
          </p:nvPr>
        </p:nvSpPr>
        <p:spPr/>
        <p:txBody>
          <a:bodyPr/>
          <a:lstStyle/>
          <a:p>
            <a:r>
              <a:rPr lang="fr-FR" dirty="0"/>
              <a:t>C#</a:t>
            </a:r>
          </a:p>
        </p:txBody>
      </p:sp>
      <p:sp>
        <p:nvSpPr>
          <p:cNvPr id="7" name="Espace réservé du contenu 6">
            <a:extLst>
              <a:ext uri="{FF2B5EF4-FFF2-40B4-BE49-F238E27FC236}">
                <a16:creationId xmlns="" xmlns:a16="http://schemas.microsoft.com/office/drawing/2014/main" id="{D9769367-F035-48F9-A394-24BA82A91359}"/>
              </a:ext>
            </a:extLst>
          </p:cNvPr>
          <p:cNvSpPr>
            <a:spLocks noGrp="1"/>
          </p:cNvSpPr>
          <p:nvPr>
            <p:ph sz="quarter" idx="4"/>
          </p:nvPr>
        </p:nvSpPr>
        <p:spPr/>
        <p:txBody>
          <a:bodyPr/>
          <a:lstStyle/>
          <a:p>
            <a:r>
              <a:rPr lang="fr-FR" dirty="0" err="1"/>
              <a:t>Mock</a:t>
            </a:r>
            <a:endParaRPr lang="fr-FR" dirty="0"/>
          </a:p>
          <a:p>
            <a:r>
              <a:rPr lang="fr-FR" dirty="0"/>
              <a:t>Fluent </a:t>
            </a:r>
            <a:r>
              <a:rPr lang="fr-FR" dirty="0" err="1"/>
              <a:t>Mocking</a:t>
            </a:r>
            <a:endParaRPr lang="fr-FR" dirty="0"/>
          </a:p>
          <a:p>
            <a:endParaRPr lang="fr-FR" dirty="0"/>
          </a:p>
        </p:txBody>
      </p:sp>
    </p:spTree>
    <p:extLst>
      <p:ext uri="{BB962C8B-B14F-4D97-AF65-F5344CB8AC3E}">
        <p14:creationId xmlns:p14="http://schemas.microsoft.com/office/powerpoint/2010/main" val="151228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ésultat de recherche d'images pour &quot;glados test&quot;">
            <a:extLst>
              <a:ext uri="{FF2B5EF4-FFF2-40B4-BE49-F238E27FC236}">
                <a16:creationId xmlns="" xmlns:a16="http://schemas.microsoft.com/office/drawing/2014/main" id="{A9B1DFA2-63E3-4440-A79D-E3FB7F9EC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0"/>
            <a:ext cx="4114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665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 name="Titre 1"/>
          <p:cNvSpPr>
            <a:spLocks noGrp="1"/>
          </p:cNvSpPr>
          <p:nvPr>
            <p:ph type="title"/>
          </p:nvPr>
        </p:nvSpPr>
        <p:spPr/>
        <p:txBody>
          <a:bodyPr/>
          <a:lstStyle/>
          <a:p>
            <a:r>
              <a:rPr lang="fr-FR" dirty="0"/>
              <a:t>TP </a:t>
            </a:r>
            <a:r>
              <a:rPr lang="fr-FR" dirty="0" err="1"/>
              <a:t>YnovShop</a:t>
            </a:r>
            <a:endParaRPr lang="fr-FR" dirty="0"/>
          </a:p>
        </p:txBody>
      </p:sp>
      <p:sp>
        <p:nvSpPr>
          <p:cNvPr id="7" name="Rectangle 6"/>
          <p:cNvSpPr/>
          <p:nvPr/>
        </p:nvSpPr>
        <p:spPr>
          <a:xfrm>
            <a:off x="2694512" y="1778018"/>
            <a:ext cx="6806152" cy="584775"/>
          </a:xfrm>
          <a:prstGeom prst="rect">
            <a:avLst/>
          </a:prstGeom>
        </p:spPr>
        <p:txBody>
          <a:bodyPr wrap="square">
            <a:spAutoFit/>
          </a:bodyPr>
          <a:lstStyle/>
          <a:p>
            <a:r>
              <a:rPr lang="fr-FR" sz="3200" dirty="0"/>
              <a:t>https://github.com/QuentinJaillet/Ynov</a:t>
            </a:r>
          </a:p>
        </p:txBody>
      </p:sp>
      <p:sp>
        <p:nvSpPr>
          <p:cNvPr id="3" name="ZoneTexte 2"/>
          <p:cNvSpPr txBox="1"/>
          <p:nvPr/>
        </p:nvSpPr>
        <p:spPr>
          <a:xfrm>
            <a:off x="2390954" y="2597169"/>
            <a:ext cx="7410090" cy="2862322"/>
          </a:xfrm>
          <a:prstGeom prst="rect">
            <a:avLst/>
          </a:prstGeom>
          <a:noFill/>
        </p:spPr>
        <p:txBody>
          <a:bodyPr wrap="square" rtlCol="0">
            <a:spAutoFit/>
          </a:bodyPr>
          <a:lstStyle/>
          <a:p>
            <a:r>
              <a:rPr lang="fr-FR" sz="2000" dirty="0"/>
              <a:t>Objectif : Réaliser un site e-commerce </a:t>
            </a:r>
          </a:p>
          <a:p>
            <a:pPr marL="285750" indent="-285750">
              <a:buFont typeface="Arial" panose="020B0604020202020204" pitchFamily="34" charset="0"/>
              <a:buChar char="•"/>
            </a:pPr>
            <a:r>
              <a:rPr lang="fr-FR" sz="2000" dirty="0"/>
              <a:t>Gestion de l’utilisateur</a:t>
            </a:r>
          </a:p>
          <a:p>
            <a:pPr marL="742950" lvl="1" indent="-285750">
              <a:buFont typeface="Arial" panose="020B0604020202020204" pitchFamily="34" charset="0"/>
              <a:buChar char="•"/>
            </a:pPr>
            <a:r>
              <a:rPr lang="fr-FR" sz="2000" dirty="0"/>
              <a:t>Création de compte</a:t>
            </a:r>
          </a:p>
          <a:p>
            <a:pPr marL="742950" lvl="1" indent="-285750">
              <a:buFont typeface="Arial" panose="020B0604020202020204" pitchFamily="34" charset="0"/>
              <a:buChar char="•"/>
            </a:pPr>
            <a:r>
              <a:rPr lang="fr-FR" sz="2000" dirty="0"/>
              <a:t>Connexion / déconnexion</a:t>
            </a:r>
          </a:p>
          <a:p>
            <a:pPr marL="742950" lvl="1" indent="-285750">
              <a:buFont typeface="Arial" panose="020B0604020202020204" pitchFamily="34" charset="0"/>
              <a:buChar char="•"/>
            </a:pPr>
            <a:r>
              <a:rPr lang="fr-FR" sz="2000" dirty="0"/>
              <a:t>Ajout d’une adresse (pour la livraison et facturation)</a:t>
            </a:r>
          </a:p>
          <a:p>
            <a:pPr marL="742950" lvl="1" indent="-285750">
              <a:buFont typeface="Arial" panose="020B0604020202020204" pitchFamily="34" charset="0"/>
              <a:buChar char="•"/>
            </a:pPr>
            <a:r>
              <a:rPr lang="fr-FR" sz="2000" dirty="0"/>
              <a:t>Affichage des informations du compte</a:t>
            </a:r>
          </a:p>
          <a:p>
            <a:pPr marL="285750" indent="-285750">
              <a:buFont typeface="Arial" panose="020B0604020202020204" pitchFamily="34" charset="0"/>
              <a:buChar char="•"/>
            </a:pPr>
            <a:r>
              <a:rPr lang="fr-FR" sz="2000" dirty="0"/>
              <a:t>Catalogue produits</a:t>
            </a:r>
          </a:p>
          <a:p>
            <a:pPr marL="742950" lvl="1" indent="-285750">
              <a:buFont typeface="Arial" panose="020B0604020202020204" pitchFamily="34" charset="0"/>
              <a:buChar char="•"/>
            </a:pPr>
            <a:r>
              <a:rPr lang="fr-FR" sz="2000" dirty="0"/>
              <a:t>Afficher la liste des produits</a:t>
            </a:r>
          </a:p>
          <a:p>
            <a:pPr marL="742950" lvl="1" indent="-285750">
              <a:buFont typeface="Arial" panose="020B0604020202020204" pitchFamily="34" charset="0"/>
              <a:buChar char="•"/>
            </a:pPr>
            <a:r>
              <a:rPr lang="fr-FR" sz="2000" dirty="0"/>
              <a:t>Consulter un produit</a:t>
            </a:r>
          </a:p>
        </p:txBody>
      </p:sp>
      <p:sp>
        <p:nvSpPr>
          <p:cNvPr id="5" name="ZoneTexte 4"/>
          <p:cNvSpPr txBox="1"/>
          <p:nvPr/>
        </p:nvSpPr>
        <p:spPr>
          <a:xfrm>
            <a:off x="1145875" y="5459491"/>
            <a:ext cx="9900249" cy="461665"/>
          </a:xfrm>
          <a:prstGeom prst="rect">
            <a:avLst/>
          </a:prstGeom>
          <a:noFill/>
        </p:spPr>
        <p:txBody>
          <a:bodyPr wrap="square" rtlCol="0">
            <a:spAutoFit/>
          </a:bodyPr>
          <a:lstStyle/>
          <a:p>
            <a:r>
              <a:rPr lang="fr-FR" sz="2400" dirty="0">
                <a:solidFill>
                  <a:srgbClr val="FF0000"/>
                </a:solidFill>
              </a:rPr>
              <a:t>Respecter les bonnes pratiques (SOLID, </a:t>
            </a:r>
            <a:r>
              <a:rPr lang="fr-FR" sz="2400" dirty="0" err="1">
                <a:solidFill>
                  <a:srgbClr val="FF0000"/>
                </a:solidFill>
              </a:rPr>
              <a:t>Naming</a:t>
            </a:r>
            <a:r>
              <a:rPr lang="fr-FR" sz="2400" dirty="0">
                <a:solidFill>
                  <a:srgbClr val="FF0000"/>
                </a:solidFill>
              </a:rPr>
              <a:t>, …) et faire les tests associer</a:t>
            </a:r>
          </a:p>
        </p:txBody>
      </p:sp>
    </p:spTree>
    <p:extLst>
      <p:ext uri="{BB962C8B-B14F-4D97-AF65-F5344CB8AC3E}">
        <p14:creationId xmlns:p14="http://schemas.microsoft.com/office/powerpoint/2010/main" val="69098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 xmlns:a16="http://schemas.microsoft.com/office/drawing/2014/main" id="{23207CC6-EAA1-4BFF-A48A-DECAD897271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
            <a:extLst>
              <a:ext uri="{FF2B5EF4-FFF2-40B4-BE49-F238E27FC236}">
                <a16:creationId xmlns="" xmlns:a16="http://schemas.microsoft.com/office/drawing/2014/main" id="{B234A3DD-923D-4166-8B19-7DD589908C6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6">
            <a:extLst>
              <a:ext uri="{FF2B5EF4-FFF2-40B4-BE49-F238E27FC236}">
                <a16:creationId xmlns="" xmlns:a16="http://schemas.microsoft.com/office/drawing/2014/main" id="{F6ACA5AC-3C5D-4994-B40F-FC8349E4D6F4}"/>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b="1" kern="1200" dirty="0">
                <a:solidFill>
                  <a:schemeClr val="tx1"/>
                </a:solidFill>
                <a:latin typeface="+mj-lt"/>
                <a:ea typeface="+mj-ea"/>
                <a:cs typeface="+mj-cs"/>
              </a:rPr>
              <a:t>Test Driven Development</a:t>
            </a:r>
            <a:br>
              <a:rPr lang="en-US" sz="5400" b="1" kern="1200" dirty="0">
                <a:solidFill>
                  <a:schemeClr val="tx1"/>
                </a:solidFill>
                <a:latin typeface="+mj-lt"/>
                <a:ea typeface="+mj-ea"/>
                <a:cs typeface="+mj-cs"/>
              </a:rPr>
            </a:br>
            <a:endParaRPr lang="en-US" sz="5400" kern="1200" dirty="0">
              <a:solidFill>
                <a:schemeClr val="tx1"/>
              </a:solidFill>
              <a:latin typeface="+mj-lt"/>
              <a:ea typeface="+mj-ea"/>
              <a:cs typeface="+mj-cs"/>
            </a:endParaRPr>
          </a:p>
        </p:txBody>
      </p:sp>
    </p:spTree>
    <p:extLst>
      <p:ext uri="{BB962C8B-B14F-4D97-AF65-F5344CB8AC3E}">
        <p14:creationId xmlns:p14="http://schemas.microsoft.com/office/powerpoint/2010/main" val="1201545122"/>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ésultat de recherche d'images pour &quot;meme what&quot;">
            <a:extLst>
              <a:ext uri="{FF2B5EF4-FFF2-40B4-BE49-F238E27FC236}">
                <a16:creationId xmlns="" xmlns:a16="http://schemas.microsoft.com/office/drawing/2014/main" id="{D9CE4FC8-B9FD-4921-A42A-F278606295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045" y="1675227"/>
            <a:ext cx="7811909" cy="439419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 xmlns:a16="http://schemas.microsoft.com/office/drawing/2014/main" id="{0BBC19BE-55C3-4EA6-AA02-0BB3CC0D915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What's this ?</a:t>
            </a:r>
            <a:endParaRPr lang="en-US" sz="3200" kern="1200" dirty="0">
              <a:solidFill>
                <a:schemeClr val="bg1"/>
              </a:solidFill>
              <a:latin typeface="+mj-lt"/>
              <a:ea typeface="+mj-ea"/>
              <a:cs typeface="+mj-cs"/>
            </a:endParaRPr>
          </a:p>
        </p:txBody>
      </p:sp>
    </p:spTree>
    <p:extLst>
      <p:ext uri="{BB962C8B-B14F-4D97-AF65-F5344CB8AC3E}">
        <p14:creationId xmlns:p14="http://schemas.microsoft.com/office/powerpoint/2010/main" val="1996413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CA11F2A-2CF7-47C7-831E-03DCD726A70A}"/>
              </a:ext>
            </a:extLst>
          </p:cNvPr>
          <p:cNvSpPr>
            <a:spLocks noGrp="1"/>
          </p:cNvSpPr>
          <p:nvPr>
            <p:ph type="title"/>
          </p:nvPr>
        </p:nvSpPr>
        <p:spPr/>
        <p:txBody>
          <a:bodyPr/>
          <a:lstStyle/>
          <a:p>
            <a:r>
              <a:rPr lang="fr-FR" dirty="0"/>
              <a:t>L</a:t>
            </a:r>
            <a:r>
              <a:rPr lang="fr-FR" dirty="0" smtClean="0"/>
              <a:t>es </a:t>
            </a:r>
            <a:r>
              <a:rPr lang="fr-FR" dirty="0"/>
              <a:t>trois lois du TDD</a:t>
            </a:r>
          </a:p>
        </p:txBody>
      </p:sp>
      <p:sp>
        <p:nvSpPr>
          <p:cNvPr id="3" name="Espace réservé du contenu 2">
            <a:extLst>
              <a:ext uri="{FF2B5EF4-FFF2-40B4-BE49-F238E27FC236}">
                <a16:creationId xmlns="" xmlns:a16="http://schemas.microsoft.com/office/drawing/2014/main" id="{F4F78F8E-08F1-4730-B5D4-4992C3829462}"/>
              </a:ext>
            </a:extLst>
          </p:cNvPr>
          <p:cNvSpPr>
            <a:spLocks noGrp="1"/>
          </p:cNvSpPr>
          <p:nvPr>
            <p:ph idx="1"/>
          </p:nvPr>
        </p:nvSpPr>
        <p:spPr/>
        <p:txBody>
          <a:bodyPr>
            <a:normAutofit/>
          </a:bodyPr>
          <a:lstStyle/>
          <a:p>
            <a:pPr marL="0" indent="0">
              <a:buNone/>
            </a:pPr>
            <a:r>
              <a:rPr lang="fr-FR" b="1" dirty="0"/>
              <a:t>Première </a:t>
            </a:r>
            <a:r>
              <a:rPr lang="fr-FR" b="1" dirty="0" smtClean="0"/>
              <a:t>loi</a:t>
            </a:r>
            <a:r>
              <a:rPr lang="fr-FR" dirty="0"/>
              <a:t> : Toujours écrire le test avant d'écrire le code de la méthode testée.</a:t>
            </a:r>
          </a:p>
          <a:p>
            <a:pPr marL="0" indent="0">
              <a:buNone/>
            </a:pPr>
            <a:endParaRPr lang="fr-FR" dirty="0" smtClean="0"/>
          </a:p>
          <a:p>
            <a:pPr marL="0" indent="0">
              <a:buNone/>
            </a:pPr>
            <a:r>
              <a:rPr lang="fr-FR" b="1" dirty="0" smtClean="0"/>
              <a:t>Deuxième </a:t>
            </a:r>
            <a:r>
              <a:rPr lang="fr-FR" b="1" dirty="0"/>
              <a:t>loi</a:t>
            </a:r>
            <a:r>
              <a:rPr lang="fr-FR" dirty="0"/>
              <a:t> : Définir dans le test les comportements et les résultat attendus de la méthode testée.</a:t>
            </a:r>
          </a:p>
          <a:p>
            <a:pPr marL="0" indent="0">
              <a:buNone/>
            </a:pPr>
            <a:endParaRPr lang="fr-FR" dirty="0" smtClean="0"/>
          </a:p>
          <a:p>
            <a:pPr marL="0" indent="0">
              <a:buNone/>
            </a:pPr>
            <a:r>
              <a:rPr lang="fr-FR" b="1" dirty="0" smtClean="0"/>
              <a:t>Troisième </a:t>
            </a:r>
            <a:r>
              <a:rPr lang="fr-FR" b="1" dirty="0"/>
              <a:t>loi</a:t>
            </a:r>
            <a:r>
              <a:rPr lang="fr-FR" dirty="0"/>
              <a:t> : Ecrire dans la méthode testée le code suffisant afin que le passage du test soit en succès</a:t>
            </a:r>
            <a:r>
              <a:rPr lang="fr-FR" dirty="0" smtClean="0"/>
              <a:t>.</a:t>
            </a:r>
            <a:endParaRPr lang="fr-FR" dirty="0"/>
          </a:p>
        </p:txBody>
      </p:sp>
    </p:spTree>
    <p:extLst>
      <p:ext uri="{BB962C8B-B14F-4D97-AF65-F5344CB8AC3E}">
        <p14:creationId xmlns:p14="http://schemas.microsoft.com/office/powerpoint/2010/main" val="1681387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ésultat de recherche d'images pour &quot;TDD&quot;">
            <a:extLst>
              <a:ext uri="{FF2B5EF4-FFF2-40B4-BE49-F238E27FC236}">
                <a16:creationId xmlns="" xmlns:a16="http://schemas.microsoft.com/office/drawing/2014/main" id="{78554914-BDA7-47CE-88B7-D3A826A63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6913" y="2542273"/>
            <a:ext cx="4706871" cy="36862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2348" y="1408670"/>
            <a:ext cx="6096000" cy="923330"/>
          </a:xfrm>
          <a:prstGeom prst="rect">
            <a:avLst/>
          </a:prstGeom>
        </p:spPr>
        <p:txBody>
          <a:bodyPr>
            <a:spAutoFit/>
          </a:bodyPr>
          <a:lstStyle/>
          <a:p>
            <a:pPr>
              <a:buFont typeface="+mj-lt"/>
              <a:buAutoNum type="arabicPeriod"/>
            </a:pPr>
            <a:r>
              <a:rPr lang="fr-FR" dirty="0">
                <a:solidFill>
                  <a:srgbClr val="111111"/>
                </a:solidFill>
                <a:latin typeface="Helvetica" panose="020B0604020202020204" pitchFamily="34" charset="0"/>
              </a:rPr>
              <a:t>Créer un test unitaire qui échoue</a:t>
            </a:r>
          </a:p>
          <a:p>
            <a:pPr>
              <a:buFont typeface="+mj-lt"/>
              <a:buAutoNum type="arabicPeriod"/>
            </a:pPr>
            <a:r>
              <a:rPr lang="fr-FR" dirty="0">
                <a:solidFill>
                  <a:srgbClr val="111111"/>
                </a:solidFill>
                <a:latin typeface="Helvetica" panose="020B0604020202020204" pitchFamily="34" charset="0"/>
              </a:rPr>
              <a:t>Écrire le code de production qui fera passer ce test</a:t>
            </a:r>
          </a:p>
          <a:p>
            <a:pPr>
              <a:buFont typeface="+mj-lt"/>
              <a:buAutoNum type="arabicPeriod"/>
            </a:pPr>
            <a:r>
              <a:rPr lang="fr-FR" dirty="0">
                <a:solidFill>
                  <a:srgbClr val="111111"/>
                </a:solidFill>
                <a:latin typeface="Helvetica" panose="020B0604020202020204" pitchFamily="34" charset="0"/>
              </a:rPr>
              <a:t>Nettoyer le bordel que vous avez mis</a:t>
            </a:r>
            <a:endParaRPr lang="fr-FR" b="0" i="0" dirty="0">
              <a:solidFill>
                <a:srgbClr val="111111"/>
              </a:solidFill>
              <a:effectLst/>
              <a:latin typeface="Helvetica" panose="020B0604020202020204" pitchFamily="34" charset="0"/>
            </a:endParaRPr>
          </a:p>
        </p:txBody>
      </p:sp>
      <p:sp>
        <p:nvSpPr>
          <p:cNvPr id="7" name="Titre 1">
            <a:extLst>
              <a:ext uri="{FF2B5EF4-FFF2-40B4-BE49-F238E27FC236}">
                <a16:creationId xmlns="" xmlns:a16="http://schemas.microsoft.com/office/drawing/2014/main" id="{9CA11F2A-2CF7-47C7-831E-03DCD726A70A}"/>
              </a:ext>
            </a:extLst>
          </p:cNvPr>
          <p:cNvSpPr txBox="1">
            <a:spLocks/>
          </p:cNvSpPr>
          <p:nvPr/>
        </p:nvSpPr>
        <p:spPr>
          <a:xfrm>
            <a:off x="760563" y="831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smtClean="0"/>
              <a:t>Le cycle de développement</a:t>
            </a:r>
            <a:endParaRPr lang="fr-FR" dirty="0"/>
          </a:p>
        </p:txBody>
      </p:sp>
    </p:spTree>
    <p:extLst>
      <p:ext uri="{BB962C8B-B14F-4D97-AF65-F5344CB8AC3E}">
        <p14:creationId xmlns:p14="http://schemas.microsoft.com/office/powerpoint/2010/main" val="164810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98E7BE1-2F7A-41D7-81F7-72DE987CCF47}"/>
              </a:ext>
            </a:extLst>
          </p:cNvPr>
          <p:cNvSpPr>
            <a:spLocks noGrp="1"/>
          </p:cNvSpPr>
          <p:nvPr>
            <p:ph type="title"/>
          </p:nvPr>
        </p:nvSpPr>
        <p:spPr/>
        <p:txBody>
          <a:bodyPr/>
          <a:lstStyle/>
          <a:p>
            <a:r>
              <a:rPr lang="fr-FR" dirty="0" smtClean="0"/>
              <a:t>Avantages</a:t>
            </a:r>
            <a:endParaRPr lang="fr-FR" dirty="0"/>
          </a:p>
        </p:txBody>
      </p:sp>
      <p:sp>
        <p:nvSpPr>
          <p:cNvPr id="3" name="Espace réservé du contenu 2">
            <a:extLst>
              <a:ext uri="{FF2B5EF4-FFF2-40B4-BE49-F238E27FC236}">
                <a16:creationId xmlns="" xmlns:a16="http://schemas.microsoft.com/office/drawing/2014/main" id="{766F850B-5336-482B-A0AD-2DA4AC9DB57E}"/>
              </a:ext>
            </a:extLst>
          </p:cNvPr>
          <p:cNvSpPr>
            <a:spLocks noGrp="1"/>
          </p:cNvSpPr>
          <p:nvPr>
            <p:ph idx="1"/>
          </p:nvPr>
        </p:nvSpPr>
        <p:spPr>
          <a:xfrm>
            <a:off x="838200" y="1606378"/>
            <a:ext cx="10515600" cy="4570585"/>
          </a:xfrm>
        </p:spPr>
        <p:txBody>
          <a:bodyPr>
            <a:normAutofit/>
          </a:bodyPr>
          <a:lstStyle/>
          <a:p>
            <a:pPr marL="0" indent="0">
              <a:buNone/>
            </a:pPr>
            <a:r>
              <a:rPr lang="fr-FR" b="1" dirty="0" smtClean="0"/>
              <a:t>Réduit les </a:t>
            </a:r>
            <a:r>
              <a:rPr lang="fr-FR" b="1" dirty="0"/>
              <a:t>erreurs</a:t>
            </a:r>
            <a:r>
              <a:rPr lang="fr-FR" dirty="0"/>
              <a:t> liées à la mauvaise compréhension des spécifications</a:t>
            </a:r>
            <a:r>
              <a:rPr lang="fr-FR" dirty="0" smtClean="0"/>
              <a:t>.</a:t>
            </a:r>
          </a:p>
          <a:p>
            <a:pPr marL="0" indent="0">
              <a:buNone/>
            </a:pPr>
            <a:endParaRPr lang="fr-FR" dirty="0"/>
          </a:p>
          <a:p>
            <a:pPr marL="0" indent="0">
              <a:buNone/>
            </a:pPr>
            <a:r>
              <a:rPr lang="fr-FR" b="1" dirty="0" smtClean="0"/>
              <a:t>Meilleur appréhension des </a:t>
            </a:r>
            <a:r>
              <a:rPr lang="fr-FR" b="1" dirty="0"/>
              <a:t>attentes fonctionnelles</a:t>
            </a:r>
            <a:r>
              <a:rPr lang="fr-FR" dirty="0"/>
              <a:t>.</a:t>
            </a:r>
          </a:p>
          <a:p>
            <a:pPr marL="0" indent="0">
              <a:buNone/>
            </a:pPr>
            <a:endParaRPr lang="fr-FR" dirty="0" smtClean="0"/>
          </a:p>
          <a:p>
            <a:pPr marL="0" indent="0">
              <a:buNone/>
            </a:pPr>
            <a:r>
              <a:rPr lang="fr-FR" dirty="0" smtClean="0"/>
              <a:t>Augmente </a:t>
            </a:r>
            <a:r>
              <a:rPr lang="fr-FR" dirty="0"/>
              <a:t>la </a:t>
            </a:r>
            <a:r>
              <a:rPr lang="fr-FR" b="1" dirty="0"/>
              <a:t>qualité</a:t>
            </a:r>
            <a:r>
              <a:rPr lang="fr-FR" dirty="0"/>
              <a:t> finale du produit </a:t>
            </a:r>
            <a:r>
              <a:rPr lang="fr-FR" dirty="0" smtClean="0"/>
              <a:t>développé.</a:t>
            </a:r>
            <a:endParaRPr lang="fr-FR" dirty="0"/>
          </a:p>
        </p:txBody>
      </p:sp>
    </p:spTree>
    <p:extLst>
      <p:ext uri="{BB962C8B-B14F-4D97-AF65-F5344CB8AC3E}">
        <p14:creationId xmlns:p14="http://schemas.microsoft.com/office/powerpoint/2010/main" val="3710288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Inconvénients  </a:t>
            </a:r>
            <a:endParaRPr lang="fr-FR" dirty="0"/>
          </a:p>
        </p:txBody>
      </p:sp>
      <p:sp>
        <p:nvSpPr>
          <p:cNvPr id="3" name="Espace réservé du contenu 2"/>
          <p:cNvSpPr>
            <a:spLocks noGrp="1"/>
          </p:cNvSpPr>
          <p:nvPr>
            <p:ph idx="1"/>
          </p:nvPr>
        </p:nvSpPr>
        <p:spPr/>
        <p:txBody>
          <a:bodyPr/>
          <a:lstStyle/>
          <a:p>
            <a:pPr marL="0" indent="0">
              <a:buNone/>
            </a:pPr>
            <a:r>
              <a:rPr lang="fr-FR" dirty="0"/>
              <a:t>L</a:t>
            </a:r>
            <a:r>
              <a:rPr lang="fr-FR" dirty="0" smtClean="0"/>
              <a:t>es </a:t>
            </a:r>
            <a:r>
              <a:rPr lang="fr-FR" dirty="0"/>
              <a:t>tests </a:t>
            </a:r>
            <a:r>
              <a:rPr lang="fr-FR" b="1" dirty="0"/>
              <a:t>augmente les charges de travail</a:t>
            </a:r>
            <a:r>
              <a:rPr lang="fr-FR" dirty="0"/>
              <a:t> technique et fonctionnelle (temps de rédaction et d’exécution des tests</a:t>
            </a:r>
            <a:r>
              <a:rPr lang="fr-FR" dirty="0" smtClean="0"/>
              <a:t>).</a:t>
            </a:r>
          </a:p>
          <a:p>
            <a:pPr marL="0" indent="0">
              <a:buNone/>
            </a:pPr>
            <a:endParaRPr lang="fr-FR" dirty="0" smtClean="0"/>
          </a:p>
          <a:p>
            <a:pPr marL="0" indent="0">
              <a:buNone/>
            </a:pPr>
            <a:r>
              <a:rPr lang="fr-FR" dirty="0" smtClean="0"/>
              <a:t>Le </a:t>
            </a:r>
            <a:r>
              <a:rPr lang="fr-FR" dirty="0"/>
              <a:t>TDD réduit également la prise d’initiative du développeur</a:t>
            </a:r>
            <a:r>
              <a:rPr lang="fr-FR" dirty="0" smtClean="0"/>
              <a:t>.</a:t>
            </a:r>
          </a:p>
          <a:p>
            <a:pPr marL="0" indent="0">
              <a:buNone/>
            </a:pPr>
            <a:endParaRPr lang="fr-FR" dirty="0"/>
          </a:p>
        </p:txBody>
      </p:sp>
      <p:sp>
        <p:nvSpPr>
          <p:cNvPr id="4" name="Rectangle 3"/>
          <p:cNvSpPr/>
          <p:nvPr/>
        </p:nvSpPr>
        <p:spPr>
          <a:xfrm>
            <a:off x="3048000" y="2136339"/>
            <a:ext cx="6096000" cy="369332"/>
          </a:xfrm>
          <a:prstGeom prst="rect">
            <a:avLst/>
          </a:prstGeom>
        </p:spPr>
        <p:txBody>
          <a:bodyPr>
            <a:spAutoFit/>
          </a:bodyPr>
          <a:lstStyle/>
          <a:p>
            <a:endParaRPr lang="fr-FR" dirty="0"/>
          </a:p>
        </p:txBody>
      </p:sp>
    </p:spTree>
    <p:extLst>
      <p:ext uri="{BB962C8B-B14F-4D97-AF65-F5344CB8AC3E}">
        <p14:creationId xmlns:p14="http://schemas.microsoft.com/office/powerpoint/2010/main" val="2751951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01" name="Picture 2" descr="https://images-na.ssl-images-amazon.com/images/I/511pSK9NsrL._SX404_BO1,204,203,200_.jpg">
            <a:extLst>
              <a:ext uri="{FF2B5EF4-FFF2-40B4-BE49-F238E27FC236}">
                <a16:creationId xmlns="" xmlns:a16="http://schemas.microsoft.com/office/drawing/2014/main" id="{CC06BE45-D8D0-4E5A-8244-26D8CA41D9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41521" y="492573"/>
            <a:ext cx="4778146" cy="5880796"/>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 xmlns:a16="http://schemas.microsoft.com/office/drawing/2014/main" id="{AB45A142-4255-493C-8284-5D566C121B10}"/>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36884" y="321177"/>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 xmlns:a16="http://schemas.microsoft.com/office/drawing/2014/main" id="{38FB9660-F42F-4313-BBC4-47C007FE484C}"/>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191126" y="3910267"/>
            <a:ext cx="258679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 xmlns:a16="http://schemas.microsoft.com/office/drawing/2014/main" id="{AC2ADF96-104A-428A-8F29-5AF85D92E938}"/>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endParaRPr lang="en-US" sz="4800" kern="1200">
              <a:solidFill>
                <a:schemeClr val="bg1"/>
              </a:solidFill>
              <a:latin typeface="+mj-lt"/>
              <a:ea typeface="+mj-ea"/>
              <a:cs typeface="+mj-cs"/>
            </a:endParaRPr>
          </a:p>
        </p:txBody>
      </p:sp>
    </p:spTree>
    <p:extLst>
      <p:ext uri="{BB962C8B-B14F-4D97-AF65-F5344CB8AC3E}">
        <p14:creationId xmlns:p14="http://schemas.microsoft.com/office/powerpoint/2010/main" val="1193213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F1886F9-E953-4BA2-8030-7F6D5609B320}"/>
              </a:ext>
            </a:extLst>
          </p:cNvPr>
          <p:cNvSpPr>
            <a:spLocks noGrp="1"/>
          </p:cNvSpPr>
          <p:nvPr>
            <p:ph type="title"/>
          </p:nvPr>
        </p:nvSpPr>
        <p:spPr/>
        <p:txBody>
          <a:bodyPr/>
          <a:lstStyle/>
          <a:p>
            <a:r>
              <a:rPr lang="fr-FR" dirty="0" err="1" smtClean="0"/>
              <a:t>Demo</a:t>
            </a:r>
            <a:r>
              <a:rPr lang="fr-FR" dirty="0" smtClean="0"/>
              <a:t> avec </a:t>
            </a:r>
            <a:r>
              <a:rPr lang="fr-FR" dirty="0" err="1" smtClean="0"/>
              <a:t>FlipFlop</a:t>
            </a:r>
            <a:endParaRPr lang="fr-FR" dirty="0"/>
          </a:p>
        </p:txBody>
      </p:sp>
      <p:sp>
        <p:nvSpPr>
          <p:cNvPr id="3" name="Espace réservé du contenu 2">
            <a:extLst>
              <a:ext uri="{FF2B5EF4-FFF2-40B4-BE49-F238E27FC236}">
                <a16:creationId xmlns="" xmlns:a16="http://schemas.microsoft.com/office/drawing/2014/main" id="{E3301C09-0A42-4EBC-BAF9-2B943D3B82D5}"/>
              </a:ext>
            </a:extLst>
          </p:cNvPr>
          <p:cNvSpPr>
            <a:spLocks noGrp="1"/>
          </p:cNvSpPr>
          <p:nvPr>
            <p:ph idx="1"/>
          </p:nvPr>
        </p:nvSpPr>
        <p:spPr/>
        <p:txBody>
          <a:bodyPr/>
          <a:lstStyle/>
          <a:p>
            <a:pPr marL="0" indent="0">
              <a:buNone/>
            </a:pPr>
            <a:endParaRPr lang="fr-FR" dirty="0"/>
          </a:p>
        </p:txBody>
      </p:sp>
    </p:spTree>
    <p:extLst>
      <p:ext uri="{BB962C8B-B14F-4D97-AF65-F5344CB8AC3E}">
        <p14:creationId xmlns:p14="http://schemas.microsoft.com/office/powerpoint/2010/main" val="1423670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77B3AAA-E97B-48A4-848A-ADDBF7DAC3CD}"/>
              </a:ext>
            </a:extLst>
          </p:cNvPr>
          <p:cNvSpPr>
            <a:spLocks noGrp="1"/>
          </p:cNvSpPr>
          <p:nvPr>
            <p:ph type="title"/>
          </p:nvPr>
        </p:nvSpPr>
        <p:spPr/>
        <p:txBody>
          <a:bodyPr/>
          <a:lstStyle/>
          <a:p>
            <a:r>
              <a:rPr lang="fr-FR" dirty="0"/>
              <a:t>TP – Année bissextile</a:t>
            </a:r>
          </a:p>
        </p:txBody>
      </p:sp>
      <p:sp>
        <p:nvSpPr>
          <p:cNvPr id="3" name="Espace réservé du contenu 2">
            <a:extLst>
              <a:ext uri="{FF2B5EF4-FFF2-40B4-BE49-F238E27FC236}">
                <a16:creationId xmlns="" xmlns:a16="http://schemas.microsoft.com/office/drawing/2014/main" id="{47CAF59F-8FFC-4E94-A3F4-5811B4B0F6B1}"/>
              </a:ext>
            </a:extLst>
          </p:cNvPr>
          <p:cNvSpPr>
            <a:spLocks noGrp="1"/>
          </p:cNvSpPr>
          <p:nvPr>
            <p:ph idx="1"/>
          </p:nvPr>
        </p:nvSpPr>
        <p:spPr/>
        <p:txBody>
          <a:bodyPr/>
          <a:lstStyle/>
          <a:p>
            <a:pPr marL="0" indent="0">
              <a:buNone/>
            </a:pPr>
            <a:r>
              <a:rPr lang="fr-FR" dirty="0"/>
              <a:t>Ecrivez une fonction qui renvoie </a:t>
            </a:r>
            <a:r>
              <a:rPr lang="fr-FR" dirty="0" err="1"/>
              <a:t>true</a:t>
            </a:r>
            <a:r>
              <a:rPr lang="fr-FR" dirty="0"/>
              <a:t> ou false selon que son entier d'entrée est une année bissextile ou non. Une année bissextile est définie comme une année divisible par 4, mais n'est pas divisible par 100 sauf si elle est également divisible par 400. Par exemple, 2001 est une année commune typique et 1996 est une année bissextile typique, alors que 1900 est une année atypique. année commune et 2000 est une année bissextile atypique.</a:t>
            </a:r>
          </a:p>
        </p:txBody>
      </p:sp>
    </p:spTree>
    <p:extLst>
      <p:ext uri="{BB962C8B-B14F-4D97-AF65-F5344CB8AC3E}">
        <p14:creationId xmlns:p14="http://schemas.microsoft.com/office/powerpoint/2010/main" val="3723681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7">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9">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838200" y="963877"/>
            <a:ext cx="3494362" cy="4930246"/>
          </a:xfrm>
        </p:spPr>
        <p:txBody>
          <a:bodyPr>
            <a:normAutofit/>
          </a:bodyPr>
          <a:lstStyle/>
          <a:p>
            <a:pPr algn="r"/>
            <a:r>
              <a:rPr lang="fr-FR" dirty="0">
                <a:solidFill>
                  <a:schemeClr val="accent1"/>
                </a:solidFill>
              </a:rPr>
              <a:t>Les différents types de tests</a:t>
            </a:r>
          </a:p>
        </p:txBody>
      </p:sp>
      <p:sp>
        <p:nvSpPr>
          <p:cNvPr id="3" name="Espace réservé du contenu 2"/>
          <p:cNvSpPr>
            <a:spLocks noGrp="1"/>
          </p:cNvSpPr>
          <p:nvPr>
            <p:ph idx="1"/>
          </p:nvPr>
        </p:nvSpPr>
        <p:spPr>
          <a:xfrm>
            <a:off x="4976031" y="963877"/>
            <a:ext cx="6377769" cy="4930246"/>
          </a:xfrm>
        </p:spPr>
        <p:txBody>
          <a:bodyPr anchor="ctr">
            <a:normAutofit/>
          </a:bodyPr>
          <a:lstStyle/>
          <a:p>
            <a:r>
              <a:rPr lang="fr-FR" sz="2400" dirty="0"/>
              <a:t>Les tests unitaires</a:t>
            </a:r>
          </a:p>
          <a:p>
            <a:r>
              <a:rPr lang="fr-FR" sz="2400" dirty="0"/>
              <a:t>Les tests fonctionnels</a:t>
            </a:r>
          </a:p>
          <a:p>
            <a:r>
              <a:rPr lang="fr-FR" sz="2400" dirty="0"/>
              <a:t>Les tests d’intégrations</a:t>
            </a:r>
          </a:p>
          <a:p>
            <a:r>
              <a:rPr lang="fr-FR" sz="2400" dirty="0"/>
              <a:t>Les tests d’acceptations</a:t>
            </a:r>
          </a:p>
          <a:p>
            <a:r>
              <a:rPr lang="fr-FR" sz="2400" dirty="0"/>
              <a:t>Les tests de performances</a:t>
            </a:r>
          </a:p>
          <a:p>
            <a:r>
              <a:rPr lang="fr-FR" sz="2400" dirty="0"/>
              <a:t>Les tests de montées de charges </a:t>
            </a:r>
          </a:p>
          <a:p>
            <a:r>
              <a:rPr lang="fr-FR" sz="2400" dirty="0"/>
              <a:t>Les  tests d'interfaces</a:t>
            </a:r>
          </a:p>
        </p:txBody>
      </p:sp>
    </p:spTree>
    <p:extLst>
      <p:ext uri="{BB962C8B-B14F-4D97-AF65-F5344CB8AC3E}">
        <p14:creationId xmlns:p14="http://schemas.microsoft.com/office/powerpoint/2010/main" val="74702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TP Chiffres Romains </a:t>
            </a:r>
            <a:endParaRPr lang="fr-FR" dirty="0"/>
          </a:p>
        </p:txBody>
      </p:sp>
      <p:sp>
        <p:nvSpPr>
          <p:cNvPr id="3" name="Espace réservé du contenu 2"/>
          <p:cNvSpPr>
            <a:spLocks noGrp="1"/>
          </p:cNvSpPr>
          <p:nvPr>
            <p:ph idx="1"/>
          </p:nvPr>
        </p:nvSpPr>
        <p:spPr/>
        <p:txBody>
          <a:bodyPr/>
          <a:lstStyle/>
          <a:p>
            <a:pPr marL="0" indent="0">
              <a:buNone/>
            </a:pPr>
            <a:r>
              <a:rPr lang="fr-FR" dirty="0" smtClean="0"/>
              <a:t>Créer une convertisseur de chiffre numérique en chiffre romains</a:t>
            </a:r>
          </a:p>
          <a:p>
            <a:pPr marL="0" indent="0">
              <a:buNone/>
            </a:pPr>
            <a:endParaRPr lang="fr-FR" dirty="0"/>
          </a:p>
          <a:p>
            <a:pPr marL="0" indent="0">
              <a:buNone/>
            </a:pPr>
            <a:r>
              <a:rPr lang="fr-FR" dirty="0" smtClean="0"/>
              <a:t>Rappel :</a:t>
            </a:r>
          </a:p>
          <a:p>
            <a:pPr marL="0" indent="0">
              <a:buNone/>
            </a:pPr>
            <a:r>
              <a:rPr lang="fr-FR" dirty="0"/>
              <a:t>I (1), V (5), X (10), L (50), C (100), D (500) et M (1000). </a:t>
            </a:r>
            <a:endParaRPr lang="fr-FR" dirty="0" smtClean="0"/>
          </a:p>
          <a:p>
            <a:pPr marL="0" indent="0">
              <a:buNone/>
            </a:pPr>
            <a:endParaRPr lang="fr-FR" dirty="0"/>
          </a:p>
          <a:p>
            <a:pPr marL="0" indent="0">
              <a:buNone/>
            </a:pPr>
            <a:r>
              <a:rPr lang="fr-FR" dirty="0" smtClean="0"/>
              <a:t>Pour </a:t>
            </a:r>
            <a:r>
              <a:rPr lang="fr-FR" dirty="0"/>
              <a:t>le chiffre avant l’unité, on a une règle spéciale : IV (4), IX (9), XL (40), etc. Ainsi, on écrira « CCCLXIX » pour « 369 » et « MMDCCLI » pour « 2751 »…</a:t>
            </a:r>
          </a:p>
        </p:txBody>
      </p:sp>
    </p:spTree>
    <p:extLst>
      <p:ext uri="{BB962C8B-B14F-4D97-AF65-F5344CB8AC3E}">
        <p14:creationId xmlns:p14="http://schemas.microsoft.com/office/powerpoint/2010/main" val="40145348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d’interface avec </a:t>
            </a:r>
            <a:endParaRPr lang="fr-FR" dirty="0"/>
          </a:p>
        </p:txBody>
      </p:sp>
      <p:pic>
        <p:nvPicPr>
          <p:cNvPr id="2052" name="Picture 4" descr="Résultat de recherche d'imag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38046" y="268595"/>
            <a:ext cx="2113917" cy="191309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930875" y="2181690"/>
            <a:ext cx="10074875" cy="2031325"/>
          </a:xfrm>
          <a:prstGeom prst="rect">
            <a:avLst/>
          </a:prstGeom>
          <a:noFill/>
        </p:spPr>
        <p:txBody>
          <a:bodyPr wrap="square" rtlCol="0">
            <a:spAutoFit/>
          </a:bodyPr>
          <a:lstStyle/>
          <a:p>
            <a:pPr marL="342900" indent="-342900">
              <a:buFont typeface="+mj-lt"/>
              <a:buAutoNum type="arabicPeriod"/>
            </a:pPr>
            <a:r>
              <a:rPr lang="fr-FR" dirty="0" smtClean="0"/>
              <a:t>Créer un projet de test dans </a:t>
            </a:r>
            <a:r>
              <a:rPr lang="fr-FR" dirty="0" err="1" smtClean="0"/>
              <a:t>VisualStudio</a:t>
            </a:r>
            <a:endParaRPr lang="fr-FR" dirty="0" smtClean="0"/>
          </a:p>
          <a:p>
            <a:pPr marL="342900" indent="-342900">
              <a:buFont typeface="+mj-lt"/>
              <a:buAutoNum type="arabicPeriod"/>
            </a:pPr>
            <a:r>
              <a:rPr lang="fr-FR" dirty="0" smtClean="0"/>
              <a:t>Installer les packages </a:t>
            </a:r>
            <a:r>
              <a:rPr lang="fr-FR" dirty="0" err="1" smtClean="0"/>
              <a:t>Nuget</a:t>
            </a:r>
            <a:r>
              <a:rPr lang="fr-FR" dirty="0" smtClean="0"/>
              <a:t> Suivant</a:t>
            </a:r>
          </a:p>
          <a:p>
            <a:pPr marL="800100" lvl="1" indent="-342900">
              <a:buFont typeface="+mj-lt"/>
              <a:buAutoNum type="arabicPeriod"/>
            </a:pPr>
            <a:r>
              <a:rPr lang="fr-FR" dirty="0" err="1" smtClean="0"/>
              <a:t>Selenium.WebDriver</a:t>
            </a:r>
            <a:endParaRPr lang="fr-FR" dirty="0" smtClean="0"/>
          </a:p>
          <a:p>
            <a:pPr marL="800100" lvl="1" indent="-342900">
              <a:buFont typeface="+mj-lt"/>
              <a:buAutoNum type="arabicPeriod"/>
            </a:pPr>
            <a:r>
              <a:rPr lang="fr-FR" dirty="0" err="1" smtClean="0"/>
              <a:t>Selenium.WebDriver.ChromeDriver</a:t>
            </a:r>
            <a:endParaRPr lang="fr-FR" dirty="0" smtClean="0"/>
          </a:p>
          <a:p>
            <a:pPr marL="342900" indent="-342900">
              <a:buFont typeface="+mj-lt"/>
              <a:buAutoNum type="arabicPeriod"/>
            </a:pPr>
            <a:r>
              <a:rPr lang="fr-FR" dirty="0" smtClean="0"/>
              <a:t>Télécharger le </a:t>
            </a:r>
            <a:r>
              <a:rPr lang="fr-FR" dirty="0"/>
              <a:t>drivers Chrome </a:t>
            </a:r>
            <a:r>
              <a:rPr lang="fr-FR" dirty="0" smtClean="0"/>
              <a:t>: </a:t>
            </a:r>
            <a:r>
              <a:rPr lang="fr-FR" dirty="0" smtClean="0">
                <a:hlinkClick r:id="rId3"/>
              </a:rPr>
              <a:t>http</a:t>
            </a:r>
            <a:r>
              <a:rPr lang="fr-FR" dirty="0">
                <a:hlinkClick r:id="rId3"/>
              </a:rPr>
              <a:t>://chromedriver.storage.googleapis.com/index.html</a:t>
            </a:r>
            <a:r>
              <a:rPr lang="fr-FR" dirty="0" smtClean="0"/>
              <a:t>.</a:t>
            </a:r>
          </a:p>
          <a:p>
            <a:pPr marL="342900" indent="-342900">
              <a:buFont typeface="+mj-lt"/>
              <a:buAutoNum type="arabicPeriod"/>
            </a:pPr>
            <a:r>
              <a:rPr lang="fr-FR" dirty="0" smtClean="0"/>
              <a:t>Placer le dans un répertoire</a:t>
            </a:r>
          </a:p>
          <a:p>
            <a:pPr marL="342900" indent="-342900">
              <a:buFont typeface="+mj-lt"/>
              <a:buAutoNum type="arabicPeriod"/>
            </a:pPr>
            <a:r>
              <a:rPr lang="fr-FR" dirty="0" smtClean="0"/>
              <a:t>Créer le tests suivant : </a:t>
            </a:r>
            <a:endParaRPr lang="fr-FR" dirty="0"/>
          </a:p>
        </p:txBody>
      </p:sp>
    </p:spTree>
    <p:extLst>
      <p:ext uri="{BB962C8B-B14F-4D97-AF65-F5344CB8AC3E}">
        <p14:creationId xmlns:p14="http://schemas.microsoft.com/office/powerpoint/2010/main" val="6194316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660" y="387179"/>
            <a:ext cx="11961340" cy="5355312"/>
          </a:xfrm>
          <a:prstGeom prst="rect">
            <a:avLst/>
          </a:prstGeom>
        </p:spPr>
        <p:txBody>
          <a:bodyPr wrap="square">
            <a:spAutoFit/>
          </a:bodyPr>
          <a:lstStyle/>
          <a:p>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TestClass</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r>
              <a:rPr lang="fr-FR" b="1" dirty="0" smtClean="0">
                <a:solidFill>
                  <a:srgbClr val="0000FF"/>
                </a:solidFill>
                <a:latin typeface="Courier New" panose="02070309020205020404" pitchFamily="49" charset="0"/>
              </a:rPr>
              <a:t>public</a:t>
            </a:r>
            <a:r>
              <a:rPr lang="fr-FR" dirty="0" smtClean="0">
                <a:solidFill>
                  <a:srgbClr val="000000"/>
                </a:solidFill>
                <a:latin typeface="Courier New" panose="02070309020205020404" pitchFamily="49" charset="0"/>
              </a:rPr>
              <a:t> </a:t>
            </a:r>
            <a:r>
              <a:rPr lang="fr-FR" dirty="0">
                <a:solidFill>
                  <a:srgbClr val="8000FF"/>
                </a:solidFill>
                <a:latin typeface="Courier New" panose="02070309020205020404" pitchFamily="49" charset="0"/>
              </a:rPr>
              <a:t>class</a:t>
            </a:r>
            <a:r>
              <a:rPr lang="fr-FR" dirty="0">
                <a:solidFill>
                  <a:srgbClr val="000000"/>
                </a:solidFill>
                <a:latin typeface="Courier New" panose="02070309020205020404" pitchFamily="49" charset="0"/>
              </a:rPr>
              <a:t> UnitTest1 </a:t>
            </a:r>
            <a:endParaRPr lang="fr-FR" dirty="0" smtClean="0">
              <a:solidFill>
                <a:srgbClr val="000000"/>
              </a:solidFill>
              <a:latin typeface="Courier New" panose="02070309020205020404" pitchFamily="49" charset="0"/>
            </a:endParaRPr>
          </a:p>
          <a:p>
            <a:r>
              <a:rPr lang="fr-FR" b="1" dirty="0" smtClean="0">
                <a:solidFill>
                  <a:srgbClr val="000080"/>
                </a:solidFill>
                <a:latin typeface="Courier New" panose="02070309020205020404" pitchFamily="49" charset="0"/>
              </a:rPr>
              <a:t>{</a:t>
            </a:r>
            <a:r>
              <a:rPr lang="fr-FR" dirty="0" smtClean="0">
                <a:solidFill>
                  <a:srgbClr val="000000"/>
                </a:solidFill>
                <a:latin typeface="Courier New" panose="02070309020205020404" pitchFamily="49" charset="0"/>
              </a:rPr>
              <a:t> </a:t>
            </a:r>
          </a:p>
          <a:p>
            <a:r>
              <a:rPr lang="fr-FR" b="1" dirty="0">
                <a:solidFill>
                  <a:srgbClr val="000000"/>
                </a:solidFill>
                <a:latin typeface="Courier New" panose="02070309020205020404" pitchFamily="49" charset="0"/>
              </a:rPr>
              <a:t>	</a:t>
            </a:r>
            <a:r>
              <a:rPr lang="fr-FR" b="1" dirty="0" err="1" smtClean="0">
                <a:solidFill>
                  <a:srgbClr val="0000FF"/>
                </a:solidFill>
                <a:latin typeface="Courier New" panose="02070309020205020404" pitchFamily="49" charset="0"/>
              </a:rPr>
              <a:t>private</a:t>
            </a:r>
            <a:r>
              <a:rPr lang="fr-FR" dirty="0" smtClean="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static</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IWebDriver</a:t>
            </a:r>
            <a:r>
              <a:rPr lang="fr-FR" dirty="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driverChrome</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endParaRPr lang="fr-FR" b="1" dirty="0">
              <a:solidFill>
                <a:srgbClr val="000000"/>
              </a:solidFill>
              <a:latin typeface="Courier New" panose="02070309020205020404" pitchFamily="49" charset="0"/>
            </a:endParaRPr>
          </a:p>
          <a:p>
            <a:r>
              <a:rPr lang="fr-FR" b="1" dirty="0" smtClean="0">
                <a:solidFill>
                  <a:srgbClr val="000000"/>
                </a:solidFill>
                <a:latin typeface="Courier New" panose="02070309020205020404" pitchFamily="49" charset="0"/>
              </a:rPr>
              <a:t>	</a:t>
            </a:r>
            <a:r>
              <a:rPr lang="fr-FR" b="1" dirty="0" smtClean="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ClassInitialize</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r>
              <a:rPr lang="fr-FR" b="1" dirty="0">
                <a:solidFill>
                  <a:srgbClr val="000000"/>
                </a:solidFill>
                <a:latin typeface="Courier New" panose="02070309020205020404" pitchFamily="49" charset="0"/>
              </a:rPr>
              <a:t>	</a:t>
            </a:r>
            <a:r>
              <a:rPr lang="fr-FR" b="1" dirty="0" smtClean="0">
                <a:solidFill>
                  <a:srgbClr val="0000FF"/>
                </a:solidFill>
                <a:latin typeface="Courier New" panose="02070309020205020404" pitchFamily="49" charset="0"/>
              </a:rPr>
              <a:t>public</a:t>
            </a:r>
            <a:r>
              <a:rPr lang="fr-FR" dirty="0" smtClean="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static</a:t>
            </a:r>
            <a:r>
              <a:rPr lang="fr-FR" dirty="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a:t>
            </a:r>
            <a:r>
              <a:rPr lang="fr-FR" dirty="0" smtClean="0">
                <a:solidFill>
                  <a:srgbClr val="000000"/>
                </a:solidFill>
                <a:latin typeface="Courier New" panose="02070309020205020404" pitchFamily="49" charset="0"/>
              </a:rPr>
              <a:t>	</a:t>
            </a:r>
            <a:r>
              <a:rPr lang="fr-FR" dirty="0" err="1" smtClean="0">
                <a:solidFill>
                  <a:srgbClr val="000000"/>
                </a:solidFill>
                <a:latin typeface="Courier New" panose="02070309020205020404" pitchFamily="49" charset="0"/>
              </a:rPr>
              <a:t>Init</a:t>
            </a:r>
            <a:r>
              <a:rPr lang="fr-FR" b="1" dirty="0" smtClean="0">
                <a:solidFill>
                  <a:srgbClr val="000080"/>
                </a:solidFill>
                <a:latin typeface="Courier New" panose="02070309020205020404" pitchFamily="49" charset="0"/>
              </a:rPr>
              <a:t>(</a:t>
            </a:r>
            <a:r>
              <a:rPr lang="fr-FR" dirty="0" err="1" smtClean="0">
                <a:solidFill>
                  <a:srgbClr val="000000"/>
                </a:solidFill>
                <a:latin typeface="Courier New" panose="02070309020205020404" pitchFamily="49" charset="0"/>
              </a:rPr>
              <a:t>TestContext</a:t>
            </a:r>
            <a:r>
              <a:rPr lang="fr-FR" dirty="0" smtClean="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context</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r>
              <a:rPr lang="fr-FR" b="1" dirty="0">
                <a:solidFill>
                  <a:srgbClr val="000000"/>
                </a:solidFill>
                <a:latin typeface="Courier New" panose="02070309020205020404" pitchFamily="49" charset="0"/>
              </a:rPr>
              <a:t>	</a:t>
            </a:r>
            <a:r>
              <a:rPr lang="fr-FR" b="1" dirty="0" smtClean="0">
                <a:solidFill>
                  <a:srgbClr val="000080"/>
                </a:solidFill>
                <a:latin typeface="Courier New" panose="02070309020205020404" pitchFamily="49" charset="0"/>
              </a:rPr>
              <a:t>{</a:t>
            </a:r>
            <a:r>
              <a:rPr lang="fr-FR" dirty="0" smtClean="0">
                <a:solidFill>
                  <a:srgbClr val="000000"/>
                </a:solidFill>
                <a:latin typeface="Courier New" panose="02070309020205020404" pitchFamily="49" charset="0"/>
              </a:rPr>
              <a:t> </a:t>
            </a:r>
          </a:p>
          <a:p>
            <a:r>
              <a:rPr lang="fr-FR" dirty="0">
                <a:solidFill>
                  <a:srgbClr val="000000"/>
                </a:solidFill>
                <a:latin typeface="Courier New" panose="02070309020205020404" pitchFamily="49" charset="0"/>
              </a:rPr>
              <a:t>	</a:t>
            </a:r>
            <a:r>
              <a:rPr lang="fr-FR" dirty="0" smtClean="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driverChrome</a:t>
            </a:r>
            <a:r>
              <a:rPr lang="fr-FR" dirty="0">
                <a:solidFill>
                  <a:srgbClr val="000000"/>
                </a:solidFill>
                <a:latin typeface="Courier New" panose="02070309020205020404" pitchFamily="49" charset="0"/>
              </a:rPr>
              <a:t> </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b="1" dirty="0">
                <a:solidFill>
                  <a:srgbClr val="0000FF"/>
                </a:solidFill>
                <a:latin typeface="Courier New" panose="02070309020205020404" pitchFamily="49" charset="0"/>
              </a:rPr>
              <a:t>new</a:t>
            </a:r>
            <a:r>
              <a:rPr lang="fr-FR" dirty="0">
                <a:solidFill>
                  <a:srgbClr val="000000"/>
                </a:solidFill>
                <a:latin typeface="Courier New" panose="02070309020205020404" pitchFamily="49" charset="0"/>
              </a:rPr>
              <a:t> </a:t>
            </a:r>
            <a:r>
              <a:rPr lang="fr-FR" dirty="0" err="1">
                <a:solidFill>
                  <a:srgbClr val="000000"/>
                </a:solidFill>
                <a:latin typeface="Courier New" panose="02070309020205020404" pitchFamily="49" charset="0"/>
              </a:rPr>
              <a:t>ChromeDriver</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@"C</a:t>
            </a:r>
            <a:r>
              <a:rPr lang="fr-FR" dirty="0" smtClean="0">
                <a:solidFill>
                  <a:srgbClr val="000000"/>
                </a:solidFill>
                <a:latin typeface="Courier New" panose="02070309020205020404" pitchFamily="49" charset="0"/>
              </a:rPr>
              <a:t>:\MonRep"</a:t>
            </a:r>
            <a:r>
              <a:rPr lang="fr-FR" b="1" dirty="0" smtClean="0">
                <a:solidFill>
                  <a:srgbClr val="000080"/>
                </a:solidFill>
                <a:latin typeface="Courier New" panose="02070309020205020404" pitchFamily="49" charset="0"/>
              </a:rPr>
              <a:t>);</a:t>
            </a:r>
            <a:r>
              <a:rPr lang="fr-FR" dirty="0" smtClean="0">
                <a:solidFill>
                  <a:srgbClr val="000000"/>
                </a:solidFill>
                <a:latin typeface="Courier New" panose="02070309020205020404" pitchFamily="49" charset="0"/>
              </a:rPr>
              <a:t> </a:t>
            </a:r>
          </a:p>
          <a:p>
            <a:r>
              <a:rPr lang="fr-FR" b="1" dirty="0">
                <a:solidFill>
                  <a:srgbClr val="000000"/>
                </a:solidFill>
                <a:latin typeface="Courier New" panose="02070309020205020404" pitchFamily="49" charset="0"/>
              </a:rPr>
              <a:t>	</a:t>
            </a:r>
            <a:r>
              <a:rPr lang="fr-FR" b="1" dirty="0" smtClean="0">
                <a:solidFill>
                  <a:srgbClr val="000080"/>
                </a:solidFill>
                <a:latin typeface="Courier New" panose="02070309020205020404" pitchFamily="49" charset="0"/>
              </a:rPr>
              <a:t>}</a:t>
            </a:r>
            <a:r>
              <a:rPr lang="fr-FR" dirty="0" smtClean="0">
                <a:solidFill>
                  <a:srgbClr val="000000"/>
                </a:solidFill>
                <a:latin typeface="Courier New" panose="02070309020205020404" pitchFamily="49" charset="0"/>
              </a:rPr>
              <a:t> </a:t>
            </a:r>
          </a:p>
          <a:p>
            <a:endParaRPr lang="fr-FR" b="1" dirty="0">
              <a:solidFill>
                <a:srgbClr val="000000"/>
              </a:solidFill>
              <a:latin typeface="Courier New" panose="02070309020205020404" pitchFamily="49" charset="0"/>
            </a:endParaRPr>
          </a:p>
          <a:p>
            <a:r>
              <a:rPr lang="fr-FR" b="1" dirty="0" smtClean="0">
                <a:solidFill>
                  <a:srgbClr val="000080"/>
                </a:solidFill>
                <a:latin typeface="Courier New" panose="02070309020205020404" pitchFamily="49" charset="0"/>
              </a:rPr>
              <a:t>	[</a:t>
            </a:r>
            <a:r>
              <a:rPr lang="fr-FR" dirty="0" err="1">
                <a:solidFill>
                  <a:srgbClr val="000000"/>
                </a:solidFill>
                <a:latin typeface="Courier New" panose="02070309020205020404" pitchFamily="49" charset="0"/>
              </a:rPr>
              <a:t>TestMethod</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r>
              <a:rPr lang="fr-FR" b="1" dirty="0" smtClean="0">
                <a:solidFill>
                  <a:srgbClr val="0000FF"/>
                </a:solidFill>
                <a:latin typeface="Courier New" panose="02070309020205020404" pitchFamily="49" charset="0"/>
              </a:rPr>
              <a:t>	public</a:t>
            </a:r>
            <a:r>
              <a:rPr lang="fr-FR" dirty="0" smtClean="0">
                <a:solidFill>
                  <a:srgbClr val="000000"/>
                </a:solidFill>
                <a:latin typeface="Courier New" panose="02070309020205020404" pitchFamily="49" charset="0"/>
              </a:rPr>
              <a:t> </a:t>
            </a:r>
            <a:r>
              <a:rPr lang="fr-FR" dirty="0" err="1">
                <a:solidFill>
                  <a:srgbClr val="8000FF"/>
                </a:solidFill>
                <a:latin typeface="Courier New" panose="02070309020205020404" pitchFamily="49" charset="0"/>
              </a:rPr>
              <a:t>void</a:t>
            </a:r>
            <a:r>
              <a:rPr lang="fr-FR" dirty="0">
                <a:solidFill>
                  <a:srgbClr val="000000"/>
                </a:solidFill>
                <a:latin typeface="Courier New" panose="02070309020205020404" pitchFamily="49" charset="0"/>
              </a:rPr>
              <a:t> TestMethod1</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r>
              <a:rPr lang="fr-FR" b="1" dirty="0" smtClean="0">
                <a:solidFill>
                  <a:srgbClr val="000080"/>
                </a:solidFill>
                <a:latin typeface="Courier New" panose="02070309020205020404" pitchFamily="49" charset="0"/>
              </a:rPr>
              <a:t>	{</a:t>
            </a:r>
            <a:r>
              <a:rPr lang="fr-FR" dirty="0" smtClean="0">
                <a:solidFill>
                  <a:srgbClr val="000000"/>
                </a:solidFill>
                <a:latin typeface="Courier New" panose="02070309020205020404" pitchFamily="49" charset="0"/>
              </a:rPr>
              <a:t> </a:t>
            </a:r>
          </a:p>
          <a:p>
            <a:r>
              <a:rPr lang="fr-FR" dirty="0">
                <a:solidFill>
                  <a:srgbClr val="000000"/>
                </a:solidFill>
                <a:latin typeface="Courier New" panose="02070309020205020404" pitchFamily="49" charset="0"/>
              </a:rPr>
              <a:t>	</a:t>
            </a:r>
            <a:r>
              <a:rPr lang="fr-FR" dirty="0" smtClean="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driverChrome</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Navigate</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GoToUrl</a:t>
            </a:r>
            <a:r>
              <a:rPr lang="fr-FR" b="1" dirty="0">
                <a:solidFill>
                  <a:srgbClr val="000080"/>
                </a:solidFill>
                <a:latin typeface="Courier New" panose="02070309020205020404" pitchFamily="49" charset="0"/>
              </a:rPr>
              <a:t>(</a:t>
            </a:r>
            <a:r>
              <a:rPr lang="fr-FR" dirty="0">
                <a:solidFill>
                  <a:srgbClr val="808080"/>
                </a:solidFill>
                <a:latin typeface="Courier New" panose="02070309020205020404" pitchFamily="49" charset="0"/>
              </a:rPr>
              <a:t>"https://www.google.com"</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smtClean="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driverChrome</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FindElement</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By</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Id</a:t>
            </a:r>
            <a:r>
              <a:rPr lang="fr-FR" b="1" dirty="0">
                <a:solidFill>
                  <a:srgbClr val="000080"/>
                </a:solidFill>
                <a:latin typeface="Courier New" panose="02070309020205020404" pitchFamily="49" charset="0"/>
              </a:rPr>
              <a:t>(</a:t>
            </a:r>
            <a:r>
              <a:rPr lang="fr-FR" dirty="0">
                <a:solidFill>
                  <a:srgbClr val="808080"/>
                </a:solidFill>
                <a:latin typeface="Courier New" panose="02070309020205020404" pitchFamily="49" charset="0"/>
              </a:rPr>
              <a:t>"</a:t>
            </a:r>
            <a:r>
              <a:rPr lang="fr-FR" dirty="0" err="1">
                <a:solidFill>
                  <a:srgbClr val="808080"/>
                </a:solidFill>
                <a:latin typeface="Courier New" panose="02070309020205020404" pitchFamily="49" charset="0"/>
              </a:rPr>
              <a:t>lst-ib</a:t>
            </a:r>
            <a:r>
              <a:rPr lang="fr-FR" dirty="0">
                <a:solidFill>
                  <a:srgbClr val="808080"/>
                </a:solidFill>
                <a:latin typeface="Courier New" panose="02070309020205020404" pitchFamily="49" charset="0"/>
              </a:rPr>
              <a:t>"</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SendKeys</a:t>
            </a:r>
            <a:r>
              <a:rPr lang="fr-FR" b="1" dirty="0">
                <a:solidFill>
                  <a:srgbClr val="000080"/>
                </a:solidFill>
                <a:latin typeface="Courier New" panose="02070309020205020404" pitchFamily="49" charset="0"/>
              </a:rPr>
              <a:t>(</a:t>
            </a:r>
            <a:r>
              <a:rPr lang="fr-FR" dirty="0">
                <a:solidFill>
                  <a:srgbClr val="808080"/>
                </a:solidFill>
                <a:latin typeface="Courier New" panose="02070309020205020404" pitchFamily="49" charset="0"/>
              </a:rPr>
              <a:t>"ynov.com"</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r>
              <a:rPr lang="fr-FR" dirty="0" smtClean="0">
                <a:solidFill>
                  <a:srgbClr val="000000"/>
                </a:solidFill>
                <a:latin typeface="Courier New" panose="02070309020205020404" pitchFamily="49" charset="0"/>
              </a:rPr>
              <a:t>			_</a:t>
            </a:r>
            <a:r>
              <a:rPr lang="fr-FR" dirty="0" err="1">
                <a:solidFill>
                  <a:srgbClr val="000000"/>
                </a:solidFill>
                <a:latin typeface="Courier New" panose="02070309020205020404" pitchFamily="49" charset="0"/>
              </a:rPr>
              <a:t>driverChrome</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FindElement</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By</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Id</a:t>
            </a:r>
            <a:r>
              <a:rPr lang="fr-FR" b="1" dirty="0">
                <a:solidFill>
                  <a:srgbClr val="000080"/>
                </a:solidFill>
                <a:latin typeface="Courier New" panose="02070309020205020404" pitchFamily="49" charset="0"/>
              </a:rPr>
              <a:t>(</a:t>
            </a:r>
            <a:r>
              <a:rPr lang="fr-FR" dirty="0">
                <a:solidFill>
                  <a:srgbClr val="808080"/>
                </a:solidFill>
                <a:latin typeface="Courier New" panose="02070309020205020404" pitchFamily="49" charset="0"/>
              </a:rPr>
              <a:t>"</a:t>
            </a:r>
            <a:r>
              <a:rPr lang="fr-FR" dirty="0" err="1">
                <a:solidFill>
                  <a:srgbClr val="808080"/>
                </a:solidFill>
                <a:latin typeface="Courier New" panose="02070309020205020404" pitchFamily="49" charset="0"/>
              </a:rPr>
              <a:t>lst-ib</a:t>
            </a:r>
            <a:r>
              <a:rPr lang="fr-FR" dirty="0">
                <a:solidFill>
                  <a:srgbClr val="808080"/>
                </a:solidFill>
                <a:latin typeface="Courier New" panose="02070309020205020404" pitchFamily="49" charset="0"/>
              </a:rPr>
              <a:t>"</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SendKeys</a:t>
            </a:r>
            <a:r>
              <a:rPr lang="fr-FR" b="1" dirty="0">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Keys</a:t>
            </a:r>
            <a:r>
              <a:rPr lang="fr-FR" b="1" dirty="0" err="1">
                <a:solidFill>
                  <a:srgbClr val="000080"/>
                </a:solidFill>
                <a:latin typeface="Courier New" panose="02070309020205020404" pitchFamily="49" charset="0"/>
              </a:rPr>
              <a:t>.</a:t>
            </a:r>
            <a:r>
              <a:rPr lang="fr-FR" dirty="0" err="1">
                <a:solidFill>
                  <a:srgbClr val="000000"/>
                </a:solidFill>
                <a:latin typeface="Courier New" panose="02070309020205020404" pitchFamily="49" charset="0"/>
              </a:rPr>
              <a:t>Enter</a:t>
            </a:r>
            <a:r>
              <a:rPr lang="fr-FR" b="1" dirty="0">
                <a:solidFill>
                  <a:srgbClr val="000080"/>
                </a:solidFill>
                <a:latin typeface="Courier New" panose="02070309020205020404" pitchFamily="49" charset="0"/>
              </a:rPr>
              <a:t>);</a:t>
            </a:r>
            <a:r>
              <a:rPr lang="fr-FR" dirty="0">
                <a:solidFill>
                  <a:srgbClr val="000000"/>
                </a:solidFill>
                <a:latin typeface="Courier New" panose="02070309020205020404" pitchFamily="49" charset="0"/>
              </a:rPr>
              <a:t> </a:t>
            </a:r>
            <a:endParaRPr lang="fr-FR" dirty="0" smtClean="0">
              <a:solidFill>
                <a:srgbClr val="000000"/>
              </a:solidFill>
              <a:latin typeface="Courier New" panose="02070309020205020404" pitchFamily="49" charset="0"/>
            </a:endParaRPr>
          </a:p>
          <a:p>
            <a:r>
              <a:rPr lang="fr-FR" b="1" dirty="0">
                <a:solidFill>
                  <a:srgbClr val="000000"/>
                </a:solidFill>
                <a:latin typeface="Courier New" panose="02070309020205020404" pitchFamily="49" charset="0"/>
              </a:rPr>
              <a:t>	</a:t>
            </a:r>
            <a:r>
              <a:rPr lang="fr-FR" b="1" dirty="0" smtClean="0">
                <a:solidFill>
                  <a:srgbClr val="000080"/>
                </a:solidFill>
                <a:latin typeface="Courier New" panose="02070309020205020404" pitchFamily="49" charset="0"/>
              </a:rPr>
              <a:t>}</a:t>
            </a:r>
            <a:r>
              <a:rPr lang="fr-FR" dirty="0" smtClean="0">
                <a:solidFill>
                  <a:srgbClr val="000000"/>
                </a:solidFill>
                <a:latin typeface="Courier New" panose="02070309020205020404" pitchFamily="49" charset="0"/>
              </a:rPr>
              <a:t> </a:t>
            </a:r>
          </a:p>
          <a:p>
            <a:r>
              <a:rPr lang="fr-FR" b="1" dirty="0" smtClean="0">
                <a:solidFill>
                  <a:srgbClr val="000080"/>
                </a:solidFill>
                <a:latin typeface="Courier New" panose="02070309020205020404" pitchFamily="49" charset="0"/>
              </a:rPr>
              <a:t>}</a:t>
            </a:r>
            <a:endParaRPr lang="fr-FR" dirty="0">
              <a:solidFill>
                <a:srgbClr val="000000"/>
              </a:solidFill>
              <a:effectLst/>
              <a:latin typeface="Courier New" panose="02070309020205020404" pitchFamily="49" charset="0"/>
            </a:endParaRPr>
          </a:p>
        </p:txBody>
      </p:sp>
      <p:sp>
        <p:nvSpPr>
          <p:cNvPr id="5" name="ZoneTexte 4"/>
          <p:cNvSpPr txBox="1"/>
          <p:nvPr/>
        </p:nvSpPr>
        <p:spPr>
          <a:xfrm>
            <a:off x="4786184" y="5815914"/>
            <a:ext cx="2405402" cy="584775"/>
          </a:xfrm>
          <a:prstGeom prst="rect">
            <a:avLst/>
          </a:prstGeom>
          <a:noFill/>
        </p:spPr>
        <p:txBody>
          <a:bodyPr wrap="none" rtlCol="0">
            <a:spAutoFit/>
          </a:bodyPr>
          <a:lstStyle/>
          <a:p>
            <a:r>
              <a:rPr lang="fr-FR" sz="3200" dirty="0" smtClean="0"/>
              <a:t>Lancer le test</a:t>
            </a:r>
            <a:endParaRPr lang="fr-FR" sz="3200" dirty="0"/>
          </a:p>
        </p:txBody>
      </p:sp>
    </p:spTree>
    <p:extLst>
      <p:ext uri="{BB962C8B-B14F-4D97-AF65-F5344CB8AC3E}">
        <p14:creationId xmlns:p14="http://schemas.microsoft.com/office/powerpoint/2010/main" val="2896217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Enjoy</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963" y="1825625"/>
            <a:ext cx="6098074" cy="4351338"/>
          </a:xfrm>
        </p:spPr>
      </p:pic>
    </p:spTree>
    <p:extLst>
      <p:ext uri="{BB962C8B-B14F-4D97-AF65-F5344CB8AC3E}">
        <p14:creationId xmlns:p14="http://schemas.microsoft.com/office/powerpoint/2010/main" val="2546555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On garde contact ? </a:t>
            </a:r>
            <a:endParaRPr lang="fr-FR" dirty="0"/>
          </a:p>
        </p:txBody>
      </p:sp>
      <p:sp>
        <p:nvSpPr>
          <p:cNvPr id="3" name="Espace réservé du contenu 2"/>
          <p:cNvSpPr>
            <a:spLocks noGrp="1"/>
          </p:cNvSpPr>
          <p:nvPr>
            <p:ph idx="1"/>
          </p:nvPr>
        </p:nvSpPr>
        <p:spPr>
          <a:xfrm>
            <a:off x="1633659" y="2221588"/>
            <a:ext cx="4462340" cy="424671"/>
          </a:xfrm>
        </p:spPr>
        <p:txBody>
          <a:bodyPr>
            <a:noAutofit/>
          </a:bodyPr>
          <a:lstStyle/>
          <a:p>
            <a:pPr marL="0" indent="0">
              <a:buNone/>
            </a:pPr>
            <a:r>
              <a:rPr lang="fr-FR" dirty="0" smtClean="0"/>
              <a:t>quentin.jaillet@ynov.com</a:t>
            </a:r>
          </a:p>
          <a:p>
            <a:pPr marL="0" indent="0">
              <a:buNone/>
            </a:pPr>
            <a:endParaRPr lang="fr-FR" dirty="0" smtClean="0"/>
          </a:p>
          <a:p>
            <a:pPr marL="0" indent="0">
              <a:buNone/>
            </a:pPr>
            <a:endParaRPr lang="fr-FR" dirty="0"/>
          </a:p>
        </p:txBody>
      </p:sp>
      <p:pic>
        <p:nvPicPr>
          <p:cNvPr id="1026" name="Picture 2" descr="Résultat de recherche d'images pour &quot;american psycho&quot;"/>
          <p:cNvPicPr>
            <a:picLocks noChangeAspect="1" noChangeArrowheads="1"/>
          </p:cNvPicPr>
          <p:nvPr/>
        </p:nvPicPr>
        <p:blipFill rotWithShape="1">
          <a:blip r:embed="rId2">
            <a:extLst>
              <a:ext uri="{28A0092B-C50C-407E-A947-70E740481C1C}">
                <a14:useLocalDpi xmlns:a14="http://schemas.microsoft.com/office/drawing/2010/main" val="0"/>
              </a:ext>
            </a:extLst>
          </a:blip>
          <a:srcRect l="16792" r="17554"/>
          <a:stretch/>
        </p:blipFill>
        <p:spPr bwMode="auto">
          <a:xfrm>
            <a:off x="6551141" y="1825625"/>
            <a:ext cx="4802659"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ésultat de recherche d'images pour &quot;mail&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694" y="2096108"/>
            <a:ext cx="675632" cy="6756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33659" y="3397484"/>
            <a:ext cx="4305822" cy="523220"/>
          </a:xfrm>
          <a:prstGeom prst="rect">
            <a:avLst/>
          </a:prstGeom>
        </p:spPr>
        <p:txBody>
          <a:bodyPr wrap="square">
            <a:spAutoFit/>
          </a:bodyPr>
          <a:lstStyle/>
          <a:p>
            <a:r>
              <a:rPr lang="fr-FR" sz="2800" dirty="0"/>
              <a:t>quentin.jaillet@gmail.com</a:t>
            </a:r>
            <a:endParaRPr lang="fr-FR" sz="2400" dirty="0"/>
          </a:p>
        </p:txBody>
      </p:sp>
      <p:pic>
        <p:nvPicPr>
          <p:cNvPr id="8" name="Picture 4" descr="Résultat de recherche d'images pour &quot;mail&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610" y="3244334"/>
            <a:ext cx="675632" cy="6756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75440" y="4671191"/>
            <a:ext cx="5320559" cy="369332"/>
          </a:xfrm>
          <a:prstGeom prst="rect">
            <a:avLst/>
          </a:prstGeom>
        </p:spPr>
        <p:txBody>
          <a:bodyPr wrap="none">
            <a:spAutoFit/>
          </a:bodyPr>
          <a:lstStyle/>
          <a:p>
            <a:r>
              <a:rPr lang="fr-FR" dirty="0"/>
              <a:t>https://www.linkedin.com/in/quentin-jaillet-06318362</a:t>
            </a:r>
          </a:p>
        </p:txBody>
      </p:sp>
    </p:spTree>
    <p:extLst>
      <p:ext uri="{BB962C8B-B14F-4D97-AF65-F5344CB8AC3E}">
        <p14:creationId xmlns:p14="http://schemas.microsoft.com/office/powerpoint/2010/main" val="211922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6">
            <a:extLst>
              <a:ext uri="{FF2B5EF4-FFF2-40B4-BE49-F238E27FC236}">
                <a16:creationId xmlns=""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re 1"/>
          <p:cNvSpPr>
            <a:spLocks noGrp="1"/>
          </p:cNvSpPr>
          <p:nvPr>
            <p:ph type="title"/>
          </p:nvPr>
        </p:nvSpPr>
        <p:spPr>
          <a:xfrm>
            <a:off x="838200" y="963877"/>
            <a:ext cx="3494362" cy="4930246"/>
          </a:xfrm>
        </p:spPr>
        <p:txBody>
          <a:bodyPr>
            <a:normAutofit/>
          </a:bodyPr>
          <a:lstStyle/>
          <a:p>
            <a:pPr algn="r"/>
            <a:r>
              <a:rPr lang="fr-FR" dirty="0">
                <a:solidFill>
                  <a:schemeClr val="accent1"/>
                </a:solidFill>
              </a:rPr>
              <a:t>Intégration continue</a:t>
            </a:r>
          </a:p>
        </p:txBody>
      </p:sp>
      <p:sp>
        <p:nvSpPr>
          <p:cNvPr id="5" name="Espace réservé du contenu 4">
            <a:extLst>
              <a:ext uri="{FF2B5EF4-FFF2-40B4-BE49-F238E27FC236}">
                <a16:creationId xmlns="" xmlns:a16="http://schemas.microsoft.com/office/drawing/2014/main" id="{BE265B8E-27AE-468F-9418-244937C5599B}"/>
              </a:ext>
            </a:extLst>
          </p:cNvPr>
          <p:cNvSpPr>
            <a:spLocks noGrp="1"/>
          </p:cNvSpPr>
          <p:nvPr>
            <p:ph idx="1"/>
          </p:nvPr>
        </p:nvSpPr>
        <p:spPr>
          <a:xfrm>
            <a:off x="4976031" y="963877"/>
            <a:ext cx="6377769" cy="4930246"/>
          </a:xfrm>
        </p:spPr>
        <p:txBody>
          <a:bodyPr anchor="ctr">
            <a:normAutofit/>
          </a:bodyPr>
          <a:lstStyle/>
          <a:p>
            <a:pPr marL="0" indent="0">
              <a:buNone/>
            </a:pPr>
            <a:r>
              <a:rPr lang="fr-FR" sz="2400" i="1" dirty="0"/>
              <a:t>« L'intégration continue est un ensemble de pratiques utilisées en génie logiciel consistant à vérifier à chaque modification de code source que le résultat des modifications ne produit pas de régression dans l'application développée. »</a:t>
            </a:r>
          </a:p>
          <a:p>
            <a:pPr marL="0" indent="0">
              <a:buNone/>
            </a:pPr>
            <a:endParaRPr lang="fr-FR" sz="2400" i="1" dirty="0"/>
          </a:p>
          <a:p>
            <a:pPr marL="0" indent="0">
              <a:buNone/>
            </a:pPr>
            <a:r>
              <a:rPr lang="fr-FR" sz="2400" i="1" dirty="0" err="1"/>
              <a:t>Wikipedia</a:t>
            </a:r>
            <a:endParaRPr lang="fr-FR" sz="2400" i="1" dirty="0"/>
          </a:p>
        </p:txBody>
      </p:sp>
    </p:spTree>
    <p:extLst>
      <p:ext uri="{BB962C8B-B14F-4D97-AF65-F5344CB8AC3E}">
        <p14:creationId xmlns:p14="http://schemas.microsoft.com/office/powerpoint/2010/main" val="272737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 xmlns:a16="http://schemas.microsoft.com/office/drawing/2014/main" id="{DB66F6E8-4D4A-4907-940A-774703A2D0F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Shape 37">
            <a:extLst>
              <a:ext uri="{FF2B5EF4-FFF2-40B4-BE49-F238E27FC236}">
                <a16:creationId xmlns="" xmlns:a16="http://schemas.microsoft.com/office/drawing/2014/main" id="{8F1F5A56-E82B-4FD5-9025-B72896FFBB6D}"/>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7262"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Espace réservé du contenu 3">
            <a:extLst>
              <a:ext uri="{FF2B5EF4-FFF2-40B4-BE49-F238E27FC236}">
                <a16:creationId xmlns="" xmlns:a16="http://schemas.microsoft.com/office/drawing/2014/main" id="{43973F6A-3CFA-41A2-B7BC-09F28A7B6677}"/>
              </a:ext>
            </a:extLst>
          </p:cNvPr>
          <p:cNvGraphicFramePr>
            <a:graphicFrameLocks noGrp="1"/>
          </p:cNvGraphicFramePr>
          <p:nvPr>
            <p:ph idx="1"/>
            <p:extLst>
              <p:ext uri="{D42A27DB-BD31-4B8C-83A1-F6EECF244321}">
                <p14:modId xmlns:p14="http://schemas.microsoft.com/office/powerpoint/2010/main" val="3606431611"/>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809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Rectangle 148">
            <a:extLst>
              <a:ext uri="{FF2B5EF4-FFF2-40B4-BE49-F238E27FC236}">
                <a16:creationId xmlns="" xmlns:a16="http://schemas.microsoft.com/office/drawing/2014/main" id="{9584E7D4-A2F5-41A9-A4AE-B84BD1346A6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 y="0"/>
            <a:ext cx="753465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50">
            <a:extLst>
              <a:ext uri="{FF2B5EF4-FFF2-40B4-BE49-F238E27FC236}">
                <a16:creationId xmlns="" xmlns:a16="http://schemas.microsoft.com/office/drawing/2014/main" id="{912531D6-F318-49BD-859A-0B2B7159485B}"/>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9666" y="481264"/>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52">
            <a:extLst>
              <a:ext uri="{FF2B5EF4-FFF2-40B4-BE49-F238E27FC236}">
                <a16:creationId xmlns="" xmlns:a16="http://schemas.microsoft.com/office/drawing/2014/main" id="{C3A78525-353D-47EB-B839-E380DBD7DE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47760" y="481264"/>
            <a:ext cx="3207226"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54">
            <a:extLst>
              <a:ext uri="{FF2B5EF4-FFF2-40B4-BE49-F238E27FC236}">
                <a16:creationId xmlns="" xmlns:a16="http://schemas.microsoft.com/office/drawing/2014/main" id="{6436C932-B8B8-4A70-8A0D-1A4AD0A9F20E}"/>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37334" y="3538308"/>
            <a:ext cx="3217652" cy="28624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0" name="Straight Connector 156">
            <a:extLst>
              <a:ext uri="{FF2B5EF4-FFF2-40B4-BE49-F238E27FC236}">
                <a16:creationId xmlns="" xmlns:a16="http://schemas.microsoft.com/office/drawing/2014/main" id="{02AD82C0-24F3-4083-849D-D281174AF259}"/>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8094447" y="4459986"/>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32" name="Picture 8" descr="Résultat de recherche d'images pour &quot;bamboo atlassian&quot;">
            <a:extLst>
              <a:ext uri="{FF2B5EF4-FFF2-40B4-BE49-F238E27FC236}">
                <a16:creationId xmlns="" xmlns:a16="http://schemas.microsoft.com/office/drawing/2014/main" id="{5F0897B4-B6FB-41CD-83D0-57E5A13ED8D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998201" y="4058170"/>
            <a:ext cx="2895918" cy="18016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ésultat de recherche d'images pour &quot;TFS&quot;">
            <a:extLst>
              <a:ext uri="{FF2B5EF4-FFF2-40B4-BE49-F238E27FC236}">
                <a16:creationId xmlns="" xmlns:a16="http://schemas.microsoft.com/office/drawing/2014/main" id="{BC93005A-CB14-4523-9BC9-7ED6A8612543}"/>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a:stretch/>
        </p:blipFill>
        <p:spPr bwMode="auto">
          <a:xfrm>
            <a:off x="640532" y="982662"/>
            <a:ext cx="2890705" cy="189391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ésultat de recherche d'images">
            <a:extLst>
              <a:ext uri="{FF2B5EF4-FFF2-40B4-BE49-F238E27FC236}">
                <a16:creationId xmlns="" xmlns:a16="http://schemas.microsoft.com/office/drawing/2014/main" id="{C6956E8E-A22D-4D90-AA21-A3CEE93575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4163886" y="642131"/>
            <a:ext cx="2574973" cy="2574973"/>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58">
            <a:extLst>
              <a:ext uri="{FF2B5EF4-FFF2-40B4-BE49-F238E27FC236}">
                <a16:creationId xmlns="" xmlns:a16="http://schemas.microsoft.com/office/drawing/2014/main" id="{BEC760C0-2D8A-4DE5-9990-FA96D59E535F}"/>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79666" y="3538308"/>
            <a:ext cx="3207227" cy="28967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Résultat de recherche d'images pour &quot;jenkins&quot;">
            <a:extLst>
              <a:ext uri="{FF2B5EF4-FFF2-40B4-BE49-F238E27FC236}">
                <a16:creationId xmlns="" xmlns:a16="http://schemas.microsoft.com/office/drawing/2014/main" id="{4B8D5610-81B2-465E-A893-E04511E7549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620002" y="4479505"/>
            <a:ext cx="2911236" cy="938873"/>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a:xfrm>
            <a:off x="8019286" y="481264"/>
            <a:ext cx="3702251" cy="3907856"/>
          </a:xfrm>
        </p:spPr>
        <p:txBody>
          <a:bodyPr vert="horz" lIns="91440" tIns="45720" rIns="91440" bIns="45720" rtlCol="0" anchor="b">
            <a:normAutofit/>
          </a:bodyPr>
          <a:lstStyle/>
          <a:p>
            <a:r>
              <a:rPr lang="en-US" sz="6000" dirty="0" err="1"/>
              <a:t>Intégration</a:t>
            </a:r>
            <a:r>
              <a:rPr lang="en-US" sz="6000" dirty="0"/>
              <a:t> continue Les </a:t>
            </a:r>
            <a:r>
              <a:rPr lang="en-US" sz="6000" dirty="0" err="1"/>
              <a:t>serveurs</a:t>
            </a:r>
            <a:endParaRPr lang="en-US" sz="6000" dirty="0"/>
          </a:p>
        </p:txBody>
      </p:sp>
    </p:spTree>
    <p:extLst>
      <p:ext uri="{BB962C8B-B14F-4D97-AF65-F5344CB8AC3E}">
        <p14:creationId xmlns:p14="http://schemas.microsoft.com/office/powerpoint/2010/main" val="143826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 xmlns:a16="http://schemas.microsoft.com/office/drawing/2014/main" id="{6F9EB9F2-07E2-4D64-BBD8-BB5B217F1218}"/>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0">
            <a:extLst>
              <a:ext uri="{FF2B5EF4-FFF2-40B4-BE49-F238E27FC236}">
                <a16:creationId xmlns="" xmlns:a16="http://schemas.microsoft.com/office/drawing/2014/main" id="{F0C57C7C-DFE9-4A1E-B7A9-DF40E63366BB}"/>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 name="Titre 3">
            <a:extLst>
              <a:ext uri="{FF2B5EF4-FFF2-40B4-BE49-F238E27FC236}">
                <a16:creationId xmlns="" xmlns:a16="http://schemas.microsoft.com/office/drawing/2014/main" id="{23FF8693-E88F-4F1E-BE7A-DF00ECD5764C}"/>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dirty="0">
                <a:solidFill>
                  <a:schemeClr val="tx1">
                    <a:lumMod val="85000"/>
                    <a:lumOff val="15000"/>
                  </a:schemeClr>
                </a:solidFill>
              </a:rPr>
              <a:t>B</a:t>
            </a:r>
            <a:r>
              <a:rPr lang="en-US" sz="5400" kern="1200" dirty="0">
                <a:solidFill>
                  <a:schemeClr val="tx1">
                    <a:lumMod val="85000"/>
                    <a:lumOff val="15000"/>
                  </a:schemeClr>
                </a:solidFill>
                <a:latin typeface="+mj-lt"/>
                <a:ea typeface="+mj-ea"/>
                <a:cs typeface="+mj-cs"/>
              </a:rPr>
              <a:t>est practices</a:t>
            </a:r>
          </a:p>
        </p:txBody>
      </p:sp>
    </p:spTree>
    <p:extLst>
      <p:ext uri="{BB962C8B-B14F-4D97-AF65-F5344CB8AC3E}">
        <p14:creationId xmlns:p14="http://schemas.microsoft.com/office/powerpoint/2010/main" val="36636782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3285</TotalTime>
  <Words>1007</Words>
  <Application>Microsoft Office PowerPoint</Application>
  <PresentationFormat>Grand écran</PresentationFormat>
  <Paragraphs>332</Paragraphs>
  <Slides>54</Slides>
  <Notes>6</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54</vt:i4>
      </vt:variant>
    </vt:vector>
  </HeadingPairs>
  <TitlesOfParts>
    <vt:vector size="62" baseType="lpstr">
      <vt:lpstr>Arial</vt:lpstr>
      <vt:lpstr>Calibri</vt:lpstr>
      <vt:lpstr>Calibri Light</vt:lpstr>
      <vt:lpstr>Courier New</vt:lpstr>
      <vt:lpstr>Helvetica</vt:lpstr>
      <vt:lpstr>inherit</vt:lpstr>
      <vt:lpstr>Open Sans</vt:lpstr>
      <vt:lpstr>Thème Office</vt:lpstr>
      <vt:lpstr>METHODOLOGIE DE TESTS &amp; TESTS UNITAIRES </vt:lpstr>
      <vt:lpstr>Idées reçues</vt:lpstr>
      <vt:lpstr>Présentation PowerPoint</vt:lpstr>
      <vt:lpstr>Présentation PowerPoint</vt:lpstr>
      <vt:lpstr>Les différents types de tests</vt:lpstr>
      <vt:lpstr>Intégration continue</vt:lpstr>
      <vt:lpstr>Présentation PowerPoint</vt:lpstr>
      <vt:lpstr>Intégration continue Les serveurs</vt:lpstr>
      <vt:lpstr>Best practices</vt:lpstr>
      <vt:lpstr>Le nommage</vt:lpstr>
      <vt:lpstr>Le nommage</vt:lpstr>
      <vt:lpstr>Les méthodes</vt:lpstr>
      <vt:lpstr>Autres</vt:lpstr>
      <vt:lpstr>Présentation PowerPoint</vt:lpstr>
      <vt:lpstr>Principe SOLID</vt:lpstr>
      <vt:lpstr>Présentation PowerPoint</vt:lpstr>
      <vt:lpstr>Présentation PowerPoint</vt:lpstr>
      <vt:lpstr>TP – Bonnes pratiques </vt:lpstr>
      <vt:lpstr>TP – Hash Password</vt:lpstr>
      <vt:lpstr>Un peu de lecture</vt:lpstr>
      <vt:lpstr>Tests unitaires</vt:lpstr>
      <vt:lpstr>Présentation PowerPoint</vt:lpstr>
      <vt:lpstr>Un outil pour déboguer </vt:lpstr>
      <vt:lpstr>Un outils de refactoring</vt:lpstr>
      <vt:lpstr>Présentation PowerPoint</vt:lpstr>
      <vt:lpstr>La structure d’une méthode de test</vt:lpstr>
      <vt:lpstr>Ce qu’il faut faire</vt:lpstr>
      <vt:lpstr>Ce qu’il ne faut pas faire</vt:lpstr>
      <vt:lpstr>TP – Débogage</vt:lpstr>
      <vt:lpstr>Test unitaire – Refactoring</vt:lpstr>
      <vt:lpstr>Test unitaire – Refactoring </vt:lpstr>
      <vt:lpstr>Test unitaire – Refactoring </vt:lpstr>
      <vt:lpstr>L’injection de dépendance</vt:lpstr>
      <vt:lpstr>Exemple de dépendance forte</vt:lpstr>
      <vt:lpstr>Exemple d’injection de dépendance</vt:lpstr>
      <vt:lpstr>Outils</vt:lpstr>
      <vt:lpstr>TP – Mise en place d’un outils d’injection dans vos projet</vt:lpstr>
      <vt:lpstr>Mocking </vt:lpstr>
      <vt:lpstr>Libriaies</vt:lpstr>
      <vt:lpstr>TP YnovShop</vt:lpstr>
      <vt:lpstr>Test Driven Development </vt:lpstr>
      <vt:lpstr>What's this ?</vt:lpstr>
      <vt:lpstr>Les trois lois du TDD</vt:lpstr>
      <vt:lpstr>Présentation PowerPoint</vt:lpstr>
      <vt:lpstr>Avantages</vt:lpstr>
      <vt:lpstr>Inconvénients  </vt:lpstr>
      <vt:lpstr>Présentation PowerPoint</vt:lpstr>
      <vt:lpstr>Demo avec FlipFlop</vt:lpstr>
      <vt:lpstr>TP – Année bissextile</vt:lpstr>
      <vt:lpstr>TP Chiffres Romains </vt:lpstr>
      <vt:lpstr>Test d’interface avec </vt:lpstr>
      <vt:lpstr>Présentation PowerPoint</vt:lpstr>
      <vt:lpstr>Enjoy</vt:lpstr>
      <vt:lpstr>On garde contact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JAILLET Quentin</dc:creator>
  <cp:lastModifiedBy>JAILLET Quentin</cp:lastModifiedBy>
  <cp:revision>167</cp:revision>
  <dcterms:created xsi:type="dcterms:W3CDTF">2018-01-15T19:13:46Z</dcterms:created>
  <dcterms:modified xsi:type="dcterms:W3CDTF">2018-01-25T23:00:31Z</dcterms:modified>
</cp:coreProperties>
</file>