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300" r:id="rId6"/>
    <p:sldId id="286" r:id="rId7"/>
    <p:sldId id="275" r:id="rId8"/>
    <p:sldId id="301" r:id="rId9"/>
    <p:sldId id="302" r:id="rId10"/>
    <p:sldId id="303" r:id="rId11"/>
    <p:sldId id="304" r:id="rId12"/>
    <p:sldId id="261" r:id="rId13"/>
    <p:sldId id="273" r:id="rId14"/>
    <p:sldId id="272" r:id="rId15"/>
    <p:sldId id="305" r:id="rId16"/>
    <p:sldId id="306" r:id="rId17"/>
    <p:sldId id="307" r:id="rId18"/>
    <p:sldId id="274" r:id="rId19"/>
    <p:sldId id="260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62" r:id="rId28"/>
    <p:sldId id="295" r:id="rId29"/>
    <p:sldId id="297" r:id="rId30"/>
    <p:sldId id="296" r:id="rId31"/>
    <p:sldId id="298" r:id="rId32"/>
    <p:sldId id="263" r:id="rId33"/>
    <p:sldId id="309" r:id="rId34"/>
    <p:sldId id="308" r:id="rId35"/>
    <p:sldId id="264" r:id="rId36"/>
    <p:sldId id="310" r:id="rId37"/>
    <p:sldId id="311" r:id="rId38"/>
    <p:sldId id="265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4984EEA-9CF1-47EC-83EB-FE43C2621253}">
          <p14:sldIdLst>
            <p14:sldId id="256"/>
            <p14:sldId id="283"/>
            <p14:sldId id="284"/>
            <p14:sldId id="285"/>
            <p14:sldId id="300"/>
            <p14:sldId id="286"/>
            <p14:sldId id="275"/>
            <p14:sldId id="301"/>
            <p14:sldId id="302"/>
            <p14:sldId id="303"/>
            <p14:sldId id="304"/>
            <p14:sldId id="261"/>
            <p14:sldId id="273"/>
            <p14:sldId id="272"/>
            <p14:sldId id="305"/>
            <p14:sldId id="306"/>
            <p14:sldId id="307"/>
            <p14:sldId id="274"/>
            <p14:sldId id="260"/>
            <p14:sldId id="288"/>
            <p14:sldId id="289"/>
            <p14:sldId id="290"/>
            <p14:sldId id="291"/>
            <p14:sldId id="292"/>
            <p14:sldId id="293"/>
            <p14:sldId id="294"/>
            <p14:sldId id="262"/>
            <p14:sldId id="295"/>
            <p14:sldId id="297"/>
            <p14:sldId id="296"/>
            <p14:sldId id="298"/>
            <p14:sldId id="263"/>
            <p14:sldId id="309"/>
            <p14:sldId id="308"/>
            <p14:sldId id="264"/>
            <p14:sldId id="310"/>
            <p14:sldId id="31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29.04.2019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3083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Avantages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Simplification du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Désavantages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4" y="1154632"/>
            <a:ext cx="6016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Désavantages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1712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CAT5 / 5E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</a:t>
            </a:r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2005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5E</a:t>
            </a:r>
          </a:p>
        </p:txBody>
      </p:sp>
    </p:spTree>
    <p:extLst>
      <p:ext uri="{BB962C8B-B14F-4D97-AF65-F5344CB8AC3E}">
        <p14:creationId xmlns:p14="http://schemas.microsoft.com/office/powerpoint/2010/main" val="381394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42" y="1402954"/>
            <a:ext cx="6244127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10Gb/Seconde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Physique: 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9429734" y="4492544"/>
            <a:ext cx="2074984" cy="2074985"/>
          </a:xfrm>
          <a:prstGeom prst="ellipse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866184" y="3130061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96"/>
          <a:stretch/>
        </p:blipFill>
        <p:spPr>
          <a:xfrm rot="16200000">
            <a:off x="8563503" y="1203594"/>
            <a:ext cx="3857301" cy="212483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666892" y="545123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381158" y="5148142"/>
            <a:ext cx="2466226" cy="7837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</a:t>
            </a:r>
          </a:p>
        </p:txBody>
      </p:sp>
    </p:spTree>
    <p:extLst>
      <p:ext uri="{BB962C8B-B14F-4D97-AF65-F5344CB8AC3E}">
        <p14:creationId xmlns:p14="http://schemas.microsoft.com/office/powerpoint/2010/main" val="16711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304" y="1366873"/>
            <a:ext cx="11449173" cy="450204"/>
          </a:xfrm>
        </p:spPr>
        <p:txBody>
          <a:bodyPr>
            <a:normAutofit fontScale="90000"/>
          </a:bodyPr>
          <a:lstStyle/>
          <a:p>
            <a:r>
              <a:rPr lang="fr-CH" sz="2000" dirty="0"/>
              <a:t>La catégorie 6A est une </a:t>
            </a:r>
            <a:r>
              <a:rPr lang="fr-CH" sz="2000" b="1" dirty="0"/>
              <a:t>amélioration technique</a:t>
            </a:r>
            <a:r>
              <a:rPr lang="fr-CH" sz="2000" dirty="0"/>
              <a:t> de la catégorie 6</a:t>
            </a:r>
            <a:br>
              <a:rPr lang="fr-CH" sz="2000" dirty="0"/>
            </a:br>
            <a:endParaRPr lang="fr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6304" y="1699751"/>
            <a:ext cx="10861675" cy="4279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  <a:endParaRPr lang="fr-CH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Caractéristiques Physiques identiques à la CAT6</a:t>
            </a:r>
            <a:endParaRPr lang="fr-CH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2766348" cy="510199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/>
              <a:t>CATEGORIE 6A</a:t>
            </a:r>
          </a:p>
        </p:txBody>
      </p:sp>
    </p:spTree>
    <p:extLst>
      <p:ext uri="{BB962C8B-B14F-4D97-AF65-F5344CB8AC3E}">
        <p14:creationId xmlns:p14="http://schemas.microsoft.com/office/powerpoint/2010/main" val="9185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89" y="782845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892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06585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863081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Usages RJ-45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Interconnexion d’interfaces physiques.</a:t>
            </a:r>
          </a:p>
          <a:p>
            <a:pPr>
              <a:lnSpc>
                <a:spcPct val="150000"/>
              </a:lnSpc>
            </a:pPr>
            <a:r>
              <a:rPr lang="fr-CH" dirty="0"/>
              <a:t>Equipement réseaux.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Téléphonie.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r>
              <a:rPr lang="fr-CH" dirty="0"/>
              <a:t>.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Il possède 8 broches où les paires torsadées passent.</a:t>
            </a:r>
          </a:p>
          <a:p>
            <a:pPr>
              <a:lnSpc>
                <a:spcPct val="150000"/>
              </a:lnSpc>
            </a:pPr>
            <a:r>
              <a:rPr lang="fr-CH" dirty="0"/>
              <a:t>Le RJ-45 respecte le standard </a:t>
            </a:r>
            <a:r>
              <a:rPr lang="fr-CH" b="1" dirty="0"/>
              <a:t>TIA/EIA-568-B.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59633" y="1439991"/>
            <a:ext cx="9060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Différentes applications</a:t>
            </a:r>
          </a:p>
          <a:p>
            <a:pPr>
              <a:lnSpc>
                <a:spcPct val="150000"/>
              </a:lnSpc>
            </a:pPr>
            <a:r>
              <a:rPr lang="fr-CH" dirty="0"/>
              <a:t>Suivant la paire torsadée utilisée sur une broche,</a:t>
            </a:r>
          </a:p>
          <a:p>
            <a:pPr>
              <a:lnSpc>
                <a:spcPct val="150000"/>
              </a:lnSpc>
            </a:pPr>
            <a:r>
              <a:rPr lang="fr-CH" dirty="0"/>
              <a:t>l’application sera différente.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64" y="1387209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878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Femelle- </a:t>
            </a:r>
            <a:r>
              <a:rPr lang="fr-CH" sz="3200" i="1" dirty="0"/>
              <a:t>Registered Jack 45 Femelle</a:t>
            </a:r>
          </a:p>
        </p:txBody>
      </p:sp>
      <p:pic>
        <p:nvPicPr>
          <p:cNvPr id="7" name="Image 6" descr="Image associÃ©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4" y="1669070"/>
            <a:ext cx="2397968" cy="20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082350" y="1876609"/>
            <a:ext cx="506652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RJ-45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Interconnecter une interface RJ-45 mâle</a:t>
            </a:r>
          </a:p>
          <a:p>
            <a:pPr>
              <a:lnSpc>
                <a:spcPct val="150000"/>
              </a:lnSpc>
            </a:pPr>
            <a:r>
              <a:rPr lang="fr-CH" dirty="0"/>
              <a:t>avec une autre interface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Le câblage se fait de la manière suivante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8873" y="3929153"/>
            <a:ext cx="4194053" cy="241566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48779" y="6344816"/>
            <a:ext cx="49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Branchement pour la nombre 568a et 568b</a:t>
            </a:r>
          </a:p>
        </p:txBody>
      </p:sp>
    </p:spTree>
    <p:extLst>
      <p:ext uri="{BB962C8B-B14F-4D97-AF65-F5344CB8AC3E}">
        <p14:creationId xmlns:p14="http://schemas.microsoft.com/office/powerpoint/2010/main" val="32423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821" y="1698172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RJ-11 - </a:t>
            </a:r>
            <a:r>
              <a:rPr lang="fr-CH" sz="3200" i="1" dirty="0"/>
              <a:t>Registered Jack 11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du RJ-11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Un RJ-11 possède 4 broches où les paires torsadées passent.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29" y="1754155"/>
            <a:ext cx="2171765" cy="201846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" r="41723" b="1"/>
          <a:stretch/>
        </p:blipFill>
        <p:spPr bwMode="auto">
          <a:xfrm>
            <a:off x="3923580" y="4413379"/>
            <a:ext cx="2575131" cy="1978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2093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RJ-11 Femelle - </a:t>
            </a:r>
            <a:r>
              <a:rPr lang="fr-CH" sz="3200" i="1" dirty="0"/>
              <a:t>Registered Jack 11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du RJ-11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</a:t>
            </a:r>
          </a:p>
          <a:p>
            <a:pPr>
              <a:lnSpc>
                <a:spcPct val="150000"/>
              </a:lnSpc>
            </a:pPr>
            <a:r>
              <a:rPr lang="fr-CH" dirty="0"/>
              <a:t>Réseau local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Un RJ-11 possède 4 broches où les paires torsadées passent.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59849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CA12C-1266-4CF7-B4FA-9BCC04FF0A7A}"/>
              </a:ext>
            </a:extLst>
          </p:cNvPr>
          <p:cNvSpPr txBox="1"/>
          <p:nvPr/>
        </p:nvSpPr>
        <p:spPr>
          <a:xfrm>
            <a:off x="609601" y="13023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IEEE signifie « Institute of </a:t>
            </a:r>
            <a:r>
              <a:rPr lang="fr-CH" dirty="0" err="1"/>
              <a:t>Electrical</a:t>
            </a:r>
            <a:r>
              <a:rPr lang="fr-CH" dirty="0"/>
              <a:t> and Electronics </a:t>
            </a:r>
            <a:r>
              <a:rPr lang="fr-CH" dirty="0" err="1"/>
              <a:t>Engineers</a:t>
            </a:r>
            <a:r>
              <a:rPr lang="fr-CH" dirty="0"/>
              <a:t> » ou en français « Institut d'ingénieurs en électricité et électronique 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7DECA1-1134-4B40-9A37-999B0F16999A}"/>
              </a:ext>
            </a:extLst>
          </p:cNvPr>
          <p:cNvSpPr txBox="1"/>
          <p:nvPr/>
        </p:nvSpPr>
        <p:spPr>
          <a:xfrm>
            <a:off x="609601" y="22167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Ils ont créé plusieurs normes dont la IEEE 802.3 qui fait référence à un ensemble de protocoles qui définissent les réseaux locaux (LAN).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84CECE-1614-4AEE-A3E5-0B7519852559}"/>
              </a:ext>
            </a:extLst>
          </p:cNvPr>
          <p:cNvSpPr txBox="1"/>
          <p:nvPr/>
        </p:nvSpPr>
        <p:spPr>
          <a:xfrm>
            <a:off x="609601" y="3429000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deux opérations :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3D82E5C-A968-44F6-8506-2728DD4691EC}"/>
              </a:ext>
            </a:extLst>
          </p:cNvPr>
          <p:cNvGrpSpPr/>
          <p:nvPr/>
        </p:nvGrpSpPr>
        <p:grpSpPr>
          <a:xfrm>
            <a:off x="1525390" y="3810277"/>
            <a:ext cx="7923410" cy="1184940"/>
            <a:chOff x="1525390" y="3810277"/>
            <a:chExt cx="7923410" cy="118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16E7EC-0F54-4B06-88D6-BC6EA432DDDE}"/>
                </a:ext>
              </a:extLst>
            </p:cNvPr>
            <p:cNvSpPr/>
            <p:nvPr/>
          </p:nvSpPr>
          <p:spPr>
            <a:xfrm>
              <a:off x="1525390" y="3810277"/>
              <a:ext cx="2058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</a:t>
              </a:r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half</a:t>
              </a:r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-duplex</a:t>
              </a:r>
              <a:endParaRPr lang="fr-CH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91180B7-05B4-4F84-BBE4-1ABBF07A8C2A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que d’un seul périphérique à la fois.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65546DD-A06A-4710-95C0-C71CCAD0287A}"/>
              </a:ext>
            </a:extLst>
          </p:cNvPr>
          <p:cNvGrpSpPr/>
          <p:nvPr/>
        </p:nvGrpSpPr>
        <p:grpSpPr>
          <a:xfrm>
            <a:off x="1525390" y="5120361"/>
            <a:ext cx="7923410" cy="1184940"/>
            <a:chOff x="1525390" y="3810277"/>
            <a:chExt cx="7923410" cy="11849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49790-0484-4C5B-A768-A3CEE69E7730}"/>
                </a:ext>
              </a:extLst>
            </p:cNvPr>
            <p:cNvSpPr/>
            <p:nvPr/>
          </p:nvSpPr>
          <p:spPr>
            <a:xfrm>
              <a:off x="1525390" y="3810277"/>
              <a:ext cx="2000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full-duplex</a:t>
              </a:r>
              <a:endParaRPr lang="fr-CH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E58D107-D557-4FAB-855F-DF42D305D917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de plusieurs périphériques simultanément.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FCBA6D-32BF-45B9-913E-FC03E263FEB7}"/>
              </a:ext>
            </a:extLst>
          </p:cNvPr>
          <p:cNvSpPr txBox="1"/>
          <p:nvPr/>
        </p:nvSpPr>
        <p:spPr>
          <a:xfrm>
            <a:off x="609601" y="1269942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débits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35B29D-0CD6-4CAA-B965-93BCC03492D8}"/>
              </a:ext>
            </a:extLst>
          </p:cNvPr>
          <p:cNvSpPr txBox="1"/>
          <p:nvPr/>
        </p:nvSpPr>
        <p:spPr>
          <a:xfrm>
            <a:off x="942109" y="1764046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 existe 4 débits différents à ce jour.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DB639-CD18-4A74-9FFE-C44EB01149A7}"/>
              </a:ext>
            </a:extLst>
          </p:cNvPr>
          <p:cNvSpPr/>
          <p:nvPr/>
        </p:nvSpPr>
        <p:spPr>
          <a:xfrm>
            <a:off x="1320451" y="2258150"/>
            <a:ext cx="5703806" cy="1701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>
                <a:ea typeface="Calibri" panose="020F0502020204030204" pitchFamily="34" charset="0"/>
                <a:cs typeface="Arial" panose="020B0604020202020204" pitchFamily="34" charset="0"/>
              </a:rPr>
              <a:t>Ethernet qui a un débit de 10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Fast Ethernet qui a un débit de 100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GigaEthernet qui a un débit de 1’000Mb/s 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10 GigaEthernet qui a un débit de 10’000Mb/s.</a:t>
            </a:r>
          </a:p>
        </p:txBody>
      </p:sp>
    </p:spTree>
    <p:extLst>
      <p:ext uri="{BB962C8B-B14F-4D97-AF65-F5344CB8AC3E}">
        <p14:creationId xmlns:p14="http://schemas.microsoft.com/office/powerpoint/2010/main" val="743191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1C103-5438-4ED4-9DC3-64DAD3FD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66C46-EE36-4F98-8862-5AD66F47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7207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matériel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Du câble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Des connecteurs</a:t>
            </a:r>
          </a:p>
          <a:p>
            <a:endParaRPr lang="fr-CH" sz="2000" dirty="0"/>
          </a:p>
          <a:p>
            <a:r>
              <a:rPr lang="fr-CH" sz="2000" dirty="0"/>
              <a:t>Les outils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 cutter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sertir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coupante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règle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dénuder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câble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Mesurez la longueur nécessaire de câble et y ajouter 20 centimètres pour les connecteurs.</a:t>
            </a:r>
          </a:p>
          <a:p>
            <a:endParaRPr lang="fr-CH" sz="2000" dirty="0"/>
          </a:p>
          <a:p>
            <a:r>
              <a:rPr lang="fr-CH" sz="2000" dirty="0"/>
              <a:t>Coupez cette longueur à l’aide de la pince coupante.</a:t>
            </a:r>
          </a:p>
        </p:txBody>
      </p:sp>
    </p:spTree>
    <p:extLst>
      <p:ext uri="{BB962C8B-B14F-4D97-AF65-F5344CB8AC3E}">
        <p14:creationId xmlns:p14="http://schemas.microsoft.com/office/powerpoint/2010/main" val="4164296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Dénudage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Dénudez environ 5cm de gaines de chaque côtés à l’aide de la pince à dénuder.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9157CB-1F45-4CE6-A9AB-E46CA4B45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49" y="2670879"/>
            <a:ext cx="5358384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0979" y="1339645"/>
            <a:ext cx="11539959" cy="510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Le protocole a été inventé en mai 1973 par deux chercheurs Xerox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5CE9A5B-2BF5-4887-83F2-4BE1643502B9}"/>
              </a:ext>
            </a:extLst>
          </p:cNvPr>
          <p:cNvGrpSpPr/>
          <p:nvPr/>
        </p:nvGrpSpPr>
        <p:grpSpPr>
          <a:xfrm>
            <a:off x="1474498" y="2218908"/>
            <a:ext cx="1743075" cy="2081624"/>
            <a:chOff x="1467663" y="1689372"/>
            <a:chExt cx="1743075" cy="208162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650A4185-1561-4B95-A05D-FEDD73B2D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1" r="32083"/>
            <a:stretch/>
          </p:blipFill>
          <p:spPr>
            <a:xfrm>
              <a:off x="1467663" y="1689372"/>
              <a:ext cx="1743075" cy="171229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CCBC606-F3FD-4F1A-ACB0-51D37C16A945}"/>
                </a:ext>
              </a:extLst>
            </p:cNvPr>
            <p:cNvSpPr txBox="1"/>
            <p:nvPr/>
          </p:nvSpPr>
          <p:spPr>
            <a:xfrm>
              <a:off x="1467663" y="3401664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Bob </a:t>
              </a:r>
              <a:r>
                <a:rPr lang="fr-CH" dirty="0" err="1"/>
                <a:t>Metcalf</a:t>
              </a:r>
              <a:endParaRPr lang="fr-CH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5BF348F-7788-4FD2-B7A6-7B1F65FFCFDA}"/>
              </a:ext>
            </a:extLst>
          </p:cNvPr>
          <p:cNvGrpSpPr/>
          <p:nvPr/>
        </p:nvGrpSpPr>
        <p:grpSpPr>
          <a:xfrm>
            <a:off x="4557882" y="2218908"/>
            <a:ext cx="1743076" cy="2099435"/>
            <a:chOff x="4443527" y="1689372"/>
            <a:chExt cx="1743076" cy="2099435"/>
          </a:xfrm>
        </p:grpSpPr>
        <p:pic>
          <p:nvPicPr>
            <p:cNvPr id="1028" name="Picture 4" descr="https://ieeecs-media.computer.org/wp-media/2018/04/11182850/davidboggs-e1523471453351.jpg">
              <a:extLst>
                <a:ext uri="{FF2B5EF4-FFF2-40B4-BE49-F238E27FC236}">
                  <a16:creationId xmlns:a16="http://schemas.microsoft.com/office/drawing/2014/main" id="{26ACF9C1-B83F-407C-9C49-41DED14C03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"/>
            <a:stretch/>
          </p:blipFill>
          <p:spPr bwMode="auto">
            <a:xfrm>
              <a:off x="4443528" y="1689372"/>
              <a:ext cx="1743075" cy="171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DBF9C99-3A06-4889-B38A-43FE2DD859D8}"/>
                </a:ext>
              </a:extLst>
            </p:cNvPr>
            <p:cNvSpPr txBox="1"/>
            <p:nvPr/>
          </p:nvSpPr>
          <p:spPr>
            <a:xfrm>
              <a:off x="4443527" y="3419475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David Boggs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A93F582-9049-457B-9589-571AD11F982B}"/>
              </a:ext>
            </a:extLst>
          </p:cNvPr>
          <p:cNvSpPr txBox="1"/>
          <p:nvPr/>
        </p:nvSpPr>
        <p:spPr>
          <a:xfrm>
            <a:off x="530979" y="4638825"/>
            <a:ext cx="99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Lors des premiers tests, les vitesses de transmission de données atteignaient 2,94 Mbit/s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u="sng" dirty="0"/>
              <a:t>Par Qui ?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04580" y="1496325"/>
            <a:ext cx="10229385" cy="747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Pour pouvoir connecter une imprimante à un PC avec un protocole universel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fr-CH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n’existait</a:t>
            </a: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 aucun protocole universel à cette époque</a:t>
            </a:r>
            <a:endParaRPr lang="fr-CH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Pourquoi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2641573-ED7D-433D-81BF-0492492F1156}"/>
              </a:ext>
            </a:extLst>
          </p:cNvPr>
          <p:cNvSpPr txBox="1"/>
          <p:nvPr/>
        </p:nvSpPr>
        <p:spPr>
          <a:xfrm>
            <a:off x="923636" y="3198167"/>
            <a:ext cx="517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Les avancée 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depuis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sa création 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4B2A4D-02FA-44D2-923C-DD9509380C18}"/>
              </a:ext>
            </a:extLst>
          </p:cNvPr>
          <p:cNvSpPr txBox="1">
            <a:spLocks/>
          </p:cNvSpPr>
          <p:nvPr/>
        </p:nvSpPr>
        <p:spPr>
          <a:xfrm>
            <a:off x="1304580" y="3992528"/>
            <a:ext cx="10229385" cy="74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catégorie de câble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norme (</a:t>
            </a:r>
            <a:r>
              <a:rPr lang="it-IT" dirty="0">
                <a:solidFill>
                  <a:schemeClr val="tx1"/>
                </a:solidFill>
              </a:rPr>
              <a:t>IEEE 802.3 et TIA/EIA-568</a:t>
            </a:r>
            <a:r>
              <a:rPr lang="fr-CH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705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510199"/>
            <a:ext cx="11007305" cy="4071667"/>
          </a:xfrm>
        </p:spPr>
        <p:txBody>
          <a:bodyPr>
            <a:normAutofit/>
          </a:bodyPr>
          <a:lstStyle/>
          <a:p>
            <a:pPr algn="r"/>
            <a:r>
              <a:rPr lang="fr-CH" sz="3600" dirty="0">
                <a:solidFill>
                  <a:schemeClr val="tx1"/>
                </a:solidFill>
              </a:rPr>
              <a:t>Le câble Ethernet est utilisé dans la communication, on le retrouve principalement dans les réseaux locaux informatiques et téléphoniques.</a:t>
            </a:r>
          </a:p>
          <a:p>
            <a:pPr algn="r"/>
            <a:r>
              <a:rPr lang="fr-CH" sz="3600" dirty="0">
                <a:solidFill>
                  <a:schemeClr val="tx1"/>
                </a:solidFill>
              </a:rPr>
              <a:t>Ordinateurs, imprimantes, Switches, caméras de surveillance,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400" dirty="0"/>
              <a:t>Transmission de données et alimentation électrique à travers un câble Ethernet.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publiée en juillet 2003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Régie par les normes: IEEE 802.af et IEEE 802.at.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083097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8640043" y="3142250"/>
            <a:ext cx="2728997" cy="22708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15641" y="2578622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9" y="3142250"/>
            <a:ext cx="6357855" cy="22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5232" y="1082496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fonctionne 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r="2726"/>
          <a:stretch/>
        </p:blipFill>
        <p:spPr>
          <a:xfrm>
            <a:off x="818384" y="1865988"/>
            <a:ext cx="5662246" cy="41788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" r="10044"/>
          <a:stretch/>
        </p:blipFill>
        <p:spPr>
          <a:xfrm>
            <a:off x="7323875" y="1865988"/>
            <a:ext cx="4173416" cy="4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764</TotalTime>
  <Words>869</Words>
  <Application>Microsoft Office PowerPoint</Application>
  <PresentationFormat>Grand écran</PresentationFormat>
  <Paragraphs>230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5" baseType="lpstr">
      <vt:lpstr>Andalus</vt:lpstr>
      <vt:lpstr>Arial</vt:lpstr>
      <vt:lpstr>Calibri</vt:lpstr>
      <vt:lpstr>Century Gothic</vt:lpstr>
      <vt:lpstr>Century Gothic (Headings)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5</vt:lpstr>
      <vt:lpstr>CATEGORIE 5E</vt:lpstr>
      <vt:lpstr>CATEGORIE 6</vt:lpstr>
      <vt:lpstr>La catégorie 6A est une amélioration technique de la catégorie 6 </vt:lpstr>
      <vt:lpstr>CATEGORIE 7</vt:lpstr>
      <vt:lpstr>CATEGORIE 8</vt:lpstr>
      <vt:lpstr>BLINDAGE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CONNECTIQUES</vt:lpstr>
      <vt:lpstr>CONNECTIQUES</vt:lpstr>
      <vt:lpstr>CONNECTIQUES</vt:lpstr>
      <vt:lpstr>CONNECTIQUES</vt:lpstr>
      <vt:lpstr>CONNECTIQUES</vt:lpstr>
      <vt:lpstr>NORMES</vt:lpstr>
      <vt:lpstr>NORMES</vt:lpstr>
      <vt:lpstr>Présentation PowerPoint</vt:lpstr>
      <vt:lpstr>FABRICATION</vt:lpstr>
      <vt:lpstr>FABRICATION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Alexis</cp:lastModifiedBy>
  <cp:revision>107</cp:revision>
  <dcterms:created xsi:type="dcterms:W3CDTF">2019-02-11T09:26:05Z</dcterms:created>
  <dcterms:modified xsi:type="dcterms:W3CDTF">2019-04-29T07:25:08Z</dcterms:modified>
</cp:coreProperties>
</file>