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sldIdLst>
    <p:sldId id="256" r:id="rId2"/>
    <p:sldId id="283" r:id="rId3"/>
    <p:sldId id="284" r:id="rId4"/>
    <p:sldId id="285" r:id="rId5"/>
    <p:sldId id="286" r:id="rId6"/>
    <p:sldId id="275" r:id="rId7"/>
    <p:sldId id="280" r:id="rId8"/>
    <p:sldId id="276" r:id="rId9"/>
    <p:sldId id="277" r:id="rId10"/>
    <p:sldId id="278" r:id="rId11"/>
    <p:sldId id="279" r:id="rId12"/>
    <p:sldId id="282" r:id="rId13"/>
    <p:sldId id="281" r:id="rId14"/>
    <p:sldId id="261" r:id="rId15"/>
    <p:sldId id="273" r:id="rId16"/>
    <p:sldId id="272" r:id="rId17"/>
    <p:sldId id="268" r:id="rId18"/>
    <p:sldId id="269" r:id="rId19"/>
    <p:sldId id="271" r:id="rId20"/>
    <p:sldId id="274" r:id="rId21"/>
    <p:sldId id="260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62" r:id="rId30"/>
    <p:sldId id="295" r:id="rId31"/>
    <p:sldId id="297" r:id="rId32"/>
    <p:sldId id="296" r:id="rId33"/>
    <p:sldId id="298" r:id="rId34"/>
    <p:sldId id="263" r:id="rId35"/>
    <p:sldId id="264" r:id="rId36"/>
    <p:sldId id="265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7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5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84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1402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454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8008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99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8687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1517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70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680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824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964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091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759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363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15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29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4063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048" y="1910395"/>
            <a:ext cx="9663764" cy="624462"/>
          </a:xfrm>
        </p:spPr>
        <p:txBody>
          <a:bodyPr>
            <a:noAutofit/>
          </a:bodyPr>
          <a:lstStyle/>
          <a:p>
            <a:r>
              <a:rPr lang="fr-CH" sz="4400" dirty="0">
                <a:cs typeface="Arial" panose="020B0604020202020204" pitchFamily="34" charset="0"/>
              </a:rPr>
              <a:t>Module 214 </a:t>
            </a:r>
            <a:br>
              <a:rPr lang="fr-CH" sz="4400" dirty="0">
                <a:cs typeface="Arial" panose="020B0604020202020204" pitchFamily="34" charset="0"/>
              </a:rPr>
            </a:br>
            <a:r>
              <a:rPr lang="fr-CH" sz="4400" dirty="0">
                <a:cs typeface="Arial" panose="020B0604020202020204" pitchFamily="34" charset="0"/>
              </a:rPr>
              <a:t>Fabrication de câble Ethernet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048" y="4166887"/>
            <a:ext cx="3053036" cy="2314936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Winston </a:t>
            </a:r>
            <a:r>
              <a:rPr lang="fr-CH" b="1" dirty="0">
                <a:solidFill>
                  <a:schemeClr val="tx1"/>
                </a:solidFill>
              </a:rPr>
              <a:t>Forti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b="1" dirty="0">
                <a:solidFill>
                  <a:schemeClr val="tx1"/>
                </a:solidFill>
              </a:rPr>
              <a:t>Meisen</a:t>
            </a:r>
          </a:p>
          <a:p>
            <a:r>
              <a:rPr lang="fr-CH" dirty="0">
                <a:solidFill>
                  <a:schemeClr val="tx1"/>
                </a:solidFill>
              </a:rPr>
              <a:t>Alexis </a:t>
            </a:r>
            <a:r>
              <a:rPr lang="fr-CH" b="1" dirty="0">
                <a:solidFill>
                  <a:schemeClr val="tx1"/>
                </a:solidFill>
              </a:rPr>
              <a:t>Charbonney</a:t>
            </a:r>
          </a:p>
          <a:p>
            <a:r>
              <a:rPr lang="fr-CH" dirty="0">
                <a:solidFill>
                  <a:schemeClr val="tx1"/>
                </a:solidFill>
              </a:rPr>
              <a:t>Osama </a:t>
            </a:r>
            <a:r>
              <a:rPr lang="fr-CH" b="1" dirty="0">
                <a:solidFill>
                  <a:schemeClr val="tx1"/>
                </a:solidFill>
              </a:rPr>
              <a:t>Shalhoub</a:t>
            </a:r>
          </a:p>
          <a:p>
            <a:r>
              <a:rPr lang="fr-CH" dirty="0">
                <a:solidFill>
                  <a:schemeClr val="tx1"/>
                </a:solidFill>
              </a:rPr>
              <a:t>Quentin </a:t>
            </a:r>
            <a:r>
              <a:rPr lang="fr-CH" b="1" dirty="0">
                <a:solidFill>
                  <a:schemeClr val="tx1"/>
                </a:solidFill>
              </a:rPr>
              <a:t>Krenger</a:t>
            </a:r>
          </a:p>
          <a:p>
            <a:r>
              <a:rPr lang="fr-CH" dirty="0">
                <a:solidFill>
                  <a:schemeClr val="tx1"/>
                </a:solidFill>
              </a:rPr>
              <a:t>Dylan </a:t>
            </a:r>
            <a:r>
              <a:rPr lang="fr-CH" b="1" dirty="0">
                <a:solidFill>
                  <a:schemeClr val="tx1"/>
                </a:solidFill>
              </a:rPr>
              <a:t>Guiducci</a:t>
            </a:r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6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907663" y="2556827"/>
            <a:ext cx="1842888" cy="445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>
                <a:solidFill>
                  <a:schemeClr val="tx1"/>
                </a:solidFill>
              </a:rPr>
              <a:t>Injecteur PoE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040" y="1406588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Comment mettre en place la technologie PoE</a:t>
            </a:r>
            <a:r>
              <a:rPr lang="fr-CH" b="1" dirty="0"/>
              <a:t> ?</a:t>
            </a:r>
          </a:p>
          <a:p>
            <a:endParaRPr lang="fr-CH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7" b="9530"/>
          <a:stretch/>
        </p:blipFill>
        <p:spPr>
          <a:xfrm>
            <a:off x="1250337" y="3044142"/>
            <a:ext cx="3157541" cy="26274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1" b="20295"/>
          <a:stretch/>
        </p:blipFill>
        <p:spPr>
          <a:xfrm>
            <a:off x="6317560" y="3044142"/>
            <a:ext cx="4657451" cy="262745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884622" y="2598230"/>
            <a:ext cx="1523329" cy="445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CH" dirty="0">
                <a:solidFill>
                  <a:schemeClr val="tx1"/>
                </a:solidFill>
              </a:rPr>
              <a:t>Switch PoE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129398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60" y="1728185"/>
            <a:ext cx="4756243" cy="4756243"/>
          </a:xfrm>
        </p:spPr>
      </p:pic>
      <p:sp>
        <p:nvSpPr>
          <p:cNvPr id="5" name="Rectangle 4"/>
          <p:cNvSpPr/>
          <p:nvPr/>
        </p:nvSpPr>
        <p:spPr>
          <a:xfrm>
            <a:off x="698339" y="1082497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Comment fonctionne </a:t>
            </a:r>
            <a:r>
              <a:rPr lang="fr-CH" b="1" dirty="0"/>
              <a:t>?</a:t>
            </a:r>
          </a:p>
          <a:p>
            <a:endParaRPr lang="fr-CH" b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180" y="1728185"/>
            <a:ext cx="4755600" cy="4755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179980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39" y="1543634"/>
            <a:ext cx="10026692" cy="4938342"/>
          </a:xfrm>
        </p:spPr>
      </p:pic>
      <p:sp>
        <p:nvSpPr>
          <p:cNvPr id="9" name="Rectangle 8"/>
          <p:cNvSpPr/>
          <p:nvPr/>
        </p:nvSpPr>
        <p:spPr>
          <a:xfrm>
            <a:off x="165903" y="767411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 err="1"/>
              <a:t>Sépratareur</a:t>
            </a:r>
            <a:r>
              <a:rPr lang="fr-CH" b="1" u="sng" dirty="0"/>
              <a:t> PoE ou PoE Splitter</a:t>
            </a:r>
            <a:r>
              <a:rPr lang="fr-CH" b="1" dirty="0"/>
              <a:t>?</a:t>
            </a:r>
          </a:p>
          <a:p>
            <a:endParaRPr lang="fr-CH" b="1" u="sng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409618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8383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H" sz="2800" b="1" dirty="0">
                <a:solidFill>
                  <a:schemeClr val="tx1"/>
                </a:solidFill>
              </a:rPr>
              <a:t>Avantage 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Rentable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Facilité à la mise en place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Simplifier le câblage </a:t>
            </a:r>
          </a:p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CH" sz="2800" b="1" dirty="0">
                <a:solidFill>
                  <a:schemeClr val="tx1"/>
                </a:solidFill>
              </a:rPr>
              <a:t>Désavantage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Alimentation centrale</a:t>
            </a:r>
            <a:endParaRPr lang="fr-CH" b="1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640465" y="1154632"/>
            <a:ext cx="5679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Avantage et inconvenants de la technologie PoE</a:t>
            </a:r>
            <a:endParaRPr lang="fr-CH" b="1" dirty="0"/>
          </a:p>
          <a:p>
            <a:endParaRPr lang="fr-CH" b="1" u="sng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210628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280" y="1033010"/>
            <a:ext cx="11385771" cy="55298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CAT5 / 5E</a:t>
            </a:r>
          </a:p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CAT6 / 6A</a:t>
            </a:r>
          </a:p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CAT7</a:t>
            </a:r>
          </a:p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CAT8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40638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Les catégories des câbles Ethernet</a:t>
            </a:r>
          </a:p>
        </p:txBody>
      </p:sp>
    </p:spTree>
    <p:extLst>
      <p:ext uri="{BB962C8B-B14F-4D97-AF65-F5344CB8AC3E}">
        <p14:creationId xmlns:p14="http://schemas.microsoft.com/office/powerpoint/2010/main" val="3551929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511706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5</a:t>
            </a:r>
          </a:p>
        </p:txBody>
      </p:sp>
    </p:spTree>
    <p:extLst>
      <p:ext uri="{BB962C8B-B14F-4D97-AF65-F5344CB8AC3E}">
        <p14:creationId xmlns:p14="http://schemas.microsoft.com/office/powerpoint/2010/main" val="3479421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72005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5E</a:t>
            </a:r>
          </a:p>
        </p:txBody>
      </p:sp>
    </p:spTree>
    <p:extLst>
      <p:ext uri="{BB962C8B-B14F-4D97-AF65-F5344CB8AC3E}">
        <p14:creationId xmlns:p14="http://schemas.microsoft.com/office/powerpoint/2010/main" val="3813941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04" y="1778093"/>
            <a:ext cx="6244127" cy="43765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technique: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1Gb &gt; 10Gb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55M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les </a:t>
            </a:r>
            <a:r>
              <a:rPr lang="fr-CH" b="1" dirty="0">
                <a:solidFill>
                  <a:schemeClr val="tx1"/>
                </a:solidFill>
              </a:rPr>
              <a:t>250 Mhz</a:t>
            </a: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Physique: 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Protégé par une gaine en </a:t>
            </a:r>
            <a:r>
              <a:rPr lang="fr-CH" b="1" dirty="0">
                <a:solidFill>
                  <a:schemeClr val="tx1"/>
                </a:solidFill>
              </a:rPr>
              <a:t>PVC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4 paires torsadées conducteur non-blindé du type </a:t>
            </a:r>
            <a:r>
              <a:rPr lang="fr-CH" b="1" dirty="0">
                <a:solidFill>
                  <a:schemeClr val="tx1"/>
                </a:solidFill>
              </a:rPr>
              <a:t>souple</a:t>
            </a:r>
          </a:p>
          <a:p>
            <a:pPr lvl="1"/>
            <a:r>
              <a:rPr lang="fr-CH" dirty="0"/>
              <a:t>Paires Plus </a:t>
            </a:r>
            <a:r>
              <a:rPr lang="fr-CH" b="1" dirty="0"/>
              <a:t>larges</a:t>
            </a:r>
            <a:r>
              <a:rPr lang="fr-CH" dirty="0"/>
              <a:t> que les CAT5,5E</a:t>
            </a:r>
            <a:endParaRPr lang="fr-CH" b="1" dirty="0">
              <a:solidFill>
                <a:schemeClr val="tx1"/>
              </a:solidFill>
            </a:endParaRPr>
          </a:p>
          <a:p>
            <a:pPr lvl="1"/>
            <a:r>
              <a:rPr lang="fr-CH" b="1" dirty="0">
                <a:solidFill>
                  <a:schemeClr val="tx1"/>
                </a:solidFill>
              </a:rPr>
              <a:t>Séparateur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b="1" dirty="0">
                <a:solidFill>
                  <a:schemeClr val="tx1"/>
                </a:solidFill>
              </a:rPr>
              <a:t>longitudinal</a:t>
            </a:r>
            <a:r>
              <a:rPr lang="fr-CH" dirty="0">
                <a:solidFill>
                  <a:schemeClr val="tx1"/>
                </a:solidFill>
              </a:rPr>
              <a:t> qui isole les 4 paires torsadés et qui aide à résister aux interférences électromagnétique</a:t>
            </a:r>
          </a:p>
          <a:p>
            <a:pPr lvl="1"/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 t="22717" r="36913" b="21241"/>
          <a:stretch/>
        </p:blipFill>
        <p:spPr>
          <a:xfrm>
            <a:off x="9429734" y="4492544"/>
            <a:ext cx="2074984" cy="2074985"/>
          </a:xfrm>
          <a:prstGeom prst="ellipse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866184" y="3130061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PVC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96"/>
          <a:stretch/>
        </p:blipFill>
        <p:spPr>
          <a:xfrm rot="16200000">
            <a:off x="8563503" y="1203594"/>
            <a:ext cx="3857301" cy="2124839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7666892" y="545123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Paire torsadés souples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7381158" y="5148142"/>
            <a:ext cx="2466226" cy="7837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Séparateur longitudinal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6</a:t>
            </a:r>
          </a:p>
        </p:txBody>
      </p:sp>
    </p:spTree>
    <p:extLst>
      <p:ext uri="{BB962C8B-B14F-4D97-AF65-F5344CB8AC3E}">
        <p14:creationId xmlns:p14="http://schemas.microsoft.com/office/powerpoint/2010/main" val="397897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304" y="1366873"/>
            <a:ext cx="11449173" cy="450204"/>
          </a:xfrm>
        </p:spPr>
        <p:txBody>
          <a:bodyPr>
            <a:normAutofit fontScale="90000"/>
          </a:bodyPr>
          <a:lstStyle/>
          <a:p>
            <a:r>
              <a:rPr lang="fr-CH" sz="2000" dirty="0"/>
              <a:t>La catégorie 6A est une </a:t>
            </a:r>
            <a:r>
              <a:rPr lang="fr-CH" sz="2000" b="1" dirty="0"/>
              <a:t>amélioration technique</a:t>
            </a:r>
            <a:r>
              <a:rPr lang="fr-CH" sz="2000" dirty="0"/>
              <a:t> de la catégorie 6</a:t>
            </a:r>
            <a:br>
              <a:rPr lang="fr-CH" sz="2000" dirty="0"/>
            </a:br>
            <a:endParaRPr lang="fr-CH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6304" y="1699751"/>
            <a:ext cx="10861675" cy="4279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technique:</a:t>
            </a:r>
            <a:endParaRPr lang="fr-CH" dirty="0">
              <a:solidFill>
                <a:schemeClr val="tx1"/>
              </a:solidFill>
            </a:endParaRP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1Gb &gt; 10Gb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100Mètres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</a:t>
            </a:r>
            <a:r>
              <a:rPr lang="fr-CH" b="1" dirty="0">
                <a:solidFill>
                  <a:schemeClr val="tx1"/>
                </a:solidFill>
              </a:rPr>
              <a:t>les 500 Mhz</a:t>
            </a:r>
          </a:p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Physique: 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Paires Plus </a:t>
            </a:r>
            <a:r>
              <a:rPr lang="fr-CH" b="1" dirty="0">
                <a:solidFill>
                  <a:schemeClr val="tx1"/>
                </a:solidFill>
              </a:rPr>
              <a:t>larges</a:t>
            </a:r>
            <a:r>
              <a:rPr lang="fr-CH" dirty="0">
                <a:solidFill>
                  <a:schemeClr val="tx1"/>
                </a:solidFill>
              </a:rPr>
              <a:t> que les CAT5,5E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Protégé par une gaine en </a:t>
            </a:r>
            <a:r>
              <a:rPr lang="fr-CH" b="1" dirty="0">
                <a:solidFill>
                  <a:schemeClr val="tx1"/>
                </a:solidFill>
              </a:rPr>
              <a:t>PVC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4 paires torsadées conducteur non-blindé du type </a:t>
            </a:r>
            <a:r>
              <a:rPr lang="fr-CH" b="1" dirty="0">
                <a:solidFill>
                  <a:schemeClr val="tx1"/>
                </a:solidFill>
              </a:rPr>
              <a:t>souple</a:t>
            </a:r>
          </a:p>
          <a:p>
            <a:pPr lvl="1"/>
            <a:r>
              <a:rPr lang="fr-CH" b="1" dirty="0">
                <a:solidFill>
                  <a:schemeClr val="tx1"/>
                </a:solidFill>
              </a:rPr>
              <a:t>Séparateur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b="1" dirty="0">
                <a:solidFill>
                  <a:schemeClr val="tx1"/>
                </a:solidFill>
              </a:rPr>
              <a:t>longitudinal</a:t>
            </a:r>
            <a:r>
              <a:rPr lang="fr-CH" dirty="0">
                <a:solidFill>
                  <a:schemeClr val="tx1"/>
                </a:solidFill>
              </a:rPr>
              <a:t> qui isole les 4 paires torsadés et qui aide à résister aux interférences électromagnétique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" y="0"/>
            <a:ext cx="2766348" cy="510199"/>
          </a:xfrm>
          <a:prstGeom prst="rect">
            <a:avLst/>
          </a:prstGeom>
          <a:effectLst/>
        </p:spPr>
        <p:txBody>
          <a:bodyPr vert="horz" lIns="91440" tIns="45720" rIns="91440" bIns="45720" numCol="1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 dirty="0"/>
              <a:t>CATEGORIE 6A</a:t>
            </a:r>
          </a:p>
        </p:txBody>
      </p:sp>
    </p:spTree>
    <p:extLst>
      <p:ext uri="{BB962C8B-B14F-4D97-AF65-F5344CB8AC3E}">
        <p14:creationId xmlns:p14="http://schemas.microsoft.com/office/powerpoint/2010/main" val="152210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04" y="1778093"/>
            <a:ext cx="6302742" cy="4376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technique: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40Gb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50M et 100Gb si la distance est à 15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les </a:t>
            </a:r>
            <a:r>
              <a:rPr lang="fr-CH" b="1" dirty="0">
                <a:solidFill>
                  <a:schemeClr val="tx1"/>
                </a:solidFill>
              </a:rPr>
              <a:t>600 Mhz</a:t>
            </a: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Physique: 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Protégé par une gaine en </a:t>
            </a:r>
            <a:r>
              <a:rPr lang="fr-CH" b="1" dirty="0">
                <a:solidFill>
                  <a:schemeClr val="tx1"/>
                </a:solidFill>
              </a:rPr>
              <a:t>PVC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4 paires torsadées conducteur </a:t>
            </a:r>
            <a:r>
              <a:rPr lang="fr-CH" b="1" dirty="0">
                <a:solidFill>
                  <a:schemeClr val="tx1"/>
                </a:solidFill>
              </a:rPr>
              <a:t>blindées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b="1" dirty="0">
                <a:solidFill>
                  <a:schemeClr val="tx1"/>
                </a:solidFill>
              </a:rPr>
              <a:t>individuellement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Blindage collective des paires torsadés pour réduire les phénomènes parasitaires liés à la </a:t>
            </a:r>
            <a:r>
              <a:rPr lang="fr-CH" b="1" dirty="0">
                <a:solidFill>
                  <a:schemeClr val="tx1"/>
                </a:solidFill>
              </a:rPr>
              <a:t>diaphonie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5" t="-1983" r="30196" b="-2588"/>
          <a:stretch/>
        </p:blipFill>
        <p:spPr>
          <a:xfrm>
            <a:off x="8637801" y="3775664"/>
            <a:ext cx="1581258" cy="1480925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3"/>
          <a:stretch/>
        </p:blipFill>
        <p:spPr>
          <a:xfrm>
            <a:off x="8064151" y="741290"/>
            <a:ext cx="2105913" cy="2205357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6" t="43254" r="12018" b="31792"/>
          <a:stretch/>
        </p:blipFill>
        <p:spPr>
          <a:xfrm>
            <a:off x="7045196" y="5528502"/>
            <a:ext cx="4766467" cy="750277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9831765" y="2166549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PVC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9855211" y="1329717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Bl.Coll</a:t>
            </a:r>
            <a:endParaRPr lang="fr-CH" dirty="0"/>
          </a:p>
        </p:txBody>
      </p:sp>
      <p:sp>
        <p:nvSpPr>
          <p:cNvPr id="12" name="Bent-Up Arrow 11"/>
          <p:cNvSpPr/>
          <p:nvPr/>
        </p:nvSpPr>
        <p:spPr>
          <a:xfrm flipH="1">
            <a:off x="8821908" y="2482716"/>
            <a:ext cx="1213046" cy="976781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Bl.Ind</a:t>
            </a:r>
            <a:endParaRPr lang="fr-CH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7</a:t>
            </a:r>
          </a:p>
        </p:txBody>
      </p:sp>
    </p:spTree>
    <p:extLst>
      <p:ext uri="{BB962C8B-B14F-4D97-AF65-F5344CB8AC3E}">
        <p14:creationId xmlns:p14="http://schemas.microsoft.com/office/powerpoint/2010/main" val="178351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273130" cy="716325"/>
          </a:xfrm>
        </p:spPr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140" y="1520483"/>
            <a:ext cx="10216729" cy="50423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Historique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Usage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La Technologie PoE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Catégories des câbles Ethernet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Blindages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Connectiques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Normes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Fabrication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29066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8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4735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0024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BLINDAGE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DF8D4-22A3-4F52-B3A1-BDF90524C006}"/>
              </a:ext>
            </a:extLst>
          </p:cNvPr>
          <p:cNvSpPr txBox="1">
            <a:spLocks/>
          </p:cNvSpPr>
          <p:nvPr/>
        </p:nvSpPr>
        <p:spPr>
          <a:xfrm>
            <a:off x="2002421" y="873270"/>
            <a:ext cx="86156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fr-CH" sz="6000" dirty="0"/>
              <a:t>Pourquoi le blindage?</a:t>
            </a:r>
            <a:endParaRPr lang="fr-CH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58F6CE-D1F4-48B3-95BD-E6A6BBA27883}"/>
              </a:ext>
            </a:extLst>
          </p:cNvPr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800" dirty="0"/>
              <a:t>Protection contre les interférence externes (champs électromagnétique, radiation, etc.).</a:t>
            </a:r>
            <a:endParaRPr lang="fr-CH" sz="2400" dirty="0"/>
          </a:p>
          <a:p>
            <a:pPr marL="0" indent="0">
              <a:buFont typeface="Wingdings 3" charset="2"/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Moins d’interférences = plus de performance.</a:t>
            </a:r>
          </a:p>
          <a:p>
            <a:pPr marL="0" indent="0"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Réduction des coûts d’installation:</a:t>
            </a:r>
          </a:p>
          <a:p>
            <a:r>
              <a:rPr lang="fr-CH" sz="2400" dirty="0"/>
              <a:t>	Sans blindage environ 225mm de distance des courants forts</a:t>
            </a:r>
          </a:p>
          <a:p>
            <a:r>
              <a:rPr lang="fr-CH" dirty="0"/>
              <a:t>	Avec un bon blindage 24mm.</a:t>
            </a:r>
          </a:p>
        </p:txBody>
      </p:sp>
    </p:spTree>
    <p:extLst>
      <p:ext uri="{BB962C8B-B14F-4D97-AF65-F5344CB8AC3E}">
        <p14:creationId xmlns:p14="http://schemas.microsoft.com/office/powerpoint/2010/main" val="338489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81026FC-1090-4023-909F-15FCFF27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29" y="741984"/>
            <a:ext cx="9011526" cy="41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68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506716" y="782320"/>
            <a:ext cx="825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/>
              <a:t>U/UTP (UTP) :</a:t>
            </a:r>
            <a:r>
              <a:rPr lang="fr-CH" sz="3600" dirty="0"/>
              <a:t>Unshielded twisted Pairs</a:t>
            </a:r>
          </a:p>
        </p:txBody>
      </p:sp>
      <p:pic>
        <p:nvPicPr>
          <p:cNvPr id="5" name="Picture 14" descr="C:\Users\wmeisen\AppData\Local\Microsoft\Windows\INetCache\Content.MSO\A42E0746.tmp">
            <a:extLst>
              <a:ext uri="{FF2B5EF4-FFF2-40B4-BE49-F238E27FC236}">
                <a16:creationId xmlns:a16="http://schemas.microsoft.com/office/drawing/2014/main" id="{DB87F8D8-06EF-4D76-BC3D-CB6B00B6B7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739" y="1971041"/>
            <a:ext cx="5914522" cy="3576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332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506716" y="782320"/>
            <a:ext cx="7244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/>
              <a:t>F/UTP (FTP) :</a:t>
            </a:r>
            <a:r>
              <a:rPr lang="fr-CH" sz="3600" dirty="0"/>
              <a:t>  Foiled Twisted Pairs</a:t>
            </a:r>
          </a:p>
        </p:txBody>
      </p:sp>
      <p:pic>
        <p:nvPicPr>
          <p:cNvPr id="6" name="Picture 16" descr="RÃ©sultat de recherche d'images pour &quot;paire torsadÃ©e F/UTP&quot;">
            <a:extLst>
              <a:ext uri="{FF2B5EF4-FFF2-40B4-BE49-F238E27FC236}">
                <a16:creationId xmlns:a16="http://schemas.microsoft.com/office/drawing/2014/main" id="{2BCB4FA7-7321-47D4-A2CA-C797433557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840" y="1767840"/>
            <a:ext cx="5862320" cy="3921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791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697056" y="782320"/>
            <a:ext cx="6863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U/FTP (STP)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Twisted Pairs</a:t>
            </a:r>
            <a:endParaRPr lang="fr-CH" sz="3600" dirty="0"/>
          </a:p>
        </p:txBody>
      </p:sp>
      <p:pic>
        <p:nvPicPr>
          <p:cNvPr id="5" name="Picture 17" descr="RÃ©sultat de recherche d'images pour &quot;paire torsadÃ©e U/FTP&quot;">
            <a:extLst>
              <a:ext uri="{FF2B5EF4-FFF2-40B4-BE49-F238E27FC236}">
                <a16:creationId xmlns:a16="http://schemas.microsoft.com/office/drawing/2014/main" id="{C285CD3B-FCE6-4B9F-ADED-4D7689EB73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65" y="1676400"/>
            <a:ext cx="5970270" cy="4122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719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755259" y="782320"/>
            <a:ext cx="874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F/FTP (FFTP) 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Foilded and foilded twisted pair</a:t>
            </a:r>
            <a:endParaRPr lang="fr-CH" sz="3600" dirty="0"/>
          </a:p>
        </p:txBody>
      </p:sp>
      <p:pic>
        <p:nvPicPr>
          <p:cNvPr id="6" name="Picture 18" descr="RÃ©sultat de recherche d'images pour &quot;paire torsadÃ©e U/FTP&quot;">
            <a:extLst>
              <a:ext uri="{FF2B5EF4-FFF2-40B4-BE49-F238E27FC236}">
                <a16:creationId xmlns:a16="http://schemas.microsoft.com/office/drawing/2014/main" id="{9D8E18DB-E786-4429-9285-47D633DE09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373" y="1700772"/>
            <a:ext cx="5957254" cy="4242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835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629200" y="763954"/>
            <a:ext cx="8933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SF/UTP (SFTP)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Foilded Twisted Pairs </a:t>
            </a:r>
            <a:endParaRPr lang="fr-CH" sz="3600" dirty="0"/>
          </a:p>
        </p:txBody>
      </p:sp>
      <p:pic>
        <p:nvPicPr>
          <p:cNvPr id="5" name="Picture 19">
            <a:extLst>
              <a:ext uri="{FF2B5EF4-FFF2-40B4-BE49-F238E27FC236}">
                <a16:creationId xmlns:a16="http://schemas.microsoft.com/office/drawing/2014/main" id="{13636A98-632D-420B-8319-4B91165B518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9" t="11722" r="3603" b="20039"/>
          <a:stretch/>
        </p:blipFill>
        <p:spPr bwMode="auto">
          <a:xfrm>
            <a:off x="3229451" y="1700772"/>
            <a:ext cx="5733098" cy="40701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0377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466689" y="782320"/>
            <a:ext cx="9324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S/FTP(SSTP)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And Foilded Twisted Pairs </a:t>
            </a:r>
            <a:endParaRPr lang="fr-CH" sz="3600" dirty="0"/>
          </a:p>
        </p:txBody>
      </p:sp>
      <p:pic>
        <p:nvPicPr>
          <p:cNvPr id="6" name="Picture 20">
            <a:extLst>
              <a:ext uri="{FF2B5EF4-FFF2-40B4-BE49-F238E27FC236}">
                <a16:creationId xmlns:a16="http://schemas.microsoft.com/office/drawing/2014/main" id="{C7598FC5-56B3-45F2-AD6E-4CFF22FFEDA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95"/>
          <a:stretch/>
        </p:blipFill>
        <p:spPr bwMode="auto">
          <a:xfrm>
            <a:off x="3076098" y="1611313"/>
            <a:ext cx="6039803" cy="38242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78803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 smtClean="0"/>
              <a:t>RJ-45 - </a:t>
            </a:r>
            <a:r>
              <a:rPr lang="fr-CH" sz="3200" i="1" dirty="0" smtClean="0"/>
              <a:t>Registered Jack 45</a:t>
            </a:r>
            <a:endParaRPr lang="fr-CH" sz="3200" i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811" y="1906585"/>
            <a:ext cx="2041849" cy="204184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240971" y="1754155"/>
            <a:ext cx="863081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 smtClean="0"/>
              <a:t>Usages RJ-45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Interconnexion d’interfaces physiques.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Equipement réseaux.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Téléphonie.</a:t>
            </a:r>
          </a:p>
          <a:p>
            <a:pPr>
              <a:lnSpc>
                <a:spcPct val="150000"/>
              </a:lnSpc>
            </a:pPr>
            <a:r>
              <a:rPr lang="fr-CH" dirty="0" err="1" smtClean="0"/>
              <a:t>PoE</a:t>
            </a:r>
            <a:r>
              <a:rPr lang="fr-CH" dirty="0" smtClean="0"/>
              <a:t>.</a:t>
            </a:r>
          </a:p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 smtClean="0"/>
              <a:t>Fonctionnement</a:t>
            </a:r>
            <a:endParaRPr lang="fr-CH" dirty="0" smtClean="0"/>
          </a:p>
          <a:p>
            <a:pPr>
              <a:lnSpc>
                <a:spcPct val="150000"/>
              </a:lnSpc>
            </a:pPr>
            <a:r>
              <a:rPr lang="fr-CH" dirty="0" smtClean="0"/>
              <a:t>Il possède 8 broches où les paires torsadées passent.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dirty="0" smtClean="0"/>
              <a:t>Le RJ-45 respecte le standard </a:t>
            </a:r>
            <a:r>
              <a:rPr lang="fr-CH" b="1" dirty="0" smtClean="0"/>
              <a:t>TIA/EIA-568-B.</a:t>
            </a:r>
          </a:p>
          <a:p>
            <a:endParaRPr lang="fr-CH" dirty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2868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68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Introduction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5821" y="1698172"/>
            <a:ext cx="10216729" cy="3546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fr-CH" sz="2000" dirty="0" smtClean="0">
                <a:solidFill>
                  <a:schemeClr val="tx1"/>
                </a:solidFill>
              </a:rPr>
              <a:t>Sujet : La fabrication d’un câble Ethernet</a:t>
            </a:r>
          </a:p>
          <a:p>
            <a:pPr lvl="1">
              <a:lnSpc>
                <a:spcPct val="150000"/>
              </a:lnSpc>
            </a:pPr>
            <a:r>
              <a:rPr lang="fr-CH" sz="2000" dirty="0" smtClean="0">
                <a:solidFill>
                  <a:schemeClr val="tx1"/>
                </a:solidFill>
              </a:rPr>
              <a:t>Cette présentation à comme objectifs :</a:t>
            </a:r>
          </a:p>
          <a:p>
            <a:pPr lvl="2">
              <a:lnSpc>
                <a:spcPct val="150000"/>
              </a:lnSpc>
            </a:pPr>
            <a:r>
              <a:rPr lang="fr-CH" sz="1800" dirty="0" smtClean="0">
                <a:solidFill>
                  <a:schemeClr val="tx1"/>
                </a:solidFill>
              </a:rPr>
              <a:t>Décrire et présenter les différentes normes, catégories et technologies d’un câble Ethernet</a:t>
            </a:r>
          </a:p>
          <a:p>
            <a:pPr lvl="2">
              <a:lnSpc>
                <a:spcPct val="150000"/>
              </a:lnSpc>
            </a:pPr>
            <a:r>
              <a:rPr lang="fr-CH" sz="1800" dirty="0">
                <a:solidFill>
                  <a:schemeClr val="tx1"/>
                </a:solidFill>
              </a:rPr>
              <a:t>D</a:t>
            </a:r>
            <a:r>
              <a:rPr lang="fr-CH" sz="1800" dirty="0" smtClean="0">
                <a:solidFill>
                  <a:schemeClr val="tx1"/>
                </a:solidFill>
              </a:rPr>
              <a:t>émontrer la fabrication d’un câble RJ-45</a:t>
            </a:r>
          </a:p>
          <a:p>
            <a:pPr lvl="2">
              <a:lnSpc>
                <a:spcPct val="150000"/>
              </a:lnSpc>
            </a:pPr>
            <a:endParaRPr lang="fr-CH" sz="2200" dirty="0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endParaRPr lang="fr-CH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633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 smtClean="0"/>
              <a:t>RJ-45 - </a:t>
            </a:r>
            <a:r>
              <a:rPr lang="fr-CH" sz="3200" i="1" dirty="0" smtClean="0"/>
              <a:t>Registered Jack 45</a:t>
            </a:r>
            <a:endParaRPr lang="fr-CH" sz="3200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1259633" y="1439991"/>
            <a:ext cx="906002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 smtClean="0"/>
              <a:t>Différentes applications</a:t>
            </a:r>
            <a:endParaRPr lang="fr-CH" b="1" u="sng" dirty="0"/>
          </a:p>
          <a:p>
            <a:pPr>
              <a:lnSpc>
                <a:spcPct val="150000"/>
              </a:lnSpc>
            </a:pPr>
            <a:r>
              <a:rPr lang="fr-CH" dirty="0" smtClean="0"/>
              <a:t>Suivant la paire </a:t>
            </a:r>
            <a:r>
              <a:rPr lang="fr-CH" dirty="0" smtClean="0"/>
              <a:t>torsadée utilisée </a:t>
            </a:r>
            <a:r>
              <a:rPr lang="fr-CH" dirty="0" smtClean="0"/>
              <a:t>sur une </a:t>
            </a:r>
            <a:r>
              <a:rPr lang="fr-CH" dirty="0" smtClean="0"/>
              <a:t>broche,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l’application </a:t>
            </a:r>
            <a:r>
              <a:rPr lang="fr-CH" dirty="0" smtClean="0"/>
              <a:t>sera </a:t>
            </a:r>
            <a:r>
              <a:rPr lang="fr-CH" dirty="0" smtClean="0"/>
              <a:t>différente.</a:t>
            </a:r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264" y="1387209"/>
            <a:ext cx="4351946" cy="245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98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8780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Femelle- </a:t>
            </a:r>
            <a:r>
              <a:rPr lang="fr-CH" sz="3200" i="1" dirty="0"/>
              <a:t>Registered Jack 45 Femelle</a:t>
            </a:r>
          </a:p>
        </p:txBody>
      </p:sp>
      <p:pic>
        <p:nvPicPr>
          <p:cNvPr id="7" name="Image 6" descr="Image associÃ©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4" y="1669070"/>
            <a:ext cx="2397968" cy="20281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/>
          <p:cNvSpPr txBox="1"/>
          <p:nvPr/>
        </p:nvSpPr>
        <p:spPr>
          <a:xfrm>
            <a:off x="1082350" y="1876609"/>
            <a:ext cx="506652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 smtClean="0"/>
              <a:t>Usage RJ-45 Femelle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Interconnecter une interface RJ-45 </a:t>
            </a:r>
            <a:r>
              <a:rPr lang="fr-CH" dirty="0" smtClean="0"/>
              <a:t>mâle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avec </a:t>
            </a:r>
            <a:r>
              <a:rPr lang="fr-CH" dirty="0" smtClean="0"/>
              <a:t>une autre interface</a:t>
            </a:r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 smtClean="0"/>
              <a:t>Fonctionnement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Le câblage se fait de la manière suivante :</a:t>
            </a:r>
            <a:endParaRPr lang="fr-CH" dirty="0" smtClean="0"/>
          </a:p>
          <a:p>
            <a:endParaRPr lang="fr-CH" dirty="0" smtClean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48873" y="3929153"/>
            <a:ext cx="4194053" cy="241566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748779" y="6344816"/>
            <a:ext cx="499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Branchement pour la nombre 568a et 568b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42361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 smtClean="0"/>
              <a:t>RJ-11 - </a:t>
            </a:r>
            <a:r>
              <a:rPr lang="fr-CH" sz="3200" i="1" dirty="0" smtClean="0"/>
              <a:t>Registered Jack 11</a:t>
            </a:r>
            <a:endParaRPr lang="fr-CH" sz="3200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1240971" y="1754155"/>
            <a:ext cx="79403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 smtClean="0"/>
              <a:t>Usage du RJ-11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Téléphonie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Réseau local</a:t>
            </a:r>
          </a:p>
          <a:p>
            <a:pPr>
              <a:lnSpc>
                <a:spcPct val="150000"/>
              </a:lnSpc>
            </a:pPr>
            <a:r>
              <a:rPr lang="fr-CH" dirty="0" err="1" smtClean="0"/>
              <a:t>PoE</a:t>
            </a:r>
            <a:endParaRPr lang="fr-CH" dirty="0" smtClean="0"/>
          </a:p>
          <a:p>
            <a:pPr>
              <a:lnSpc>
                <a:spcPct val="150000"/>
              </a:lnSpc>
            </a:pPr>
            <a:r>
              <a:rPr lang="fr-CH" b="1" u="sng" dirty="0" smtClean="0"/>
              <a:t>Fonctionnement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Un RJ-11 possède 4 broches où les paires torsadées passent.</a:t>
            </a:r>
          </a:p>
          <a:p>
            <a:endParaRPr lang="fr-CH" dirty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829" y="1754155"/>
            <a:ext cx="2171765" cy="2018464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" r="41723" b="1"/>
          <a:stretch/>
        </p:blipFill>
        <p:spPr bwMode="auto">
          <a:xfrm>
            <a:off x="3923580" y="4413379"/>
            <a:ext cx="2575131" cy="1978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2093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 smtClean="0"/>
              <a:t>RJ-11 Femelle - </a:t>
            </a:r>
            <a:r>
              <a:rPr lang="fr-CH" sz="3200" i="1" dirty="0" smtClean="0"/>
              <a:t>Registered Jack 11</a:t>
            </a:r>
            <a:endParaRPr lang="fr-CH" sz="3200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1240971" y="1754155"/>
            <a:ext cx="79403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 smtClean="0"/>
              <a:t>Usage du </a:t>
            </a:r>
            <a:r>
              <a:rPr lang="fr-CH" b="1" u="sng" dirty="0" smtClean="0"/>
              <a:t>RJ-11 femelle</a:t>
            </a:r>
            <a:endParaRPr lang="fr-CH" b="1" u="sng" dirty="0" smtClean="0"/>
          </a:p>
          <a:p>
            <a:pPr>
              <a:lnSpc>
                <a:spcPct val="150000"/>
              </a:lnSpc>
            </a:pPr>
            <a:r>
              <a:rPr lang="fr-CH" dirty="0" smtClean="0"/>
              <a:t>Téléphonie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Réseau local</a:t>
            </a:r>
          </a:p>
          <a:p>
            <a:pPr>
              <a:lnSpc>
                <a:spcPct val="150000"/>
              </a:lnSpc>
            </a:pPr>
            <a:r>
              <a:rPr lang="fr-CH" dirty="0" err="1" smtClean="0"/>
              <a:t>PoE</a:t>
            </a:r>
            <a:endParaRPr lang="fr-CH" dirty="0" smtClean="0"/>
          </a:p>
          <a:p>
            <a:pPr>
              <a:lnSpc>
                <a:spcPct val="150000"/>
              </a:lnSpc>
            </a:pPr>
            <a:r>
              <a:rPr lang="fr-CH" b="1" u="sng" dirty="0" smtClean="0"/>
              <a:t>Fonctionnement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Un RJ-11 possède 4 broches où les paires torsadées passent.</a:t>
            </a:r>
          </a:p>
          <a:p>
            <a:endParaRPr lang="fr-CH" dirty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59849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689904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NORMES</a:t>
            </a:r>
          </a:p>
        </p:txBody>
      </p:sp>
    </p:spTree>
    <p:extLst>
      <p:ext uri="{BB962C8B-B14F-4D97-AF65-F5344CB8AC3E}">
        <p14:creationId xmlns:p14="http://schemas.microsoft.com/office/powerpoint/2010/main" val="237110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</p:spTree>
    <p:extLst>
      <p:ext uri="{BB962C8B-B14F-4D97-AF65-F5344CB8AC3E}">
        <p14:creationId xmlns:p14="http://schemas.microsoft.com/office/powerpoint/2010/main" val="1207272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1312243" y="1"/>
            <a:ext cx="9567515" cy="2476981"/>
          </a:xfrm>
        </p:spPr>
        <p:txBody>
          <a:bodyPr anchor="ctr">
            <a:noAutofit/>
          </a:bodyPr>
          <a:lstStyle/>
          <a:p>
            <a:r>
              <a:rPr lang="fr-CH" sz="5400" dirty="0">
                <a:cs typeface="Arial" panose="020B0604020202020204" pitchFamily="34" charset="0"/>
              </a:rPr>
              <a:t>Merci de votre écoute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2243" y="2476983"/>
            <a:ext cx="551258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4800" dirty="0" smtClean="0">
                <a:cs typeface="Arial" panose="020B0604020202020204" pitchFamily="34" charset="0"/>
              </a:rPr>
              <a:t>Des questions </a:t>
            </a:r>
            <a:r>
              <a:rPr lang="fr-CH" sz="11500" dirty="0">
                <a:latin typeface="Andalus" panose="02020603050405020304" pitchFamily="18" charset="-78"/>
                <a:cs typeface="Andalus" panose="02020603050405020304" pitchFamily="18" charset="-78"/>
              </a:rPr>
              <a:t>?</a:t>
            </a: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390485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22339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Historique</a:t>
            </a:r>
          </a:p>
        </p:txBody>
      </p:sp>
    </p:spTree>
    <p:extLst>
      <p:ext uri="{BB962C8B-B14F-4D97-AF65-F5344CB8AC3E}">
        <p14:creationId xmlns:p14="http://schemas.microsoft.com/office/powerpoint/2010/main" val="149807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7738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285665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24803" y="1173651"/>
            <a:ext cx="84354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6000" b="1" dirty="0"/>
              <a:t>P</a:t>
            </a:r>
            <a:r>
              <a:rPr lang="fr-CH" sz="6000" dirty="0"/>
              <a:t>ower </a:t>
            </a:r>
            <a:r>
              <a:rPr lang="fr-CH" sz="6000" b="1" dirty="0"/>
              <a:t>o</a:t>
            </a:r>
            <a:r>
              <a:rPr lang="fr-CH" sz="6000" dirty="0"/>
              <a:t>ver </a:t>
            </a:r>
            <a:r>
              <a:rPr lang="fr-CH" sz="6000" b="1" dirty="0"/>
              <a:t>E</a:t>
            </a:r>
            <a:r>
              <a:rPr lang="fr-CH" sz="6000" dirty="0"/>
              <a:t>thernet</a:t>
            </a:r>
            <a:endParaRPr lang="fr-CH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800" dirty="0"/>
              <a:t>U</a:t>
            </a:r>
            <a:r>
              <a:rPr lang="fr-CH" sz="2400" dirty="0"/>
              <a:t>ne technologie qui permet d’envoyer du signal Ethernet et du signal électrique en même temps sur un câble Ethernet pour des périphérique réseaux . </a:t>
            </a:r>
          </a:p>
          <a:p>
            <a:pPr marL="0" indent="0">
              <a:buFont typeface="Wingdings 3" charset="2"/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Ratifiée et publié en le 11 juillet 2003</a:t>
            </a:r>
          </a:p>
          <a:p>
            <a:pPr marL="0" indent="0">
              <a:buNone/>
            </a:pPr>
            <a:r>
              <a:rPr lang="fr-CH" sz="2400" dirty="0"/>
              <a:t>La technologie PoE est définie par la norme IEEE 802.3af. La norme IEEE 802.3at est appelé POE+ et qui est une amélioration.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50744" y="2216705"/>
            <a:ext cx="8909539" cy="834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3200" dirty="0"/>
              <a:t> </a:t>
            </a:r>
            <a:r>
              <a:rPr lang="fr-CH" sz="3200" i="1" dirty="0"/>
              <a:t>Alimentation électrique par câble Ethernet</a:t>
            </a:r>
            <a:r>
              <a:rPr lang="fr-CH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957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815" y="1177546"/>
            <a:ext cx="6867637" cy="836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1800" b="1" u="sng" dirty="0">
                <a:solidFill>
                  <a:schemeClr val="tx1"/>
                </a:solidFill>
              </a:rPr>
              <a:t>Exemple de périphériques qui utilise la technologie PoE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8" r="18148"/>
          <a:stretch/>
        </p:blipFill>
        <p:spPr>
          <a:xfrm>
            <a:off x="4876800" y="2803197"/>
            <a:ext cx="1920035" cy="20093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t="2259" r="8333" b="13944"/>
          <a:stretch/>
        </p:blipFill>
        <p:spPr>
          <a:xfrm>
            <a:off x="1184031" y="2803197"/>
            <a:ext cx="2002546" cy="19915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8" r="17745"/>
          <a:stretch/>
        </p:blipFill>
        <p:spPr>
          <a:xfrm>
            <a:off x="8757282" y="2864848"/>
            <a:ext cx="1876144" cy="1886036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073975" y="4994691"/>
            <a:ext cx="2222658" cy="368584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400" dirty="0">
                <a:solidFill>
                  <a:schemeClr val="tx1"/>
                </a:solidFill>
              </a:rPr>
              <a:t>Access Point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623478" y="4869954"/>
            <a:ext cx="2426678" cy="49332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 dirty="0">
                <a:solidFill>
                  <a:schemeClr val="tx1"/>
                </a:solidFill>
              </a:rPr>
              <a:t>Téléphone</a:t>
            </a:r>
            <a:r>
              <a:rPr lang="fr-CH" sz="3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649677" y="4905447"/>
            <a:ext cx="4091354" cy="422337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 dirty="0">
                <a:solidFill>
                  <a:schemeClr val="tx1"/>
                </a:solidFill>
              </a:rPr>
              <a:t>Camera</a:t>
            </a:r>
            <a:r>
              <a:rPr lang="fr-CH" sz="3200" dirty="0"/>
              <a:t> </a:t>
            </a:r>
            <a:r>
              <a:rPr lang="fr-CH" sz="3200" dirty="0">
                <a:solidFill>
                  <a:schemeClr val="tx1"/>
                </a:solidFill>
              </a:rPr>
              <a:t>surveillance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73035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24" y="1254370"/>
            <a:ext cx="11324492" cy="1395045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technique:</a:t>
            </a:r>
          </a:p>
          <a:p>
            <a:pPr lvl="2"/>
            <a:r>
              <a:rPr lang="fr-CH" sz="1800" dirty="0">
                <a:solidFill>
                  <a:schemeClr val="tx1"/>
                </a:solidFill>
              </a:rPr>
              <a:t>Cette technologie permet de faire passer une tension de </a:t>
            </a:r>
            <a:r>
              <a:rPr lang="fr-CH" sz="1800" b="1" dirty="0">
                <a:solidFill>
                  <a:schemeClr val="tx1"/>
                </a:solidFill>
              </a:rPr>
              <a:t>48 Volts </a:t>
            </a:r>
            <a:r>
              <a:rPr lang="fr-CH" sz="1800" dirty="0">
                <a:solidFill>
                  <a:schemeClr val="tx1"/>
                </a:solidFill>
              </a:rPr>
              <a:t>environ et </a:t>
            </a:r>
            <a:r>
              <a:rPr lang="fr-CH" sz="1800" b="1" dirty="0">
                <a:solidFill>
                  <a:schemeClr val="tx1"/>
                </a:solidFill>
              </a:rPr>
              <a:t>12 Wat </a:t>
            </a:r>
            <a:r>
              <a:rPr lang="fr-CH" sz="1800" dirty="0">
                <a:solidFill>
                  <a:schemeClr val="tx1"/>
                </a:solidFill>
              </a:rPr>
              <a:t>de puissance électronique </a:t>
            </a:r>
            <a:r>
              <a:rPr lang="fr-CH" sz="1800" b="1" dirty="0">
                <a:solidFill>
                  <a:schemeClr val="tx1"/>
                </a:solidFill>
              </a:rPr>
              <a:t>voir plus.</a:t>
            </a:r>
          </a:p>
          <a:p>
            <a:pPr lvl="2"/>
            <a:r>
              <a:rPr lang="fr-CH" sz="1800" dirty="0">
                <a:solidFill>
                  <a:schemeClr val="tx1"/>
                </a:solidFill>
              </a:rPr>
              <a:t>Une vitesse de transmission de donnés qui peut aller à 100Mb/Seconde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7585" y="2802895"/>
            <a:ext cx="3910262" cy="30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altLang="fr-FR" b="1" i="0" u="sng" strike="noStrike" cap="none" normalizeH="0" baseline="0" dirty="0">
                <a:ln>
                  <a:noFill/>
                </a:ln>
                <a:effectLst/>
                <a:latin typeface="Century Gothic (Headings)"/>
                <a:ea typeface="Times New Roman" panose="02020603050405020304" pitchFamily="18" charset="0"/>
                <a:cs typeface="Times New Roman" panose="02020603050405020304" pitchFamily="18" charset="0"/>
              </a:rPr>
              <a:t>Les Normes 802.3af et 802.3at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" t="3236" r="2338" b="3236"/>
          <a:stretch/>
        </p:blipFill>
        <p:spPr>
          <a:xfrm>
            <a:off x="2605146" y="3259014"/>
            <a:ext cx="7069015" cy="32824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361533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4431" y="1399530"/>
            <a:ext cx="3575018" cy="61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altLang="fr-FR" sz="2000" b="1" i="0" u="sng" strike="noStrike" cap="none" normalizeH="0" baseline="0" dirty="0">
                <a:ln>
                  <a:noFill/>
                </a:ln>
                <a:effectLst/>
                <a:latin typeface="Century Gothic (Headings)"/>
                <a:ea typeface="Times New Roman" panose="02020603050405020304" pitchFamily="18" charset="0"/>
                <a:cs typeface="Times New Roman" panose="02020603050405020304" pitchFamily="18" charset="0"/>
              </a:rPr>
              <a:t>Les différentes classes PoE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altLang="fr-FR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" t="4786" r="1353" b="4831"/>
          <a:stretch/>
        </p:blipFill>
        <p:spPr>
          <a:xfrm>
            <a:off x="890955" y="2237167"/>
            <a:ext cx="10305568" cy="3202342"/>
          </a:xfr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48989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Sl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603</TotalTime>
  <Words>705</Words>
  <Application>Microsoft Office PowerPoint</Application>
  <PresentationFormat>Grand écran</PresentationFormat>
  <Paragraphs>203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4" baseType="lpstr">
      <vt:lpstr>Andalus</vt:lpstr>
      <vt:lpstr>Arial</vt:lpstr>
      <vt:lpstr>Calibri</vt:lpstr>
      <vt:lpstr>Century Gothic</vt:lpstr>
      <vt:lpstr>Century Gothic (Headings)</vt:lpstr>
      <vt:lpstr>Times New Roman</vt:lpstr>
      <vt:lpstr>Wingdings 3</vt:lpstr>
      <vt:lpstr>Slice</vt:lpstr>
      <vt:lpstr>Module 214  Fabrication de câble Ethernet</vt:lpstr>
      <vt:lpstr>SOMMAIRE</vt:lpstr>
      <vt:lpstr>Introduction</vt:lpstr>
      <vt:lpstr>Historique</vt:lpstr>
      <vt:lpstr>USAGE</vt:lpstr>
      <vt:lpstr>La technologie PoE</vt:lpstr>
      <vt:lpstr>La technologie PoE</vt:lpstr>
      <vt:lpstr>La technologie PoE</vt:lpstr>
      <vt:lpstr>La technologie PoE</vt:lpstr>
      <vt:lpstr>La technologie PoE</vt:lpstr>
      <vt:lpstr>La technologie PoE</vt:lpstr>
      <vt:lpstr>La technologie PoE</vt:lpstr>
      <vt:lpstr>La technologie PoE</vt:lpstr>
      <vt:lpstr>Les catégories des câbles Ethernet</vt:lpstr>
      <vt:lpstr>CATEGORIE 5</vt:lpstr>
      <vt:lpstr>CATEGORIE 5E</vt:lpstr>
      <vt:lpstr>CATEGORIE 6</vt:lpstr>
      <vt:lpstr>La catégorie 6A est une amélioration technique de la catégorie 6 </vt:lpstr>
      <vt:lpstr>CATEGORIE 7</vt:lpstr>
      <vt:lpstr>CATEGORIE 8</vt:lpstr>
      <vt:lpstr>BLINDAGE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CONNECTIQUES</vt:lpstr>
      <vt:lpstr>CONNECTIQUES</vt:lpstr>
      <vt:lpstr>CONNECTIQUES</vt:lpstr>
      <vt:lpstr>CONNECTIQUES</vt:lpstr>
      <vt:lpstr>CONNECTIQUES</vt:lpstr>
      <vt:lpstr>NORMES</vt:lpstr>
      <vt:lpstr>FABRICATION</vt:lpstr>
      <vt:lpstr>Merci de votre écoute </vt:lpstr>
    </vt:vector>
  </TitlesOfParts>
  <Company>FRHI Hotels &amp; Resorts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214 – Fabrication RJ45</dc:title>
  <dc:creator>Shalhoub, Osama (RMP)</dc:creator>
  <cp:lastModifiedBy>Krenger Quentin</cp:lastModifiedBy>
  <cp:revision>92</cp:revision>
  <dcterms:created xsi:type="dcterms:W3CDTF">2019-02-11T09:26:05Z</dcterms:created>
  <dcterms:modified xsi:type="dcterms:W3CDTF">2019-04-25T09:02:28Z</dcterms:modified>
</cp:coreProperties>
</file>