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83" r:id="rId3"/>
    <p:sldId id="284" r:id="rId4"/>
    <p:sldId id="285" r:id="rId5"/>
    <p:sldId id="286" r:id="rId6"/>
    <p:sldId id="275" r:id="rId7"/>
    <p:sldId id="280" r:id="rId8"/>
    <p:sldId id="276" r:id="rId9"/>
    <p:sldId id="277" r:id="rId10"/>
    <p:sldId id="278" r:id="rId11"/>
    <p:sldId id="279" r:id="rId12"/>
    <p:sldId id="282" r:id="rId13"/>
    <p:sldId id="281" r:id="rId14"/>
    <p:sldId id="261" r:id="rId15"/>
    <p:sldId id="273" r:id="rId16"/>
    <p:sldId id="272" r:id="rId17"/>
    <p:sldId id="268" r:id="rId18"/>
    <p:sldId id="269" r:id="rId19"/>
    <p:sldId id="271" r:id="rId20"/>
    <p:sldId id="274" r:id="rId21"/>
    <p:sldId id="260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62" r:id="rId30"/>
    <p:sldId id="295" r:id="rId31"/>
    <p:sldId id="297" r:id="rId32"/>
    <p:sldId id="296" r:id="rId33"/>
    <p:sldId id="298" r:id="rId34"/>
    <p:sldId id="263" r:id="rId35"/>
    <p:sldId id="264" r:id="rId36"/>
    <p:sldId id="265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4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00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6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5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7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8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2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06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48" y="1910395"/>
            <a:ext cx="9663764" cy="624462"/>
          </a:xfrm>
        </p:spPr>
        <p:txBody>
          <a:bodyPr>
            <a:noAutofit/>
          </a:bodyPr>
          <a:lstStyle/>
          <a:p>
            <a:r>
              <a:rPr lang="fr-CH" sz="4400" dirty="0">
                <a:cs typeface="Arial" panose="020B0604020202020204" pitchFamily="34" charset="0"/>
              </a:rPr>
              <a:t>Module 214 </a:t>
            </a:r>
            <a:br>
              <a:rPr lang="fr-CH" sz="4400" dirty="0">
                <a:cs typeface="Arial" panose="020B0604020202020204" pitchFamily="34" charset="0"/>
              </a:rPr>
            </a:br>
            <a:r>
              <a:rPr lang="fr-CH" sz="4400" dirty="0">
                <a:cs typeface="Arial" panose="020B0604020202020204" pitchFamily="34" charset="0"/>
              </a:rPr>
              <a:t>Fabrication de câble 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048" y="4166887"/>
            <a:ext cx="3053036" cy="231493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>
                <a:solidFill>
                  <a:schemeClr val="tx1"/>
                </a:solidFill>
              </a:rPr>
              <a:t>Forti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Meisen</a:t>
            </a:r>
          </a:p>
          <a:p>
            <a:r>
              <a:rPr lang="fr-CH" dirty="0">
                <a:solidFill>
                  <a:schemeClr val="tx1"/>
                </a:solidFill>
              </a:rPr>
              <a:t>Alexis </a:t>
            </a:r>
            <a:r>
              <a:rPr lang="fr-CH" b="1" dirty="0">
                <a:solidFill>
                  <a:schemeClr val="tx1"/>
                </a:solidFill>
              </a:rPr>
              <a:t>Charbonney</a:t>
            </a:r>
          </a:p>
          <a:p>
            <a:r>
              <a:rPr lang="fr-CH" dirty="0">
                <a:solidFill>
                  <a:schemeClr val="tx1"/>
                </a:solidFill>
              </a:rPr>
              <a:t>Osama </a:t>
            </a:r>
            <a:r>
              <a:rPr lang="fr-CH" b="1" dirty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>
                <a:solidFill>
                  <a:schemeClr val="tx1"/>
                </a:solidFill>
              </a:rPr>
              <a:t>Quentin </a:t>
            </a:r>
            <a:r>
              <a:rPr lang="fr-CH" b="1" dirty="0">
                <a:solidFill>
                  <a:schemeClr val="tx1"/>
                </a:solidFill>
              </a:rPr>
              <a:t>Krenger</a:t>
            </a:r>
          </a:p>
          <a:p>
            <a:r>
              <a:rPr lang="fr-CH" dirty="0">
                <a:solidFill>
                  <a:schemeClr val="tx1"/>
                </a:solidFill>
              </a:rPr>
              <a:t>Dylan </a:t>
            </a:r>
            <a:r>
              <a:rPr lang="fr-CH" b="1" dirty="0">
                <a:solidFill>
                  <a:schemeClr val="tx1"/>
                </a:solidFill>
              </a:rPr>
              <a:t>Guiducci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07663" y="2556827"/>
            <a:ext cx="1842888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Injecteur PoE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040" y="1406588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mettre en place la technologie PoE</a:t>
            </a:r>
            <a:r>
              <a:rPr lang="fr-CH" b="1" dirty="0"/>
              <a:t> ?</a:t>
            </a:r>
          </a:p>
          <a:p>
            <a:endParaRPr lang="fr-CH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9530"/>
          <a:stretch/>
        </p:blipFill>
        <p:spPr>
          <a:xfrm>
            <a:off x="1250337" y="3044142"/>
            <a:ext cx="3157541" cy="26274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1" b="20295"/>
          <a:stretch/>
        </p:blipFill>
        <p:spPr>
          <a:xfrm>
            <a:off x="6317560" y="3044142"/>
            <a:ext cx="4657451" cy="26274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884622" y="2598230"/>
            <a:ext cx="1523329" cy="445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>
                <a:solidFill>
                  <a:schemeClr val="tx1"/>
                </a:solidFill>
              </a:rPr>
              <a:t>Switch PoE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29398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0" y="1728185"/>
            <a:ext cx="4756243" cy="4756243"/>
          </a:xfrm>
        </p:spPr>
      </p:pic>
      <p:sp>
        <p:nvSpPr>
          <p:cNvPr id="5" name="Rectangle 4"/>
          <p:cNvSpPr/>
          <p:nvPr/>
        </p:nvSpPr>
        <p:spPr>
          <a:xfrm>
            <a:off x="698339" y="1082497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fonctionne </a:t>
            </a:r>
            <a:r>
              <a:rPr lang="fr-CH" b="1" dirty="0"/>
              <a:t>?</a:t>
            </a:r>
          </a:p>
          <a:p>
            <a:endParaRPr lang="fr-CH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80" y="1728185"/>
            <a:ext cx="4755600" cy="4755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7998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9" y="1543634"/>
            <a:ext cx="10026692" cy="4938342"/>
          </a:xfrm>
        </p:spPr>
      </p:pic>
      <p:sp>
        <p:nvSpPr>
          <p:cNvPr id="9" name="Rectangle 8"/>
          <p:cNvSpPr/>
          <p:nvPr/>
        </p:nvSpPr>
        <p:spPr>
          <a:xfrm>
            <a:off x="165903" y="767411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 err="1"/>
              <a:t>Sépratareur</a:t>
            </a:r>
            <a:r>
              <a:rPr lang="fr-CH" b="1" u="sng" dirty="0"/>
              <a:t> PoE ou PoE Splitter</a:t>
            </a:r>
            <a:r>
              <a:rPr lang="fr-CH" b="1" dirty="0"/>
              <a:t>?</a:t>
            </a:r>
          </a:p>
          <a:p>
            <a:endParaRPr lang="fr-CH" b="1" u="sng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40961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8383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>
                <a:solidFill>
                  <a:schemeClr val="tx1"/>
                </a:solidFill>
              </a:rPr>
              <a:t>Avantage 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Rentable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Facilité à la mise en place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Simplifier le câblage 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sz="2800" b="1" dirty="0">
                <a:solidFill>
                  <a:schemeClr val="tx1"/>
                </a:solidFill>
              </a:rPr>
              <a:t>Désavantage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Alimentation centrale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40465" y="1154632"/>
            <a:ext cx="5679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Avantage et inconvenants de la technologie PoE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210628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80" y="1033010"/>
            <a:ext cx="11385771" cy="5529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CAT5 / 5E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CAT6 / 6A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CAT7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0638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Les catégories des câbles Ethernet</a:t>
            </a:r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</a:t>
            </a:r>
          </a:p>
        </p:txBody>
      </p:sp>
    </p:spTree>
    <p:extLst>
      <p:ext uri="{BB962C8B-B14F-4D97-AF65-F5344CB8AC3E}">
        <p14:creationId xmlns:p14="http://schemas.microsoft.com/office/powerpoint/2010/main" val="347942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2005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5E</a:t>
            </a:r>
          </a:p>
        </p:txBody>
      </p:sp>
    </p:spTree>
    <p:extLst>
      <p:ext uri="{BB962C8B-B14F-4D97-AF65-F5344CB8AC3E}">
        <p14:creationId xmlns:p14="http://schemas.microsoft.com/office/powerpoint/2010/main" val="381394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04" y="1778093"/>
            <a:ext cx="6244127" cy="43765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55M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250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Protégé par une gaine en </a:t>
            </a:r>
            <a:r>
              <a:rPr lang="fr-CH" b="1" dirty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4 paires torsadées conducteur non-blindé du type </a:t>
            </a:r>
            <a:r>
              <a:rPr lang="fr-CH" b="1" dirty="0">
                <a:solidFill>
                  <a:schemeClr val="tx1"/>
                </a:solidFill>
              </a:rPr>
              <a:t>souple</a:t>
            </a:r>
          </a:p>
          <a:p>
            <a:pPr lvl="1"/>
            <a:r>
              <a:rPr lang="fr-CH" dirty="0"/>
              <a:t>Paires Plus </a:t>
            </a:r>
            <a:r>
              <a:rPr lang="fr-CH" b="1" dirty="0"/>
              <a:t>larges</a:t>
            </a:r>
            <a:r>
              <a:rPr lang="fr-CH" dirty="0"/>
              <a:t> que les CAT5,5E</a:t>
            </a:r>
            <a:endParaRPr lang="fr-CH" b="1" dirty="0">
              <a:solidFill>
                <a:schemeClr val="tx1"/>
              </a:solidFill>
            </a:endParaRPr>
          </a:p>
          <a:p>
            <a:pPr lvl="1"/>
            <a:r>
              <a:rPr lang="fr-CH" b="1" dirty="0">
                <a:solidFill>
                  <a:schemeClr val="tx1"/>
                </a:solidFill>
              </a:rPr>
              <a:t>Séparateur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longitudinal</a:t>
            </a:r>
            <a:r>
              <a:rPr lang="fr-CH" dirty="0">
                <a:solidFill>
                  <a:schemeClr val="tx1"/>
                </a:solidFill>
              </a:rPr>
              <a:t> qui isole les 4 paires torsadés et qui aide à résister aux interférences électromagnétique</a:t>
            </a:r>
          </a:p>
          <a:p>
            <a:pPr lvl="1"/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2717" r="36913" b="21241"/>
          <a:stretch/>
        </p:blipFill>
        <p:spPr>
          <a:xfrm>
            <a:off x="9429734" y="4492544"/>
            <a:ext cx="2074984" cy="2074985"/>
          </a:xfrm>
          <a:prstGeom prst="ellipse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866184" y="3130061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96"/>
          <a:stretch/>
        </p:blipFill>
        <p:spPr>
          <a:xfrm rot="16200000">
            <a:off x="8563503" y="1203594"/>
            <a:ext cx="3857301" cy="212483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7666892" y="545123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Paire torsadés souples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381158" y="5148142"/>
            <a:ext cx="2466226" cy="7837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Séparateur longitudinal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6</a:t>
            </a:r>
          </a:p>
        </p:txBody>
      </p:sp>
    </p:spTree>
    <p:extLst>
      <p:ext uri="{BB962C8B-B14F-4D97-AF65-F5344CB8AC3E}">
        <p14:creationId xmlns:p14="http://schemas.microsoft.com/office/powerpoint/2010/main" val="397897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304" y="1366873"/>
            <a:ext cx="11449173" cy="450204"/>
          </a:xfrm>
        </p:spPr>
        <p:txBody>
          <a:bodyPr>
            <a:normAutofit fontScale="90000"/>
          </a:bodyPr>
          <a:lstStyle/>
          <a:p>
            <a:r>
              <a:rPr lang="fr-CH" sz="2000" dirty="0"/>
              <a:t>La catégorie 6A est une </a:t>
            </a:r>
            <a:r>
              <a:rPr lang="fr-CH" sz="2000" b="1" dirty="0"/>
              <a:t>amélioration technique</a:t>
            </a:r>
            <a:r>
              <a:rPr lang="fr-CH" sz="2000" dirty="0"/>
              <a:t> de la catégorie 6</a:t>
            </a:r>
            <a:br>
              <a:rPr lang="fr-CH" sz="2000" dirty="0"/>
            </a:br>
            <a:endParaRPr lang="fr-CH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6304" y="1699751"/>
            <a:ext cx="10861675" cy="4279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  <a:endParaRPr lang="fr-CH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100Mètres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</a:t>
            </a:r>
            <a:r>
              <a:rPr lang="fr-CH" b="1" dirty="0">
                <a:solidFill>
                  <a:schemeClr val="tx1"/>
                </a:solidFill>
              </a:rPr>
              <a:t>les 500 Mhz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Paires Plus </a:t>
            </a:r>
            <a:r>
              <a:rPr lang="fr-CH" b="1" dirty="0">
                <a:solidFill>
                  <a:schemeClr val="tx1"/>
                </a:solidFill>
              </a:rPr>
              <a:t>larges</a:t>
            </a:r>
            <a:r>
              <a:rPr lang="fr-CH" dirty="0">
                <a:solidFill>
                  <a:schemeClr val="tx1"/>
                </a:solidFill>
              </a:rPr>
              <a:t> que les CAT5,5E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Protégé par une gaine en </a:t>
            </a:r>
            <a:r>
              <a:rPr lang="fr-CH" b="1" dirty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4 paires torsadées conducteur non-blindé du type </a:t>
            </a:r>
            <a:r>
              <a:rPr lang="fr-CH" b="1" dirty="0">
                <a:solidFill>
                  <a:schemeClr val="tx1"/>
                </a:solidFill>
              </a:rPr>
              <a:t>souple</a:t>
            </a:r>
          </a:p>
          <a:p>
            <a:pPr lvl="1"/>
            <a:r>
              <a:rPr lang="fr-CH" b="1" dirty="0">
                <a:solidFill>
                  <a:schemeClr val="tx1"/>
                </a:solidFill>
              </a:rPr>
              <a:t>Séparateur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longitudinal</a:t>
            </a:r>
            <a:r>
              <a:rPr lang="fr-CH" dirty="0">
                <a:solidFill>
                  <a:schemeClr val="tx1"/>
                </a:solidFill>
              </a:rPr>
              <a:t> qui isole les 4 paires torsadés et qui aide à résister aux interférences électromagnétique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0"/>
            <a:ext cx="2766348" cy="510199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/>
              <a:t>CATEGORIE 6A</a:t>
            </a:r>
          </a:p>
        </p:txBody>
      </p:sp>
    </p:spTree>
    <p:extLst>
      <p:ext uri="{BB962C8B-B14F-4D97-AF65-F5344CB8AC3E}">
        <p14:creationId xmlns:p14="http://schemas.microsoft.com/office/powerpoint/2010/main" val="152210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04" y="1778093"/>
            <a:ext cx="6302742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40Gb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50M et 100Gb si la distance est à 15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600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Protégé par une gaine en </a:t>
            </a:r>
            <a:r>
              <a:rPr lang="fr-CH" b="1" dirty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4 paires torsadées conducteur </a:t>
            </a:r>
            <a:r>
              <a:rPr lang="fr-CH" b="1" dirty="0">
                <a:solidFill>
                  <a:schemeClr val="tx1"/>
                </a:solidFill>
              </a:rPr>
              <a:t>blindées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individuellement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Blindage collective des paires torsadés pour réduire les phénomènes parasitaires liés à la </a:t>
            </a:r>
            <a:r>
              <a:rPr lang="fr-CH" b="1" dirty="0">
                <a:solidFill>
                  <a:schemeClr val="tx1"/>
                </a:solidFill>
              </a:rPr>
              <a:t>diaphonie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-1983" r="30196" b="-2588"/>
          <a:stretch/>
        </p:blipFill>
        <p:spPr>
          <a:xfrm>
            <a:off x="8637801" y="3775664"/>
            <a:ext cx="1581258" cy="148092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3"/>
          <a:stretch/>
        </p:blipFill>
        <p:spPr>
          <a:xfrm>
            <a:off x="8064151" y="741290"/>
            <a:ext cx="2105913" cy="220535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43254" r="12018" b="31792"/>
          <a:stretch/>
        </p:blipFill>
        <p:spPr>
          <a:xfrm>
            <a:off x="7045196" y="5528502"/>
            <a:ext cx="4766467" cy="75027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9831765" y="2166549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9855211" y="1329717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Bl.Coll</a:t>
            </a:r>
            <a:endParaRPr lang="fr-CH" dirty="0"/>
          </a:p>
        </p:txBody>
      </p:sp>
      <p:sp>
        <p:nvSpPr>
          <p:cNvPr id="12" name="Bent-Up Arrow 11"/>
          <p:cNvSpPr/>
          <p:nvPr/>
        </p:nvSpPr>
        <p:spPr>
          <a:xfrm flipH="1">
            <a:off x="8821908" y="2482716"/>
            <a:ext cx="1213046" cy="976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Bl.Ind</a:t>
            </a:r>
            <a:endParaRPr lang="fr-CH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7</a:t>
            </a:r>
          </a:p>
        </p:txBody>
      </p:sp>
    </p:spTree>
    <p:extLst>
      <p:ext uri="{BB962C8B-B14F-4D97-AF65-F5344CB8AC3E}">
        <p14:creationId xmlns:p14="http://schemas.microsoft.com/office/powerpoint/2010/main" val="178351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73130" cy="716325"/>
          </a:xfrm>
        </p:spPr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40" y="1520483"/>
            <a:ext cx="10216729" cy="5042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La Technologie PoE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Catégories des câbles Ethernet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Blindages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Connectiques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Normes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Fabrication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90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735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0024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BLINDAGE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DF8D4-22A3-4F52-B3A1-BDF90524C006}"/>
              </a:ext>
            </a:extLst>
          </p:cNvPr>
          <p:cNvSpPr txBox="1">
            <a:spLocks/>
          </p:cNvSpPr>
          <p:nvPr/>
        </p:nvSpPr>
        <p:spPr>
          <a:xfrm>
            <a:off x="2002421" y="873270"/>
            <a:ext cx="86156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CH" sz="6000" dirty="0"/>
              <a:t>Pourquoi le blindage?</a:t>
            </a:r>
            <a:endParaRPr lang="fr-CH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8F6CE-D1F4-48B3-95BD-E6A6BBA27883}"/>
              </a:ext>
            </a:extLst>
          </p:cNvPr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Protection contre les interférence externes (champs électromagnétique, radiation, etc.).</a:t>
            </a:r>
            <a:endParaRPr lang="fr-CH" sz="2400" dirty="0"/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Moins d’interférences = plus de performance.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Réduction des coûts d’installation:</a:t>
            </a:r>
          </a:p>
          <a:p>
            <a:r>
              <a:rPr lang="fr-CH" sz="2400" dirty="0"/>
              <a:t>	Sans blindage environ 225mm de distance des courants forts</a:t>
            </a:r>
          </a:p>
          <a:p>
            <a:r>
              <a:rPr lang="fr-CH" dirty="0"/>
              <a:t>	Avec un bon blindage 24mm.</a:t>
            </a:r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1026FC-1090-4023-909F-15FCFF2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9" y="741984"/>
            <a:ext cx="9011526" cy="41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8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U/UTP (UTP) :</a:t>
            </a:r>
            <a:r>
              <a:rPr lang="fr-CH" sz="3600" dirty="0"/>
              <a:t>Unshielded twisted Pairs</a:t>
            </a:r>
          </a:p>
        </p:txBody>
      </p:sp>
      <p:pic>
        <p:nvPicPr>
          <p:cNvPr id="5" name="Picture 14" descr="C:\Users\wmeisen\AppData\Local\Microsoft\Windows\INetCache\Content.MSO\A42E0746.tmp">
            <a:extLst>
              <a:ext uri="{FF2B5EF4-FFF2-40B4-BE49-F238E27FC236}">
                <a16:creationId xmlns:a16="http://schemas.microsoft.com/office/drawing/2014/main" id="{DB87F8D8-06EF-4D76-BC3D-CB6B00B6B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39" y="1971041"/>
            <a:ext cx="5914522" cy="357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2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72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F/UTP (FTP) :</a:t>
            </a:r>
            <a:r>
              <a:rPr lang="fr-CH" sz="3600" dirty="0"/>
              <a:t>  Foiled Twisted Pairs</a:t>
            </a:r>
          </a:p>
        </p:txBody>
      </p:sp>
      <p:pic>
        <p:nvPicPr>
          <p:cNvPr id="6" name="Picture 16" descr="RÃ©sultat de recherche d'images pour &quot;paire torsadÃ©e F/UTP&quot;">
            <a:extLst>
              <a:ext uri="{FF2B5EF4-FFF2-40B4-BE49-F238E27FC236}">
                <a16:creationId xmlns:a16="http://schemas.microsoft.com/office/drawing/2014/main" id="{2BCB4FA7-7321-47D4-A2CA-C797433557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1767840"/>
            <a:ext cx="5862320" cy="392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91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697056" y="782320"/>
            <a:ext cx="686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U/FTP (STP)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Twisted Pairs</a:t>
            </a:r>
            <a:endParaRPr lang="fr-CH" sz="3600" dirty="0"/>
          </a:p>
        </p:txBody>
      </p:sp>
      <p:pic>
        <p:nvPicPr>
          <p:cNvPr id="5" name="Picture 17" descr="RÃ©sultat de recherche d'images pour &quot;paire torsadÃ©e U/FTP&quot;">
            <a:extLst>
              <a:ext uri="{FF2B5EF4-FFF2-40B4-BE49-F238E27FC236}">
                <a16:creationId xmlns:a16="http://schemas.microsoft.com/office/drawing/2014/main" id="{C285CD3B-FCE6-4B9F-ADED-4D7689EB73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65" y="1676400"/>
            <a:ext cx="5970270" cy="412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71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755259" y="782320"/>
            <a:ext cx="874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F/FTP (FFTP) 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Foilded and foilded twisted pair</a:t>
            </a:r>
            <a:endParaRPr lang="fr-CH" sz="3600" dirty="0"/>
          </a:p>
        </p:txBody>
      </p:sp>
      <p:pic>
        <p:nvPicPr>
          <p:cNvPr id="6" name="Picture 18" descr="RÃ©sultat de recherche d'images pour &quot;paire torsadÃ©e U/FTP&quot;">
            <a:extLst>
              <a:ext uri="{FF2B5EF4-FFF2-40B4-BE49-F238E27FC236}">
                <a16:creationId xmlns:a16="http://schemas.microsoft.com/office/drawing/2014/main" id="{9D8E18DB-E786-4429-9285-47D633DE0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3" y="1700772"/>
            <a:ext cx="5957254" cy="42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35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629200" y="763954"/>
            <a:ext cx="893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SF/UTP (SFTP)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Foilded Twisted Pairs </a:t>
            </a:r>
            <a:endParaRPr lang="fr-CH" sz="36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13636A98-632D-420B-8319-4B91165B51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11722" r="3603" b="20039"/>
          <a:stretch/>
        </p:blipFill>
        <p:spPr bwMode="auto">
          <a:xfrm>
            <a:off x="3229451" y="1700772"/>
            <a:ext cx="5733098" cy="407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377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466689" y="782320"/>
            <a:ext cx="932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S/FTP(SSTP)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And Foilded Twisted Pairs </a:t>
            </a:r>
            <a:endParaRPr lang="fr-CH" sz="3600" dirty="0"/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C7598FC5-56B3-45F2-AD6E-4CFF22FFED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95"/>
          <a:stretch/>
        </p:blipFill>
        <p:spPr bwMode="auto">
          <a:xfrm>
            <a:off x="3076098" y="1611313"/>
            <a:ext cx="6039803" cy="382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803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 smtClean="0"/>
              <a:t>RJ-45 - </a:t>
            </a:r>
            <a:r>
              <a:rPr lang="fr-CH" sz="3200" i="1" dirty="0" smtClean="0"/>
              <a:t>Registered Jack 45</a:t>
            </a:r>
            <a:endParaRPr lang="fr-CH" sz="3200" i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11" y="1906585"/>
            <a:ext cx="2041849" cy="20418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40971" y="1754155"/>
            <a:ext cx="863081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 smtClean="0"/>
              <a:t>Usages RJ-45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Interconnexion d’interfaces physiques.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Equipement réseaux.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Téléphonie.</a:t>
            </a:r>
          </a:p>
          <a:p>
            <a:pPr>
              <a:lnSpc>
                <a:spcPct val="150000"/>
              </a:lnSpc>
            </a:pPr>
            <a:r>
              <a:rPr lang="fr-CH" dirty="0" err="1" smtClean="0"/>
              <a:t>PoE</a:t>
            </a:r>
            <a:r>
              <a:rPr lang="fr-CH" dirty="0" smtClean="0"/>
              <a:t>.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 smtClean="0"/>
              <a:t>Fonctionnement</a:t>
            </a:r>
            <a:endParaRPr lang="fr-CH" dirty="0" smtClean="0"/>
          </a:p>
          <a:p>
            <a:pPr>
              <a:lnSpc>
                <a:spcPct val="150000"/>
              </a:lnSpc>
            </a:pPr>
            <a:r>
              <a:rPr lang="fr-CH" dirty="0" smtClean="0"/>
              <a:t>Il possède </a:t>
            </a:r>
            <a:r>
              <a:rPr lang="fr-CH" dirty="0" smtClean="0"/>
              <a:t>8 broches où les paires torsadées </a:t>
            </a:r>
            <a:r>
              <a:rPr lang="fr-CH" dirty="0" smtClean="0"/>
              <a:t>passent.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 smtClean="0"/>
              <a:t>Le RJ-45 respecte le standard</a:t>
            </a:r>
            <a:r>
              <a:rPr lang="fr-CH" dirty="0" smtClean="0"/>
              <a:t> </a:t>
            </a:r>
            <a:r>
              <a:rPr lang="fr-CH" b="1" dirty="0" smtClean="0"/>
              <a:t>TIA/EIA-568-B.</a:t>
            </a:r>
            <a:endParaRPr lang="fr-CH" b="1" dirty="0" smtClean="0"/>
          </a:p>
          <a:p>
            <a:endParaRPr lang="fr-CH" dirty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68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399593"/>
            <a:ext cx="10216729" cy="35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fr-CH" sz="2400" dirty="0" smtClean="0">
                <a:solidFill>
                  <a:schemeClr val="tx1"/>
                </a:solidFill>
              </a:rPr>
              <a:t>Sujet : La fabrication d’un câble Ethernet</a:t>
            </a:r>
          </a:p>
          <a:p>
            <a:pPr lvl="1">
              <a:lnSpc>
                <a:spcPct val="150000"/>
              </a:lnSpc>
            </a:pPr>
            <a:r>
              <a:rPr lang="fr-CH" sz="2400" dirty="0" smtClean="0">
                <a:solidFill>
                  <a:schemeClr val="tx1"/>
                </a:solidFill>
              </a:rPr>
              <a:t>Cette présentation à comme objectifs :</a:t>
            </a:r>
          </a:p>
          <a:p>
            <a:pPr lvl="2">
              <a:lnSpc>
                <a:spcPct val="150000"/>
              </a:lnSpc>
            </a:pPr>
            <a:r>
              <a:rPr lang="fr-CH" sz="2000" dirty="0" smtClean="0">
                <a:solidFill>
                  <a:schemeClr val="tx1"/>
                </a:solidFill>
              </a:rPr>
              <a:t>Décrire et présenter les différentes normes, catégories et technologies d’un câble Ethernet</a:t>
            </a:r>
          </a:p>
          <a:p>
            <a:pPr lvl="2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D</a:t>
            </a:r>
            <a:r>
              <a:rPr lang="fr-CH" sz="2000" dirty="0" smtClean="0">
                <a:solidFill>
                  <a:schemeClr val="tx1"/>
                </a:solidFill>
              </a:rPr>
              <a:t>émontrer la fabrication d’un câble RJ-45</a:t>
            </a:r>
          </a:p>
          <a:p>
            <a:pPr lvl="2">
              <a:lnSpc>
                <a:spcPct val="150000"/>
              </a:lnSpc>
            </a:pPr>
            <a:endParaRPr lang="fr-CH" sz="22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fr-CH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 smtClean="0"/>
              <a:t>RJ-45 - </a:t>
            </a:r>
            <a:r>
              <a:rPr lang="fr-CH" sz="3200" i="1" dirty="0" smtClean="0"/>
              <a:t>Registered Jack 45</a:t>
            </a:r>
            <a:endParaRPr lang="fr-CH" sz="32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1259633" y="1439991"/>
            <a:ext cx="9060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 smtClean="0"/>
              <a:t>Différentes </a:t>
            </a:r>
            <a:r>
              <a:rPr lang="fr-CH" b="1" u="sng" dirty="0" smtClean="0"/>
              <a:t>applications</a:t>
            </a:r>
            <a:endParaRPr lang="fr-CH" b="1" u="sng" dirty="0"/>
          </a:p>
          <a:p>
            <a:pPr>
              <a:lnSpc>
                <a:spcPct val="150000"/>
              </a:lnSpc>
            </a:pPr>
            <a:r>
              <a:rPr lang="fr-CH" dirty="0" smtClean="0"/>
              <a:t>Suivant la paire torsadée utilisée sur une broche, l’application sera différentes.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672" y="2806855"/>
            <a:ext cx="4351946" cy="2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8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878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Femelle- </a:t>
            </a:r>
            <a:r>
              <a:rPr lang="fr-CH" sz="3200" i="1" dirty="0"/>
              <a:t>Registered Jack 45 Femelle</a:t>
            </a:r>
            <a:endParaRPr lang="fr-CH" sz="3200" i="1" dirty="0"/>
          </a:p>
        </p:txBody>
      </p:sp>
      <p:pic>
        <p:nvPicPr>
          <p:cNvPr id="7" name="Image 6" descr="Image associÃ©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674" y="2665157"/>
            <a:ext cx="2453951" cy="19698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1371599" y="1579949"/>
            <a:ext cx="7940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 smtClean="0"/>
              <a:t>U</a:t>
            </a:r>
            <a:r>
              <a:rPr lang="fr-CH" b="1" u="sng" dirty="0" smtClean="0"/>
              <a:t>sage RJ-45 Femelle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Interconnecter une interface RJ-45 mâle avec une autre interface</a:t>
            </a:r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42361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 smtClean="0"/>
              <a:t>RJ-11 </a:t>
            </a:r>
            <a:r>
              <a:rPr lang="fr-CH" sz="3200" b="1" dirty="0" smtClean="0"/>
              <a:t>- </a:t>
            </a:r>
            <a:r>
              <a:rPr lang="fr-CH" sz="3200" i="1" dirty="0" smtClean="0"/>
              <a:t>Registered Jack </a:t>
            </a:r>
            <a:r>
              <a:rPr lang="fr-CH" sz="3200" i="1" dirty="0" smtClean="0"/>
              <a:t>11</a:t>
            </a:r>
            <a:endParaRPr lang="fr-CH" sz="32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1240971" y="1754155"/>
            <a:ext cx="7940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 smtClean="0"/>
              <a:t>Usage du RJ-11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Téléphonie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Réseau local</a:t>
            </a:r>
          </a:p>
          <a:p>
            <a:pPr>
              <a:lnSpc>
                <a:spcPct val="150000"/>
              </a:lnSpc>
            </a:pPr>
            <a:r>
              <a:rPr lang="fr-CH" dirty="0" err="1" smtClean="0"/>
              <a:t>PoE</a:t>
            </a:r>
            <a:endParaRPr lang="fr-CH" dirty="0" smtClean="0"/>
          </a:p>
          <a:p>
            <a:pPr>
              <a:lnSpc>
                <a:spcPct val="150000"/>
              </a:lnSpc>
            </a:pPr>
            <a:r>
              <a:rPr lang="fr-CH" b="1" u="sng" dirty="0" smtClean="0"/>
              <a:t>Fonctionnement</a:t>
            </a:r>
            <a:endParaRPr lang="fr-CH" b="1" u="sng" dirty="0" smtClean="0"/>
          </a:p>
          <a:p>
            <a:pPr>
              <a:lnSpc>
                <a:spcPct val="150000"/>
              </a:lnSpc>
            </a:pPr>
            <a:r>
              <a:rPr lang="fr-CH" dirty="0" smtClean="0"/>
              <a:t>Un </a:t>
            </a:r>
            <a:r>
              <a:rPr lang="fr-CH" dirty="0" smtClean="0"/>
              <a:t>RJ-11 </a:t>
            </a:r>
            <a:r>
              <a:rPr lang="fr-CH" dirty="0" smtClean="0"/>
              <a:t>possède </a:t>
            </a:r>
            <a:r>
              <a:rPr lang="fr-CH" dirty="0" smtClean="0"/>
              <a:t>4 </a:t>
            </a:r>
            <a:r>
              <a:rPr lang="fr-CH" dirty="0" smtClean="0"/>
              <a:t>broches où les paires torsadées </a:t>
            </a:r>
            <a:r>
              <a:rPr lang="fr-CH" dirty="0" smtClean="0"/>
              <a:t>passent.</a:t>
            </a:r>
            <a:endParaRPr lang="fr-CH" dirty="0" smtClean="0"/>
          </a:p>
          <a:p>
            <a:endParaRPr lang="fr-CH" dirty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829" y="1754155"/>
            <a:ext cx="2171765" cy="2018464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" r="41723" b="1"/>
          <a:stretch/>
        </p:blipFill>
        <p:spPr bwMode="auto">
          <a:xfrm>
            <a:off x="3923580" y="4413379"/>
            <a:ext cx="2575131" cy="1978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2093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 smtClean="0"/>
              <a:t>RJ-11 Femelle </a:t>
            </a:r>
            <a:r>
              <a:rPr lang="fr-CH" sz="3200" b="1" dirty="0" smtClean="0"/>
              <a:t>- </a:t>
            </a:r>
            <a:r>
              <a:rPr lang="fr-CH" sz="3200" i="1" dirty="0" smtClean="0"/>
              <a:t>Registered Jack </a:t>
            </a:r>
            <a:r>
              <a:rPr lang="fr-CH" sz="3200" i="1" dirty="0" smtClean="0"/>
              <a:t>11</a:t>
            </a:r>
            <a:endParaRPr lang="fr-CH" sz="32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1240971" y="1754155"/>
            <a:ext cx="7940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 smtClean="0"/>
              <a:t>Usage du RJ-11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Téléphonie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Réseau local</a:t>
            </a:r>
          </a:p>
          <a:p>
            <a:pPr>
              <a:lnSpc>
                <a:spcPct val="150000"/>
              </a:lnSpc>
            </a:pPr>
            <a:r>
              <a:rPr lang="fr-CH" dirty="0" err="1" smtClean="0"/>
              <a:t>PoE</a:t>
            </a:r>
            <a:endParaRPr lang="fr-CH" dirty="0" smtClean="0"/>
          </a:p>
          <a:p>
            <a:pPr>
              <a:lnSpc>
                <a:spcPct val="150000"/>
              </a:lnSpc>
            </a:pPr>
            <a:r>
              <a:rPr lang="fr-CH" b="1" u="sng" dirty="0" smtClean="0"/>
              <a:t>Fonctionnement</a:t>
            </a:r>
            <a:endParaRPr lang="fr-CH" b="1" u="sng" dirty="0" smtClean="0"/>
          </a:p>
          <a:p>
            <a:pPr>
              <a:lnSpc>
                <a:spcPct val="150000"/>
              </a:lnSpc>
            </a:pPr>
            <a:r>
              <a:rPr lang="fr-CH" dirty="0" smtClean="0"/>
              <a:t>Un </a:t>
            </a:r>
            <a:r>
              <a:rPr lang="fr-CH" dirty="0" smtClean="0"/>
              <a:t>RJ-11 </a:t>
            </a:r>
            <a:r>
              <a:rPr lang="fr-CH" dirty="0" smtClean="0"/>
              <a:t>possède </a:t>
            </a:r>
            <a:r>
              <a:rPr lang="fr-CH" dirty="0" smtClean="0"/>
              <a:t>4 </a:t>
            </a:r>
            <a:r>
              <a:rPr lang="fr-CH" dirty="0" smtClean="0"/>
              <a:t>broches où les paires torsadées </a:t>
            </a:r>
            <a:r>
              <a:rPr lang="fr-CH" dirty="0" smtClean="0"/>
              <a:t>passent.</a:t>
            </a:r>
            <a:endParaRPr lang="fr-CH" dirty="0" smtClean="0"/>
          </a:p>
          <a:p>
            <a:endParaRPr lang="fr-CH" dirty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829" y="1754155"/>
            <a:ext cx="2171765" cy="2018464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" r="41723" b="1"/>
          <a:stretch/>
        </p:blipFill>
        <p:spPr bwMode="auto">
          <a:xfrm>
            <a:off x="3923580" y="4413379"/>
            <a:ext cx="2575131" cy="1978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59849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12243" y="1"/>
            <a:ext cx="9567515" cy="2476981"/>
          </a:xfrm>
        </p:spPr>
        <p:txBody>
          <a:bodyPr anchor="ctr">
            <a:noAutofit/>
          </a:bodyPr>
          <a:lstStyle/>
          <a:p>
            <a:r>
              <a:rPr lang="fr-CH" sz="5400" dirty="0">
                <a:cs typeface="Arial" panose="020B0604020202020204" pitchFamily="34" charset="0"/>
              </a:rPr>
              <a:t>Merci de votre écoute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243" y="2476983"/>
            <a:ext cx="551258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4800" dirty="0" smtClean="0">
                <a:cs typeface="Arial" panose="020B0604020202020204" pitchFamily="34" charset="0"/>
              </a:rPr>
              <a:t>Des questions </a:t>
            </a:r>
            <a:r>
              <a:rPr lang="fr-CH" sz="11500" dirty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</p:spTree>
    <p:extLst>
      <p:ext uri="{BB962C8B-B14F-4D97-AF65-F5344CB8AC3E}">
        <p14:creationId xmlns:p14="http://schemas.microsoft.com/office/powerpoint/2010/main" val="149807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738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85665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803" y="1173651"/>
            <a:ext cx="84354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6000" b="1" dirty="0"/>
              <a:t>P</a:t>
            </a:r>
            <a:r>
              <a:rPr lang="fr-CH" sz="6000" dirty="0"/>
              <a:t>ower </a:t>
            </a:r>
            <a:r>
              <a:rPr lang="fr-CH" sz="6000" b="1" dirty="0"/>
              <a:t>o</a:t>
            </a:r>
            <a:r>
              <a:rPr lang="fr-CH" sz="6000" dirty="0"/>
              <a:t>ver </a:t>
            </a:r>
            <a:r>
              <a:rPr lang="fr-CH" sz="6000" b="1" dirty="0"/>
              <a:t>E</a:t>
            </a:r>
            <a:r>
              <a:rPr lang="fr-CH" sz="6000" dirty="0"/>
              <a:t>thernet</a:t>
            </a:r>
            <a:endParaRPr lang="fr-C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U</a:t>
            </a:r>
            <a:r>
              <a:rPr lang="fr-CH" sz="2400" dirty="0"/>
              <a:t>ne technologie qui permet d’envoyer du signal Ethernet et du signal électrique en même temps sur un câble Ethernet pour des périphérique réseaux . </a:t>
            </a:r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Ratifiée et publié en le 11 juillet 2003</a:t>
            </a:r>
          </a:p>
          <a:p>
            <a:pPr marL="0" indent="0">
              <a:buNone/>
            </a:pPr>
            <a:r>
              <a:rPr lang="fr-CH" sz="2400" dirty="0"/>
              <a:t>La technologie PoE est définie par la norme IEEE 802.3af. La norme IEEE 802.3at est appelé POE+ et qui est une amélioration.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50744" y="2216705"/>
            <a:ext cx="8909539" cy="834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3200" dirty="0"/>
              <a:t> </a:t>
            </a:r>
            <a:r>
              <a:rPr lang="fr-CH" sz="3200" i="1" dirty="0"/>
              <a:t>Alimentation électrique par câble Ethernet</a:t>
            </a:r>
            <a:r>
              <a:rPr lang="fr-CH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815" y="1177546"/>
            <a:ext cx="6867637" cy="836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800" b="1" u="sng" dirty="0">
                <a:solidFill>
                  <a:schemeClr val="tx1"/>
                </a:solidFill>
              </a:rPr>
              <a:t>Exemple de périphériques qui utilise la technologie PoE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r="18148"/>
          <a:stretch/>
        </p:blipFill>
        <p:spPr>
          <a:xfrm>
            <a:off x="4876800" y="2803197"/>
            <a:ext cx="1920035" cy="2009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2259" r="8333" b="13944"/>
          <a:stretch/>
        </p:blipFill>
        <p:spPr>
          <a:xfrm>
            <a:off x="1184031" y="2803197"/>
            <a:ext cx="2002546" cy="1991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8" r="17745"/>
          <a:stretch/>
        </p:blipFill>
        <p:spPr>
          <a:xfrm>
            <a:off x="8757282" y="2864848"/>
            <a:ext cx="1876144" cy="188603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073975" y="4994691"/>
            <a:ext cx="2222658" cy="36858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400" dirty="0">
                <a:solidFill>
                  <a:schemeClr val="tx1"/>
                </a:solidFill>
              </a:rPr>
              <a:t>Access Point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623478" y="4869954"/>
            <a:ext cx="2426678" cy="49332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>
                <a:solidFill>
                  <a:schemeClr val="tx1"/>
                </a:solidFill>
              </a:rPr>
              <a:t>Téléphone</a:t>
            </a:r>
            <a:r>
              <a:rPr lang="fr-CH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49677" y="4905447"/>
            <a:ext cx="4091354" cy="422337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>
                <a:solidFill>
                  <a:schemeClr val="tx1"/>
                </a:solidFill>
              </a:rPr>
              <a:t>Camera</a:t>
            </a:r>
            <a:r>
              <a:rPr lang="fr-CH" sz="3200" dirty="0"/>
              <a:t> </a:t>
            </a:r>
            <a:r>
              <a:rPr lang="fr-CH" sz="3200" dirty="0">
                <a:solidFill>
                  <a:schemeClr val="tx1"/>
                </a:solidFill>
              </a:rPr>
              <a:t>surveillance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73035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24" y="1254370"/>
            <a:ext cx="11324492" cy="139504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</a:p>
          <a:p>
            <a:pPr lvl="2"/>
            <a:r>
              <a:rPr lang="fr-CH" sz="1800" dirty="0">
                <a:solidFill>
                  <a:schemeClr val="tx1"/>
                </a:solidFill>
              </a:rPr>
              <a:t>Cette technologie permet de faire passer une tension de </a:t>
            </a:r>
            <a:r>
              <a:rPr lang="fr-CH" sz="1800" b="1" dirty="0">
                <a:solidFill>
                  <a:schemeClr val="tx1"/>
                </a:solidFill>
              </a:rPr>
              <a:t>48 Volts </a:t>
            </a:r>
            <a:r>
              <a:rPr lang="fr-CH" sz="1800" dirty="0">
                <a:solidFill>
                  <a:schemeClr val="tx1"/>
                </a:solidFill>
              </a:rPr>
              <a:t>environ et </a:t>
            </a:r>
            <a:r>
              <a:rPr lang="fr-CH" sz="1800" b="1" dirty="0">
                <a:solidFill>
                  <a:schemeClr val="tx1"/>
                </a:solidFill>
              </a:rPr>
              <a:t>12 Wat </a:t>
            </a:r>
            <a:r>
              <a:rPr lang="fr-CH" sz="1800" dirty="0">
                <a:solidFill>
                  <a:schemeClr val="tx1"/>
                </a:solidFill>
              </a:rPr>
              <a:t>de puissance électronique </a:t>
            </a:r>
            <a:r>
              <a:rPr lang="fr-CH" sz="1800" b="1" dirty="0">
                <a:solidFill>
                  <a:schemeClr val="tx1"/>
                </a:solidFill>
              </a:rPr>
              <a:t>voir plus.</a:t>
            </a:r>
          </a:p>
          <a:p>
            <a:pPr lvl="2"/>
            <a:r>
              <a:rPr lang="fr-CH" sz="1800" dirty="0">
                <a:solidFill>
                  <a:schemeClr val="tx1"/>
                </a:solidFill>
              </a:rPr>
              <a:t>Une vitesse de transmission de donnés qui peut aller à 100Mb/Seconde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7585" y="2802895"/>
            <a:ext cx="3910262" cy="30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Normes 802.3af et 802.3at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" t="3236" r="2338" b="3236"/>
          <a:stretch/>
        </p:blipFill>
        <p:spPr>
          <a:xfrm>
            <a:off x="2605146" y="3259014"/>
            <a:ext cx="7069015" cy="32824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361533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431" y="1399530"/>
            <a:ext cx="3575018" cy="6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classes PoE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4786" r="1353" b="4831"/>
          <a:stretch/>
        </p:blipFill>
        <p:spPr>
          <a:xfrm>
            <a:off x="890955" y="2237167"/>
            <a:ext cx="10305568" cy="3202342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4898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564</TotalTime>
  <Words>687</Words>
  <Application>Microsoft Office PowerPoint</Application>
  <PresentationFormat>Grand écran</PresentationFormat>
  <Paragraphs>198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4" baseType="lpstr">
      <vt:lpstr>Andalus</vt:lpstr>
      <vt:lpstr>Arial</vt:lpstr>
      <vt:lpstr>Calibri</vt:lpstr>
      <vt:lpstr>Century Gothic</vt:lpstr>
      <vt:lpstr>Century Gothic (Headings)</vt:lpstr>
      <vt:lpstr>Times New Roman</vt:lpstr>
      <vt:lpstr>Wingdings 3</vt:lpstr>
      <vt:lpstr>Slice</vt:lpstr>
      <vt:lpstr>Module 214  Fabrication de câble Ethernet</vt:lpstr>
      <vt:lpstr>SOMMAIRE</vt:lpstr>
      <vt:lpstr>Introduction</vt:lpstr>
      <vt:lpstr>Historique</vt:lpstr>
      <vt:lpstr>USAGE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Les catégories des câbles Ethernet</vt:lpstr>
      <vt:lpstr>CATEGORIE 5</vt:lpstr>
      <vt:lpstr>CATEGORIE 5E</vt:lpstr>
      <vt:lpstr>CATEGORIE 6</vt:lpstr>
      <vt:lpstr>La catégorie 6A est une amélioration technique de la catégorie 6 </vt:lpstr>
      <vt:lpstr>CATEGORIE 7</vt:lpstr>
      <vt:lpstr>CATEGORIE 8</vt:lpstr>
      <vt:lpstr>BLINDAGE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CONNECTIQUES</vt:lpstr>
      <vt:lpstr>CONNECTIQUES</vt:lpstr>
      <vt:lpstr>CONNECTIQUES</vt:lpstr>
      <vt:lpstr>CONNECTIQUES</vt:lpstr>
      <vt:lpstr>CONNECTIQUES</vt:lpstr>
      <vt:lpstr>NORMES</vt:lpstr>
      <vt:lpstr>FABRICATION</vt:lpstr>
      <vt:lpstr>Merci de votre écoute </vt:lpstr>
    </vt:vector>
  </TitlesOfParts>
  <Company>FRHI Hotels &amp; Resorts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Krenger Quentin</cp:lastModifiedBy>
  <cp:revision>86</cp:revision>
  <dcterms:created xsi:type="dcterms:W3CDTF">2019-02-11T09:26:05Z</dcterms:created>
  <dcterms:modified xsi:type="dcterms:W3CDTF">2019-04-25T08:19:34Z</dcterms:modified>
</cp:coreProperties>
</file>