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301" r:id="rId9"/>
    <p:sldId id="303" r:id="rId10"/>
    <p:sldId id="304" r:id="rId11"/>
    <p:sldId id="261" r:id="rId12"/>
    <p:sldId id="313" r:id="rId13"/>
    <p:sldId id="273" r:id="rId14"/>
    <p:sldId id="305" r:id="rId15"/>
    <p:sldId id="306" r:id="rId16"/>
    <p:sldId id="307" r:id="rId17"/>
    <p:sldId id="274" r:id="rId18"/>
    <p:sldId id="260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62" r:id="rId27"/>
    <p:sldId id="295" r:id="rId28"/>
    <p:sldId id="297" r:id="rId29"/>
    <p:sldId id="263" r:id="rId30"/>
    <p:sldId id="309" r:id="rId31"/>
    <p:sldId id="264" r:id="rId32"/>
    <p:sldId id="311" r:id="rId33"/>
    <p:sldId id="315" r:id="rId34"/>
    <p:sldId id="316" r:id="rId35"/>
    <p:sldId id="317" r:id="rId36"/>
    <p:sldId id="318" r:id="rId37"/>
    <p:sldId id="319" r:id="rId38"/>
    <p:sldId id="320" r:id="rId39"/>
    <p:sldId id="265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84EEA-9CF1-47EC-83EB-FE43C2621253}">
          <p14:sldIdLst>
            <p14:sldId id="256"/>
            <p14:sldId id="283"/>
            <p14:sldId id="284"/>
            <p14:sldId id="285"/>
            <p14:sldId id="300"/>
            <p14:sldId id="286"/>
            <p14:sldId id="275"/>
            <p14:sldId id="301"/>
            <p14:sldId id="303"/>
            <p14:sldId id="304"/>
            <p14:sldId id="261"/>
            <p14:sldId id="313"/>
            <p14:sldId id="273"/>
            <p14:sldId id="305"/>
            <p14:sldId id="306"/>
            <p14:sldId id="307"/>
            <p14:sldId id="274"/>
            <p14:sldId id="260"/>
            <p14:sldId id="288"/>
            <p14:sldId id="289"/>
            <p14:sldId id="290"/>
            <p14:sldId id="291"/>
            <p14:sldId id="292"/>
            <p14:sldId id="293"/>
            <p14:sldId id="294"/>
            <p14:sldId id="262"/>
            <p14:sldId id="295"/>
            <p14:sldId id="297"/>
            <p14:sldId id="263"/>
            <p14:sldId id="309"/>
            <p14:sldId id="264"/>
            <p14:sldId id="311"/>
            <p14:sldId id="315"/>
            <p14:sldId id="316"/>
            <p14:sldId id="317"/>
            <p14:sldId id="318"/>
            <p14:sldId id="319"/>
            <p14:sldId id="32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Avantages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Simplification du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Désavantages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4" y="1154632"/>
            <a:ext cx="6016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Désavantages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1712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CAT3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813" y="903288"/>
            <a:ext cx="11539537" cy="5659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 </a:t>
            </a:r>
            <a:r>
              <a:rPr lang="fr-CH" sz="2400" b="1" u="sng" dirty="0" smtClean="0">
                <a:solidFill>
                  <a:schemeClr val="tx1"/>
                </a:solidFill>
              </a:rPr>
              <a:t>CAT3:</a:t>
            </a:r>
            <a:endParaRPr lang="fr-CH" sz="2400" b="1" u="sng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</a:t>
            </a:r>
            <a:r>
              <a:rPr lang="fr-CH" dirty="0" smtClean="0">
                <a:solidFill>
                  <a:schemeClr val="tx1"/>
                </a:solidFill>
              </a:rPr>
              <a:t>de </a:t>
            </a:r>
            <a:r>
              <a:rPr lang="fr-CH" b="1" dirty="0" smtClean="0">
                <a:solidFill>
                  <a:schemeClr val="tx1"/>
                </a:solidFill>
              </a:rPr>
              <a:t>10Mb/s</a:t>
            </a:r>
            <a:endParaRPr lang="fr-CH" b="1" dirty="0">
              <a:solidFill>
                <a:schemeClr val="tx1"/>
              </a:solidFill>
            </a:endParaRPr>
          </a:p>
          <a:p>
            <a:pPr lvl="1"/>
            <a:r>
              <a:rPr lang="fr-CH" b="1" dirty="0" smtClean="0">
                <a:solidFill>
                  <a:schemeClr val="tx1"/>
                </a:solidFill>
              </a:rPr>
              <a:t>Fréquence de 16 MHz</a:t>
            </a:r>
            <a:endParaRPr lang="fr-CH" b="1" dirty="0">
              <a:solidFill>
                <a:schemeClr val="tx1"/>
              </a:solidFill>
            </a:endParaRPr>
          </a:p>
          <a:p>
            <a:pPr lvl="1"/>
            <a:r>
              <a:rPr lang="fr-CH" b="1" dirty="0" smtClean="0">
                <a:solidFill>
                  <a:schemeClr val="tx1"/>
                </a:solidFill>
              </a:rPr>
              <a:t>L’un des premiers câble Ethernet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2629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 / 5E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813" y="903288"/>
            <a:ext cx="11539537" cy="5659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 </a:t>
            </a:r>
            <a:r>
              <a:rPr lang="fr-CH" sz="2400" b="1" u="sng" dirty="0" smtClean="0">
                <a:solidFill>
                  <a:schemeClr val="tx1"/>
                </a:solidFill>
              </a:rPr>
              <a:t>CAT5:</a:t>
            </a:r>
            <a:endParaRPr lang="fr-CH" sz="2400" b="1" u="sng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</a:t>
            </a:r>
            <a:r>
              <a:rPr lang="fr-CH" dirty="0" smtClean="0">
                <a:solidFill>
                  <a:schemeClr val="tx1"/>
                </a:solidFill>
              </a:rPr>
              <a:t>maximum de </a:t>
            </a:r>
            <a:r>
              <a:rPr lang="fr-CH" b="1" dirty="0" smtClean="0">
                <a:solidFill>
                  <a:schemeClr val="tx1"/>
                </a:solidFill>
              </a:rPr>
              <a:t>100 Mbit/s</a:t>
            </a:r>
            <a:endParaRPr lang="fr-CH" b="1" dirty="0">
              <a:solidFill>
                <a:schemeClr val="tx1"/>
              </a:solidFill>
            </a:endParaRPr>
          </a:p>
          <a:p>
            <a:pPr lvl="1"/>
            <a:r>
              <a:rPr lang="fr-CH" b="1" dirty="0" smtClean="0">
                <a:solidFill>
                  <a:schemeClr val="tx1"/>
                </a:solidFill>
              </a:rPr>
              <a:t>Fréquence de 100 MHz</a:t>
            </a:r>
            <a:endParaRPr lang="fr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techniques CAT </a:t>
            </a:r>
            <a:r>
              <a:rPr lang="fr-CH" sz="2400" b="1" u="sng" dirty="0" smtClean="0">
                <a:solidFill>
                  <a:schemeClr val="tx1"/>
                </a:solidFill>
              </a:rPr>
              <a:t>5e</a:t>
            </a:r>
            <a:r>
              <a:rPr lang="fr-CH" sz="2400" b="1" u="sng" dirty="0" smtClean="0">
                <a:solidFill>
                  <a:schemeClr val="tx1"/>
                </a:solidFill>
              </a:rPr>
              <a:t>:</a:t>
            </a:r>
            <a:endParaRPr lang="fr-CH" sz="2400" dirty="0">
              <a:solidFill>
                <a:schemeClr val="tx1"/>
              </a:solidFill>
            </a:endParaRP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Amélioration de la CAT5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Débit de 1 Gbit/s</a:t>
            </a:r>
          </a:p>
          <a:p>
            <a:pPr lvl="1"/>
            <a:r>
              <a:rPr lang="fr-CH" b="1" dirty="0" smtClean="0">
                <a:solidFill>
                  <a:schemeClr val="tx1"/>
                </a:solidFill>
              </a:rPr>
              <a:t>Fréquence de 100 MHz</a:t>
            </a:r>
            <a:endParaRPr lang="fr-CH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31" y="1105069"/>
            <a:ext cx="11221400" cy="5319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 CAT6: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10Gb/Seconde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techniques CAT 6A:</a:t>
            </a:r>
            <a:endParaRPr lang="fr-CH" sz="2400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 / 6A</a:t>
            </a:r>
          </a:p>
        </p:txBody>
      </p:sp>
    </p:spTree>
    <p:extLst>
      <p:ext uri="{BB962C8B-B14F-4D97-AF65-F5344CB8AC3E}">
        <p14:creationId xmlns:p14="http://schemas.microsoft.com/office/powerpoint/2010/main" val="1671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2417" y="885104"/>
            <a:ext cx="6339188" cy="89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 CAT6 / CAT 6A: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8008289" y="3043481"/>
            <a:ext cx="2074984" cy="2074985"/>
          </a:xfrm>
          <a:prstGeom prst="ellipse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77553" y="5030542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27"/>
          <a:stretch/>
        </p:blipFill>
        <p:spPr>
          <a:xfrm rot="16200000">
            <a:off x="2099658" y="2928860"/>
            <a:ext cx="4207729" cy="212483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78261" y="2445604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206947" y="3822687"/>
            <a:ext cx="2180492" cy="6665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 / 6A</a:t>
            </a:r>
          </a:p>
        </p:txBody>
      </p:sp>
    </p:spTree>
    <p:extLst>
      <p:ext uri="{BB962C8B-B14F-4D97-AF65-F5344CB8AC3E}">
        <p14:creationId xmlns:p14="http://schemas.microsoft.com/office/powerpoint/2010/main" val="9185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89" y="782845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892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813" y="903288"/>
            <a:ext cx="11539537" cy="5659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 </a:t>
            </a:r>
            <a:r>
              <a:rPr lang="fr-CH" sz="2400" b="1" u="sng" dirty="0" smtClean="0">
                <a:solidFill>
                  <a:schemeClr val="tx1"/>
                </a:solidFill>
              </a:rPr>
              <a:t>CAT8:</a:t>
            </a:r>
            <a:endParaRPr lang="fr-CH" sz="2400" b="1" u="sng" dirty="0">
              <a:solidFill>
                <a:schemeClr val="tx1"/>
              </a:solidFill>
            </a:endParaRP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Nouvelle catégorie </a:t>
            </a:r>
            <a:endParaRPr lang="fr-CH" b="1" dirty="0">
              <a:solidFill>
                <a:schemeClr val="tx1"/>
              </a:solidFill>
            </a:endParaRP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Débit de </a:t>
            </a:r>
            <a:r>
              <a:rPr lang="fr-CH" b="1" dirty="0" smtClean="0">
                <a:solidFill>
                  <a:schemeClr val="tx1"/>
                </a:solidFill>
              </a:rPr>
              <a:t>40 Gbit/s</a:t>
            </a:r>
          </a:p>
          <a:p>
            <a:pPr lvl="1"/>
            <a:r>
              <a:rPr lang="fr-CH" dirty="0" err="1" smtClean="0">
                <a:solidFill>
                  <a:schemeClr val="tx1"/>
                </a:solidFill>
              </a:rPr>
              <a:t>Féquence</a:t>
            </a:r>
            <a:r>
              <a:rPr lang="fr-CH" dirty="0" smtClean="0">
                <a:solidFill>
                  <a:schemeClr val="tx1"/>
                </a:solidFill>
              </a:rPr>
              <a:t> de </a:t>
            </a:r>
            <a:r>
              <a:rPr lang="fr-CH" b="1" dirty="0" smtClean="0">
                <a:solidFill>
                  <a:schemeClr val="tx1"/>
                </a:solidFill>
              </a:rPr>
              <a:t>2000 MHz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Taille maximale de </a:t>
            </a:r>
            <a:r>
              <a:rPr lang="fr-CH" b="1" dirty="0" smtClean="0">
                <a:solidFill>
                  <a:schemeClr val="tx1"/>
                </a:solidFill>
              </a:rPr>
              <a:t>30 mètres</a:t>
            </a:r>
          </a:p>
          <a:p>
            <a:pPr lvl="1"/>
            <a:r>
              <a:rPr lang="fr-CH" smtClean="0">
                <a:solidFill>
                  <a:schemeClr val="tx1"/>
                </a:solidFill>
              </a:rPr>
              <a:t>Principalement pour Data Center</a:t>
            </a:r>
            <a:endParaRPr lang="fr-CH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CA12C-1266-4CF7-B4FA-9BCC04FF0A7A}"/>
              </a:ext>
            </a:extLst>
          </p:cNvPr>
          <p:cNvSpPr txBox="1"/>
          <p:nvPr/>
        </p:nvSpPr>
        <p:spPr>
          <a:xfrm>
            <a:off x="609601" y="13023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IEEE signifie « Institute of </a:t>
            </a:r>
            <a:r>
              <a:rPr lang="fr-CH" dirty="0" err="1"/>
              <a:t>Electrical</a:t>
            </a:r>
            <a:r>
              <a:rPr lang="fr-CH" dirty="0"/>
              <a:t> and Electronics </a:t>
            </a:r>
            <a:r>
              <a:rPr lang="fr-CH" dirty="0" err="1"/>
              <a:t>Engineers</a:t>
            </a:r>
            <a:r>
              <a:rPr lang="fr-CH" dirty="0"/>
              <a:t> » ou en français « Institut d'ingénieurs en électricité et électronique 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7DECA1-1134-4B40-9A37-999B0F16999A}"/>
              </a:ext>
            </a:extLst>
          </p:cNvPr>
          <p:cNvSpPr txBox="1"/>
          <p:nvPr/>
        </p:nvSpPr>
        <p:spPr>
          <a:xfrm>
            <a:off x="609601" y="22167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Ils ont créé plusieurs normes dont la IEEE 802.3 qui fait référence à un ensemble de protocoles qui définissent les réseaux locaux (LAN).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84CECE-1614-4AEE-A3E5-0B7519852559}"/>
              </a:ext>
            </a:extLst>
          </p:cNvPr>
          <p:cNvSpPr txBox="1"/>
          <p:nvPr/>
        </p:nvSpPr>
        <p:spPr>
          <a:xfrm>
            <a:off x="609601" y="3429000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deux opérations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3D82E5C-A968-44F6-8506-2728DD4691EC}"/>
              </a:ext>
            </a:extLst>
          </p:cNvPr>
          <p:cNvGrpSpPr/>
          <p:nvPr/>
        </p:nvGrpSpPr>
        <p:grpSpPr>
          <a:xfrm>
            <a:off x="1525390" y="3810277"/>
            <a:ext cx="7923410" cy="1184940"/>
            <a:chOff x="1525390" y="3810277"/>
            <a:chExt cx="7923410" cy="118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16E7EC-0F54-4B06-88D6-BC6EA432DDDE}"/>
                </a:ext>
              </a:extLst>
            </p:cNvPr>
            <p:cNvSpPr/>
            <p:nvPr/>
          </p:nvSpPr>
          <p:spPr>
            <a:xfrm>
              <a:off x="1525390" y="3810277"/>
              <a:ext cx="2058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half</a:t>
              </a:r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-duplex</a:t>
              </a:r>
              <a:endParaRPr lang="fr-CH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1180B7-05B4-4F84-BBE4-1ABBF07A8C2A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que d’un seul périphérique à la fois.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65546DD-A06A-4710-95C0-C71CCAD0287A}"/>
              </a:ext>
            </a:extLst>
          </p:cNvPr>
          <p:cNvGrpSpPr/>
          <p:nvPr/>
        </p:nvGrpSpPr>
        <p:grpSpPr>
          <a:xfrm>
            <a:off x="1525390" y="5120361"/>
            <a:ext cx="7923410" cy="1184940"/>
            <a:chOff x="1525390" y="3810277"/>
            <a:chExt cx="7923410" cy="11849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49790-0484-4C5B-A768-A3CEE69E7730}"/>
                </a:ext>
              </a:extLst>
            </p:cNvPr>
            <p:cNvSpPr/>
            <p:nvPr/>
          </p:nvSpPr>
          <p:spPr>
            <a:xfrm>
              <a:off x="1525390" y="3810277"/>
              <a:ext cx="2000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full-duplex</a:t>
              </a:r>
              <a:endParaRPr lang="fr-CH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E58D107-D557-4FAB-855F-DF42D305D917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de plusieurs périphériques simultanément.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Expliquer l’histoire et les usages du </a:t>
            </a:r>
            <a:r>
              <a:rPr lang="fr-CH" sz="1800">
                <a:solidFill>
                  <a:schemeClr val="tx1"/>
                </a:solidFill>
              </a:rPr>
              <a:t>câble Ethernet</a:t>
            </a:r>
            <a:endParaRPr lang="fr-CH" sz="18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FCBA6D-32BF-45B9-913E-FC03E263FEB7}"/>
              </a:ext>
            </a:extLst>
          </p:cNvPr>
          <p:cNvSpPr txBox="1"/>
          <p:nvPr/>
        </p:nvSpPr>
        <p:spPr>
          <a:xfrm>
            <a:off x="609601" y="1269942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débits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35B29D-0CD6-4CAA-B965-93BCC03492D8}"/>
              </a:ext>
            </a:extLst>
          </p:cNvPr>
          <p:cNvSpPr txBox="1"/>
          <p:nvPr/>
        </p:nvSpPr>
        <p:spPr>
          <a:xfrm>
            <a:off x="942109" y="1764046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existe 4 débits différents à ce jour.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DB639-CD18-4A74-9FFE-C44EB01149A7}"/>
              </a:ext>
            </a:extLst>
          </p:cNvPr>
          <p:cNvSpPr/>
          <p:nvPr/>
        </p:nvSpPr>
        <p:spPr>
          <a:xfrm>
            <a:off x="1320451" y="2258150"/>
            <a:ext cx="5703806" cy="1701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>
                <a:ea typeface="Calibri" panose="020F0502020204030204" pitchFamily="34" charset="0"/>
                <a:cs typeface="Arial" panose="020B0604020202020204" pitchFamily="34" charset="0"/>
              </a:rPr>
              <a:t>Ethernet qui a un débit de 10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Fast Ethernet qui a un débit de 100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GigaEthernet qui a un débit de 1’000Mb/s 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10 GigaEthernet qui a un débit de 10’000Mb/s.</a:t>
            </a:r>
          </a:p>
        </p:txBody>
      </p:sp>
    </p:spTree>
    <p:extLst>
      <p:ext uri="{BB962C8B-B14F-4D97-AF65-F5344CB8AC3E}">
        <p14:creationId xmlns:p14="http://schemas.microsoft.com/office/powerpoint/2010/main" val="74319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matériel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10708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Du </a:t>
            </a:r>
            <a:r>
              <a:rPr lang="fr-CH" sz="2000" dirty="0" smtClean="0"/>
              <a:t>câble  </a:t>
            </a:r>
            <a:r>
              <a:rPr lang="fr-CH" sz="1600" dirty="0" smtClean="0"/>
              <a:t>(couper la longueur nécessaire et y ajouter 20cm pour les connecteurs)</a:t>
            </a:r>
            <a:endParaRPr lang="fr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Des connecteurs</a:t>
            </a:r>
          </a:p>
          <a:p>
            <a:endParaRPr lang="fr-CH" sz="2000" dirty="0"/>
          </a:p>
          <a:p>
            <a:r>
              <a:rPr lang="fr-CH" sz="2000" dirty="0"/>
              <a:t>Les outils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 cutter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sertir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coupante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règle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dénuder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Dénudage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Dénudez environ 5cm de gaines de chaque côtés à l’aide de la pince à dénuder.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9157CB-1F45-4CE6-A9AB-E46CA4B4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49" y="2670879"/>
            <a:ext cx="535838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Décroiser les câbles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Une fois la gaine enlevée, il vous faut </a:t>
            </a:r>
            <a:r>
              <a:rPr lang="fr-CH" b="1" dirty="0"/>
              <a:t>décroiser les câbles</a:t>
            </a:r>
            <a:r>
              <a:rPr lang="fr-CH" dirty="0"/>
              <a:t>. Si le câble est blindé vous devez aussi détresser le blindage.</a:t>
            </a:r>
            <a:endParaRPr lang="fr-CH" sz="2000" dirty="0"/>
          </a:p>
        </p:txBody>
      </p:sp>
      <p:pic>
        <p:nvPicPr>
          <p:cNvPr id="1026" name="Picture 2" descr="cable-denud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64" y="2811970"/>
            <a:ext cx="4605996" cy="26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50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Aligner les paires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Aligner les paires selon le type de câble que vous voulez créer.</a:t>
            </a:r>
            <a:endParaRPr lang="fr-CH" sz="2000" dirty="0"/>
          </a:p>
        </p:txBody>
      </p:sp>
      <p:pic>
        <p:nvPicPr>
          <p:cNvPr id="2050" name="Picture 2" descr="patch-rj45-droit-1024x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8" y="2610057"/>
            <a:ext cx="4677881" cy="233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tch-rj45-croise-1024x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82" y="2610058"/>
            <a:ext cx="4719949" cy="233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283604" y="4948998"/>
            <a:ext cx="48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Pour connecter à un switch ou un routeur</a:t>
            </a:r>
            <a:endParaRPr lang="fr-CH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5467272" y="4970932"/>
            <a:ext cx="48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Pour connecter 2 ordinateurs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572432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Couper les paires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faut bien aligner et couper droit les paires pour qu’elles touchent toutes les contacts du connecteur</a:t>
            </a:r>
            <a:endParaRPr lang="fr-CH" sz="2000" dirty="0"/>
          </a:p>
        </p:txBody>
      </p:sp>
      <p:pic>
        <p:nvPicPr>
          <p:cNvPr id="3074" name="Picture 2" descr="decou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94" y="2829588"/>
            <a:ext cx="4606504" cy="26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41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Insérer les paires dans le connecteur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Faites attention à garder l’ordre des paires correct !</a:t>
            </a:r>
            <a:endParaRPr lang="fr-CH" sz="2000" dirty="0"/>
          </a:p>
        </p:txBody>
      </p:sp>
      <p:pic>
        <p:nvPicPr>
          <p:cNvPr id="7" name="Image 6" descr="C:\Users\ac\Desktop\disposer-le-cable-dans-le-connecteu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45" y="2436178"/>
            <a:ext cx="4577270" cy="279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901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Sertir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Placez le connecteur dans la pince et appliquez une pression pour sertir le câble.</a:t>
            </a:r>
            <a:endParaRPr lang="fr-CH" sz="2000" dirty="0"/>
          </a:p>
        </p:txBody>
      </p:sp>
      <p:pic>
        <p:nvPicPr>
          <p:cNvPr id="1026" name="Picture 2" descr="sert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77" y="2497900"/>
            <a:ext cx="5513832" cy="32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589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Couvre câble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Vous pouvez, si vous en disposez, appliquer un couvre câble qui sert à protéger et rend le câble plus joli</a:t>
            </a:r>
            <a:endParaRPr lang="fr-CH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99" y="2587079"/>
            <a:ext cx="5489808" cy="32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3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CE9A5B-2BF5-4887-83F2-4BE1643502B9}"/>
              </a:ext>
            </a:extLst>
          </p:cNvPr>
          <p:cNvGrpSpPr/>
          <p:nvPr/>
        </p:nvGrpSpPr>
        <p:grpSpPr>
          <a:xfrm>
            <a:off x="3481387" y="2236719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5BF348F-7788-4FD2-B7A6-7B1F65FFCFDA}"/>
              </a:ext>
            </a:extLst>
          </p:cNvPr>
          <p:cNvGrpSpPr/>
          <p:nvPr/>
        </p:nvGrpSpPr>
        <p:grpSpPr>
          <a:xfrm>
            <a:off x="6967538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10199"/>
            <a:ext cx="11007305" cy="4071667"/>
          </a:xfrm>
        </p:spPr>
        <p:txBody>
          <a:bodyPr>
            <a:normAutofit/>
          </a:bodyPr>
          <a:lstStyle/>
          <a:p>
            <a:pPr algn="r"/>
            <a:r>
              <a:rPr lang="fr-CH" sz="3600" dirty="0">
                <a:solidFill>
                  <a:schemeClr val="tx1"/>
                </a:solidFill>
              </a:rPr>
              <a:t>Le câble Ethernet est utilisé dans la communication, on le retrouve principalement dans les réseaux locaux informatiques et téléphoniques.</a:t>
            </a:r>
          </a:p>
          <a:p>
            <a:pPr algn="r"/>
            <a:r>
              <a:rPr lang="fr-CH" sz="3600" dirty="0">
                <a:solidFill>
                  <a:schemeClr val="tx1"/>
                </a:solidFill>
              </a:rPr>
              <a:t>Ordinateurs, imprimantes, Switches, caméras de surveillance,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400" dirty="0"/>
              <a:t>Transmission de données et alimentation électrique à travers un câble Ethernet.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publiée en juillet 2003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Régie par les normes: IEEE 802.af et IEEE 802.at.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83097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8640043" y="3142250"/>
            <a:ext cx="2728997" cy="22708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5641" y="2578622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9" y="3142250"/>
            <a:ext cx="6357855" cy="22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3083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929</TotalTime>
  <Words>968</Words>
  <Application>Microsoft Office PowerPoint</Application>
  <PresentationFormat>Grand écran</PresentationFormat>
  <Paragraphs>236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7" baseType="lpstr">
      <vt:lpstr>Andalus</vt:lpstr>
      <vt:lpstr>Arial</vt:lpstr>
      <vt:lpstr>Calibri</vt:lpstr>
      <vt:lpstr>Century Gothic</vt:lpstr>
      <vt:lpstr>Century Gothic (Headings)</vt:lpstr>
      <vt:lpstr>Times New Roman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3</vt:lpstr>
      <vt:lpstr>CATEGORIE 5 / 5E</vt:lpstr>
      <vt:lpstr>CATEGORIE 6 / 6A</vt:lpstr>
      <vt:lpstr>CATEGORIE 6 / 6A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NORMES</vt:lpstr>
      <vt:lpstr>NORMES</vt:lpstr>
      <vt:lpstr>FABRICATION</vt:lpstr>
      <vt:lpstr>FABRICATION</vt:lpstr>
      <vt:lpstr>FABRICATION</vt:lpstr>
      <vt:lpstr>FABRICATION</vt:lpstr>
      <vt:lpstr>FABRICATION</vt:lpstr>
      <vt:lpstr>FABRICATION</vt:lpstr>
      <vt:lpstr>FABRICATION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Alexis AC. Charbonney</cp:lastModifiedBy>
  <cp:revision>129</cp:revision>
  <dcterms:created xsi:type="dcterms:W3CDTF">2019-02-11T09:26:05Z</dcterms:created>
  <dcterms:modified xsi:type="dcterms:W3CDTF">2019-05-03T09:10:45Z</dcterms:modified>
</cp:coreProperties>
</file>