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83" r:id="rId3"/>
    <p:sldId id="284" r:id="rId4"/>
    <p:sldId id="285" r:id="rId5"/>
    <p:sldId id="300" r:id="rId6"/>
    <p:sldId id="286" r:id="rId7"/>
    <p:sldId id="275" r:id="rId8"/>
    <p:sldId id="301" r:id="rId9"/>
    <p:sldId id="303" r:id="rId10"/>
    <p:sldId id="304" r:id="rId11"/>
    <p:sldId id="261" r:id="rId12"/>
    <p:sldId id="313" r:id="rId13"/>
    <p:sldId id="273" r:id="rId14"/>
    <p:sldId id="305" r:id="rId15"/>
    <p:sldId id="306" r:id="rId16"/>
    <p:sldId id="307" r:id="rId17"/>
    <p:sldId id="274" r:id="rId18"/>
    <p:sldId id="260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62" r:id="rId27"/>
    <p:sldId id="295" r:id="rId28"/>
    <p:sldId id="297" r:id="rId29"/>
    <p:sldId id="263" r:id="rId30"/>
    <p:sldId id="309" r:id="rId31"/>
    <p:sldId id="264" r:id="rId32"/>
    <p:sldId id="310" r:id="rId33"/>
    <p:sldId id="311" r:id="rId34"/>
    <p:sldId id="315" r:id="rId35"/>
    <p:sldId id="316" r:id="rId36"/>
    <p:sldId id="317" r:id="rId37"/>
    <p:sldId id="318" r:id="rId38"/>
    <p:sldId id="319" r:id="rId39"/>
    <p:sldId id="320" r:id="rId40"/>
    <p:sldId id="265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4984EEA-9CF1-47EC-83EB-FE43C2621253}">
          <p14:sldIdLst>
            <p14:sldId id="256"/>
            <p14:sldId id="283"/>
            <p14:sldId id="284"/>
            <p14:sldId id="285"/>
            <p14:sldId id="300"/>
            <p14:sldId id="286"/>
            <p14:sldId id="275"/>
            <p14:sldId id="301"/>
            <p14:sldId id="303"/>
            <p14:sldId id="304"/>
            <p14:sldId id="261"/>
            <p14:sldId id="313"/>
            <p14:sldId id="273"/>
            <p14:sldId id="305"/>
            <p14:sldId id="306"/>
            <p14:sldId id="307"/>
            <p14:sldId id="274"/>
            <p14:sldId id="260"/>
            <p14:sldId id="288"/>
            <p14:sldId id="289"/>
            <p14:sldId id="290"/>
            <p14:sldId id="291"/>
            <p14:sldId id="292"/>
            <p14:sldId id="293"/>
            <p14:sldId id="294"/>
            <p14:sldId id="262"/>
            <p14:sldId id="295"/>
            <p14:sldId id="297"/>
            <p14:sldId id="263"/>
            <p14:sldId id="309"/>
            <p14:sldId id="264"/>
            <p14:sldId id="310"/>
            <p14:sldId id="311"/>
            <p14:sldId id="315"/>
            <p14:sldId id="316"/>
            <p14:sldId id="317"/>
            <p14:sldId id="318"/>
            <p14:sldId id="319"/>
            <p14:sldId id="32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5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84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140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5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800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99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868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517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70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680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24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96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09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759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363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15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9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4063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048" y="1910395"/>
            <a:ext cx="9663764" cy="624462"/>
          </a:xfrm>
        </p:spPr>
        <p:txBody>
          <a:bodyPr>
            <a:noAutofit/>
          </a:bodyPr>
          <a:lstStyle/>
          <a:p>
            <a:r>
              <a:rPr lang="fr-CH" sz="4400" dirty="0">
                <a:cs typeface="Arial" panose="020B0604020202020204" pitchFamily="34" charset="0"/>
              </a:rPr>
              <a:t>Module 214 </a:t>
            </a:r>
            <a:br>
              <a:rPr lang="fr-CH" sz="4400" dirty="0">
                <a:cs typeface="Arial" panose="020B0604020202020204" pitchFamily="34" charset="0"/>
              </a:rPr>
            </a:br>
            <a:r>
              <a:rPr lang="fr-CH" sz="4400" dirty="0">
                <a:cs typeface="Arial" panose="020B0604020202020204" pitchFamily="34" charset="0"/>
              </a:rPr>
              <a:t>Fabrication de câble Ethernet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048" y="4166887"/>
            <a:ext cx="3053036" cy="2314936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Winston </a:t>
            </a:r>
            <a:r>
              <a:rPr lang="fr-CH" b="1" dirty="0">
                <a:solidFill>
                  <a:schemeClr val="tx1"/>
                </a:solidFill>
              </a:rPr>
              <a:t>Forti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Meisen</a:t>
            </a:r>
          </a:p>
          <a:p>
            <a:r>
              <a:rPr lang="fr-CH" dirty="0">
                <a:solidFill>
                  <a:schemeClr val="tx1"/>
                </a:solidFill>
              </a:rPr>
              <a:t>Alexis </a:t>
            </a:r>
            <a:r>
              <a:rPr lang="fr-CH" b="1" dirty="0">
                <a:solidFill>
                  <a:schemeClr val="tx1"/>
                </a:solidFill>
              </a:rPr>
              <a:t>Charbonney</a:t>
            </a:r>
          </a:p>
          <a:p>
            <a:r>
              <a:rPr lang="fr-CH" dirty="0">
                <a:solidFill>
                  <a:schemeClr val="tx1"/>
                </a:solidFill>
              </a:rPr>
              <a:t>Osama </a:t>
            </a:r>
            <a:r>
              <a:rPr lang="fr-CH" b="1" dirty="0">
                <a:solidFill>
                  <a:schemeClr val="tx1"/>
                </a:solidFill>
              </a:rPr>
              <a:t>Shalhoub</a:t>
            </a:r>
          </a:p>
          <a:p>
            <a:r>
              <a:rPr lang="fr-CH" dirty="0">
                <a:solidFill>
                  <a:schemeClr val="tx1"/>
                </a:solidFill>
              </a:rPr>
              <a:t>Quentin </a:t>
            </a:r>
            <a:r>
              <a:rPr lang="fr-CH" b="1" dirty="0">
                <a:solidFill>
                  <a:schemeClr val="tx1"/>
                </a:solidFill>
              </a:rPr>
              <a:t>Krenger</a:t>
            </a:r>
          </a:p>
          <a:p>
            <a:r>
              <a:rPr lang="fr-CH" dirty="0">
                <a:solidFill>
                  <a:schemeClr val="tx1"/>
                </a:solidFill>
              </a:rPr>
              <a:t>Dylan </a:t>
            </a:r>
            <a:r>
              <a:rPr lang="fr-CH" b="1" dirty="0">
                <a:solidFill>
                  <a:schemeClr val="tx1"/>
                </a:solidFill>
              </a:rPr>
              <a:t>Guiducci</a:t>
            </a:r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6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8383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sz="2800" b="1" dirty="0">
                <a:solidFill>
                  <a:schemeClr val="tx1"/>
                </a:solidFill>
              </a:rPr>
              <a:t>Avantages 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Rentable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Facilité à la mise en place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Simplification du câblage 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H" sz="2800" b="1" dirty="0">
                <a:solidFill>
                  <a:schemeClr val="tx1"/>
                </a:solidFill>
              </a:rPr>
              <a:t>Désavantages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Alimentation centrale</a:t>
            </a:r>
            <a:endParaRPr lang="fr-CH" b="1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640464" y="1154632"/>
            <a:ext cx="6016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Avantage et Désavantages de la technologie PoE</a:t>
            </a:r>
            <a:endParaRPr lang="fr-CH" b="1" dirty="0"/>
          </a:p>
          <a:p>
            <a:endParaRPr lang="fr-CH" b="1" u="sng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317121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80" y="1033010"/>
            <a:ext cx="11385771" cy="552983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CH" sz="4400" dirty="0">
                <a:solidFill>
                  <a:schemeClr val="tx1"/>
                </a:solidFill>
              </a:rPr>
              <a:t>CAT3</a:t>
            </a:r>
          </a:p>
          <a:p>
            <a:pPr>
              <a:lnSpc>
                <a:spcPct val="150000"/>
              </a:lnSpc>
            </a:pPr>
            <a:r>
              <a:rPr lang="fr-CH" sz="4400" dirty="0">
                <a:solidFill>
                  <a:schemeClr val="tx1"/>
                </a:solidFill>
              </a:rPr>
              <a:t>CAT5 / 5E</a:t>
            </a:r>
          </a:p>
          <a:p>
            <a:pPr>
              <a:lnSpc>
                <a:spcPct val="150000"/>
              </a:lnSpc>
            </a:pPr>
            <a:r>
              <a:rPr lang="fr-CH" sz="4400" dirty="0">
                <a:solidFill>
                  <a:schemeClr val="tx1"/>
                </a:solidFill>
              </a:rPr>
              <a:t>CAT6 / 6A</a:t>
            </a:r>
          </a:p>
          <a:p>
            <a:pPr>
              <a:lnSpc>
                <a:spcPct val="150000"/>
              </a:lnSpc>
            </a:pPr>
            <a:r>
              <a:rPr lang="fr-CH" sz="4400" dirty="0">
                <a:solidFill>
                  <a:schemeClr val="tx1"/>
                </a:solidFill>
              </a:rPr>
              <a:t>CAT7</a:t>
            </a:r>
          </a:p>
          <a:p>
            <a:pPr>
              <a:lnSpc>
                <a:spcPct val="150000"/>
              </a:lnSpc>
            </a:pPr>
            <a:r>
              <a:rPr lang="fr-CH" sz="4400" dirty="0">
                <a:solidFill>
                  <a:schemeClr val="tx1"/>
                </a:solidFill>
              </a:rPr>
              <a:t>CAT8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40638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Les catégories des câbles Ethernet</a:t>
            </a:r>
          </a:p>
        </p:txBody>
      </p:sp>
    </p:spTree>
    <p:extLst>
      <p:ext uri="{BB962C8B-B14F-4D97-AF65-F5344CB8AC3E}">
        <p14:creationId xmlns:p14="http://schemas.microsoft.com/office/powerpoint/2010/main" val="355192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511706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3</a:t>
            </a:r>
          </a:p>
        </p:txBody>
      </p:sp>
    </p:spTree>
    <p:extLst>
      <p:ext uri="{BB962C8B-B14F-4D97-AF65-F5344CB8AC3E}">
        <p14:creationId xmlns:p14="http://schemas.microsoft.com/office/powerpoint/2010/main" val="18886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32629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5 / 5E</a:t>
            </a:r>
          </a:p>
        </p:txBody>
      </p:sp>
    </p:spTree>
    <p:extLst>
      <p:ext uri="{BB962C8B-B14F-4D97-AF65-F5344CB8AC3E}">
        <p14:creationId xmlns:p14="http://schemas.microsoft.com/office/powerpoint/2010/main" val="347942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831" y="1105069"/>
            <a:ext cx="11221400" cy="5319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400" b="1" u="sng" dirty="0">
                <a:solidFill>
                  <a:schemeClr val="tx1"/>
                </a:solidFill>
              </a:rPr>
              <a:t>Caractéristiques technique CAT6: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10Gb/Seconde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55M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250 Mhz</a:t>
            </a:r>
          </a:p>
          <a:p>
            <a:pPr marL="457200" lvl="1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sz="2400" b="1" u="sng" dirty="0">
                <a:solidFill>
                  <a:schemeClr val="tx1"/>
                </a:solidFill>
              </a:rPr>
              <a:t>Caractéristiques techniques CAT 6A:</a:t>
            </a:r>
            <a:endParaRPr lang="fr-CH" sz="2400" dirty="0">
              <a:solidFill>
                <a:schemeClr val="tx1"/>
              </a:solidFill>
            </a:endParaRP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100Mètres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</a:t>
            </a:r>
            <a:r>
              <a:rPr lang="fr-CH" b="1" dirty="0">
                <a:solidFill>
                  <a:schemeClr val="tx1"/>
                </a:solidFill>
              </a:rPr>
              <a:t>les 500 Mhz</a:t>
            </a:r>
          </a:p>
          <a:p>
            <a:pPr marL="0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3317630" cy="545123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6 / 6A</a:t>
            </a:r>
          </a:p>
        </p:txBody>
      </p:sp>
    </p:spTree>
    <p:extLst>
      <p:ext uri="{BB962C8B-B14F-4D97-AF65-F5344CB8AC3E}">
        <p14:creationId xmlns:p14="http://schemas.microsoft.com/office/powerpoint/2010/main" val="16711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2417" y="885104"/>
            <a:ext cx="6339188" cy="890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physique CAT6 / CAT 6A: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22717" r="36913" b="21241"/>
          <a:stretch/>
        </p:blipFill>
        <p:spPr>
          <a:xfrm>
            <a:off x="8008289" y="3043481"/>
            <a:ext cx="2074984" cy="2074985"/>
          </a:xfrm>
          <a:prstGeom prst="ellipse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577553" y="5030542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27"/>
          <a:stretch/>
        </p:blipFill>
        <p:spPr>
          <a:xfrm rot="16200000">
            <a:off x="2099658" y="2928860"/>
            <a:ext cx="4207729" cy="212483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78261" y="2445604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Paire torsadés souples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206947" y="3822687"/>
            <a:ext cx="2180492" cy="6665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Séparateur longitudinal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3317630" cy="545123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6 / 6A</a:t>
            </a:r>
          </a:p>
        </p:txBody>
      </p:sp>
    </p:spTree>
    <p:extLst>
      <p:ext uri="{BB962C8B-B14F-4D97-AF65-F5344CB8AC3E}">
        <p14:creationId xmlns:p14="http://schemas.microsoft.com/office/powerpoint/2010/main" val="91853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89" y="782845"/>
            <a:ext cx="6302742" cy="437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techniques: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40Gb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50M et 100Gb si la distance est à 15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600 Mhz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Physiques: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t="-1983" r="30196" b="-2588"/>
          <a:stretch/>
        </p:blipFill>
        <p:spPr>
          <a:xfrm>
            <a:off x="8637801" y="3775664"/>
            <a:ext cx="1581258" cy="148092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3"/>
          <a:stretch/>
        </p:blipFill>
        <p:spPr>
          <a:xfrm>
            <a:off x="8064151" y="741290"/>
            <a:ext cx="2105913" cy="2205357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t="43254" r="12018" b="31792"/>
          <a:stretch/>
        </p:blipFill>
        <p:spPr>
          <a:xfrm>
            <a:off x="7045196" y="5528502"/>
            <a:ext cx="4766467" cy="750277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9831765" y="2166549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9855211" y="1329717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Bl.Coll</a:t>
            </a:r>
            <a:endParaRPr lang="fr-CH" dirty="0"/>
          </a:p>
        </p:txBody>
      </p:sp>
      <p:sp>
        <p:nvSpPr>
          <p:cNvPr id="12" name="Bent-Up Arrow 11"/>
          <p:cNvSpPr/>
          <p:nvPr/>
        </p:nvSpPr>
        <p:spPr>
          <a:xfrm flipH="1">
            <a:off x="8821908" y="2482716"/>
            <a:ext cx="1213046" cy="976781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Bl.Ind</a:t>
            </a:r>
            <a:endParaRPr lang="fr-CH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7</a:t>
            </a:r>
          </a:p>
        </p:txBody>
      </p:sp>
    </p:spTree>
    <p:extLst>
      <p:ext uri="{BB962C8B-B14F-4D97-AF65-F5344CB8AC3E}">
        <p14:creationId xmlns:p14="http://schemas.microsoft.com/office/powerpoint/2010/main" val="18920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8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4735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0024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BLINDAGE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DF8D4-22A3-4F52-B3A1-BDF90524C006}"/>
              </a:ext>
            </a:extLst>
          </p:cNvPr>
          <p:cNvSpPr txBox="1">
            <a:spLocks/>
          </p:cNvSpPr>
          <p:nvPr/>
        </p:nvSpPr>
        <p:spPr>
          <a:xfrm>
            <a:off x="2002421" y="873270"/>
            <a:ext cx="86156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CH" sz="6000" dirty="0"/>
              <a:t>Pourquoi le blindage?</a:t>
            </a:r>
            <a:endParaRPr lang="fr-CH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58F6CE-D1F4-48B3-95BD-E6A6BBA27883}"/>
              </a:ext>
            </a:extLst>
          </p:cNvPr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800" dirty="0"/>
              <a:t>Protection contre les interférence externes (champs électromagnétique, radiation, etc.).</a:t>
            </a:r>
            <a:endParaRPr lang="fr-CH" sz="2400" dirty="0"/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Moins d’interférences = plus de performance.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Réduction des coûts d’installation:</a:t>
            </a:r>
          </a:p>
          <a:p>
            <a:r>
              <a:rPr lang="fr-CH" sz="2400" dirty="0"/>
              <a:t>	Sans blindage environ 225mm de distance des courants forts</a:t>
            </a:r>
          </a:p>
          <a:p>
            <a:r>
              <a:rPr lang="fr-CH" dirty="0"/>
              <a:t>	Avec un bon blindage 24mm.</a:t>
            </a:r>
          </a:p>
        </p:txBody>
      </p:sp>
    </p:spTree>
    <p:extLst>
      <p:ext uri="{BB962C8B-B14F-4D97-AF65-F5344CB8AC3E}">
        <p14:creationId xmlns:p14="http://schemas.microsoft.com/office/powerpoint/2010/main" val="338489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81026FC-1090-4023-909F-15FCFF27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29" y="741984"/>
            <a:ext cx="9011526" cy="41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273130" cy="716325"/>
          </a:xfrm>
        </p:spPr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140" y="1520483"/>
            <a:ext cx="10216729" cy="5042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Historique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Usage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La Technologie PoE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Catégories des câbles Ethernet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Blindages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Connectiques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Normes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Fabrication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906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U/UTP (UTP) :</a:t>
            </a:r>
            <a:r>
              <a:rPr lang="fr-CH" sz="3600" dirty="0"/>
              <a:t>Unshielded twisted Pairs</a:t>
            </a:r>
          </a:p>
        </p:txBody>
      </p:sp>
      <p:pic>
        <p:nvPicPr>
          <p:cNvPr id="5" name="Picture 14" descr="C:\Users\wmeisen\AppData\Local\Microsoft\Windows\INetCache\Content.MSO\A42E0746.tmp">
            <a:extLst>
              <a:ext uri="{FF2B5EF4-FFF2-40B4-BE49-F238E27FC236}">
                <a16:creationId xmlns:a16="http://schemas.microsoft.com/office/drawing/2014/main" id="{DB87F8D8-06EF-4D76-BC3D-CB6B00B6B7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39" y="1971041"/>
            <a:ext cx="5914522" cy="357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321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724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F/UTP (FTP) :</a:t>
            </a:r>
            <a:r>
              <a:rPr lang="fr-CH" sz="3600" dirty="0"/>
              <a:t>  Foiled Twisted Pairs</a:t>
            </a:r>
          </a:p>
        </p:txBody>
      </p:sp>
      <p:pic>
        <p:nvPicPr>
          <p:cNvPr id="6" name="Picture 16" descr="RÃ©sultat de recherche d'images pour &quot;paire torsadÃ©e F/UTP&quot;">
            <a:extLst>
              <a:ext uri="{FF2B5EF4-FFF2-40B4-BE49-F238E27FC236}">
                <a16:creationId xmlns:a16="http://schemas.microsoft.com/office/drawing/2014/main" id="{2BCB4FA7-7321-47D4-A2CA-C797433557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40" y="1767840"/>
            <a:ext cx="5862320" cy="3921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791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697056" y="782320"/>
            <a:ext cx="686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U/FTP (STP)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Twisted Pairs</a:t>
            </a:r>
            <a:endParaRPr lang="fr-CH" sz="3600" dirty="0"/>
          </a:p>
        </p:txBody>
      </p:sp>
      <p:pic>
        <p:nvPicPr>
          <p:cNvPr id="5" name="Picture 17" descr="RÃ©sultat de recherche d'images pour &quot;paire torsadÃ©e U/FTP&quot;">
            <a:extLst>
              <a:ext uri="{FF2B5EF4-FFF2-40B4-BE49-F238E27FC236}">
                <a16:creationId xmlns:a16="http://schemas.microsoft.com/office/drawing/2014/main" id="{C285CD3B-FCE6-4B9F-ADED-4D7689EB73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65" y="1676400"/>
            <a:ext cx="5970270" cy="4122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719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755259" y="782320"/>
            <a:ext cx="874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F/FTP (FFTP) 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Foilded and foilded twisted pair</a:t>
            </a:r>
            <a:endParaRPr lang="fr-CH" sz="3600" dirty="0"/>
          </a:p>
        </p:txBody>
      </p:sp>
      <p:pic>
        <p:nvPicPr>
          <p:cNvPr id="6" name="Picture 18" descr="RÃ©sultat de recherche d'images pour &quot;paire torsadÃ©e U/FTP&quot;">
            <a:extLst>
              <a:ext uri="{FF2B5EF4-FFF2-40B4-BE49-F238E27FC236}">
                <a16:creationId xmlns:a16="http://schemas.microsoft.com/office/drawing/2014/main" id="{9D8E18DB-E786-4429-9285-47D633DE09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73" y="1700772"/>
            <a:ext cx="5957254" cy="4242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83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629200" y="763954"/>
            <a:ext cx="8933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SF/UTP (SFTP)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Foilded Twisted Pairs </a:t>
            </a:r>
            <a:endParaRPr lang="fr-CH" sz="3600" dirty="0"/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13636A98-632D-420B-8319-4B91165B518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9" t="11722" r="3603" b="20039"/>
          <a:stretch/>
        </p:blipFill>
        <p:spPr bwMode="auto">
          <a:xfrm>
            <a:off x="3229451" y="1700772"/>
            <a:ext cx="5733098" cy="4070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0377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466689" y="782320"/>
            <a:ext cx="9324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S/FTP(SSTP)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And Foilded Twisted Pairs </a:t>
            </a:r>
            <a:endParaRPr lang="fr-CH" sz="3600" dirty="0"/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C7598FC5-56B3-45F2-AD6E-4CFF22FFEDA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95"/>
          <a:stretch/>
        </p:blipFill>
        <p:spPr bwMode="auto">
          <a:xfrm>
            <a:off x="3076098" y="1611313"/>
            <a:ext cx="6039803" cy="3824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8803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RJ-45 - </a:t>
            </a:r>
            <a:r>
              <a:rPr lang="fr-CH" sz="3200" i="1" dirty="0"/>
              <a:t>Registered Jack 45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11" y="1906585"/>
            <a:ext cx="2041849" cy="204184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40971" y="1754155"/>
            <a:ext cx="863081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Usages RJ-45</a:t>
            </a:r>
          </a:p>
          <a:p>
            <a:pPr>
              <a:lnSpc>
                <a:spcPct val="150000"/>
              </a:lnSpc>
            </a:pPr>
            <a:r>
              <a:rPr lang="fr-CH" dirty="0"/>
              <a:t>Interconnexion d’interfaces physiques.</a:t>
            </a:r>
          </a:p>
          <a:p>
            <a:pPr>
              <a:lnSpc>
                <a:spcPct val="150000"/>
              </a:lnSpc>
            </a:pPr>
            <a:r>
              <a:rPr lang="fr-CH" dirty="0"/>
              <a:t>Equipement réseaux.</a:t>
            </a:r>
          </a:p>
          <a:p>
            <a:pPr>
              <a:lnSpc>
                <a:spcPct val="150000"/>
              </a:lnSpc>
            </a:pPr>
            <a:r>
              <a:rPr lang="fr-CH" dirty="0"/>
              <a:t>Téléphonie.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PoE</a:t>
            </a:r>
            <a:r>
              <a:rPr lang="fr-CH" dirty="0"/>
              <a:t>.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dirty="0"/>
              <a:t>Il possède 8 broches où les paires torsadées passent.</a:t>
            </a:r>
          </a:p>
          <a:p>
            <a:pPr>
              <a:lnSpc>
                <a:spcPct val="150000"/>
              </a:lnSpc>
            </a:pPr>
            <a:r>
              <a:rPr lang="fr-CH" dirty="0"/>
              <a:t>Le RJ-45 respecte le standard </a:t>
            </a:r>
            <a:r>
              <a:rPr lang="fr-CH" b="1" dirty="0"/>
              <a:t>TIA/EIA-568-B.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28687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RJ-45 - </a:t>
            </a:r>
            <a:r>
              <a:rPr lang="fr-CH" sz="3200" i="1" dirty="0"/>
              <a:t>Registered Jack 45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59633" y="1439991"/>
            <a:ext cx="906002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Différentes applications</a:t>
            </a:r>
          </a:p>
          <a:p>
            <a:pPr>
              <a:lnSpc>
                <a:spcPct val="150000"/>
              </a:lnSpc>
            </a:pPr>
            <a:r>
              <a:rPr lang="fr-CH" dirty="0"/>
              <a:t>Suivant la paire torsadée utilisée sur une broche,</a:t>
            </a:r>
          </a:p>
          <a:p>
            <a:pPr>
              <a:lnSpc>
                <a:spcPct val="150000"/>
              </a:lnSpc>
            </a:pPr>
            <a:r>
              <a:rPr lang="fr-CH" dirty="0"/>
              <a:t>l’application sera différente.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264" y="1387209"/>
            <a:ext cx="4351946" cy="24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98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8780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Femelle- </a:t>
            </a:r>
            <a:r>
              <a:rPr lang="fr-CH" sz="3200" i="1" dirty="0"/>
              <a:t>Registered Jack 45 Femelle</a:t>
            </a:r>
          </a:p>
        </p:txBody>
      </p:sp>
      <p:pic>
        <p:nvPicPr>
          <p:cNvPr id="7" name="Image 6" descr="Image associÃ©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4" y="1669070"/>
            <a:ext cx="2397968" cy="20281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/>
          <p:cNvSpPr txBox="1"/>
          <p:nvPr/>
        </p:nvSpPr>
        <p:spPr>
          <a:xfrm>
            <a:off x="1082350" y="1876609"/>
            <a:ext cx="506652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 RJ-45 Femelle</a:t>
            </a:r>
          </a:p>
          <a:p>
            <a:pPr>
              <a:lnSpc>
                <a:spcPct val="150000"/>
              </a:lnSpc>
            </a:pPr>
            <a:r>
              <a:rPr lang="fr-CH" dirty="0"/>
              <a:t>Interconnecter une interface RJ-45 mâle</a:t>
            </a:r>
          </a:p>
          <a:p>
            <a:pPr>
              <a:lnSpc>
                <a:spcPct val="150000"/>
              </a:lnSpc>
            </a:pPr>
            <a:r>
              <a:rPr lang="fr-CH" dirty="0"/>
              <a:t>avec une autre interface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Le câblage se fait de la manière suivante :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48873" y="3929153"/>
            <a:ext cx="4194053" cy="241566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748779" y="6344816"/>
            <a:ext cx="499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Branchement pour la nombre 568a et 568b</a:t>
            </a:r>
          </a:p>
        </p:txBody>
      </p:sp>
    </p:spTree>
    <p:extLst>
      <p:ext uri="{BB962C8B-B14F-4D97-AF65-F5344CB8AC3E}">
        <p14:creationId xmlns:p14="http://schemas.microsoft.com/office/powerpoint/2010/main" val="3242361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6020" y="634971"/>
            <a:ext cx="11539959" cy="51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IEEE 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802.3</a:t>
            </a:r>
            <a:endParaRPr lang="fr-CH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5CA12C-1266-4CF7-B4FA-9BCC04FF0A7A}"/>
              </a:ext>
            </a:extLst>
          </p:cNvPr>
          <p:cNvSpPr txBox="1"/>
          <p:nvPr/>
        </p:nvSpPr>
        <p:spPr>
          <a:xfrm>
            <a:off x="609601" y="1302327"/>
            <a:ext cx="858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IEEE signifie « Institute of </a:t>
            </a:r>
            <a:r>
              <a:rPr lang="fr-CH" dirty="0" err="1"/>
              <a:t>Electrical</a:t>
            </a:r>
            <a:r>
              <a:rPr lang="fr-CH" dirty="0"/>
              <a:t> and Electronics </a:t>
            </a:r>
            <a:r>
              <a:rPr lang="fr-CH" dirty="0" err="1"/>
              <a:t>Engineers</a:t>
            </a:r>
            <a:r>
              <a:rPr lang="fr-CH" dirty="0"/>
              <a:t> » ou en français « Institut d'ingénieurs en électricité et électronique »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7DECA1-1134-4B40-9A37-999B0F16999A}"/>
              </a:ext>
            </a:extLst>
          </p:cNvPr>
          <p:cNvSpPr txBox="1"/>
          <p:nvPr/>
        </p:nvSpPr>
        <p:spPr>
          <a:xfrm>
            <a:off x="609601" y="2216727"/>
            <a:ext cx="858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Ils ont créé plusieurs normes dont la IEEE 802.3 qui fait référence à un ensemble de protocoles qui définissent les réseaux locaux (LAN).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84CECE-1614-4AEE-A3E5-0B7519852559}"/>
              </a:ext>
            </a:extLst>
          </p:cNvPr>
          <p:cNvSpPr txBox="1"/>
          <p:nvPr/>
        </p:nvSpPr>
        <p:spPr>
          <a:xfrm>
            <a:off x="609601" y="3429000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latin typeface="+mj-lt"/>
              </a:rPr>
              <a:t>Les deux opérations :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3D82E5C-A968-44F6-8506-2728DD4691EC}"/>
              </a:ext>
            </a:extLst>
          </p:cNvPr>
          <p:cNvGrpSpPr/>
          <p:nvPr/>
        </p:nvGrpSpPr>
        <p:grpSpPr>
          <a:xfrm>
            <a:off x="1525390" y="3810277"/>
            <a:ext cx="7923410" cy="1184940"/>
            <a:chOff x="1525390" y="3810277"/>
            <a:chExt cx="7923410" cy="11849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16E7EC-0F54-4B06-88D6-BC6EA432DDDE}"/>
                </a:ext>
              </a:extLst>
            </p:cNvPr>
            <p:cNvSpPr/>
            <p:nvPr/>
          </p:nvSpPr>
          <p:spPr>
            <a:xfrm>
              <a:off x="1525390" y="3810277"/>
              <a:ext cx="2058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 mode </a:t>
              </a:r>
              <a:r>
                <a:rPr lang="fr-CH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half</a:t>
              </a:r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-duplex</a:t>
              </a:r>
              <a:endParaRPr lang="fr-CH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91180B7-05B4-4F84-BBE4-1ABBF07A8C2A}"/>
                </a:ext>
              </a:extLst>
            </p:cNvPr>
            <p:cNvSpPr txBox="1"/>
            <p:nvPr/>
          </p:nvSpPr>
          <p:spPr>
            <a:xfrm>
              <a:off x="3707705" y="3994943"/>
              <a:ext cx="574109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fr-CH" dirty="0"/>
                <a:t>Ressemble au fonctionnement d’un talkie-walkie.</a:t>
              </a:r>
            </a:p>
            <a:p>
              <a:pPr>
                <a:spcAft>
                  <a:spcPts val="600"/>
                </a:spcAft>
              </a:pPr>
              <a:r>
                <a:rPr lang="fr-CH" dirty="0"/>
                <a:t>Il peut recevoir et envoyer des données que d’un seul périphérique à la fois.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65546DD-A06A-4710-95C0-C71CCAD0287A}"/>
              </a:ext>
            </a:extLst>
          </p:cNvPr>
          <p:cNvGrpSpPr/>
          <p:nvPr/>
        </p:nvGrpSpPr>
        <p:grpSpPr>
          <a:xfrm>
            <a:off x="1525390" y="5120361"/>
            <a:ext cx="7923410" cy="1184940"/>
            <a:chOff x="1525390" y="3810277"/>
            <a:chExt cx="7923410" cy="11849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B49790-0484-4C5B-A768-A3CEE69E7730}"/>
                </a:ext>
              </a:extLst>
            </p:cNvPr>
            <p:cNvSpPr/>
            <p:nvPr/>
          </p:nvSpPr>
          <p:spPr>
            <a:xfrm>
              <a:off x="1525390" y="3810277"/>
              <a:ext cx="2000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 mode full-duplex</a:t>
              </a:r>
              <a:endParaRPr lang="fr-CH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E58D107-D557-4FAB-855F-DF42D305D917}"/>
                </a:ext>
              </a:extLst>
            </p:cNvPr>
            <p:cNvSpPr txBox="1"/>
            <p:nvPr/>
          </p:nvSpPr>
          <p:spPr>
            <a:xfrm>
              <a:off x="3707705" y="3994943"/>
              <a:ext cx="574109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fr-CH" dirty="0"/>
                <a:t>Ressemble au fonctionnement d’un talkie-walkie.</a:t>
              </a:r>
            </a:p>
            <a:p>
              <a:pPr>
                <a:spcAft>
                  <a:spcPts val="600"/>
                </a:spcAft>
              </a:pPr>
              <a:r>
                <a:rPr lang="fr-CH" dirty="0"/>
                <a:t>Il peut recevoir et envoyer des données de plusieurs périphériques simultanément.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1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68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Introduction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5821" y="1698172"/>
            <a:ext cx="10216729" cy="354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Sujet : La fabrication d’un câble Ethernet</a:t>
            </a:r>
          </a:p>
          <a:p>
            <a:pPr lvl="1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Cette présentation à comme objectifs :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Expliquer l’histoire et les usages du </a:t>
            </a:r>
            <a:r>
              <a:rPr lang="fr-CH" sz="1800">
                <a:solidFill>
                  <a:schemeClr val="tx1"/>
                </a:solidFill>
              </a:rPr>
              <a:t>câble Ethernet</a:t>
            </a:r>
            <a:endParaRPr lang="fr-CH" sz="18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Décrire et présenter les différentes normes, catégories et technologies d’un câble Ethernet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Démontrer la fabrication d’un câble RJ-45</a:t>
            </a:r>
          </a:p>
          <a:p>
            <a:pPr lvl="2">
              <a:lnSpc>
                <a:spcPct val="150000"/>
              </a:lnSpc>
            </a:pPr>
            <a:endParaRPr lang="fr-CH" sz="22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endParaRPr lang="fr-CH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33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6020" y="634971"/>
            <a:ext cx="11539959" cy="51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IEEE 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802.3</a:t>
            </a:r>
            <a:endParaRPr lang="fr-CH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CFCBA6D-32BF-45B9-913E-FC03E263FEB7}"/>
              </a:ext>
            </a:extLst>
          </p:cNvPr>
          <p:cNvSpPr txBox="1"/>
          <p:nvPr/>
        </p:nvSpPr>
        <p:spPr>
          <a:xfrm>
            <a:off x="609601" y="1269942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latin typeface="+mj-lt"/>
              </a:rPr>
              <a:t>Les débits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35B29D-0CD6-4CAA-B965-93BCC03492D8}"/>
              </a:ext>
            </a:extLst>
          </p:cNvPr>
          <p:cNvSpPr txBox="1"/>
          <p:nvPr/>
        </p:nvSpPr>
        <p:spPr>
          <a:xfrm>
            <a:off x="942109" y="1764046"/>
            <a:ext cx="564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Il existe 4 débits différents à ce jour.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8DB639-CD18-4A74-9FFE-C44EB01149A7}"/>
              </a:ext>
            </a:extLst>
          </p:cNvPr>
          <p:cNvSpPr/>
          <p:nvPr/>
        </p:nvSpPr>
        <p:spPr>
          <a:xfrm>
            <a:off x="1320451" y="2258150"/>
            <a:ext cx="5703806" cy="1701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>
                <a:ea typeface="Calibri" panose="020F0502020204030204" pitchFamily="34" charset="0"/>
                <a:cs typeface="Arial" panose="020B0604020202020204" pitchFamily="34" charset="0"/>
              </a:rPr>
              <a:t>Ethernet qui a un débit de 10 Mb/s,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Fast Ethernet qui a un débit de 100 Mb/s,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GigaEthernet qui a un débit de 1’000Mb/s 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10 GigaEthernet qui a un débit de 10’000Mb/s.</a:t>
            </a:r>
          </a:p>
        </p:txBody>
      </p:sp>
    </p:spTree>
    <p:extLst>
      <p:ext uri="{BB962C8B-B14F-4D97-AF65-F5344CB8AC3E}">
        <p14:creationId xmlns:p14="http://schemas.microsoft.com/office/powerpoint/2010/main" val="743191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Préparation du matériel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Du câble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Des connecteurs</a:t>
            </a:r>
          </a:p>
          <a:p>
            <a:endParaRPr lang="fr-CH" sz="2000" dirty="0"/>
          </a:p>
          <a:p>
            <a:r>
              <a:rPr lang="fr-CH" sz="2000" dirty="0"/>
              <a:t>Les outils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 cutter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pince à sertir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pince coupante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règle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pince à dénuder</a:t>
            </a:r>
          </a:p>
        </p:txBody>
      </p:sp>
    </p:spTree>
    <p:extLst>
      <p:ext uri="{BB962C8B-B14F-4D97-AF65-F5344CB8AC3E}">
        <p14:creationId xmlns:p14="http://schemas.microsoft.com/office/powerpoint/2010/main" val="1207272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Préparation du câble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/>
              <a:t>Mesurez la longueur nécessaire de câble et y ajouter 20 centimètres pour les connecteurs.</a:t>
            </a:r>
          </a:p>
          <a:p>
            <a:endParaRPr lang="fr-CH" sz="2000" dirty="0"/>
          </a:p>
          <a:p>
            <a:r>
              <a:rPr lang="fr-CH" sz="2000" dirty="0"/>
              <a:t>Coupez cette longueur à l’aide de la pince coupante.</a:t>
            </a:r>
          </a:p>
        </p:txBody>
      </p:sp>
    </p:spTree>
    <p:extLst>
      <p:ext uri="{BB962C8B-B14F-4D97-AF65-F5344CB8AC3E}">
        <p14:creationId xmlns:p14="http://schemas.microsoft.com/office/powerpoint/2010/main" val="4164296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Dénudage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/>
              <a:t>Dénudez environ 5cm de gaines de chaque côtés à l’aide de la pince à dénuder.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9157CB-1F45-4CE6-A9AB-E46CA4B45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49" y="2670879"/>
            <a:ext cx="5358384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Décroiser les câbles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Une fois la gaine enlevée, il vous faut </a:t>
            </a:r>
            <a:r>
              <a:rPr lang="fr-CH" b="1" dirty="0"/>
              <a:t>décroiser les câbles</a:t>
            </a:r>
            <a:r>
              <a:rPr lang="fr-CH" dirty="0"/>
              <a:t>. Si le câble est blindé vous devez aussi détresser le blindage.</a:t>
            </a:r>
            <a:endParaRPr lang="fr-CH" sz="2000" dirty="0"/>
          </a:p>
        </p:txBody>
      </p:sp>
      <p:pic>
        <p:nvPicPr>
          <p:cNvPr id="1026" name="Picture 2" descr="cable-denud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64" y="2811970"/>
            <a:ext cx="4605996" cy="26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150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Aligner les paires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Aligner les paires selon le type de câble que vous voulez créer.</a:t>
            </a:r>
            <a:endParaRPr lang="fr-CH" sz="2000" dirty="0"/>
          </a:p>
        </p:txBody>
      </p:sp>
      <p:pic>
        <p:nvPicPr>
          <p:cNvPr id="2050" name="Picture 2" descr="patch-rj45-droit-1024x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48" y="2610057"/>
            <a:ext cx="4677881" cy="233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atch-rj45-croise-1024x5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882" y="2610058"/>
            <a:ext cx="4719949" cy="233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283604" y="4948998"/>
            <a:ext cx="485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Pour connecter à un switch ou un routeur</a:t>
            </a:r>
            <a:endParaRPr lang="fr-CH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5467272" y="4970932"/>
            <a:ext cx="485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Pour connecter 2 ordinateurs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1572432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Couper les paires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Il faut bien aligner et couper droit les paires pour qu’elles touchent toutes les contacts du connecteur</a:t>
            </a:r>
            <a:endParaRPr lang="fr-CH" sz="2000" dirty="0"/>
          </a:p>
        </p:txBody>
      </p:sp>
      <p:pic>
        <p:nvPicPr>
          <p:cNvPr id="3074" name="Picture 2" descr="decou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694" y="2829588"/>
            <a:ext cx="4606504" cy="26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041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646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Insérer les paires dans le connecteur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Faites attention à garder l’ordre des paires correct !</a:t>
            </a:r>
            <a:endParaRPr lang="fr-CH" sz="2000" dirty="0"/>
          </a:p>
        </p:txBody>
      </p:sp>
      <p:pic>
        <p:nvPicPr>
          <p:cNvPr id="7" name="Image 6" descr="C:\Users\ac\Desktop\disposer-le-cable-dans-le-connecteu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445" y="2436178"/>
            <a:ext cx="4577270" cy="2794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8901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646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Sertir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Placez le connecteur dans la pince et appliquez une pression pour sertir le câble.</a:t>
            </a:r>
            <a:endParaRPr lang="fr-CH" sz="2000" dirty="0"/>
          </a:p>
        </p:txBody>
      </p:sp>
      <p:pic>
        <p:nvPicPr>
          <p:cNvPr id="1026" name="Picture 2" descr="sert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77" y="2497900"/>
            <a:ext cx="5513832" cy="323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589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646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Couvre câble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Vous pouvez, si vous en disposez, appliquer un couvre câble qui sert à protéger et rend le câble plus joli</a:t>
            </a:r>
            <a:endParaRPr lang="fr-CH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99" y="2587079"/>
            <a:ext cx="5489808" cy="322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1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0979" y="1339645"/>
            <a:ext cx="11539959" cy="5101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Le protocole a été inventé en mai 1973 par deux chercheurs Xerox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5CE9A5B-2BF5-4887-83F2-4BE1643502B9}"/>
              </a:ext>
            </a:extLst>
          </p:cNvPr>
          <p:cNvGrpSpPr/>
          <p:nvPr/>
        </p:nvGrpSpPr>
        <p:grpSpPr>
          <a:xfrm>
            <a:off x="3481387" y="2236719"/>
            <a:ext cx="1743075" cy="2081624"/>
            <a:chOff x="1467663" y="1689372"/>
            <a:chExt cx="1743075" cy="2081624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650A4185-1561-4B95-A05D-FEDD73B2D5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1" r="32083"/>
            <a:stretch/>
          </p:blipFill>
          <p:spPr>
            <a:xfrm>
              <a:off x="1467663" y="1689372"/>
              <a:ext cx="1743075" cy="1712292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CCBC606-F3FD-4F1A-ACB0-51D37C16A945}"/>
                </a:ext>
              </a:extLst>
            </p:cNvPr>
            <p:cNvSpPr txBox="1"/>
            <p:nvPr/>
          </p:nvSpPr>
          <p:spPr>
            <a:xfrm>
              <a:off x="1467663" y="3401664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Bob </a:t>
              </a:r>
              <a:r>
                <a:rPr lang="fr-CH" dirty="0" err="1"/>
                <a:t>Metcalf</a:t>
              </a:r>
              <a:endParaRPr lang="fr-CH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35BF348F-7788-4FD2-B7A6-7B1F65FFCFDA}"/>
              </a:ext>
            </a:extLst>
          </p:cNvPr>
          <p:cNvGrpSpPr/>
          <p:nvPr/>
        </p:nvGrpSpPr>
        <p:grpSpPr>
          <a:xfrm>
            <a:off x="6967538" y="2218908"/>
            <a:ext cx="1743076" cy="2099435"/>
            <a:chOff x="4443527" y="1689372"/>
            <a:chExt cx="1743076" cy="2099435"/>
          </a:xfrm>
        </p:grpSpPr>
        <p:pic>
          <p:nvPicPr>
            <p:cNvPr id="1028" name="Picture 4" descr="https://ieeecs-media.computer.org/wp-media/2018/04/11182850/davidboggs-e1523471453351.jpg">
              <a:extLst>
                <a:ext uri="{FF2B5EF4-FFF2-40B4-BE49-F238E27FC236}">
                  <a16:creationId xmlns:a16="http://schemas.microsoft.com/office/drawing/2014/main" id="{26ACF9C1-B83F-407C-9C49-41DED14C03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6"/>
            <a:stretch/>
          </p:blipFill>
          <p:spPr bwMode="auto">
            <a:xfrm>
              <a:off x="4443528" y="1689372"/>
              <a:ext cx="1743075" cy="1712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DBF9C99-3A06-4889-B38A-43FE2DD859D8}"/>
                </a:ext>
              </a:extLst>
            </p:cNvPr>
            <p:cNvSpPr txBox="1"/>
            <p:nvPr/>
          </p:nvSpPr>
          <p:spPr>
            <a:xfrm>
              <a:off x="4443527" y="3419475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David Boggs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1A93F582-9049-457B-9589-571AD11F982B}"/>
              </a:ext>
            </a:extLst>
          </p:cNvPr>
          <p:cNvSpPr txBox="1"/>
          <p:nvPr/>
        </p:nvSpPr>
        <p:spPr>
          <a:xfrm>
            <a:off x="530979" y="4638825"/>
            <a:ext cx="993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Lors des premiers tests, les vitesses de transmission de données atteignaient 2,94 Mbit/s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5E246-28F5-4FEA-A6C4-269F51F6041C}"/>
              </a:ext>
            </a:extLst>
          </p:cNvPr>
          <p:cNvSpPr txBox="1"/>
          <p:nvPr/>
        </p:nvSpPr>
        <p:spPr>
          <a:xfrm>
            <a:off x="923636" y="7019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u="sng" dirty="0"/>
              <a:t>Par Qui ?</a:t>
            </a:r>
          </a:p>
        </p:txBody>
      </p:sp>
    </p:spTree>
    <p:extLst>
      <p:ext uri="{BB962C8B-B14F-4D97-AF65-F5344CB8AC3E}">
        <p14:creationId xmlns:p14="http://schemas.microsoft.com/office/powerpoint/2010/main" val="14980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312243" y="1"/>
            <a:ext cx="9567515" cy="2476981"/>
          </a:xfrm>
        </p:spPr>
        <p:txBody>
          <a:bodyPr anchor="ctr">
            <a:noAutofit/>
          </a:bodyPr>
          <a:lstStyle/>
          <a:p>
            <a:r>
              <a:rPr lang="fr-CH" sz="5400" dirty="0">
                <a:cs typeface="Arial" panose="020B0604020202020204" pitchFamily="34" charset="0"/>
              </a:rPr>
              <a:t>Merci de votre écoute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243" y="2476983"/>
            <a:ext cx="551258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4800" dirty="0">
                <a:cs typeface="Arial" panose="020B0604020202020204" pitchFamily="34" charset="0"/>
              </a:rPr>
              <a:t>Des questions </a:t>
            </a:r>
            <a:r>
              <a:rPr lang="fr-CH" sz="11500" dirty="0"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90485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04580" y="1496325"/>
            <a:ext cx="10229385" cy="7477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Pour pouvoir connecter une imprimante à un PC avec un protocole universel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Il </a:t>
            </a:r>
            <a:r>
              <a:rPr lang="fr-CH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n’existait</a:t>
            </a:r>
            <a:r>
              <a:rPr lang="fr-CH" dirty="0">
                <a:solidFill>
                  <a:schemeClr val="tx1"/>
                </a:solidFill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 aucun protocole universel à cette époque</a:t>
            </a:r>
            <a:endParaRPr lang="fr-CH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5E246-28F5-4FEA-A6C4-269F51F6041C}"/>
              </a:ext>
            </a:extLst>
          </p:cNvPr>
          <p:cNvSpPr txBox="1"/>
          <p:nvPr/>
        </p:nvSpPr>
        <p:spPr>
          <a:xfrm>
            <a:off x="923636" y="7019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Pourquoi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2641573-ED7D-433D-81BF-0492492F1156}"/>
              </a:ext>
            </a:extLst>
          </p:cNvPr>
          <p:cNvSpPr txBox="1"/>
          <p:nvPr/>
        </p:nvSpPr>
        <p:spPr>
          <a:xfrm>
            <a:off x="923636" y="3198167"/>
            <a:ext cx="517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Les avancée 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depuis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sa création 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4B2A4D-02FA-44D2-923C-DD9509380C18}"/>
              </a:ext>
            </a:extLst>
          </p:cNvPr>
          <p:cNvSpPr txBox="1">
            <a:spLocks/>
          </p:cNvSpPr>
          <p:nvPr/>
        </p:nvSpPr>
        <p:spPr>
          <a:xfrm>
            <a:off x="1304580" y="3992528"/>
            <a:ext cx="10229385" cy="74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Nouvelle catégorie de câble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Nouvelle norme (</a:t>
            </a:r>
            <a:r>
              <a:rPr lang="it-IT" dirty="0">
                <a:solidFill>
                  <a:schemeClr val="tx1"/>
                </a:solidFill>
              </a:rPr>
              <a:t>IEEE 802.3 et TIA/EIA-568</a:t>
            </a:r>
            <a:r>
              <a:rPr lang="fr-CH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67058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510199"/>
            <a:ext cx="11007305" cy="4071667"/>
          </a:xfrm>
        </p:spPr>
        <p:txBody>
          <a:bodyPr>
            <a:normAutofit/>
          </a:bodyPr>
          <a:lstStyle/>
          <a:p>
            <a:pPr algn="r"/>
            <a:r>
              <a:rPr lang="fr-CH" sz="3600" dirty="0">
                <a:solidFill>
                  <a:schemeClr val="tx1"/>
                </a:solidFill>
              </a:rPr>
              <a:t>Le câble Ethernet est utilisé dans la communication, on le retrouve principalement dans les réseaux locaux informatiques et téléphoniques.</a:t>
            </a:r>
          </a:p>
          <a:p>
            <a:pPr algn="r"/>
            <a:r>
              <a:rPr lang="fr-CH" sz="3600" dirty="0">
                <a:solidFill>
                  <a:schemeClr val="tx1"/>
                </a:solidFill>
              </a:rPr>
              <a:t>Ordinateurs, imprimantes, Switches, caméras de surveillance, etc.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7738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85665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24803" y="1173651"/>
            <a:ext cx="84354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6000" b="1" dirty="0"/>
              <a:t>P</a:t>
            </a:r>
            <a:r>
              <a:rPr lang="fr-CH" sz="6000" dirty="0"/>
              <a:t>ower </a:t>
            </a:r>
            <a:r>
              <a:rPr lang="fr-CH" sz="6000" b="1" dirty="0"/>
              <a:t>o</a:t>
            </a:r>
            <a:r>
              <a:rPr lang="fr-CH" sz="6000" dirty="0"/>
              <a:t>ver </a:t>
            </a:r>
            <a:r>
              <a:rPr lang="fr-CH" sz="6000" b="1" dirty="0"/>
              <a:t>E</a:t>
            </a:r>
            <a:r>
              <a:rPr lang="fr-CH" sz="6000" dirty="0"/>
              <a:t>thernet</a:t>
            </a:r>
            <a:endParaRPr lang="fr-CH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400" dirty="0"/>
              <a:t>Transmission de données et alimentation électrique à travers un câble Ethernet.</a:t>
            </a:r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Ratifiée et publiée en juillet 2003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Régie par les normes: IEEE 802.af et IEEE 802.at.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895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083097" y="2556827"/>
            <a:ext cx="1842888" cy="445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>
                <a:solidFill>
                  <a:schemeClr val="tx1"/>
                </a:solidFill>
              </a:rPr>
              <a:t>Injecteur PoE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040" y="1406588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mettre en place la technologie PoE</a:t>
            </a:r>
            <a:r>
              <a:rPr lang="fr-CH" b="1" dirty="0"/>
              <a:t> ?</a:t>
            </a:r>
          </a:p>
          <a:p>
            <a:endParaRPr lang="fr-CH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b="9530"/>
          <a:stretch/>
        </p:blipFill>
        <p:spPr>
          <a:xfrm>
            <a:off x="8640043" y="3142250"/>
            <a:ext cx="2728997" cy="227085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515641" y="2578622"/>
            <a:ext cx="1523329" cy="445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CH" dirty="0">
                <a:solidFill>
                  <a:schemeClr val="tx1"/>
                </a:solidFill>
              </a:rPr>
              <a:t>Switch PoE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9" y="3142250"/>
            <a:ext cx="6357855" cy="22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4431" y="1399530"/>
            <a:ext cx="3575018" cy="61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sz="2000" b="1" i="0" u="sng" strike="noStrike" cap="none" normalizeH="0" baseline="0" dirty="0">
                <a:ln>
                  <a:noFill/>
                </a:ln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Les différentes classes PoE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altLang="fr-FR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4786" r="1353" b="4831"/>
          <a:stretch/>
        </p:blipFill>
        <p:spPr>
          <a:xfrm>
            <a:off x="890955" y="2237167"/>
            <a:ext cx="10305568" cy="3202342"/>
          </a:xfr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130837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920</TotalTime>
  <Words>953</Words>
  <Application>Microsoft Office PowerPoint</Application>
  <PresentationFormat>Grand écran</PresentationFormat>
  <Paragraphs>218</Paragraphs>
  <Slides>40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7" baseType="lpstr">
      <vt:lpstr>Andalus</vt:lpstr>
      <vt:lpstr>Arial</vt:lpstr>
      <vt:lpstr>Calibri</vt:lpstr>
      <vt:lpstr>Century Gothic</vt:lpstr>
      <vt:lpstr>Century Gothic (Headings)</vt:lpstr>
      <vt:lpstr>Wingdings 3</vt:lpstr>
      <vt:lpstr>Slice</vt:lpstr>
      <vt:lpstr>Module 214  Fabrication de câble Ethernet</vt:lpstr>
      <vt:lpstr>SOMMAIRE</vt:lpstr>
      <vt:lpstr>Introduction</vt:lpstr>
      <vt:lpstr>Historique</vt:lpstr>
      <vt:lpstr>Historique</vt:lpstr>
      <vt:lpstr>USAGE</vt:lpstr>
      <vt:lpstr>La technologie PoE</vt:lpstr>
      <vt:lpstr>La technologie PoE</vt:lpstr>
      <vt:lpstr>La technologie PoE</vt:lpstr>
      <vt:lpstr>La technologie PoE</vt:lpstr>
      <vt:lpstr>Les catégories des câbles Ethernet</vt:lpstr>
      <vt:lpstr>CATEGORIE 3</vt:lpstr>
      <vt:lpstr>CATEGORIE 5 / 5E</vt:lpstr>
      <vt:lpstr>CATEGORIE 6 / 6A</vt:lpstr>
      <vt:lpstr>CATEGORIE 6 / 6A</vt:lpstr>
      <vt:lpstr>CATEGORIE 7</vt:lpstr>
      <vt:lpstr>CATEGORIE 8</vt:lpstr>
      <vt:lpstr>BLINDAGE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CONNECTIQUES</vt:lpstr>
      <vt:lpstr>CONNECTIQUES</vt:lpstr>
      <vt:lpstr>CONNECTIQUES</vt:lpstr>
      <vt:lpstr>NORMES</vt:lpstr>
      <vt:lpstr>NORMES</vt:lpstr>
      <vt:lpstr>FABRICATION</vt:lpstr>
      <vt:lpstr>FABRICATION</vt:lpstr>
      <vt:lpstr>FABRICATION</vt:lpstr>
      <vt:lpstr>FABRICATION</vt:lpstr>
      <vt:lpstr>FABRICATION</vt:lpstr>
      <vt:lpstr>FABRICATION</vt:lpstr>
      <vt:lpstr>FABRICATION</vt:lpstr>
      <vt:lpstr>FABRICATION</vt:lpstr>
      <vt:lpstr>FABRICATION</vt:lpstr>
      <vt:lpstr>Merci de votre écoute </vt:lpstr>
    </vt:vector>
  </TitlesOfParts>
  <Company>FRHI Hotels &amp; Resorts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214 – Fabrication RJ45</dc:title>
  <dc:creator>Shalhoub, Osama (RMP)</dc:creator>
  <cp:lastModifiedBy>Quentin Krenger</cp:lastModifiedBy>
  <cp:revision>126</cp:revision>
  <dcterms:created xsi:type="dcterms:W3CDTF">2019-02-11T09:26:05Z</dcterms:created>
  <dcterms:modified xsi:type="dcterms:W3CDTF">2019-05-03T09:01:11Z</dcterms:modified>
</cp:coreProperties>
</file>