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FF"/>
    <a:srgbClr val="485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41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8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0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519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43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29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9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0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8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0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4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28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51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6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97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maniak.com/fr/hebergement/certificats-ssl-gratuits-lets-encrypt" TargetMode="External"/><Relationship Id="rId2" Type="http://schemas.openxmlformats.org/officeDocument/2006/relationships/hyperlink" Target="https://www.infomaniak.com/fr/hebergement/web-ss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2441-2B4F-4ACD-BC16-EAE2B3F0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050" y="1157263"/>
            <a:ext cx="10248101" cy="2387600"/>
          </a:xfrm>
        </p:spPr>
        <p:txBody>
          <a:bodyPr>
            <a:normAutofit/>
          </a:bodyPr>
          <a:lstStyle/>
          <a:p>
            <a:pPr algn="ctr"/>
            <a:r>
              <a:rPr lang="fr-CH" sz="4400" cap="none" dirty="0"/>
              <a:t>Offre de réalisation d’un site d’E-Commerce pour M. Le Client.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297D8B-C2EC-481E-91FC-00591617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722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63F2C-AA5C-4021-A34D-51A3EEC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Analyse des besoins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9F514-B98C-4290-AADE-3FB118EF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d’un site de commerce en ligne</a:t>
            </a:r>
          </a:p>
          <a:p>
            <a:r>
              <a:rPr lang="fr-CH" dirty="0"/>
              <a:t>Création d’une base de donnée facile d’accès </a:t>
            </a:r>
          </a:p>
          <a:p>
            <a:r>
              <a:rPr lang="fr-CH" dirty="0"/>
              <a:t>Différentes méthodes de payements </a:t>
            </a:r>
          </a:p>
          <a:p>
            <a:r>
              <a:rPr lang="fr-CH" dirty="0"/>
              <a:t>Back-up du site automatique</a:t>
            </a:r>
          </a:p>
          <a:p>
            <a:r>
              <a:rPr lang="fr-CH" dirty="0"/>
              <a:t>Mise à jour du site simple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496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E637-96C2-4D4A-A1A8-AFA471C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Hébergement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41413" y="2097088"/>
            <a:ext cx="8051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Hébergement Cloud </a:t>
            </a:r>
            <a:r>
              <a:rPr lang="fr-CH" b="1" dirty="0" err="1" smtClean="0">
                <a:solidFill>
                  <a:srgbClr val="22FFFF"/>
                </a:solidFill>
              </a:rPr>
              <a:t>Infomaniak</a:t>
            </a:r>
            <a:r>
              <a:rPr lang="fr-CH" b="1" dirty="0" smtClean="0">
                <a:solidFill>
                  <a:srgbClr val="22FFF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100 Go d'espace </a:t>
            </a:r>
            <a:r>
              <a:rPr lang="fr-CH" dirty="0">
                <a:solidFill>
                  <a:srgbClr val="22FFFF"/>
                </a:solidFill>
                <a:hlinkClick r:id="rId2"/>
              </a:rPr>
              <a:t>disque</a:t>
            </a:r>
            <a:r>
              <a:rPr lang="fr-CH" dirty="0">
                <a:hlinkClick r:id="rId2"/>
              </a:rPr>
              <a:t> SSD</a:t>
            </a:r>
            <a:r>
              <a:rPr lang="fr-CH" dirty="0"/>
              <a:t> 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20 sites Web 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Noms de domaines illimités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Bases de données MySQL illimitées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25 adresses email 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Sauvegarde dans un autre </a:t>
            </a:r>
            <a:r>
              <a:rPr lang="fr-CH" dirty="0" smtClean="0"/>
              <a:t>Datacenter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hlinkClick r:id="rId3"/>
              </a:rPr>
              <a:t>Certificats SSL</a:t>
            </a:r>
            <a:r>
              <a:rPr lang="fr-CH" dirty="0"/>
              <a:t> gratuits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302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FF7D5-F2C1-4EB0-B925-A48E9ED2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Technologies choisies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03169" y="2256312"/>
            <a:ext cx="7125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Base de données </a:t>
            </a:r>
            <a:r>
              <a:rPr lang="fr-CH" b="1" dirty="0">
                <a:solidFill>
                  <a:srgbClr val="22FFFF"/>
                </a:solidFill>
              </a:rPr>
              <a:t>MySQL 5.6.x </a:t>
            </a:r>
            <a:endParaRPr lang="fr-CH" b="1" dirty="0" smtClean="0">
              <a:solidFill>
                <a:srgbClr val="22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>
                <a:solidFill>
                  <a:srgbClr val="22FFFF"/>
                </a:solidFill>
              </a:rPr>
              <a:t>PHP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Sauvegarde des fichiers </a:t>
            </a:r>
            <a:r>
              <a:rPr lang="fr-CH" dirty="0" smtClean="0"/>
              <a:t>quotidienne et </a:t>
            </a:r>
            <a:r>
              <a:rPr lang="fr-CH" dirty="0"/>
              <a:t>géographiquement </a:t>
            </a:r>
            <a:r>
              <a:rPr lang="fr-CH" dirty="0" smtClean="0"/>
              <a:t>distante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Connectivité </a:t>
            </a:r>
            <a:r>
              <a:rPr lang="fr-CH" dirty="0"/>
              <a:t>ultra </a:t>
            </a:r>
            <a:r>
              <a:rPr lang="fr-CH" dirty="0" smtClean="0"/>
              <a:t>rapide:+ </a:t>
            </a:r>
            <a:r>
              <a:rPr lang="fr-CH" dirty="0"/>
              <a:t>de </a:t>
            </a:r>
            <a:r>
              <a:rPr lang="fr-CH" b="1" dirty="0">
                <a:solidFill>
                  <a:srgbClr val="22FFFF"/>
                </a:solidFill>
              </a:rPr>
              <a:t>60 </a:t>
            </a:r>
            <a:r>
              <a:rPr lang="fr-CH" b="1" dirty="0" err="1">
                <a:solidFill>
                  <a:srgbClr val="22FFFF"/>
                </a:solidFill>
              </a:rPr>
              <a:t>Gbps</a:t>
            </a:r>
            <a:r>
              <a:rPr lang="fr-CH" b="1" dirty="0"/>
              <a:t> </a:t>
            </a:r>
            <a:r>
              <a:rPr lang="fr-CH" dirty="0"/>
              <a:t>de bande passante totale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Trafic </a:t>
            </a:r>
            <a:r>
              <a:rPr lang="fr-CH" dirty="0" smtClean="0"/>
              <a:t>mensuel </a:t>
            </a:r>
            <a:r>
              <a:rPr lang="fr-CH" b="1" dirty="0" smtClean="0">
                <a:solidFill>
                  <a:srgbClr val="22FFFF"/>
                </a:solidFill>
              </a:rPr>
              <a:t>Illimité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Statistiques de </a:t>
            </a:r>
            <a:r>
              <a:rPr lang="fr-CH" dirty="0" smtClean="0"/>
              <a:t>fréquentation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S</a:t>
            </a:r>
            <a:r>
              <a:rPr lang="fr-CH" b="1" dirty="0" smtClean="0"/>
              <a:t>erveurs </a:t>
            </a:r>
            <a:r>
              <a:rPr lang="fr-CH" dirty="0" smtClean="0"/>
              <a:t>Processeur </a:t>
            </a:r>
            <a:r>
              <a:rPr lang="fr-CH" dirty="0"/>
              <a:t>64 </a:t>
            </a:r>
            <a:r>
              <a:rPr lang="fr-CH" dirty="0" err="1"/>
              <a:t>bitsDell</a:t>
            </a:r>
            <a:r>
              <a:rPr lang="fr-CH" dirty="0"/>
              <a:t> DSS 1500 </a:t>
            </a:r>
            <a:r>
              <a:rPr lang="fr-CH" dirty="0" err="1"/>
              <a:t>Family</a:t>
            </a:r>
            <a:r>
              <a:rPr lang="fr-CH" dirty="0"/>
              <a:t>, CPU Intel Xeon avec 8 </a:t>
            </a:r>
            <a:r>
              <a:rPr lang="fr-CH" dirty="0" err="1"/>
              <a:t>coeurs</a:t>
            </a:r>
            <a:r>
              <a:rPr lang="fr-CH" dirty="0"/>
              <a:t> et 96 Go de RAM au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rgbClr val="22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25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455C1-FF68-43F9-84C3-857F913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Fonctionnalités du site :</a:t>
            </a:r>
          </a:p>
        </p:txBody>
      </p:sp>
    </p:spTree>
    <p:extLst>
      <p:ext uri="{BB962C8B-B14F-4D97-AF65-F5344CB8AC3E}">
        <p14:creationId xmlns:p14="http://schemas.microsoft.com/office/powerpoint/2010/main" val="28886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6C80F-698A-4322-83FA-9EDAF36E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E9A51E-1DBB-47F1-9212-9FF34B089FD1}"/>
              </a:ext>
            </a:extLst>
          </p:cNvPr>
          <p:cNvSpPr txBox="1"/>
          <p:nvPr/>
        </p:nvSpPr>
        <p:spPr>
          <a:xfrm>
            <a:off x="1242467" y="2045185"/>
            <a:ext cx="7601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création du site se fera en trois phases distinctes :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développement</a:t>
            </a:r>
            <a:r>
              <a:rPr lang="fr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mise en production </a:t>
            </a:r>
          </a:p>
        </p:txBody>
      </p:sp>
    </p:spTree>
    <p:extLst>
      <p:ext uri="{BB962C8B-B14F-4D97-AF65-F5344CB8AC3E}">
        <p14:creationId xmlns:p14="http://schemas.microsoft.com/office/powerpoint/2010/main" val="570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6BAE-AE4B-401F-9726-CAD5FC7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développement :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6928F-B289-4755-9DC8-909A86B4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(METTRE TABLEAU EXCEL ICI DETAILS HEURES)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5F75D-CCED-44EA-948E-5F4E9CB2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développement concerne toute la programmation du site et l'élaboration de la base de donnée.</a:t>
            </a:r>
          </a:p>
        </p:txBody>
      </p:sp>
    </p:spTree>
    <p:extLst>
      <p:ext uri="{BB962C8B-B14F-4D97-AF65-F5344CB8AC3E}">
        <p14:creationId xmlns:p14="http://schemas.microsoft.com/office/powerpoint/2010/main" val="90635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validation: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validation concerne tous les tests qu’il faudra faire pour s’assurer que le site </a:t>
            </a:r>
            <a:r>
              <a:rPr lang="fr-CH"/>
              <a:t>est opérationnel.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6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1"/>
            <a:ext cx="6501004" cy="672934"/>
          </a:xfrm>
        </p:spPr>
        <p:txBody>
          <a:bodyPr>
            <a:normAutofit/>
          </a:bodyPr>
          <a:lstStyle/>
          <a:p>
            <a:r>
              <a:rPr lang="fr-CH" cap="none" dirty="0" smtClean="0"/>
              <a:t>Facturation de l’offre</a:t>
            </a:r>
            <a:r>
              <a:rPr lang="fr-CH" b="1" cap="none" dirty="0" smtClean="0"/>
              <a:t>:</a:t>
            </a:r>
            <a:endParaRPr lang="fr-CH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545345"/>
              </p:ext>
            </p:extLst>
          </p:nvPr>
        </p:nvGraphicFramePr>
        <p:xfrm>
          <a:off x="1146703" y="2417838"/>
          <a:ext cx="87454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775">
                  <a:extLst>
                    <a:ext uri="{9D8B030D-6E8A-4147-A177-3AD203B41FA5}">
                      <a16:colId xmlns:a16="http://schemas.microsoft.com/office/drawing/2014/main" val="517156789"/>
                    </a:ext>
                  </a:extLst>
                </a:gridCol>
                <a:gridCol w="1144567">
                  <a:extLst>
                    <a:ext uri="{9D8B030D-6E8A-4147-A177-3AD203B41FA5}">
                      <a16:colId xmlns:a16="http://schemas.microsoft.com/office/drawing/2014/main" val="1715565562"/>
                    </a:ext>
                  </a:extLst>
                </a:gridCol>
                <a:gridCol w="1662095">
                  <a:extLst>
                    <a:ext uri="{9D8B030D-6E8A-4147-A177-3AD203B41FA5}">
                      <a16:colId xmlns:a16="http://schemas.microsoft.com/office/drawing/2014/main" val="2201006438"/>
                    </a:ext>
                  </a:extLst>
                </a:gridCol>
              </a:tblGrid>
              <a:tr h="329870">
                <a:tc>
                  <a:txBody>
                    <a:bodyPr/>
                    <a:lstStyle/>
                    <a:p>
                      <a:r>
                        <a:rPr lang="fr-CH" dirty="0" smtClean="0"/>
                        <a:t>Service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Heures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total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08486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 smtClean="0"/>
                        <a:t>Planification du projet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680.-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27492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 smtClean="0"/>
                        <a:t>Développement</a:t>
                      </a:r>
                      <a:r>
                        <a:rPr lang="fr-CH" baseline="0" dirty="0" smtClean="0"/>
                        <a:t> Site E-commerce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2720.-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23416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 smtClean="0"/>
                        <a:t>Tests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1.5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255.-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24001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pPr algn="r"/>
                      <a:r>
                        <a:rPr lang="fr-CH" b="1" dirty="0" smtClean="0"/>
                        <a:t>Total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b="1" dirty="0" smtClean="0"/>
                        <a:t>21.5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b="1" dirty="0" smtClean="0"/>
                        <a:t>3655.-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78498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95963"/>
              </p:ext>
            </p:extLst>
          </p:nvPr>
        </p:nvGraphicFramePr>
        <p:xfrm>
          <a:off x="1146703" y="4306015"/>
          <a:ext cx="8745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915">
                  <a:extLst>
                    <a:ext uri="{9D8B030D-6E8A-4147-A177-3AD203B41FA5}">
                      <a16:colId xmlns:a16="http://schemas.microsoft.com/office/drawing/2014/main" val="1237737309"/>
                    </a:ext>
                  </a:extLst>
                </a:gridCol>
                <a:gridCol w="1098859">
                  <a:extLst>
                    <a:ext uri="{9D8B030D-6E8A-4147-A177-3AD203B41FA5}">
                      <a16:colId xmlns:a16="http://schemas.microsoft.com/office/drawing/2014/main" val="2176470039"/>
                    </a:ext>
                  </a:extLst>
                </a:gridCol>
                <a:gridCol w="1570377">
                  <a:extLst>
                    <a:ext uri="{9D8B030D-6E8A-4147-A177-3AD203B41FA5}">
                      <a16:colId xmlns:a16="http://schemas.microsoft.com/office/drawing/2014/main" val="3213672781"/>
                    </a:ext>
                  </a:extLst>
                </a:gridCol>
                <a:gridCol w="1496289">
                  <a:extLst>
                    <a:ext uri="{9D8B030D-6E8A-4147-A177-3AD203B41FA5}">
                      <a16:colId xmlns:a16="http://schemas.microsoft.com/office/drawing/2014/main" val="302814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Hébergement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Mois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CHF/mois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Total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5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Hébergement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Infomaniak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14.27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342.50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165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146703" y="1494508"/>
            <a:ext cx="838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Notre entreprise demande une valeur de CHF 170.- /h (samedis +25% et les dimanches +100% de la valeur normal) pour la maintenance et support .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022170" y="5379522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u="sng" dirty="0" smtClean="0"/>
              <a:t>Total du projet: 3997.50</a:t>
            </a:r>
            <a:endParaRPr lang="fr-CH" sz="2400" b="1" u="sng" dirty="0"/>
          </a:p>
        </p:txBody>
      </p:sp>
    </p:spTree>
    <p:extLst>
      <p:ext uri="{BB962C8B-B14F-4D97-AF65-F5344CB8AC3E}">
        <p14:creationId xmlns:p14="http://schemas.microsoft.com/office/powerpoint/2010/main" val="425219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</TotalTime>
  <Words>290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Offre de réalisation d’un site d’E-Commerce pour M. Le Client.</vt:lpstr>
      <vt:lpstr>Analyse des besoins : </vt:lpstr>
      <vt:lpstr>Hébergement :</vt:lpstr>
      <vt:lpstr>Technologies choisies :</vt:lpstr>
      <vt:lpstr>Fonctionnalités du site :</vt:lpstr>
      <vt:lpstr>Détails des heures de travails :</vt:lpstr>
      <vt:lpstr>Détails des heures de travails pour la phase de développement :</vt:lpstr>
      <vt:lpstr>Détails des heures de travails pour la phase de validation:</vt:lpstr>
      <vt:lpstr>Facturation de l’offre: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réalisation d’un site d’E-Commerce pour M. Le Client.</dc:title>
  <dc:creator>Quentin Krenger</dc:creator>
  <cp:lastModifiedBy>Ton e Day</cp:lastModifiedBy>
  <cp:revision>39</cp:revision>
  <dcterms:created xsi:type="dcterms:W3CDTF">2018-11-26T07:27:12Z</dcterms:created>
  <dcterms:modified xsi:type="dcterms:W3CDTF">2018-12-02T17:16:29Z</dcterms:modified>
</cp:coreProperties>
</file>