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5" r:id="rId5"/>
    <p:sldId id="267" r:id="rId6"/>
    <p:sldId id="261" r:id="rId7"/>
    <p:sldId id="268" r:id="rId8"/>
    <p:sldId id="263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43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41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38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60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519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439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829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039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60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32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186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0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64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28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512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96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BEFD-1D05-4EAC-8B54-88F879A68A45}" type="datetimeFigureOut">
              <a:rPr lang="fr-CH" smtClean="0"/>
              <a:t>02.12.2018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A2BC-0CC7-4623-AC9A-6896E8407C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97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maniak.com/fr/hebergement/certificats-ssl-gratuits-lets-encrypt" TargetMode="External"/><Relationship Id="rId2" Type="http://schemas.openxmlformats.org/officeDocument/2006/relationships/hyperlink" Target="https://www.infomaniak.com/fr/hebergement/web-ss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A2441-2B4F-4ACD-BC16-EAE2B3F00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050" y="1157263"/>
            <a:ext cx="10248101" cy="2387600"/>
          </a:xfrm>
        </p:spPr>
        <p:txBody>
          <a:bodyPr>
            <a:normAutofit/>
          </a:bodyPr>
          <a:lstStyle/>
          <a:p>
            <a:pPr algn="ctr"/>
            <a:r>
              <a:rPr lang="fr-CH" sz="4400" cap="none" dirty="0"/>
              <a:t>Offre de réalisation d’un site d’E-Commerce pour M. Le Client.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297D8B-C2EC-481E-91FC-005916173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CH" cap="none" dirty="0">
                <a:solidFill>
                  <a:schemeClr val="tx1">
                    <a:lumMod val="75000"/>
                  </a:schemeClr>
                </a:solidFill>
              </a:rPr>
              <a:t>By Quentin Et Winston SA.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722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609601"/>
            <a:ext cx="4949295" cy="1639884"/>
          </a:xfrm>
        </p:spPr>
        <p:txBody>
          <a:bodyPr>
            <a:normAutofit/>
          </a:bodyPr>
          <a:lstStyle/>
          <a:p>
            <a:r>
              <a:rPr lang="fr-CH" cap="none" dirty="0"/>
              <a:t>Détails de la </a:t>
            </a:r>
            <a:r>
              <a:rPr lang="fr-CH" b="1" cap="none" dirty="0"/>
              <a:t>facturation:</a:t>
            </a:r>
            <a:endParaRPr lang="fr-CH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348B137-9022-43A0-A18E-BCE7A1AB94D7}"/>
              </a:ext>
            </a:extLst>
          </p:cNvPr>
          <p:cNvGraphicFramePr>
            <a:graphicFrameLocks noGrp="1"/>
          </p:cNvGraphicFramePr>
          <p:nvPr/>
        </p:nvGraphicFramePr>
        <p:xfrm>
          <a:off x="6095999" y="1832235"/>
          <a:ext cx="3525420" cy="3725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0807">
                  <a:extLst>
                    <a:ext uri="{9D8B030D-6E8A-4147-A177-3AD203B41FA5}">
                      <a16:colId xmlns:a16="http://schemas.microsoft.com/office/drawing/2014/main" val="363552653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053138514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991208500"/>
                    </a:ext>
                  </a:extLst>
                </a:gridCol>
              </a:tblGrid>
              <a:tr h="310432"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PRIX MOIS</a:t>
                      </a:r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PRIX ANNÉE</a:t>
                      </a:r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5659968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Loyer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1600.-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19200.-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939538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Salaires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2x 7900.-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186600.-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530907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Secrétaire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4200.-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50400.-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254134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Frais généraux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416.-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4992.-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3063059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Frais infrastructure informatique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277.-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10000.-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824162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Assurances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1500.-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18000.-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6846631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Véhicule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666.-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7992.-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9362198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Femme de ménage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320.-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3840.-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99784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Marge pour entreprise (20%)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241315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63532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Facturation de 170.- par heure</a:t>
                      </a:r>
                      <a:endParaRPr lang="fr-C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7434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5671B68-F775-4AED-9E3C-4EC57C7174DB}"/>
              </a:ext>
            </a:extLst>
          </p:cNvPr>
          <p:cNvSpPr txBox="1"/>
          <p:nvPr/>
        </p:nvSpPr>
        <p:spPr>
          <a:xfrm>
            <a:off x="1146704" y="2583402"/>
            <a:ext cx="3869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Ce tableau explique le détails des frais de notre entreprise et de pourquoi notre facturation se fait à 170.-/h.</a:t>
            </a:r>
          </a:p>
        </p:txBody>
      </p:sp>
    </p:spTree>
    <p:extLst>
      <p:ext uri="{BB962C8B-B14F-4D97-AF65-F5344CB8AC3E}">
        <p14:creationId xmlns:p14="http://schemas.microsoft.com/office/powerpoint/2010/main" val="215611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609601"/>
            <a:ext cx="6501004" cy="672934"/>
          </a:xfrm>
        </p:spPr>
        <p:txBody>
          <a:bodyPr>
            <a:normAutofit/>
          </a:bodyPr>
          <a:lstStyle/>
          <a:p>
            <a:r>
              <a:rPr lang="fr-CH" cap="none" dirty="0"/>
              <a:t>Facturation de l’offre</a:t>
            </a:r>
            <a:r>
              <a:rPr lang="fr-CH" b="1" cap="none" dirty="0"/>
              <a:t>:</a:t>
            </a:r>
            <a:endParaRPr lang="fr-CH" dirty="0"/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257882"/>
              </p:ext>
            </p:extLst>
          </p:nvPr>
        </p:nvGraphicFramePr>
        <p:xfrm>
          <a:off x="1146703" y="2417838"/>
          <a:ext cx="8745437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38775">
                  <a:extLst>
                    <a:ext uri="{9D8B030D-6E8A-4147-A177-3AD203B41FA5}">
                      <a16:colId xmlns:a16="http://schemas.microsoft.com/office/drawing/2014/main" val="517156789"/>
                    </a:ext>
                  </a:extLst>
                </a:gridCol>
                <a:gridCol w="1144567">
                  <a:extLst>
                    <a:ext uri="{9D8B030D-6E8A-4147-A177-3AD203B41FA5}">
                      <a16:colId xmlns:a16="http://schemas.microsoft.com/office/drawing/2014/main" val="1715565562"/>
                    </a:ext>
                  </a:extLst>
                </a:gridCol>
                <a:gridCol w="1662095">
                  <a:extLst>
                    <a:ext uri="{9D8B030D-6E8A-4147-A177-3AD203B41FA5}">
                      <a16:colId xmlns:a16="http://schemas.microsoft.com/office/drawing/2014/main" val="2201006438"/>
                    </a:ext>
                  </a:extLst>
                </a:gridCol>
              </a:tblGrid>
              <a:tr h="329870">
                <a:tc>
                  <a:txBody>
                    <a:bodyPr/>
                    <a:lstStyle/>
                    <a:p>
                      <a:r>
                        <a:rPr lang="fr-CH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Heures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08486"/>
                  </a:ext>
                </a:extLst>
              </a:tr>
              <a:tr h="255978">
                <a:tc>
                  <a:txBody>
                    <a:bodyPr/>
                    <a:lstStyle/>
                    <a:p>
                      <a:r>
                        <a:rPr lang="fr-CH" dirty="0"/>
                        <a:t>Planification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680.-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27492"/>
                  </a:ext>
                </a:extLst>
              </a:tr>
              <a:tr h="255978">
                <a:tc>
                  <a:txBody>
                    <a:bodyPr/>
                    <a:lstStyle/>
                    <a:p>
                      <a:r>
                        <a:rPr lang="fr-CH" dirty="0"/>
                        <a:t>Développement</a:t>
                      </a:r>
                      <a:r>
                        <a:rPr lang="fr-CH" baseline="0" dirty="0"/>
                        <a:t> Site E-commerce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2720.-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23416"/>
                  </a:ext>
                </a:extLst>
              </a:tr>
              <a:tr h="255978">
                <a:tc>
                  <a:txBody>
                    <a:bodyPr/>
                    <a:lstStyle/>
                    <a:p>
                      <a:r>
                        <a:rPr lang="fr-CH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255.-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24001"/>
                  </a:ext>
                </a:extLst>
              </a:tr>
              <a:tr h="255978"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Total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21.5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3655.-</a:t>
                      </a:r>
                      <a:endParaRPr lang="fr-C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78498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91791"/>
              </p:ext>
            </p:extLst>
          </p:nvPr>
        </p:nvGraphicFramePr>
        <p:xfrm>
          <a:off x="1146703" y="4306015"/>
          <a:ext cx="874544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9915">
                  <a:extLst>
                    <a:ext uri="{9D8B030D-6E8A-4147-A177-3AD203B41FA5}">
                      <a16:colId xmlns:a16="http://schemas.microsoft.com/office/drawing/2014/main" val="1237737309"/>
                    </a:ext>
                  </a:extLst>
                </a:gridCol>
                <a:gridCol w="1098859">
                  <a:extLst>
                    <a:ext uri="{9D8B030D-6E8A-4147-A177-3AD203B41FA5}">
                      <a16:colId xmlns:a16="http://schemas.microsoft.com/office/drawing/2014/main" val="2176470039"/>
                    </a:ext>
                  </a:extLst>
                </a:gridCol>
                <a:gridCol w="1570377">
                  <a:extLst>
                    <a:ext uri="{9D8B030D-6E8A-4147-A177-3AD203B41FA5}">
                      <a16:colId xmlns:a16="http://schemas.microsoft.com/office/drawing/2014/main" val="3213672781"/>
                    </a:ext>
                  </a:extLst>
                </a:gridCol>
                <a:gridCol w="1496289">
                  <a:extLst>
                    <a:ext uri="{9D8B030D-6E8A-4147-A177-3AD203B41FA5}">
                      <a16:colId xmlns:a16="http://schemas.microsoft.com/office/drawing/2014/main" val="302814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Hébergement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CHF/mois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5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Hébergement</a:t>
                      </a:r>
                      <a:r>
                        <a:rPr lang="fr-CH" baseline="0" dirty="0"/>
                        <a:t> </a:t>
                      </a:r>
                      <a:r>
                        <a:rPr lang="fr-CH" baseline="0" dirty="0" err="1"/>
                        <a:t>Infomaniak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14.27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342.50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1657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146703" y="1494508"/>
            <a:ext cx="838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Notre entreprise demande une valeur de CHF 170.- /h (samedis +25% et les dimanches +100% de la valeur normal) pour la maintenance et support 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022170" y="5379522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u="sng" dirty="0"/>
              <a:t>Total du projet: 3997.50</a:t>
            </a:r>
          </a:p>
        </p:txBody>
      </p:sp>
    </p:spTree>
    <p:extLst>
      <p:ext uri="{BB962C8B-B14F-4D97-AF65-F5344CB8AC3E}">
        <p14:creationId xmlns:p14="http://schemas.microsoft.com/office/powerpoint/2010/main" val="425219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63F2C-AA5C-4021-A34D-51A3EEC0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Analyse des besoins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9F514-B98C-4290-AADE-3FB118EF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Création d’un site de commerce en ligne</a:t>
            </a:r>
          </a:p>
          <a:p>
            <a:r>
              <a:rPr lang="fr-CH" dirty="0"/>
              <a:t>Création d’une base de donnée facile d’accès </a:t>
            </a:r>
          </a:p>
          <a:p>
            <a:r>
              <a:rPr lang="fr-CH" dirty="0"/>
              <a:t>Différentes méthodes de payements </a:t>
            </a:r>
          </a:p>
          <a:p>
            <a:r>
              <a:rPr lang="fr-CH" dirty="0"/>
              <a:t>Back-up du site automatique</a:t>
            </a:r>
          </a:p>
          <a:p>
            <a:r>
              <a:rPr lang="fr-CH" dirty="0"/>
              <a:t>Mise à jour du site simple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9496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4E637-96C2-4D4A-A1A8-AFA471CB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Hébergement 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41413" y="2097088"/>
            <a:ext cx="8051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Hébergement Cloud </a:t>
            </a:r>
            <a:r>
              <a:rPr lang="fr-CH" b="1" dirty="0" err="1">
                <a:solidFill>
                  <a:srgbClr val="22FFFF"/>
                </a:solidFill>
              </a:rPr>
              <a:t>Infomaniak</a:t>
            </a:r>
            <a:r>
              <a:rPr lang="fr-CH" b="1" dirty="0">
                <a:solidFill>
                  <a:srgbClr val="22FFFF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100 Go d'espace </a:t>
            </a:r>
            <a:r>
              <a:rPr lang="fr-CH" dirty="0">
                <a:solidFill>
                  <a:srgbClr val="22FFFF"/>
                </a:solidFill>
                <a:hlinkClick r:id="rId2"/>
              </a:rPr>
              <a:t>disque</a:t>
            </a:r>
            <a:r>
              <a:rPr lang="fr-CH" dirty="0">
                <a:hlinkClick r:id="rId2"/>
              </a:rPr>
              <a:t> SSD</a:t>
            </a:r>
            <a:r>
              <a:rPr lang="fr-CH" dirty="0"/>
              <a:t> (extensible)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20 sites Web (extensible)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Noms de domaines illimités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Bases de données MySQL illimitées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25 adresses email (extensible)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Sauvegarde dans un autre Datacenter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>
                <a:hlinkClick r:id="rId3"/>
              </a:rPr>
              <a:t>Certificats SSL</a:t>
            </a:r>
            <a:r>
              <a:rPr lang="fr-CH" dirty="0"/>
              <a:t> gratuits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753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FF7D5-F2C1-4EB0-B925-A48E9ED2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Technologies choisies 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03169" y="2256312"/>
            <a:ext cx="71251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Base de données </a:t>
            </a:r>
            <a:r>
              <a:rPr lang="fr-CH" b="1" dirty="0">
                <a:solidFill>
                  <a:srgbClr val="22FFFF"/>
                </a:solidFill>
              </a:rPr>
              <a:t>MySQL 5.6.x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>
                <a:solidFill>
                  <a:srgbClr val="22FFFF"/>
                </a:solidFill>
              </a:rPr>
              <a:t>PHP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Sauvegarde des fichiers quotidienne et géographiquement distante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Connectivité ultra rapide:+ de </a:t>
            </a:r>
            <a:r>
              <a:rPr lang="fr-CH" b="1" dirty="0">
                <a:solidFill>
                  <a:srgbClr val="22FFFF"/>
                </a:solidFill>
              </a:rPr>
              <a:t>60 </a:t>
            </a:r>
            <a:r>
              <a:rPr lang="fr-CH" b="1" dirty="0" err="1">
                <a:solidFill>
                  <a:srgbClr val="22FFFF"/>
                </a:solidFill>
              </a:rPr>
              <a:t>Gbps</a:t>
            </a:r>
            <a:r>
              <a:rPr lang="fr-CH" b="1" dirty="0"/>
              <a:t> </a:t>
            </a:r>
            <a:r>
              <a:rPr lang="fr-CH" dirty="0"/>
              <a:t>de bande passante totale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Trafic mensuel </a:t>
            </a:r>
            <a:r>
              <a:rPr lang="fr-CH" b="1" dirty="0">
                <a:solidFill>
                  <a:srgbClr val="22FFFF"/>
                </a:solidFill>
              </a:rPr>
              <a:t>Illimité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Statistiques de fréquentation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/>
              <a:t>Serveurs </a:t>
            </a:r>
            <a:r>
              <a:rPr lang="fr-CH" dirty="0"/>
              <a:t>Processeur 64 </a:t>
            </a:r>
            <a:r>
              <a:rPr lang="fr-CH" dirty="0" err="1"/>
              <a:t>bitsDell</a:t>
            </a:r>
            <a:r>
              <a:rPr lang="fr-CH" dirty="0"/>
              <a:t> DSS 1500 </a:t>
            </a:r>
            <a:r>
              <a:rPr lang="fr-CH" dirty="0" err="1"/>
              <a:t>Family</a:t>
            </a:r>
            <a:r>
              <a:rPr lang="fr-CH" dirty="0"/>
              <a:t>, CPU Intel Xeon avec 8 </a:t>
            </a:r>
            <a:r>
              <a:rPr lang="fr-CH" dirty="0" err="1"/>
              <a:t>coeurs</a:t>
            </a:r>
            <a:r>
              <a:rPr lang="fr-CH" dirty="0"/>
              <a:t> et 96 Go de RAM au minimum.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>
              <a:solidFill>
                <a:srgbClr val="22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4993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455C1-FF68-43F9-84C3-857F913F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Fonctionnalités du site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57C643-E9DB-4A58-BED9-94E38CA5C364}"/>
              </a:ext>
            </a:extLst>
          </p:cNvPr>
          <p:cNvSpPr txBox="1"/>
          <p:nvPr/>
        </p:nvSpPr>
        <p:spPr>
          <a:xfrm>
            <a:off x="1288338" y="1891302"/>
            <a:ext cx="8176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Page de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Accueil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Panier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Payement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Profil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Gestion des articles</a:t>
            </a:r>
          </a:p>
        </p:txBody>
      </p:sp>
    </p:spTree>
    <p:extLst>
      <p:ext uri="{BB962C8B-B14F-4D97-AF65-F5344CB8AC3E}">
        <p14:creationId xmlns:p14="http://schemas.microsoft.com/office/powerpoint/2010/main" val="54776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6C80F-698A-4322-83FA-9EDAF36E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E9A51E-1DBB-47F1-9212-9FF34B089FD1}"/>
              </a:ext>
            </a:extLst>
          </p:cNvPr>
          <p:cNvSpPr txBox="1"/>
          <p:nvPr/>
        </p:nvSpPr>
        <p:spPr>
          <a:xfrm>
            <a:off x="1242467" y="2045185"/>
            <a:ext cx="7601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La création du site se fera en trois phases distinctes :</a:t>
            </a:r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développement</a:t>
            </a:r>
            <a:r>
              <a:rPr lang="fr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La phase de </a:t>
            </a:r>
            <a:r>
              <a:rPr lang="fr-CH" b="1" dirty="0"/>
              <a:t>mise en production </a:t>
            </a:r>
          </a:p>
        </p:txBody>
      </p:sp>
    </p:spTree>
    <p:extLst>
      <p:ext uri="{BB962C8B-B14F-4D97-AF65-F5344CB8AC3E}">
        <p14:creationId xmlns:p14="http://schemas.microsoft.com/office/powerpoint/2010/main" val="570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E6BAE-AE4B-401F-9726-CAD5FC7B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développement :</a:t>
            </a:r>
            <a:endParaRPr lang="fr-CH" b="1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95F75D-CCED-44EA-948E-5F4E9CB2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La phase de développement concerne toute la programmation du site et l'élaboration de la base de donnée.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4EC1209-B3B7-4496-8FCA-0438A3DFF23D}"/>
              </a:ext>
            </a:extLst>
          </p:cNvPr>
          <p:cNvGraphicFramePr>
            <a:graphicFrameLocks noGrp="1"/>
          </p:cNvGraphicFramePr>
          <p:nvPr/>
        </p:nvGraphicFramePr>
        <p:xfrm>
          <a:off x="7421733" y="1429543"/>
          <a:ext cx="2041863" cy="3451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7262">
                  <a:extLst>
                    <a:ext uri="{9D8B030D-6E8A-4147-A177-3AD203B41FA5}">
                      <a16:colId xmlns:a16="http://schemas.microsoft.com/office/drawing/2014/main" val="3999884383"/>
                    </a:ext>
                  </a:extLst>
                </a:gridCol>
                <a:gridCol w="754601">
                  <a:extLst>
                    <a:ext uri="{9D8B030D-6E8A-4147-A177-3AD203B41FA5}">
                      <a16:colId xmlns:a16="http://schemas.microsoft.com/office/drawing/2014/main" val="2160130752"/>
                    </a:ext>
                  </a:extLst>
                </a:gridCol>
              </a:tblGrid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Fonctionnalités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Nb d'heure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694421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de login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460841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Accueil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491803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230328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196983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010219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 client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289997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2873313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Gestion des articles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0177111"/>
                  </a:ext>
                </a:extLst>
              </a:tr>
              <a:tr h="345119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85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8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validation: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6A2E79-679F-4CB4-9BF2-E9AE8FC0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/>
              <a:t>La phase de validation concerne tous les tests qu’il faudra faire pour s’assurer que le site </a:t>
            </a:r>
            <a:r>
              <a:rPr lang="fr-CH"/>
              <a:t>est opérationnel.</a:t>
            </a:r>
            <a:endParaRPr lang="fr-CH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74A4D33-AB8C-476C-BEBA-5903EC74C97B}"/>
              </a:ext>
            </a:extLst>
          </p:cNvPr>
          <p:cNvGraphicFramePr>
            <a:graphicFrameLocks noGrp="1"/>
          </p:cNvGraphicFramePr>
          <p:nvPr/>
        </p:nvGraphicFramePr>
        <p:xfrm>
          <a:off x="7473345" y="2169586"/>
          <a:ext cx="2407502" cy="2229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4223">
                  <a:extLst>
                    <a:ext uri="{9D8B030D-6E8A-4147-A177-3AD203B41FA5}">
                      <a16:colId xmlns:a16="http://schemas.microsoft.com/office/drawing/2014/main" val="3550569352"/>
                    </a:ext>
                  </a:extLst>
                </a:gridCol>
                <a:gridCol w="923279">
                  <a:extLst>
                    <a:ext uri="{9D8B030D-6E8A-4147-A177-3AD203B41FA5}">
                      <a16:colId xmlns:a16="http://schemas.microsoft.com/office/drawing/2014/main" val="583949852"/>
                    </a:ext>
                  </a:extLst>
                </a:gridCol>
              </a:tblGrid>
              <a:tr h="375722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Tests </a:t>
                      </a:r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 dirty="0">
                          <a:effectLst/>
                        </a:rPr>
                        <a:t>Nb d'heure</a:t>
                      </a:r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47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Login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u="none" strike="noStrike">
                          <a:effectLst/>
                        </a:rPr>
                        <a:t>10min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2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Procédure d'achat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u="none" strike="noStrike" dirty="0">
                          <a:effectLst/>
                        </a:rPr>
                        <a:t>30min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13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Création profil user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u="none" strike="noStrike">
                          <a:effectLst/>
                        </a:rPr>
                        <a:t>20min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60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u="none" strike="noStrike">
                          <a:effectLst/>
                        </a:rPr>
                        <a:t>Gestion des articles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u="none" strike="noStrike">
                          <a:effectLst/>
                        </a:rPr>
                        <a:t>30min</a:t>
                      </a:r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10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1" u="none" strike="noStrike" dirty="0">
                          <a:effectLst/>
                        </a:rPr>
                        <a:t>TOTAL</a:t>
                      </a:r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100" b="1" u="none" strike="noStrike" dirty="0">
                          <a:effectLst/>
                        </a:rPr>
                        <a:t>1h30</a:t>
                      </a:r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82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66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042A0-A805-452B-80F5-38EF5B4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>
            <a:normAutofit fontScale="90000"/>
          </a:bodyPr>
          <a:lstStyle/>
          <a:p>
            <a:r>
              <a:rPr lang="fr-CH" cap="none" dirty="0"/>
              <a:t>Détails des heures de travails pour </a:t>
            </a:r>
            <a:r>
              <a:rPr lang="fr-CH" b="1" cap="none" dirty="0"/>
              <a:t>la phase de mise en production :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6A2E79-679F-4CB4-9BF2-E9AE8FC0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/>
          <a:p>
            <a:r>
              <a:rPr lang="fr-CH" dirty="0"/>
              <a:t>La phase de mise en production signifie que le site est validé et fonctionnel. Il sera alors publié.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Cette phase </a:t>
            </a:r>
            <a:r>
              <a:rPr lang="fr-CH" sz="2000" b="1" dirty="0"/>
              <a:t>ne sera pas facturée.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83428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472</Words>
  <Application>Microsoft Office PowerPoint</Application>
  <PresentationFormat>Grand écran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Offre de réalisation d’un site d’E-Commerce pour M. Le Client.</vt:lpstr>
      <vt:lpstr>Analyse des besoins : </vt:lpstr>
      <vt:lpstr>Hébergement :</vt:lpstr>
      <vt:lpstr>Technologies choisies :</vt:lpstr>
      <vt:lpstr>Fonctionnalités du site :</vt:lpstr>
      <vt:lpstr>Détails des heures de travails :</vt:lpstr>
      <vt:lpstr>Détails des heures de travails pour la phase de développement :</vt:lpstr>
      <vt:lpstr>Détails des heures de travails pour la phase de validation:</vt:lpstr>
      <vt:lpstr>Détails des heures de travails pour la phase de mise en production :</vt:lpstr>
      <vt:lpstr>Détails de la facturation:</vt:lpstr>
      <vt:lpstr>Facturation de l’offre: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Offre de réalisation d’un site d’E-Commerce pour M. Le Client.</dc:title>
  <dc:creator>Quentin Krenger</dc:creator>
  <cp:lastModifiedBy>Quentin Krenger</cp:lastModifiedBy>
  <cp:revision>31</cp:revision>
  <dcterms:created xsi:type="dcterms:W3CDTF">2018-11-26T07:27:12Z</dcterms:created>
  <dcterms:modified xsi:type="dcterms:W3CDTF">2018-12-02T17:35:15Z</dcterms:modified>
</cp:coreProperties>
</file>