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06e48000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06e48000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06e48000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06e48000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06e48000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06e48000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06e4800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06e4800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06e48000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06e48000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0ac9892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0ac9892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0ac9892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0ac9892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06e48000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06e48000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06e4800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06e4800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6e4800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6e4800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6e48000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06e4800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06e48000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06e48000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06e4800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06e4800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06e48000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06e48000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06e48000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06e48000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6e48000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06e48000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hyperlink" Target="http://34.72.213.68:30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23.png"/><Relationship Id="rId13" Type="http://schemas.openxmlformats.org/officeDocument/2006/relationships/image" Target="../media/image9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9" Type="http://schemas.openxmlformats.org/officeDocument/2006/relationships/image" Target="../media/image8.png"/><Relationship Id="rId15" Type="http://schemas.openxmlformats.org/officeDocument/2006/relationships/image" Target="../media/image3.png"/><Relationship Id="rId1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25.png"/><Relationship Id="rId6" Type="http://schemas.openxmlformats.org/officeDocument/2006/relationships/image" Target="../media/image18.jp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156325" y="891400"/>
            <a:ext cx="45702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</a:rPr>
              <a:t>From Textual Requirements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600">
                <a:solidFill>
                  <a:srgbClr val="FFFFFF"/>
                </a:solidFill>
              </a:rPr>
              <a:t>to BPMN</a:t>
            </a:r>
            <a:endParaRPr b="1" sz="26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156325" y="1896400"/>
            <a:ext cx="47013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NIVON Quentin¹</a:t>
            </a:r>
            <a:r>
              <a:rPr lang="fr">
                <a:solidFill>
                  <a:srgbClr val="FFFFFF"/>
                </a:solidFill>
              </a:rPr>
              <a:t>, SALAÜN Gwen¹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¹ Univ. Grenoble Alpes, CNRS, Grenoble INP, Inria, LIG F-38000 Grenoble France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3</a:t>
            </a:r>
            <a:endParaRPr b="1" sz="1800"/>
          </a:p>
        </p:txBody>
      </p:sp>
      <p:sp>
        <p:nvSpPr>
          <p:cNvPr id="167" name="Google Shape;167;p22"/>
          <p:cNvSpPr/>
          <p:nvPr/>
        </p:nvSpPr>
        <p:spPr>
          <a:xfrm>
            <a:off x="666400" y="110776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ProcessApplication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65000" y="1645213"/>
            <a:ext cx="7812600" cy="425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ProcessApplication &lt; ((RetrieveCustomerProfile, AnalyseCustomerProfile) | CreateProfile)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665000" y="2182675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(ProcessApplication, RetrieveCustomerProfile, AnalyseCustomerProfile, CreateProfile) &lt; (IdentifyAccountType, PrepareAccountOpening)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665000" y="2915125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(IdentifyAccountType, PrepareAccountOpening) &lt; (ReceiveSupportDocuments, UpdateInfoRecords, BackgroundVerification &amp; ReviewApplication)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665000" y="3647575"/>
            <a:ext cx="7812600" cy="62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(ReceiveSupportDocuments, UpdateInfoRecords, BackgroundVerification, ReviewApplication) &lt; (NotifyRejection | (GenerateAccountNumber, SendStarterKit, ActivateAccount))</a:t>
            </a:r>
            <a:endParaRPr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67500" y="553888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1A1A1A"/>
                </a:solidFill>
              </a:rPr>
              <a:t>Given our description, the LLM returns </a:t>
            </a:r>
            <a:r>
              <a:rPr b="1" lang="fr" sz="1800">
                <a:solidFill>
                  <a:srgbClr val="FF0000"/>
                </a:solidFill>
              </a:rPr>
              <a:t>five expressions</a:t>
            </a:r>
            <a:r>
              <a:rPr lang="fr" sz="1800"/>
              <a:t>: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4</a:t>
            </a:r>
            <a:endParaRPr b="1" sz="1800"/>
          </a:p>
        </p:txBody>
      </p:sp>
      <p:sp>
        <p:nvSpPr>
          <p:cNvPr id="179" name="Google Shape;179;p23"/>
          <p:cNvSpPr txBox="1"/>
          <p:nvPr/>
        </p:nvSpPr>
        <p:spPr>
          <a:xfrm>
            <a:off x="583050" y="442400"/>
            <a:ext cx="79779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These expressions are then </a:t>
            </a:r>
            <a:r>
              <a:rPr b="1" lang="fr" sz="1800">
                <a:solidFill>
                  <a:srgbClr val="FF0000"/>
                </a:solidFill>
              </a:rPr>
              <a:t>mapped to</a:t>
            </a:r>
            <a:r>
              <a:rPr lang="fr" sz="1800"/>
              <a:t> their corresponding </a:t>
            </a:r>
            <a:r>
              <a:rPr b="1" lang="fr" sz="1800">
                <a:solidFill>
                  <a:srgbClr val="FF0000"/>
                </a:solidFill>
              </a:rPr>
              <a:t>abstract syntax trees (ASTs)</a:t>
            </a:r>
            <a:r>
              <a:rPr lang="fr" sz="1800"/>
              <a:t>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1600" y="1145825"/>
            <a:ext cx="467875" cy="4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900" y="2649750"/>
            <a:ext cx="3195525" cy="185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925" y="1145825"/>
            <a:ext cx="1669000" cy="20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10098" y="2055225"/>
            <a:ext cx="362580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5033" y="898450"/>
            <a:ext cx="2307267" cy="22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5</a:t>
            </a:r>
            <a:endParaRPr b="1" sz="1800"/>
          </a:p>
        </p:txBody>
      </p:sp>
      <p:sp>
        <p:nvSpPr>
          <p:cNvPr id="191" name="Google Shape;191;p24"/>
          <p:cNvSpPr txBox="1"/>
          <p:nvPr/>
        </p:nvSpPr>
        <p:spPr>
          <a:xfrm>
            <a:off x="583050" y="442400"/>
            <a:ext cx="79779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Each AST contains a </a:t>
            </a:r>
            <a:r>
              <a:rPr b="1" lang="fr" sz="1800">
                <a:solidFill>
                  <a:srgbClr val="FF0000"/>
                </a:solidFill>
              </a:rPr>
              <a:t>fragment of information</a:t>
            </a:r>
            <a:r>
              <a:rPr lang="fr" sz="1800"/>
              <a:t> about the desired process.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 </a:t>
            </a:r>
            <a:r>
              <a:rPr b="1" lang="fr" sz="1800">
                <a:solidFill>
                  <a:srgbClr val="FF0000"/>
                </a:solidFill>
              </a:rPr>
              <a:t>gather this information</a:t>
            </a:r>
            <a:r>
              <a:rPr lang="fr" sz="1800"/>
              <a:t>, the </a:t>
            </a:r>
            <a:r>
              <a:rPr b="1" lang="fr" sz="1800">
                <a:solidFill>
                  <a:srgbClr val="FF0000"/>
                </a:solidFill>
              </a:rPr>
              <a:t>ASTs are merged</a:t>
            </a:r>
            <a:r>
              <a:rPr lang="fr" sz="1800"/>
              <a:t> into a single AST.</a:t>
            </a:r>
            <a:endParaRPr sz="1800"/>
          </a:p>
        </p:txBody>
      </p:sp>
      <p:grpSp>
        <p:nvGrpSpPr>
          <p:cNvPr id="192" name="Google Shape;192;p24"/>
          <p:cNvGrpSpPr/>
          <p:nvPr/>
        </p:nvGrpSpPr>
        <p:grpSpPr>
          <a:xfrm>
            <a:off x="413218" y="1470238"/>
            <a:ext cx="2599682" cy="2804124"/>
            <a:chOff x="645718" y="1540225"/>
            <a:chExt cx="2599682" cy="2804124"/>
          </a:xfrm>
        </p:grpSpPr>
        <p:pic>
          <p:nvPicPr>
            <p:cNvPr id="193" name="Google Shape;19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8695" y="1540227"/>
              <a:ext cx="206951" cy="192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5718" y="3565326"/>
              <a:ext cx="1413449" cy="779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7875" y="2488340"/>
              <a:ext cx="738234" cy="8606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41631" y="2601625"/>
              <a:ext cx="1603769" cy="1017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74642" y="1540225"/>
              <a:ext cx="1020553" cy="9600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8" name="Google Shape;198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80562" y="2372653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759297" y="1658588"/>
            <a:ext cx="4921351" cy="2305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6</a:t>
            </a:r>
            <a:endParaRPr b="1" sz="1800"/>
          </a:p>
        </p:txBody>
      </p:sp>
      <p:sp>
        <p:nvSpPr>
          <p:cNvPr id="206" name="Google Shape;206;p25"/>
          <p:cNvSpPr txBox="1"/>
          <p:nvPr/>
        </p:nvSpPr>
        <p:spPr>
          <a:xfrm>
            <a:off x="438200" y="2517400"/>
            <a:ext cx="3713400" cy="13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 do so</a:t>
            </a:r>
            <a:r>
              <a:rPr b="1" lang="fr" sz="1800">
                <a:solidFill>
                  <a:srgbClr val="FF0000"/>
                </a:solidFill>
              </a:rPr>
              <a:t>, patterns</a:t>
            </a:r>
            <a:r>
              <a:rPr lang="fr" sz="1800"/>
              <a:t> are applied recursively to the merged AST, </a:t>
            </a:r>
            <a:r>
              <a:rPr b="1" lang="fr" sz="1800">
                <a:solidFill>
                  <a:srgbClr val="FF0000"/>
                </a:solidFill>
              </a:rPr>
              <a:t>starting from the deepest nodes</a:t>
            </a:r>
            <a:r>
              <a:rPr lang="fr" sz="1800"/>
              <a:t> (leafs).</a:t>
            </a:r>
            <a:endParaRPr sz="18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7850" y="415750"/>
            <a:ext cx="4550513" cy="402751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/>
        </p:nvSpPr>
        <p:spPr>
          <a:xfrm>
            <a:off x="438200" y="1278200"/>
            <a:ext cx="3713400" cy="1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Once the merged AST has been generated, the </a:t>
            </a:r>
            <a:r>
              <a:rPr b="1" lang="fr" sz="1800">
                <a:solidFill>
                  <a:srgbClr val="FF0000"/>
                </a:solidFill>
              </a:rPr>
              <a:t>BPMN process is ready to be generated</a:t>
            </a:r>
            <a:r>
              <a:rPr lang="fr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Result</a:t>
            </a:r>
            <a:endParaRPr b="1" sz="18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963" y="357925"/>
            <a:ext cx="6668074" cy="418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Description</a:t>
            </a:r>
            <a:endParaRPr b="1" sz="1800"/>
          </a:p>
        </p:txBody>
      </p:sp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09" y="406325"/>
            <a:ext cx="7933191" cy="407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8" name="Google Shape;228;p2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Tool – Online Version</a:t>
            </a:r>
            <a:endParaRPr b="1" sz="1800"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11" y="471588"/>
            <a:ext cx="8359589" cy="358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 txBox="1"/>
          <p:nvPr/>
        </p:nvSpPr>
        <p:spPr>
          <a:xfrm>
            <a:off x="462000" y="4058450"/>
            <a:ext cx="822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Link: 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http://34.72.213.68:3000/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Conclusion</a:t>
            </a:r>
            <a:endParaRPr b="1" sz="1800"/>
          </a:p>
        </p:txBody>
      </p:sp>
      <p:sp>
        <p:nvSpPr>
          <p:cNvPr id="237" name="Google Shape;237;p29"/>
          <p:cNvSpPr txBox="1"/>
          <p:nvPr/>
        </p:nvSpPr>
        <p:spPr>
          <a:xfrm>
            <a:off x="727650" y="541275"/>
            <a:ext cx="76887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In this work, we proposed 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6 steps approach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aiming at automatically designing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 and semantically correct BPMN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processes from 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textual description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of the requirements.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 main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perspectives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of this work are: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Release the task naming constraints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Improve the loops management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Enlarge the supported BPMN syntax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Improve the results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Introduction</a:t>
            </a:r>
            <a:endParaRPr b="1" sz="1800"/>
          </a:p>
        </p:txBody>
      </p:sp>
      <p:sp>
        <p:nvSpPr>
          <p:cNvPr id="63" name="Google Shape;63;p14"/>
          <p:cNvSpPr txBox="1"/>
          <p:nvPr/>
        </p:nvSpPr>
        <p:spPr>
          <a:xfrm>
            <a:off x="727650" y="541275"/>
            <a:ext cx="7688700" cy="3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latin typeface="Lato"/>
                <a:ea typeface="Lato"/>
                <a:cs typeface="Lato"/>
                <a:sym typeface="Lato"/>
              </a:rPr>
              <a:t>What is BPMN?</a:t>
            </a:r>
            <a:r>
              <a:rPr lang="fr" sz="1500">
                <a:latin typeface="Lato"/>
                <a:ea typeface="Lato"/>
                <a:cs typeface="Lato"/>
                <a:sym typeface="Lato"/>
              </a:rPr>
              <a:t>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workflow-based notation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created in 2004 by the Business Process Management Initiative (BPMI) and the Object Management Group (OMG).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It aims at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representing business processes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in a way that is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understandable for both experienced and novice users.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An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ISO/IEC standard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since version 2.0 in 2013.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901" y="330900"/>
            <a:ext cx="1416850" cy="10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5492" y="3078116"/>
            <a:ext cx="1521709" cy="1388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5"/>
          <p:cNvGrpSpPr/>
          <p:nvPr/>
        </p:nvGrpSpPr>
        <p:grpSpPr>
          <a:xfrm>
            <a:off x="762813" y="1287604"/>
            <a:ext cx="1143166" cy="946706"/>
            <a:chOff x="720538" y="1635262"/>
            <a:chExt cx="1200300" cy="1027688"/>
          </a:xfrm>
        </p:grpSpPr>
        <p:pic>
          <p:nvPicPr>
            <p:cNvPr id="72" name="Google Shape;72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73975" y="1635262"/>
              <a:ext cx="893425" cy="22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 txBox="1"/>
            <p:nvPr/>
          </p:nvSpPr>
          <p:spPr>
            <a:xfrm>
              <a:off x="720538" y="1861050"/>
              <a:ext cx="1200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Sequence Flow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883938" y="2225095"/>
            <a:ext cx="900875" cy="1016044"/>
            <a:chOff x="3325788" y="1579743"/>
            <a:chExt cx="945900" cy="1102957"/>
          </a:xfrm>
        </p:grpSpPr>
        <p:pic>
          <p:nvPicPr>
            <p:cNvPr id="75" name="Google Shape;7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52015" y="1579743"/>
              <a:ext cx="893425" cy="384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 txBox="1"/>
            <p:nvPr/>
          </p:nvSpPr>
          <p:spPr>
            <a:xfrm>
              <a:off x="3325788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Initial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2465355" y="2220121"/>
            <a:ext cx="913138" cy="1025991"/>
            <a:chOff x="4424400" y="1568945"/>
            <a:chExt cx="958775" cy="1113755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24400" y="1568945"/>
              <a:ext cx="945900" cy="405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 txBox="1"/>
            <p:nvPr/>
          </p:nvSpPr>
          <p:spPr>
            <a:xfrm>
              <a:off x="4437275" y="1880800"/>
              <a:ext cx="9459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End Event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742015" y="3291053"/>
            <a:ext cx="1331169" cy="1187680"/>
            <a:chOff x="727650" y="2509275"/>
            <a:chExt cx="1397700" cy="1289275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72675" y="2509275"/>
              <a:ext cx="1307653" cy="53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5"/>
            <p:cNvSpPr txBox="1"/>
            <p:nvPr/>
          </p:nvSpPr>
          <p:spPr>
            <a:xfrm>
              <a:off x="7276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Exclusive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190092" y="3299725"/>
            <a:ext cx="1331169" cy="1170327"/>
            <a:chOff x="1899550" y="2528113"/>
            <a:chExt cx="1397700" cy="1270438"/>
          </a:xfrm>
        </p:grpSpPr>
        <p:pic>
          <p:nvPicPr>
            <p:cNvPr id="84" name="Google Shape;84;p1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56541" y="2528113"/>
              <a:ext cx="483705" cy="49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5"/>
            <p:cNvSpPr txBox="1"/>
            <p:nvPr/>
          </p:nvSpPr>
          <p:spPr>
            <a:xfrm>
              <a:off x="1899550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Inclusive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15"/>
          <p:cNvGrpSpPr/>
          <p:nvPr/>
        </p:nvGrpSpPr>
        <p:grpSpPr>
          <a:xfrm>
            <a:off x="2256350" y="3299736"/>
            <a:ext cx="1331169" cy="1170316"/>
            <a:chOff x="2935575" y="2528125"/>
            <a:chExt cx="1397700" cy="1270425"/>
          </a:xfrm>
        </p:grpSpPr>
        <p:pic>
          <p:nvPicPr>
            <p:cNvPr id="87" name="Google Shape;87;p1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339116" y="2528125"/>
              <a:ext cx="551207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2935575" y="2996650"/>
              <a:ext cx="13977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Parallel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9" name="Google Shape;89;p15"/>
          <p:cNvGrpSpPr/>
          <p:nvPr/>
        </p:nvGrpSpPr>
        <p:grpSpPr>
          <a:xfrm>
            <a:off x="4114646" y="2150227"/>
            <a:ext cx="1428029" cy="1165871"/>
            <a:chOff x="5219375" y="2203900"/>
            <a:chExt cx="1499400" cy="1265600"/>
          </a:xfrm>
        </p:grpSpPr>
        <p:pic>
          <p:nvPicPr>
            <p:cNvPr id="90" name="Google Shape;90;p1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321800" y="2203900"/>
              <a:ext cx="1294553" cy="49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5"/>
            <p:cNvSpPr txBox="1"/>
            <p:nvPr/>
          </p:nvSpPr>
          <p:spPr>
            <a:xfrm>
              <a:off x="5219375" y="2667600"/>
              <a:ext cx="14994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Event-based Gateway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2" name="Google Shape;92;p15"/>
          <p:cNvGrpSpPr/>
          <p:nvPr/>
        </p:nvGrpSpPr>
        <p:grpSpPr>
          <a:xfrm>
            <a:off x="2299246" y="1243144"/>
            <a:ext cx="1245406" cy="736087"/>
            <a:chOff x="1852569" y="1600936"/>
            <a:chExt cx="1307650" cy="799052"/>
          </a:xfrm>
        </p:grpSpPr>
        <p:pic>
          <p:nvPicPr>
            <p:cNvPr id="93" name="Google Shape;93;p1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852569" y="1600936"/>
              <a:ext cx="1307650" cy="34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5"/>
            <p:cNvSpPr txBox="1"/>
            <p:nvPr/>
          </p:nvSpPr>
          <p:spPr>
            <a:xfrm>
              <a:off x="2033450" y="1898688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Task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5" name="Google Shape;95;p15"/>
          <p:cNvGrpSpPr/>
          <p:nvPr/>
        </p:nvGrpSpPr>
        <p:grpSpPr>
          <a:xfrm>
            <a:off x="6112685" y="1910428"/>
            <a:ext cx="900875" cy="1033854"/>
            <a:chOff x="7441225" y="2726160"/>
            <a:chExt cx="945900" cy="1122290"/>
          </a:xfrm>
        </p:grpSpPr>
        <p:pic>
          <p:nvPicPr>
            <p:cNvPr id="96" name="Google Shape;96;p15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441225" y="2726160"/>
              <a:ext cx="945900" cy="6720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5"/>
            <p:cNvSpPr txBox="1"/>
            <p:nvPr/>
          </p:nvSpPr>
          <p:spPr>
            <a:xfrm>
              <a:off x="7441225" y="3347150"/>
              <a:ext cx="9459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Group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5826847" y="1122303"/>
            <a:ext cx="1478887" cy="609118"/>
            <a:chOff x="7026800" y="788715"/>
            <a:chExt cx="1552800" cy="661222"/>
          </a:xfrm>
        </p:grpSpPr>
        <p:pic>
          <p:nvPicPr>
            <p:cNvPr id="99" name="Google Shape;99;p15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330246" y="788715"/>
              <a:ext cx="945900" cy="2088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5"/>
            <p:cNvSpPr txBox="1"/>
            <p:nvPr/>
          </p:nvSpPr>
          <p:spPr>
            <a:xfrm>
              <a:off x="7026800" y="948638"/>
              <a:ext cx="15528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Association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1" name="Google Shape;101;p15"/>
          <p:cNvGrpSpPr/>
          <p:nvPr/>
        </p:nvGrpSpPr>
        <p:grpSpPr>
          <a:xfrm>
            <a:off x="4102344" y="1122386"/>
            <a:ext cx="1452600" cy="977647"/>
            <a:chOff x="7164450" y="1823774"/>
            <a:chExt cx="1525200" cy="1061276"/>
          </a:xfrm>
        </p:grpSpPr>
        <p:pic>
          <p:nvPicPr>
            <p:cNvPr id="102" name="Google Shape;102;p15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7533425" y="1823774"/>
              <a:ext cx="787250" cy="620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5"/>
            <p:cNvSpPr txBox="1"/>
            <p:nvPr/>
          </p:nvSpPr>
          <p:spPr>
            <a:xfrm>
              <a:off x="7164450" y="2383750"/>
              <a:ext cx="15252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800">
                  <a:latin typeface="Lato"/>
                  <a:ea typeface="Lato"/>
                  <a:cs typeface="Lato"/>
                  <a:sym typeface="Lato"/>
                </a:rPr>
                <a:t>Annotation</a:t>
              </a: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4" name="Google Shape;104;p15"/>
          <p:cNvSpPr txBox="1"/>
          <p:nvPr/>
        </p:nvSpPr>
        <p:spPr>
          <a:xfrm>
            <a:off x="7872558" y="2548392"/>
            <a:ext cx="6756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Lato"/>
                <a:ea typeface="Lato"/>
                <a:cs typeface="Lato"/>
                <a:sym typeface="Lato"/>
              </a:rPr>
              <a:t>etc.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95850" y="1074571"/>
            <a:ext cx="3111000" cy="339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665580" y="459527"/>
            <a:ext cx="1245300" cy="362400"/>
          </a:xfrm>
          <a:prstGeom prst="rect">
            <a:avLst/>
          </a:prstGeom>
          <a:solidFill>
            <a:srgbClr val="E9EDEE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Supported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5"/>
          <p:cNvCxnSpPr>
            <a:stCxn id="106" idx="2"/>
          </p:cNvCxnSpPr>
          <p:nvPr/>
        </p:nvCxnSpPr>
        <p:spPr>
          <a:xfrm flipH="1">
            <a:off x="3591930" y="821927"/>
            <a:ext cx="696300" cy="457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8" name="Google Shape;108;p15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BPMN Syntax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Context</a:t>
            </a:r>
            <a:endParaRPr b="1" sz="1800"/>
          </a:p>
        </p:txBody>
      </p:sp>
      <p:sp>
        <p:nvSpPr>
          <p:cNvPr id="115" name="Google Shape;115;p16"/>
          <p:cNvSpPr txBox="1"/>
          <p:nvPr/>
        </p:nvSpPr>
        <p:spPr>
          <a:xfrm>
            <a:off x="727650" y="683150"/>
            <a:ext cx="7688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Companies are making use of the BPMN notation to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represent their business processes.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They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hire experts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to analyse and design the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most adequate BPMN process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according to their needs.</a:t>
            </a: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These processes are often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syntactically/semantically incorrect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Research Questions</a:t>
            </a:r>
            <a:endParaRPr b="1" sz="1800"/>
          </a:p>
        </p:txBody>
      </p:sp>
      <p:sp>
        <p:nvSpPr>
          <p:cNvPr id="122" name="Google Shape;122;p17"/>
          <p:cNvSpPr txBox="1"/>
          <p:nvPr/>
        </p:nvSpPr>
        <p:spPr>
          <a:xfrm>
            <a:off x="727650" y="683150"/>
            <a:ext cx="7688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What if you do not know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how to write BPMN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</a:br>
            <a:endParaRPr b="1"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What if you do not want to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spend time designing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 your BPMN process graphically?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➢"/>
            </a:pPr>
            <a:r>
              <a:rPr lang="fr" sz="1800">
                <a:latin typeface="Lato"/>
                <a:ea typeface="Lato"/>
                <a:cs typeface="Lato"/>
                <a:sym typeface="Lato"/>
              </a:rPr>
              <a:t>How can you be sure that your BPMN process is </a:t>
            </a:r>
            <a:r>
              <a:rPr b="1" lang="fr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syntactically/semantically correct</a:t>
            </a:r>
            <a:r>
              <a:rPr lang="fr" sz="1800">
                <a:latin typeface="Lato"/>
                <a:ea typeface="Lato"/>
                <a:cs typeface="Lato"/>
                <a:sym typeface="Lato"/>
              </a:rPr>
              <a:t>?</a:t>
            </a:r>
            <a:br>
              <a:rPr lang="fr" sz="1800">
                <a:latin typeface="Lato"/>
                <a:ea typeface="Lato"/>
                <a:cs typeface="Lato"/>
                <a:sym typeface="Lato"/>
              </a:rPr>
            </a:br>
            <a:endParaRPr sz="180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General Solution</a:t>
            </a:r>
            <a:endParaRPr b="1" sz="1800"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13472" r="0" t="0"/>
          <a:stretch/>
        </p:blipFill>
        <p:spPr>
          <a:xfrm>
            <a:off x="489850" y="1828150"/>
            <a:ext cx="1091250" cy="126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325" y="2019878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26763" y="1056337"/>
            <a:ext cx="3739725" cy="28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550" y="2019891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7">
            <a:alphaModFix/>
          </a:blip>
          <a:srcRect b="0" l="0" r="2505" t="0"/>
          <a:stretch/>
        </p:blipFill>
        <p:spPr>
          <a:xfrm>
            <a:off x="6925300" y="1773625"/>
            <a:ext cx="1728851" cy="13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Overview of our</a:t>
            </a:r>
            <a:r>
              <a:rPr b="1" lang="fr" sz="1800"/>
              <a:t> Solution</a:t>
            </a:r>
            <a:endParaRPr b="1" sz="180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25" y="817137"/>
            <a:ext cx="8259552" cy="322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1</a:t>
            </a:r>
            <a:endParaRPr b="1" sz="1800"/>
          </a:p>
        </p:txBody>
      </p:sp>
      <p:sp>
        <p:nvSpPr>
          <p:cNvPr id="147" name="Google Shape;147;p20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user first has to write a </a:t>
            </a:r>
            <a:r>
              <a:rPr b="1" lang="fr" sz="1800">
                <a:solidFill>
                  <a:srgbClr val="FF0000"/>
                </a:solidFill>
              </a:rPr>
              <a:t>textual description</a:t>
            </a:r>
            <a:r>
              <a:rPr lang="fr" sz="1800"/>
              <a:t> of the process-to-be.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660000" y="1060600"/>
            <a:ext cx="7824000" cy="31413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First, the system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ProcessApplication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Then, if the client has an account, the system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Otherwise, the banker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Once done, the system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IdentifyAccountType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, and the banker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PrepareAccountOpening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After that, the user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, the banker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, and the system also performs some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 at the same time than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ReviewApplication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Finally, the bank either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NotifyRejection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, or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GenerateAccountNumber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SendStarterKit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, and </a:t>
            </a:r>
            <a:r>
              <a:rPr lang="fr" sz="1700" u="sng">
                <a:latin typeface="Maven Pro"/>
                <a:ea typeface="Maven Pro"/>
                <a:cs typeface="Maven Pro"/>
                <a:sym typeface="Maven Pro"/>
              </a:rPr>
              <a:t>ActivateAccount</a:t>
            </a:r>
            <a:r>
              <a:rPr lang="fr" sz="1700"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17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3330375" y="0"/>
            <a:ext cx="5451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Detailed Solution – Step 2</a:t>
            </a:r>
            <a:endParaRPr b="1" sz="1800"/>
          </a:p>
        </p:txBody>
      </p:sp>
      <p:sp>
        <p:nvSpPr>
          <p:cNvPr id="155" name="Google Shape;155;p21"/>
          <p:cNvSpPr txBox="1"/>
          <p:nvPr/>
        </p:nvSpPr>
        <p:spPr>
          <a:xfrm>
            <a:off x="567500" y="493150"/>
            <a:ext cx="78240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textual description is then </a:t>
            </a:r>
            <a:r>
              <a:rPr b="1" lang="fr" sz="1800">
                <a:solidFill>
                  <a:srgbClr val="FF0000"/>
                </a:solidFill>
              </a:rPr>
              <a:t>given to a (fine-tuned) LLM</a:t>
            </a:r>
            <a:r>
              <a:rPr lang="fr" sz="1800"/>
              <a:t> (GPT 3.5 atm).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004475" y="1036113"/>
            <a:ext cx="2431200" cy="1362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First,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ProcessApplication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Then, if the client has an account,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RetrieveCustomerProfile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AnalyseCustomerProfile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Otherwise, the banker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CreateProfile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Once done, the system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IdentifyAccountType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the banker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PrepareAccountOpening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After that, the user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ReceiveSupportDocuments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the banker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UpdateInfoRecords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the system also performs some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BackgroundVerification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at the same time than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ReviewApplication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Finally, the bank either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NotifyRejection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or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GenerateAccountNumber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SendStarterKit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</a:t>
            </a:r>
            <a:r>
              <a:rPr lang="fr" sz="600" u="sng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ActivateAccount</a:t>
            </a:r>
            <a:r>
              <a:rPr lang="fr" sz="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  <a:endParaRPr sz="6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25" y="1179078"/>
            <a:ext cx="650375" cy="87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24727" l="11879" r="11673" t="21103"/>
          <a:stretch/>
        </p:blipFill>
        <p:spPr>
          <a:xfrm>
            <a:off x="5708350" y="1258212"/>
            <a:ext cx="2431200" cy="9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660000" y="2658600"/>
            <a:ext cx="7824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21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The LLM processes the description and returns a </a:t>
            </a:r>
            <a:r>
              <a:rPr b="1" lang="fr" sz="1800">
                <a:solidFill>
                  <a:srgbClr val="FF0000"/>
                </a:solidFill>
              </a:rPr>
              <a:t>set of expressions</a:t>
            </a:r>
            <a:r>
              <a:rPr lang="fr" sz="1800"/>
              <a:t> following an </a:t>
            </a:r>
            <a:r>
              <a:rPr b="1" lang="fr" sz="1800">
                <a:solidFill>
                  <a:srgbClr val="FF0000"/>
                </a:solidFill>
              </a:rPr>
              <a:t>internal grammar</a:t>
            </a:r>
            <a:r>
              <a:rPr lang="fr" sz="1800"/>
              <a:t>.</a:t>
            </a:r>
            <a:endParaRPr b="1" sz="1800">
              <a:solidFill>
                <a:srgbClr val="FF0000"/>
              </a:solidFill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6">
            <a:alphaModFix/>
          </a:blip>
          <a:srcRect b="0" l="348" r="0" t="0"/>
          <a:stretch/>
        </p:blipFill>
        <p:spPr>
          <a:xfrm>
            <a:off x="823872" y="3470925"/>
            <a:ext cx="7496264" cy="6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