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Raleway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aleway-italic.fntdata"/><Relationship Id="rId14" Type="http://schemas.openxmlformats.org/officeDocument/2006/relationships/slide" Target="slides/slide9.xml"/><Relationship Id="rId36" Type="http://schemas.openxmlformats.org/officeDocument/2006/relationships/font" Target="fonts/Raleway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Raleway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25179cba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25179cba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25179cba0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225179cba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5f9c2062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25f9c2062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225179cba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225179cba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517e29055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517e29055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517e29055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517e29055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52319271c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52319271c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2319271c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2319271c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52319271c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52319271c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52319271c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52319271c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3473f0063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3473f0063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52319271c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52319271c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517e29055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517e29055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125f9c20621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125f9c2062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5f9c2062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125f9c2062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135b6979f3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135b6979f3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225179cba0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225179cba0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88ffaf6d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88ffaf6d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517e29055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517e29055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517e290551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517e290551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517e29055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517e29055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3473f006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3473f006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5f9c2062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5f9c2062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5f9c2062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5f9c2062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473f0063c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3473f0063c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17e29055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17e29055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17e29055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517e29055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5f9c2062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25f9c2062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3" name="Google Shape;6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" name="Google Shape;65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45" name="Google Shape;45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6" name="Google Shape;56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Patching Liveness Bugs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 Concurrent Programs</a:t>
            </a:r>
            <a:endParaRPr/>
          </a:p>
        </p:txBody>
      </p:sp>
      <p:sp>
        <p:nvSpPr>
          <p:cNvPr id="75" name="Google Shape;75;p13"/>
          <p:cNvSpPr txBox="1"/>
          <p:nvPr/>
        </p:nvSpPr>
        <p:spPr>
          <a:xfrm>
            <a:off x="4367400" y="32500"/>
            <a:ext cx="494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By Irman FAQRIZAL, </a:t>
            </a:r>
            <a:r>
              <a:rPr b="1" lang="fr">
                <a:latin typeface="Lato"/>
                <a:ea typeface="Lato"/>
                <a:cs typeface="Lato"/>
                <a:sym typeface="Lato"/>
              </a:rPr>
              <a:t>Quentin NIVON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&amp;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Gwen SALAUN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25" y="3785325"/>
            <a:ext cx="1408401" cy="140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262" y="4216401"/>
            <a:ext cx="798650" cy="54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3324" y="4065277"/>
            <a:ext cx="874375" cy="848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613" y="2467250"/>
            <a:ext cx="8704773" cy="218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2"/>
          <p:cNvSpPr txBox="1"/>
          <p:nvPr>
            <p:ph type="title"/>
          </p:nvPr>
        </p:nvSpPr>
        <p:spPr>
          <a:xfrm>
            <a:off x="6477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Solving approach: Global representation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647700" y="777249"/>
            <a:ext cx="79476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The solving approach is a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-step approach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First, we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compute several transition sets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needed for the computation of patches.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➢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Then, we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compute the set of patches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correcting the specification.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2"/>
          <p:cNvSpPr/>
          <p:nvPr/>
        </p:nvSpPr>
        <p:spPr>
          <a:xfrm>
            <a:off x="6943325" y="1658925"/>
            <a:ext cx="377700" cy="361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0000"/>
                </a:solidFill>
              </a:rPr>
              <a:t>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69" name="Google Shape;169;p22"/>
          <p:cNvSpPr/>
          <p:nvPr/>
        </p:nvSpPr>
        <p:spPr>
          <a:xfrm>
            <a:off x="8052200" y="1227700"/>
            <a:ext cx="377700" cy="361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0000"/>
                </a:solidFill>
              </a:rPr>
              <a:t>1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70" name="Google Shape;170;p22"/>
          <p:cNvSpPr/>
          <p:nvPr/>
        </p:nvSpPr>
        <p:spPr>
          <a:xfrm>
            <a:off x="5835450" y="3061900"/>
            <a:ext cx="377700" cy="361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0000"/>
                </a:solidFill>
              </a:rPr>
              <a:t>1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6787375" y="3061900"/>
            <a:ext cx="377700" cy="361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rgbClr val="FF0000"/>
                </a:solidFill>
              </a:rPr>
              <a:t>2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72" name="Google Shape;172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 txBox="1"/>
          <p:nvPr>
            <p:ph type="title"/>
          </p:nvPr>
        </p:nvSpPr>
        <p:spPr>
          <a:xfrm>
            <a:off x="260700" y="0"/>
            <a:ext cx="87060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Solving approach: Transition Sets Computation – Definition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260700" y="623200"/>
            <a:ext cx="862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23"/>
          <p:cNvSpPr txBox="1"/>
          <p:nvPr/>
        </p:nvSpPr>
        <p:spPr>
          <a:xfrm>
            <a:off x="961500" y="782375"/>
            <a:ext cx="7221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The purpose of this step is to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compute three transition sets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that we will use to compute the patches of the specification.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These three sets are the set of: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All Incorrect Transitions (AIT)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, which contains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all the incorrect transitions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of the CLTS.</a:t>
            </a:r>
            <a:br>
              <a:rPr lang="fr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First Incorrect Transitions (FIT)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, which is a subset of AIT containing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all the incorrect transitions outgoing from faulty states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.</a:t>
            </a:r>
            <a:br>
              <a:rPr lang="fr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❖"/>
            </a:pP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Exclusively Incorrect Transitions (EIT)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, which is a subset of FIT containing all the incorrect transitions outgoing from faulty states for which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there exists no other transition with the same label that is either correct or neutral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in the CLTS.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Finally, we recall that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EIT ⊆ FIT ⊆ AIT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4"/>
          <p:cNvSpPr txBox="1"/>
          <p:nvPr>
            <p:ph type="title"/>
          </p:nvPr>
        </p:nvSpPr>
        <p:spPr>
          <a:xfrm>
            <a:off x="363750" y="0"/>
            <a:ext cx="8416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Solving approach: Transition Sets Computation - Example</a:t>
            </a:r>
            <a:endParaRPr/>
          </a:p>
        </p:txBody>
      </p:sp>
      <p:sp>
        <p:nvSpPr>
          <p:cNvPr id="186" name="Google Shape;186;p24"/>
          <p:cNvSpPr/>
          <p:nvPr/>
        </p:nvSpPr>
        <p:spPr>
          <a:xfrm>
            <a:off x="1291775" y="3504425"/>
            <a:ext cx="361500" cy="4002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4"/>
          <p:cNvSpPr txBox="1"/>
          <p:nvPr/>
        </p:nvSpPr>
        <p:spPr>
          <a:xfrm>
            <a:off x="392675" y="3904625"/>
            <a:ext cx="2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INEVITABLE(“LOG”)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8" name="Google Shape;18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75" y="1292225"/>
            <a:ext cx="2294705" cy="205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4"/>
          <p:cNvSpPr/>
          <p:nvPr/>
        </p:nvSpPr>
        <p:spPr>
          <a:xfrm>
            <a:off x="2793738" y="2723588"/>
            <a:ext cx="5256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200" y="1678825"/>
            <a:ext cx="2816875" cy="2296874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4"/>
          <p:cNvSpPr/>
          <p:nvPr/>
        </p:nvSpPr>
        <p:spPr>
          <a:xfrm>
            <a:off x="6505875" y="2723600"/>
            <a:ext cx="525600" cy="207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7111575" y="2196200"/>
            <a:ext cx="182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AIT = {FINISH, RUN}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FIT = {FINISH, RUN}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EIT = {}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614250" y="0"/>
            <a:ext cx="791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Solving approach: Computation of Patches – Intuition</a:t>
            </a:r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700425" y="798950"/>
            <a:ext cx="7688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The intuition of this step is built on top of the notion of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reachability between transitions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 transition is said to be reachable from another transition as long as there exists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several states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(or transitions)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connecting these transitions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675" y="1894000"/>
            <a:ext cx="2816875" cy="2296874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5"/>
          <p:cNvSpPr/>
          <p:nvPr/>
        </p:nvSpPr>
        <p:spPr>
          <a:xfrm>
            <a:off x="3418375" y="2461500"/>
            <a:ext cx="588000" cy="3036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5"/>
          <p:cNvSpPr/>
          <p:nvPr/>
        </p:nvSpPr>
        <p:spPr>
          <a:xfrm>
            <a:off x="2524725" y="2122200"/>
            <a:ext cx="588000" cy="3036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5"/>
          <p:cNvSpPr/>
          <p:nvPr/>
        </p:nvSpPr>
        <p:spPr>
          <a:xfrm>
            <a:off x="2796550" y="2529025"/>
            <a:ext cx="641125" cy="311975"/>
          </a:xfrm>
          <a:custGeom>
            <a:rect b="b" l="l" r="r" t="t"/>
            <a:pathLst>
              <a:path extrusionOk="0" h="12479" w="25645">
                <a:moveTo>
                  <a:pt x="25645" y="7713"/>
                </a:moveTo>
                <a:cubicBezTo>
                  <a:pt x="21359" y="14131"/>
                  <a:pt x="8177" y="13718"/>
                  <a:pt x="2506" y="8484"/>
                </a:cubicBezTo>
                <a:cubicBezTo>
                  <a:pt x="339" y="6484"/>
                  <a:pt x="0" y="2949"/>
                  <a:pt x="0" y="0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4" name="Google Shape;204;p25"/>
          <p:cNvSpPr/>
          <p:nvPr/>
        </p:nvSpPr>
        <p:spPr>
          <a:xfrm>
            <a:off x="2738700" y="2480800"/>
            <a:ext cx="115800" cy="1206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5"/>
          <p:cNvSpPr txBox="1"/>
          <p:nvPr/>
        </p:nvSpPr>
        <p:spPr>
          <a:xfrm rot="573150">
            <a:off x="2666375" y="2784331"/>
            <a:ext cx="1128041" cy="29236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ato"/>
                <a:ea typeface="Lato"/>
                <a:cs typeface="Lato"/>
                <a:sym typeface="Lato"/>
              </a:rPr>
              <a:t>is reachable from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3418375" y="3443025"/>
            <a:ext cx="588000" cy="3036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/>
          <p:nvPr/>
        </p:nvSpPr>
        <p:spPr>
          <a:xfrm>
            <a:off x="1669625" y="2778725"/>
            <a:ext cx="588000" cy="303600"/>
          </a:xfrm>
          <a:prstGeom prst="ellipse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1991500" y="3189425"/>
            <a:ext cx="1446186" cy="796971"/>
          </a:xfrm>
          <a:custGeom>
            <a:rect b="b" l="l" r="r" t="t"/>
            <a:pathLst>
              <a:path extrusionOk="0" h="12479" w="25645">
                <a:moveTo>
                  <a:pt x="25645" y="7713"/>
                </a:moveTo>
                <a:cubicBezTo>
                  <a:pt x="21359" y="14131"/>
                  <a:pt x="8177" y="13718"/>
                  <a:pt x="2506" y="8484"/>
                </a:cubicBezTo>
                <a:cubicBezTo>
                  <a:pt x="339" y="6484"/>
                  <a:pt x="0" y="2949"/>
                  <a:pt x="0" y="0"/>
                </a:cubicBezTo>
              </a:path>
            </a:pathLst>
          </a:custGeom>
          <a:noFill/>
          <a:ln cap="flat" cmpd="sng" w="19050">
            <a:solidFill>
              <a:srgbClr val="6AA84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Google Shape;209;p25"/>
          <p:cNvSpPr/>
          <p:nvPr/>
        </p:nvSpPr>
        <p:spPr>
          <a:xfrm>
            <a:off x="1936650" y="3120075"/>
            <a:ext cx="115800" cy="120600"/>
          </a:xfrm>
          <a:prstGeom prst="triangle">
            <a:avLst>
              <a:gd fmla="val 50000" name="adj"/>
            </a:avLst>
          </a:prstGeom>
          <a:solidFill>
            <a:srgbClr val="6AA84F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5"/>
          <p:cNvSpPr txBox="1"/>
          <p:nvPr/>
        </p:nvSpPr>
        <p:spPr>
          <a:xfrm rot="2504010">
            <a:off x="1594122" y="3736950"/>
            <a:ext cx="1128042" cy="2923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700">
                <a:latin typeface="Lato"/>
                <a:ea typeface="Lato"/>
                <a:cs typeface="Lato"/>
                <a:sym typeface="Lato"/>
              </a:rPr>
              <a:t>is reachable from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1" name="Google Shape;211;p25"/>
          <p:cNvSpPr txBox="1"/>
          <p:nvPr/>
        </p:nvSpPr>
        <p:spPr>
          <a:xfrm>
            <a:off x="4883825" y="2411388"/>
            <a:ext cx="277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“FINISH” is reachable from “LOG”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“RUN” is reachable from “START”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5"/>
          <p:cNvSpPr txBox="1"/>
          <p:nvPr/>
        </p:nvSpPr>
        <p:spPr>
          <a:xfrm>
            <a:off x="727650" y="4572950"/>
            <a:ext cx="7915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Intuition: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patching only some well-chosen actions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should correct the specification.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3" name="Google Shape;213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/>
        </p:nvSpPr>
        <p:spPr>
          <a:xfrm>
            <a:off x="1830150" y="4462025"/>
            <a:ext cx="548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Trace							         no longer exists!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Solving approach: Computation of Patches – Impact</a:t>
            </a:r>
            <a:endParaRPr/>
          </a:p>
        </p:txBody>
      </p:sp>
      <p:sp>
        <p:nvSpPr>
          <p:cNvPr id="220" name="Google Shape;220;p26"/>
          <p:cNvSpPr txBox="1"/>
          <p:nvPr/>
        </p:nvSpPr>
        <p:spPr>
          <a:xfrm>
            <a:off x="727650" y="583275"/>
            <a:ext cx="7688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 this work, we differentiate two types of patches: patches that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impact correct traces of the specification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, and patches that do not.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 patch is said to impact correct traces of the specification if after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applying this patch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to the specification,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some of its correct traces no longer exist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4439488" y="2926600"/>
            <a:ext cx="2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INEVITABLE(“LOG”)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300" y="1893462"/>
            <a:ext cx="2816875" cy="2296874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6"/>
          <p:cNvSpPr/>
          <p:nvPr/>
        </p:nvSpPr>
        <p:spPr>
          <a:xfrm>
            <a:off x="4073901" y="2926600"/>
            <a:ext cx="389700" cy="4002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"/>
          <p:cNvSpPr/>
          <p:nvPr/>
        </p:nvSpPr>
        <p:spPr>
          <a:xfrm>
            <a:off x="6502376" y="2926600"/>
            <a:ext cx="389700" cy="4002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/>
        </p:nvSpPr>
        <p:spPr>
          <a:xfrm>
            <a:off x="6826575" y="2926600"/>
            <a:ext cx="122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{START}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6"/>
          <p:cNvSpPr/>
          <p:nvPr/>
        </p:nvSpPr>
        <p:spPr>
          <a:xfrm>
            <a:off x="4200750" y="4058875"/>
            <a:ext cx="742500" cy="2940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2223" y="4462025"/>
            <a:ext cx="2944064" cy="40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7"/>
          <p:cNvSpPr txBox="1"/>
          <p:nvPr>
            <p:ph type="title"/>
          </p:nvPr>
        </p:nvSpPr>
        <p:spPr>
          <a:xfrm>
            <a:off x="503400" y="0"/>
            <a:ext cx="8137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Solving approach: Computation of Patches – Optimality</a:t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763725" y="858050"/>
            <a:ext cx="7688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 both cases, we want to compute the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optimal patches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 this work, the notion of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optimality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is defined by the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size of the patches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returned and the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impact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of these patches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on correct traces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of the specification.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size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of a patch corresponds to the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 number of actions that it contains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, and the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impact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of a patch corresponds to the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number of actions belonging to correct traces impacted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by the patch.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smaller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the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patch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the more optimised it is, and the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smaller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its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impact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the more optimised it is.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"/>
          <p:cNvSpPr txBox="1"/>
          <p:nvPr>
            <p:ph type="title"/>
          </p:nvPr>
        </p:nvSpPr>
        <p:spPr>
          <a:xfrm>
            <a:off x="515325" y="0"/>
            <a:ext cx="818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Solving approach: Computation of Patches – First Step</a:t>
            </a:r>
            <a:endParaRPr/>
          </a:p>
        </p:txBody>
      </p:sp>
      <p:sp>
        <p:nvSpPr>
          <p:cNvPr id="241" name="Google Shape;241;p28"/>
          <p:cNvSpPr txBox="1"/>
          <p:nvPr/>
        </p:nvSpPr>
        <p:spPr>
          <a:xfrm>
            <a:off x="656550" y="1072388"/>
            <a:ext cx="7830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 a first step of the computation, we check whether the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patches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will necessarily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impact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some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correct traces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of the specification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or not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 order to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avoid impacting correct traces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, at least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one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of the two following conditions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must hold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28"/>
          <p:cNvSpPr txBox="1"/>
          <p:nvPr/>
        </p:nvSpPr>
        <p:spPr>
          <a:xfrm>
            <a:off x="672225" y="2440875"/>
            <a:ext cx="7871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Condition 1</a:t>
            </a:r>
            <a:r>
              <a:rPr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If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all the first incorrect transitions are exclusively incorrect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, we can patch the specification without impact on correct traces.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692625" y="3474800"/>
            <a:ext cx="7830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Condition 2</a:t>
            </a:r>
            <a:r>
              <a:rPr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If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all the incorrect transitions are reachable from exclusively incorrect transitions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, we can patch the specification without impact on correct traces.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type="title"/>
          </p:nvPr>
        </p:nvSpPr>
        <p:spPr>
          <a:xfrm>
            <a:off x="-17850" y="0"/>
            <a:ext cx="93252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2240"/>
              <a:t>Solving approach: Computation of Patches – First Step (Example)</a:t>
            </a:r>
            <a:endParaRPr sz="2240"/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5" y="864050"/>
            <a:ext cx="3394899" cy="274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1" name="Google Shape;251;p29"/>
          <p:cNvCxnSpPr/>
          <p:nvPr/>
        </p:nvCxnSpPr>
        <p:spPr>
          <a:xfrm rot="10800000">
            <a:off x="4510675" y="564700"/>
            <a:ext cx="6900" cy="4572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2" name="Google Shape;252;p29"/>
          <p:cNvSpPr txBox="1"/>
          <p:nvPr/>
        </p:nvSpPr>
        <p:spPr>
          <a:xfrm>
            <a:off x="916200" y="3781475"/>
            <a:ext cx="268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AIT = {EXEC1, EXEC2, RUN}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FIT = {EXEC2, DONE}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EIT = {EXEC2, DONE}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2789475" y="4381500"/>
            <a:ext cx="122400" cy="476400"/>
          </a:xfrm>
          <a:prstGeom prst="rightBracket">
            <a:avLst>
              <a:gd fmla="val 8333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2857450" y="4365750"/>
            <a:ext cx="238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=</a:t>
            </a:r>
            <a:endParaRPr sz="2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99675" y="4006988"/>
            <a:ext cx="623200" cy="57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9450" y="682422"/>
            <a:ext cx="3456838" cy="2818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 txBox="1"/>
          <p:nvPr/>
        </p:nvSpPr>
        <p:spPr>
          <a:xfrm>
            <a:off x="5533150" y="3784400"/>
            <a:ext cx="182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AIT = {FINISH, RUN}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FIT = {FINISH, RUN}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EIT = {}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8" name="Google Shape;258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58800" y="4054962"/>
            <a:ext cx="476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/>
          <p:nvPr/>
        </p:nvSpPr>
        <p:spPr>
          <a:xfrm>
            <a:off x="-12" y="606600"/>
            <a:ext cx="2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INEVITABLE(“LOG”)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4510663" y="606600"/>
            <a:ext cx="2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FF"/>
                </a:solidFill>
                <a:latin typeface="Lato"/>
                <a:ea typeface="Lato"/>
                <a:cs typeface="Lato"/>
                <a:sym typeface="Lato"/>
              </a:rPr>
              <a:t>INEVITABLE(“LOG”)</a:t>
            </a:r>
            <a:endParaRPr>
              <a:solidFill>
                <a:srgbClr val="0000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/>
        </p:nvSpPr>
        <p:spPr>
          <a:xfrm>
            <a:off x="3652150" y="3582075"/>
            <a:ext cx="36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30"/>
          <p:cNvSpPr txBox="1"/>
          <p:nvPr>
            <p:ph type="title"/>
          </p:nvPr>
        </p:nvSpPr>
        <p:spPr>
          <a:xfrm>
            <a:off x="146700" y="0"/>
            <a:ext cx="885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Solving approach: Computation of Patches – Second Step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727650" y="626675"/>
            <a:ext cx="547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Lato"/>
                <a:ea typeface="Lato"/>
                <a:cs typeface="Lato"/>
                <a:sym typeface="Lato"/>
              </a:rPr>
              <a:t>First scenario: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Patches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have no impact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on correct traces.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Lato"/>
                <a:ea typeface="Lato"/>
                <a:cs typeface="Lato"/>
                <a:sym typeface="Lato"/>
              </a:rPr>
              <a:t>Optimality criterion: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Size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of the patches.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Lato"/>
                <a:ea typeface="Lato"/>
                <a:cs typeface="Lato"/>
                <a:sym typeface="Lato"/>
              </a:rPr>
              <a:t>Intuition of the algorithm: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1621850" y="2103675"/>
            <a:ext cx="318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Compute </a:t>
            </a:r>
            <a:r>
              <a:rPr b="1" lang="fr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all combinations</a:t>
            </a:r>
            <a:r>
              <a:rPr lang="fr" sz="1200">
                <a:latin typeface="Lato"/>
                <a:ea typeface="Lato"/>
                <a:cs typeface="Lato"/>
                <a:sym typeface="Lato"/>
              </a:rPr>
              <a:t> of EIT of </a:t>
            </a:r>
            <a:r>
              <a:rPr b="1" lang="fr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size 1.</a:t>
            </a:r>
            <a:endParaRPr b="1"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0" name="Google Shape;270;p30"/>
          <p:cNvSpPr txBox="1"/>
          <p:nvPr/>
        </p:nvSpPr>
        <p:spPr>
          <a:xfrm>
            <a:off x="1621850" y="2534875"/>
            <a:ext cx="522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For each combination, verify if the corresponding transitions can reach all incorrect transitions of the CLTS (i.e., they can correct the specification).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1621850" y="3150875"/>
            <a:ext cx="52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If the combination corrects the specification, add it to the list of patches.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1074950" y="2075775"/>
            <a:ext cx="414900" cy="42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0000"/>
                </a:solidFill>
              </a:rPr>
              <a:t>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73" name="Google Shape;273;p30"/>
          <p:cNvSpPr/>
          <p:nvPr/>
        </p:nvSpPr>
        <p:spPr>
          <a:xfrm>
            <a:off x="1074950" y="2599375"/>
            <a:ext cx="414900" cy="42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0000"/>
                </a:solidFill>
              </a:rPr>
              <a:t>2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1074950" y="3122975"/>
            <a:ext cx="414900" cy="42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0000"/>
                </a:solidFill>
              </a:rPr>
              <a:t>3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1074950" y="3646575"/>
            <a:ext cx="414900" cy="42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0000"/>
                </a:solidFill>
              </a:rPr>
              <a:t>4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1613700" y="3597525"/>
            <a:ext cx="5916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If a patch was found in step          , stop iterating and return the patches found.</a:t>
            </a:r>
            <a:endParaRPr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Otherwise, restart an iteration with combinations of size 2 (and so on).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3679375" y="3658125"/>
            <a:ext cx="245100" cy="2382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78" name="Google Shape;278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1"/>
          <p:cNvSpPr txBox="1"/>
          <p:nvPr>
            <p:ph type="title"/>
          </p:nvPr>
        </p:nvSpPr>
        <p:spPr>
          <a:xfrm>
            <a:off x="418950" y="0"/>
            <a:ext cx="830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Solving approach: Computation of Patches – Example</a:t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6234800" y="3184975"/>
            <a:ext cx="289200" cy="578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1"/>
          <p:cNvSpPr txBox="1"/>
          <p:nvPr/>
        </p:nvSpPr>
        <p:spPr>
          <a:xfrm>
            <a:off x="5246600" y="3933525"/>
            <a:ext cx="22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Patches: {{EXEC2, DONE}}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6" name="Google Shape;2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38" y="687600"/>
            <a:ext cx="2991979" cy="24408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1"/>
          <p:cNvSpPr txBox="1"/>
          <p:nvPr/>
        </p:nvSpPr>
        <p:spPr>
          <a:xfrm>
            <a:off x="695075" y="3502575"/>
            <a:ext cx="2682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AIT = {EXEC1, EXEC2, RUN}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FIT = {EXEC2, DONE}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EIT = {EXEC2, DONE}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88" name="Google Shape;2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1688" y="1155672"/>
            <a:ext cx="4495421" cy="12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1700" y="2416285"/>
            <a:ext cx="4495399" cy="42171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idx="1" type="body"/>
          </p:nvPr>
        </p:nvSpPr>
        <p:spPr>
          <a:xfrm>
            <a:off x="643200" y="608800"/>
            <a:ext cx="7688700" cy="20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Context</a:t>
            </a:r>
            <a:endParaRPr sz="1800">
              <a:solidFill>
                <a:schemeClr val="dk2"/>
              </a:solidFill>
            </a:endParaRPr>
          </a:p>
          <a:p>
            <a:pPr indent="-313716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40"/>
              <a:buChar char="➢"/>
            </a:pPr>
            <a:r>
              <a:rPr lang="fr" sz="1340">
                <a:solidFill>
                  <a:schemeClr val="dk2"/>
                </a:solidFill>
              </a:rPr>
              <a:t>Designing and developing distributed softwares nowadays is a </a:t>
            </a:r>
            <a:r>
              <a:rPr b="1" lang="fr" sz="1340">
                <a:solidFill>
                  <a:srgbClr val="FF0000"/>
                </a:solidFill>
              </a:rPr>
              <a:t>tedious and error-prone task</a:t>
            </a:r>
            <a:r>
              <a:rPr lang="fr" sz="1340">
                <a:solidFill>
                  <a:schemeClr val="dk2"/>
                </a:solidFill>
              </a:rPr>
              <a:t> due to the</a:t>
            </a:r>
            <a:r>
              <a:rPr b="1" lang="fr" sz="1340">
                <a:solidFill>
                  <a:schemeClr val="dk2"/>
                </a:solidFill>
              </a:rPr>
              <a:t> </a:t>
            </a:r>
            <a:r>
              <a:rPr b="1" lang="fr" sz="1340">
                <a:solidFill>
                  <a:srgbClr val="FF0000"/>
                </a:solidFill>
              </a:rPr>
              <a:t>increasing complexity of the softwares.</a:t>
            </a:r>
            <a:br>
              <a:rPr lang="fr" sz="1340">
                <a:solidFill>
                  <a:schemeClr val="dk2"/>
                </a:solidFill>
              </a:rPr>
            </a:br>
            <a:endParaRPr sz="1340">
              <a:solidFill>
                <a:schemeClr val="dk2"/>
              </a:solidFill>
            </a:endParaRPr>
          </a:p>
          <a:p>
            <a:pPr indent="-313716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40"/>
              <a:buChar char="➢"/>
            </a:pPr>
            <a:r>
              <a:rPr lang="fr" sz="1340">
                <a:solidFill>
                  <a:schemeClr val="dk2"/>
                </a:solidFill>
              </a:rPr>
              <a:t>We need ways of </a:t>
            </a:r>
            <a:r>
              <a:rPr b="1" lang="fr" sz="1340">
                <a:solidFill>
                  <a:srgbClr val="FF0000"/>
                </a:solidFill>
              </a:rPr>
              <a:t>detecting automatically</a:t>
            </a:r>
            <a:r>
              <a:rPr lang="fr" sz="1340">
                <a:solidFill>
                  <a:schemeClr val="dk2"/>
                </a:solidFill>
              </a:rPr>
              <a:t> such bugs in </a:t>
            </a:r>
            <a:r>
              <a:rPr lang="fr" sz="1340">
                <a:solidFill>
                  <a:schemeClr val="dk2"/>
                </a:solidFill>
              </a:rPr>
              <a:t>concurrent</a:t>
            </a:r>
            <a:r>
              <a:rPr lang="fr" sz="1340">
                <a:solidFill>
                  <a:schemeClr val="dk2"/>
                </a:solidFill>
              </a:rPr>
              <a:t> programs.</a:t>
            </a:r>
            <a:endParaRPr sz="1340">
              <a:solidFill>
                <a:schemeClr val="dk2"/>
              </a:solidFill>
            </a:endParaRPr>
          </a:p>
        </p:txBody>
      </p:sp>
      <p:sp>
        <p:nvSpPr>
          <p:cNvPr id="85" name="Google Shape;85;p14"/>
          <p:cNvSpPr txBox="1"/>
          <p:nvPr>
            <p:ph type="title"/>
          </p:nvPr>
        </p:nvSpPr>
        <p:spPr>
          <a:xfrm>
            <a:off x="6432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86" name="Google Shape;86;p14"/>
          <p:cNvSpPr txBox="1"/>
          <p:nvPr>
            <p:ph idx="1" type="body"/>
          </p:nvPr>
        </p:nvSpPr>
        <p:spPr>
          <a:xfrm>
            <a:off x="643200" y="2314350"/>
            <a:ext cx="7857600" cy="26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Existing solutions</a:t>
            </a:r>
            <a:endParaRPr sz="18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➢"/>
            </a:pPr>
            <a:r>
              <a:rPr b="1" lang="fr" sz="1300">
                <a:solidFill>
                  <a:srgbClr val="FF0000"/>
                </a:solidFill>
              </a:rPr>
              <a:t>Model checking</a:t>
            </a:r>
            <a:r>
              <a:rPr b="1" lang="fr" sz="1300">
                <a:solidFill>
                  <a:schemeClr val="dk2"/>
                </a:solidFill>
              </a:rPr>
              <a:t> </a:t>
            </a:r>
            <a:r>
              <a:rPr lang="fr" sz="1300">
                <a:solidFill>
                  <a:schemeClr val="dk2"/>
                </a:solidFill>
              </a:rPr>
              <a:t>is a well-known technique that can be used to </a:t>
            </a:r>
            <a:r>
              <a:rPr b="1" lang="fr" sz="1300">
                <a:solidFill>
                  <a:srgbClr val="FF0000"/>
                </a:solidFill>
              </a:rPr>
              <a:t>chase violations of temporal logic formulas</a:t>
            </a:r>
            <a:r>
              <a:rPr lang="fr" sz="1300">
                <a:solidFill>
                  <a:schemeClr val="dk2"/>
                </a:solidFill>
              </a:rPr>
              <a:t> in such specifications.</a:t>
            </a:r>
            <a:br>
              <a:rPr lang="fr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➢"/>
            </a:pPr>
            <a:r>
              <a:rPr lang="fr" sz="1300">
                <a:solidFill>
                  <a:schemeClr val="dk2"/>
                </a:solidFill>
              </a:rPr>
              <a:t>Model checkers return a </a:t>
            </a:r>
            <a:r>
              <a:rPr b="1" lang="fr" sz="1300">
                <a:solidFill>
                  <a:srgbClr val="FF0000"/>
                </a:solidFill>
              </a:rPr>
              <a:t>trace</a:t>
            </a:r>
            <a:r>
              <a:rPr lang="fr" sz="1300">
                <a:solidFill>
                  <a:schemeClr val="dk2"/>
                </a:solidFill>
              </a:rPr>
              <a:t> that is a </a:t>
            </a:r>
            <a:r>
              <a:rPr b="1" lang="fr" sz="1300">
                <a:solidFill>
                  <a:srgbClr val="FF0000"/>
                </a:solidFill>
              </a:rPr>
              <a:t>counterexample</a:t>
            </a:r>
            <a:r>
              <a:rPr lang="fr" sz="1300">
                <a:solidFill>
                  <a:schemeClr val="dk2"/>
                </a:solidFill>
              </a:rPr>
              <a:t> of the given property.</a:t>
            </a:r>
            <a:br>
              <a:rPr lang="fr" sz="1300">
                <a:solidFill>
                  <a:schemeClr val="dk2"/>
                </a:solidFill>
              </a:rPr>
            </a:b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➢"/>
            </a:pPr>
            <a:r>
              <a:rPr lang="fr" sz="1300">
                <a:solidFill>
                  <a:schemeClr val="dk2"/>
                </a:solidFill>
              </a:rPr>
              <a:t>However, </a:t>
            </a:r>
            <a:r>
              <a:rPr b="1" lang="fr" sz="1300">
                <a:solidFill>
                  <a:srgbClr val="FF0000"/>
                </a:solidFill>
              </a:rPr>
              <a:t>understanding and correcting</a:t>
            </a:r>
            <a:r>
              <a:rPr lang="fr" sz="1300">
                <a:solidFill>
                  <a:schemeClr val="dk2"/>
                </a:solidFill>
              </a:rPr>
              <a:t> this bug can be a hard and painful task.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146700" y="0"/>
            <a:ext cx="885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Solving approach: Computation of Patches – Second Step</a:t>
            </a:r>
            <a:endParaRPr/>
          </a:p>
        </p:txBody>
      </p:sp>
      <p:sp>
        <p:nvSpPr>
          <p:cNvPr id="296" name="Google Shape;296;p32"/>
          <p:cNvSpPr txBox="1"/>
          <p:nvPr/>
        </p:nvSpPr>
        <p:spPr>
          <a:xfrm>
            <a:off x="727650" y="626675"/>
            <a:ext cx="5470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Lato"/>
                <a:ea typeface="Lato"/>
                <a:cs typeface="Lato"/>
                <a:sym typeface="Lato"/>
              </a:rPr>
              <a:t>First scenario: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Patches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have an impact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on correct traces.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Lato"/>
                <a:ea typeface="Lato"/>
                <a:cs typeface="Lato"/>
                <a:sym typeface="Lato"/>
              </a:rPr>
              <a:t>Optimality criterion: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Impact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on correct traces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Lato"/>
                <a:ea typeface="Lato"/>
                <a:cs typeface="Lato"/>
                <a:sym typeface="Lato"/>
              </a:rPr>
              <a:t>Intuition of the algorithm:</a:t>
            </a:r>
            <a:endParaRPr u="sng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32"/>
          <p:cNvSpPr txBox="1"/>
          <p:nvPr/>
        </p:nvSpPr>
        <p:spPr>
          <a:xfrm>
            <a:off x="1621850" y="2103675"/>
            <a:ext cx="318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Compute </a:t>
            </a:r>
            <a:r>
              <a:rPr b="1" lang="fr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all combinations</a:t>
            </a:r>
            <a:r>
              <a:rPr lang="fr" sz="1200">
                <a:latin typeface="Lato"/>
                <a:ea typeface="Lato"/>
                <a:cs typeface="Lato"/>
                <a:sym typeface="Lato"/>
              </a:rPr>
              <a:t> of FIT of </a:t>
            </a:r>
            <a:r>
              <a:rPr b="1" lang="fr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size 1.</a:t>
            </a:r>
            <a:endParaRPr b="1"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32"/>
          <p:cNvSpPr txBox="1"/>
          <p:nvPr/>
        </p:nvSpPr>
        <p:spPr>
          <a:xfrm>
            <a:off x="1621850" y="2534875"/>
            <a:ext cx="522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For each combination, verify if the corresponding transitions can reach all incorrect transitions of the CLTS (i.e., they can correct the specification).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1621850" y="3058475"/>
            <a:ext cx="522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If the combination corrects the specification, verifies if its impact is smaller than or equal to the previous patches found.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32"/>
          <p:cNvSpPr/>
          <p:nvPr/>
        </p:nvSpPr>
        <p:spPr>
          <a:xfrm>
            <a:off x="1074950" y="2075775"/>
            <a:ext cx="414900" cy="42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0000"/>
                </a:solidFill>
              </a:rPr>
              <a:t>1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1074950" y="2599375"/>
            <a:ext cx="414900" cy="42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0000"/>
                </a:solidFill>
              </a:rPr>
              <a:t>2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02" name="Google Shape;302;p32"/>
          <p:cNvSpPr/>
          <p:nvPr/>
        </p:nvSpPr>
        <p:spPr>
          <a:xfrm>
            <a:off x="1074950" y="3122975"/>
            <a:ext cx="414900" cy="42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0000"/>
                </a:solidFill>
              </a:rPr>
              <a:t>3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03" name="Google Shape;303;p32"/>
          <p:cNvSpPr/>
          <p:nvPr/>
        </p:nvSpPr>
        <p:spPr>
          <a:xfrm>
            <a:off x="1074950" y="4184050"/>
            <a:ext cx="414900" cy="42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0000"/>
                </a:solidFill>
              </a:rPr>
              <a:t>5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04" name="Google Shape;304;p32"/>
          <p:cNvSpPr/>
          <p:nvPr/>
        </p:nvSpPr>
        <p:spPr>
          <a:xfrm>
            <a:off x="1074950" y="3653513"/>
            <a:ext cx="414900" cy="4251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>
                <a:solidFill>
                  <a:srgbClr val="FF0000"/>
                </a:solidFill>
              </a:rPr>
              <a:t>4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1621850" y="3671200"/>
            <a:ext cx="5222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If yes, add it to the list of patches.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1621850" y="4119550"/>
            <a:ext cx="522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latin typeface="Lato"/>
                <a:ea typeface="Lato"/>
                <a:cs typeface="Lato"/>
                <a:sym typeface="Lato"/>
              </a:rPr>
              <a:t>Start a new iteration until having computed all combinations of FIT, regardless of their size.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7" name="Google Shape;307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3"/>
          <p:cNvSpPr txBox="1"/>
          <p:nvPr>
            <p:ph type="title"/>
          </p:nvPr>
        </p:nvSpPr>
        <p:spPr>
          <a:xfrm>
            <a:off x="418950" y="0"/>
            <a:ext cx="830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Solving approach: Computation of Patches – Example</a:t>
            </a:r>
            <a:endParaRPr/>
          </a:p>
        </p:txBody>
      </p:sp>
      <p:pic>
        <p:nvPicPr>
          <p:cNvPr id="313" name="Google Shape;31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075" y="749300"/>
            <a:ext cx="2816875" cy="2296874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3"/>
          <p:cNvSpPr txBox="1"/>
          <p:nvPr/>
        </p:nvSpPr>
        <p:spPr>
          <a:xfrm>
            <a:off x="1123313" y="3280825"/>
            <a:ext cx="1826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AIT = {FINISH, RUN}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FIT = {FINISH, RUN}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EIT = {}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5" name="Google Shape;31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3950" y="888778"/>
            <a:ext cx="4510899" cy="16363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3950" y="2525100"/>
            <a:ext cx="4510899" cy="543777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3"/>
          <p:cNvSpPr/>
          <p:nvPr/>
        </p:nvSpPr>
        <p:spPr>
          <a:xfrm>
            <a:off x="6234800" y="3239425"/>
            <a:ext cx="289200" cy="578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"/>
          <p:cNvSpPr txBox="1"/>
          <p:nvPr/>
        </p:nvSpPr>
        <p:spPr>
          <a:xfrm>
            <a:off x="5246600" y="3933525"/>
            <a:ext cx="22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Patches: {{RUN}, {FINISH}}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3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4"/>
          <p:cNvSpPr txBox="1"/>
          <p:nvPr>
            <p:ph type="title"/>
          </p:nvPr>
        </p:nvSpPr>
        <p:spPr>
          <a:xfrm>
            <a:off x="6837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325" name="Google Shape;325;p34"/>
          <p:cNvSpPr txBox="1"/>
          <p:nvPr>
            <p:ph idx="1" type="body"/>
          </p:nvPr>
        </p:nvSpPr>
        <p:spPr>
          <a:xfrm>
            <a:off x="1864825" y="702350"/>
            <a:ext cx="4686300" cy="4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fr" sz="1700">
                <a:solidFill>
                  <a:srgbClr val="000000"/>
                </a:solidFill>
              </a:rPr>
              <a:t>Preliminaries</a:t>
            </a:r>
            <a:endParaRPr sz="17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Model checking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Counterexample LTS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Single Inevitable Execution Property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Patch</a:t>
            </a:r>
            <a:br>
              <a:rPr lang="fr" sz="1500">
                <a:solidFill>
                  <a:schemeClr val="dk2"/>
                </a:solidFill>
              </a:rPr>
            </a:br>
            <a:endParaRPr sz="15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fr" sz="1700">
                <a:solidFill>
                  <a:srgbClr val="000000"/>
                </a:solidFill>
              </a:rPr>
              <a:t>Solving approach</a:t>
            </a:r>
            <a:endParaRPr sz="17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Global Representation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Transition Sets Computation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Patches Computation</a:t>
            </a:r>
            <a:br>
              <a:rPr lang="fr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AutoNum type="arabicPeriod"/>
            </a:pPr>
            <a:r>
              <a:rPr b="1" lang="fr" sz="1700">
                <a:solidFill>
                  <a:srgbClr val="FF9900"/>
                </a:solidFill>
              </a:rPr>
              <a:t>Implementation</a:t>
            </a:r>
            <a:endParaRPr b="1" sz="1700">
              <a:solidFill>
                <a:srgbClr val="FF9900"/>
              </a:solidFill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450"/>
              <a:buAutoNum type="arabicPeriod"/>
            </a:pPr>
            <a:r>
              <a:rPr b="1" lang="fr" sz="1483">
                <a:solidFill>
                  <a:srgbClr val="FF9900"/>
                </a:solidFill>
              </a:rPr>
              <a:t>Performance study</a:t>
            </a:r>
            <a:br>
              <a:rPr lang="fr" sz="1450">
                <a:solidFill>
                  <a:srgbClr val="000000"/>
                </a:solidFill>
              </a:rPr>
            </a:br>
            <a:endParaRPr sz="145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fr" sz="1700">
                <a:solidFill>
                  <a:srgbClr val="000000"/>
                </a:solidFill>
              </a:rPr>
              <a:t>Conclusion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326" name="Google Shape;326;p3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5"/>
          <p:cNvSpPr txBox="1"/>
          <p:nvPr>
            <p:ph idx="1" type="body"/>
          </p:nvPr>
        </p:nvSpPr>
        <p:spPr>
          <a:xfrm>
            <a:off x="727650" y="535200"/>
            <a:ext cx="76887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Prototype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2"/>
                </a:solidFill>
              </a:rPr>
              <a:t>The approach detailed in this presentation has been </a:t>
            </a:r>
            <a:r>
              <a:rPr b="1" lang="fr">
                <a:solidFill>
                  <a:srgbClr val="FF0000"/>
                </a:solidFill>
              </a:rPr>
              <a:t>fully implemented and tested</a:t>
            </a:r>
            <a:r>
              <a:rPr lang="fr">
                <a:solidFill>
                  <a:schemeClr val="dk2"/>
                </a:solidFill>
              </a:rPr>
              <a:t> on dozens of LNT specifications. It consists of approximately 2,000 lines of Python code.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fr" sz="1800">
                <a:solidFill>
                  <a:schemeClr val="dk2"/>
                </a:solidFill>
              </a:rPr>
              <a:t>Performance study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32" name="Google Shape;332;p35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Implementation</a:t>
            </a:r>
            <a:endParaRPr/>
          </a:p>
        </p:txBody>
      </p:sp>
      <p:pic>
        <p:nvPicPr>
          <p:cNvPr id="333" name="Google Shape;33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150" y="2130600"/>
            <a:ext cx="4971751" cy="27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5"/>
          <p:cNvSpPr/>
          <p:nvPr/>
        </p:nvSpPr>
        <p:spPr>
          <a:xfrm>
            <a:off x="6284175" y="2868200"/>
            <a:ext cx="130200" cy="17499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6284175" y="4646975"/>
            <a:ext cx="130200" cy="1716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6462650" y="3481550"/>
            <a:ext cx="141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Very short!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(300ms at most)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35"/>
          <p:cNvSpPr txBox="1"/>
          <p:nvPr/>
        </p:nvSpPr>
        <p:spPr>
          <a:xfrm>
            <a:off x="6462650" y="4555775"/>
            <a:ext cx="13641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Rather long (~45m)</a:t>
            </a:r>
            <a:endParaRPr sz="11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3605425" y="4622525"/>
            <a:ext cx="289200" cy="220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4514975" y="4622525"/>
            <a:ext cx="289200" cy="2205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340" name="Google Shape;340;p3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6"/>
          <p:cNvSpPr txBox="1"/>
          <p:nvPr>
            <p:ph type="title"/>
          </p:nvPr>
        </p:nvSpPr>
        <p:spPr>
          <a:xfrm>
            <a:off x="6837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346" name="Google Shape;346;p36"/>
          <p:cNvSpPr txBox="1"/>
          <p:nvPr>
            <p:ph idx="1" type="body"/>
          </p:nvPr>
        </p:nvSpPr>
        <p:spPr>
          <a:xfrm>
            <a:off x="1864825" y="702350"/>
            <a:ext cx="4686300" cy="4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fr" sz="1700">
                <a:solidFill>
                  <a:srgbClr val="000000"/>
                </a:solidFill>
              </a:rPr>
              <a:t>Preliminaries</a:t>
            </a:r>
            <a:endParaRPr sz="17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Model checking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Counterexample LTS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Single Inevitable Execution Property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Patch</a:t>
            </a:r>
            <a:br>
              <a:rPr lang="fr" sz="1500">
                <a:solidFill>
                  <a:schemeClr val="dk2"/>
                </a:solidFill>
              </a:rPr>
            </a:br>
            <a:endParaRPr sz="15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fr" sz="1700">
                <a:solidFill>
                  <a:srgbClr val="000000"/>
                </a:solidFill>
              </a:rPr>
              <a:t>Solving approach</a:t>
            </a:r>
            <a:endParaRPr sz="17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Global Representation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Transition Sets Computation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Patches Computation</a:t>
            </a:r>
            <a:br>
              <a:rPr lang="fr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fr" sz="1700">
                <a:solidFill>
                  <a:srgbClr val="000000"/>
                </a:solidFill>
              </a:rPr>
              <a:t>Implementation</a:t>
            </a:r>
            <a:endParaRPr sz="1700">
              <a:solidFill>
                <a:srgbClr val="000000"/>
              </a:solidFill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fr" sz="1483">
                <a:solidFill>
                  <a:srgbClr val="000000"/>
                </a:solidFill>
              </a:rPr>
              <a:t>Performance study</a:t>
            </a:r>
            <a:br>
              <a:rPr lang="fr" sz="1450">
                <a:solidFill>
                  <a:srgbClr val="000000"/>
                </a:solidFill>
              </a:rPr>
            </a:br>
            <a:endParaRPr sz="145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AutoNum type="arabicPeriod"/>
            </a:pPr>
            <a:r>
              <a:rPr b="1" lang="fr" sz="1700">
                <a:solidFill>
                  <a:srgbClr val="FF9900"/>
                </a:solidFill>
              </a:rPr>
              <a:t>Conclusion</a:t>
            </a:r>
            <a:endParaRPr b="1" sz="1700">
              <a:solidFill>
                <a:srgbClr val="FF9900"/>
              </a:solidFill>
            </a:endParaRPr>
          </a:p>
        </p:txBody>
      </p:sp>
      <p:sp>
        <p:nvSpPr>
          <p:cNvPr id="347" name="Google Shape;347;p3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Conclusion</a:t>
            </a:r>
            <a:endParaRPr/>
          </a:p>
        </p:txBody>
      </p:sp>
      <p:sp>
        <p:nvSpPr>
          <p:cNvPr id="353" name="Google Shape;353;p37"/>
          <p:cNvSpPr txBox="1"/>
          <p:nvPr>
            <p:ph idx="1" type="body"/>
          </p:nvPr>
        </p:nvSpPr>
        <p:spPr>
          <a:xfrm>
            <a:off x="251175" y="670625"/>
            <a:ext cx="8166900" cy="44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</a:rPr>
              <a:t>In this work, we proposed a way for </a:t>
            </a:r>
            <a:r>
              <a:rPr b="1" lang="fr" sz="1500">
                <a:solidFill>
                  <a:srgbClr val="FF0000"/>
                </a:solidFill>
              </a:rPr>
              <a:t>automatically finding and correcting bugs</a:t>
            </a:r>
            <a:r>
              <a:rPr lang="fr" sz="1500">
                <a:solidFill>
                  <a:schemeClr val="dk2"/>
                </a:solidFill>
              </a:rPr>
              <a:t> related to </a:t>
            </a:r>
            <a:r>
              <a:rPr b="1" lang="fr" sz="1500">
                <a:solidFill>
                  <a:srgbClr val="FF0000"/>
                </a:solidFill>
              </a:rPr>
              <a:t>single inevitable execution properties</a:t>
            </a:r>
            <a:r>
              <a:rPr lang="fr" sz="1500">
                <a:solidFill>
                  <a:schemeClr val="dk2"/>
                </a:solidFill>
              </a:rPr>
              <a:t> in labelled transitions systems.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</a:rPr>
              <a:t>We also provided an </a:t>
            </a:r>
            <a:r>
              <a:rPr b="1" lang="fr" sz="1500">
                <a:solidFill>
                  <a:srgbClr val="FF0000"/>
                </a:solidFill>
              </a:rPr>
              <a:t>automated tool</a:t>
            </a:r>
            <a:r>
              <a:rPr lang="fr" sz="1500">
                <a:solidFill>
                  <a:schemeClr val="dk2"/>
                </a:solidFill>
              </a:rPr>
              <a:t> implementing </a:t>
            </a:r>
            <a:r>
              <a:rPr b="1" lang="fr" sz="1500">
                <a:solidFill>
                  <a:srgbClr val="FF0000"/>
                </a:solidFill>
              </a:rPr>
              <a:t>the proposed solution</a:t>
            </a:r>
            <a:r>
              <a:rPr lang="fr" sz="1500">
                <a:solidFill>
                  <a:schemeClr val="dk2"/>
                </a:solidFill>
              </a:rPr>
              <a:t>, for which we </a:t>
            </a:r>
            <a:r>
              <a:rPr b="1" lang="fr" sz="1500">
                <a:solidFill>
                  <a:srgbClr val="FF0000"/>
                </a:solidFill>
              </a:rPr>
              <a:t>assessed the scalability</a:t>
            </a:r>
            <a:r>
              <a:rPr lang="fr" sz="1500">
                <a:solidFill>
                  <a:schemeClr val="dk2"/>
                </a:solidFill>
              </a:rPr>
              <a:t> through a performance study.</a:t>
            </a:r>
            <a:br>
              <a:rPr lang="fr" sz="1500">
                <a:solidFill>
                  <a:schemeClr val="dk2"/>
                </a:solidFill>
              </a:rPr>
            </a:b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</a:rPr>
              <a:t>	</a:t>
            </a:r>
            <a:r>
              <a:rPr b="1" lang="fr" sz="1500">
                <a:solidFill>
                  <a:srgbClr val="FF0000"/>
                </a:solidFill>
              </a:rPr>
              <a:t>Short-term </a:t>
            </a:r>
            <a:r>
              <a:rPr lang="fr" sz="1500">
                <a:solidFill>
                  <a:schemeClr val="dk2"/>
                </a:solidFill>
              </a:rPr>
              <a:t>improvements</a:t>
            </a:r>
            <a:r>
              <a:rPr lang="fr" sz="1500">
                <a:solidFill>
                  <a:schemeClr val="dk2"/>
                </a:solidFill>
              </a:rPr>
              <a:t>:</a:t>
            </a:r>
            <a:endParaRPr sz="1500">
              <a:solidFill>
                <a:schemeClr val="dk2"/>
              </a:solidFill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❖"/>
            </a:pPr>
            <a:r>
              <a:rPr lang="fr" sz="1500">
                <a:solidFill>
                  <a:schemeClr val="dk2"/>
                </a:solidFill>
              </a:rPr>
              <a:t>Manage non-fixed action names (such as “!” or “?” in LNT).</a:t>
            </a:r>
            <a:endParaRPr sz="1500">
              <a:solidFill>
                <a:schemeClr val="dk2"/>
              </a:solidFill>
            </a:endParaRPr>
          </a:p>
          <a:p>
            <a:pPr indent="-3238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❖"/>
            </a:pPr>
            <a:r>
              <a:rPr lang="fr" sz="1500">
                <a:solidFill>
                  <a:schemeClr val="dk2"/>
                </a:solidFill>
              </a:rPr>
              <a:t>Try to reduce the complexity of the algorithm (avoid computing all combinations)</a:t>
            </a:r>
            <a:br>
              <a:rPr lang="fr" sz="1500">
                <a:solidFill>
                  <a:schemeClr val="dk2"/>
                </a:solidFill>
              </a:rPr>
            </a:b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2"/>
                </a:solidFill>
              </a:rPr>
              <a:t>	</a:t>
            </a:r>
            <a:r>
              <a:rPr b="1" lang="fr" sz="1500">
                <a:solidFill>
                  <a:srgbClr val="FF0000"/>
                </a:solidFill>
              </a:rPr>
              <a:t>Mid-term </a:t>
            </a:r>
            <a:r>
              <a:rPr lang="fr" sz="1500">
                <a:solidFill>
                  <a:schemeClr val="dk2"/>
                </a:solidFill>
              </a:rPr>
              <a:t>improvements</a:t>
            </a:r>
            <a:r>
              <a:rPr lang="fr" sz="1500">
                <a:solidFill>
                  <a:schemeClr val="dk2"/>
                </a:solidFill>
              </a:rPr>
              <a:t>:</a:t>
            </a:r>
            <a:endParaRPr sz="1500">
              <a:solidFill>
                <a:schemeClr val="dk2"/>
              </a:solidFill>
            </a:endParaRPr>
          </a:p>
          <a:p>
            <a:pPr indent="-323850" lvl="0" marL="9144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500"/>
              <a:buChar char="❖"/>
            </a:pPr>
            <a:r>
              <a:rPr lang="fr" sz="1500">
                <a:solidFill>
                  <a:schemeClr val="dk2"/>
                </a:solidFill>
              </a:rPr>
              <a:t>Extend the approach to (at least) nested inevitable properties.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354" name="Google Shape;354;p3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7263" y="866075"/>
            <a:ext cx="5069475" cy="37260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38"/>
          <p:cNvSpPr txBox="1"/>
          <p:nvPr>
            <p:ph type="title"/>
          </p:nvPr>
        </p:nvSpPr>
        <p:spPr>
          <a:xfrm>
            <a:off x="7294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Questions</a:t>
            </a:r>
            <a:endParaRPr/>
          </a:p>
        </p:txBody>
      </p:sp>
      <p:sp>
        <p:nvSpPr>
          <p:cNvPr id="361" name="Google Shape;361;p3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9"/>
          <p:cNvSpPr txBox="1"/>
          <p:nvPr>
            <p:ph type="title"/>
          </p:nvPr>
        </p:nvSpPr>
        <p:spPr>
          <a:xfrm>
            <a:off x="515325" y="0"/>
            <a:ext cx="81855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Solving approach: Computation of Patches – </a:t>
            </a:r>
            <a:r>
              <a:rPr lang="fr"/>
              <a:t>Main Algo</a:t>
            </a:r>
            <a:endParaRPr/>
          </a:p>
        </p:txBody>
      </p:sp>
      <p:sp>
        <p:nvSpPr>
          <p:cNvPr id="367" name="Google Shape;367;p39"/>
          <p:cNvSpPr txBox="1"/>
          <p:nvPr/>
        </p:nvSpPr>
        <p:spPr>
          <a:xfrm>
            <a:off x="763725" y="858050"/>
            <a:ext cx="768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 a first step of the computation, we check whether the patches will necessarily impact some correct traces of the specification or not.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8" name="Google Shape;36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750" y="1904125"/>
            <a:ext cx="4392226" cy="2180725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39"/>
          <p:cNvSpPr/>
          <p:nvPr/>
        </p:nvSpPr>
        <p:spPr>
          <a:xfrm>
            <a:off x="964100" y="2521125"/>
            <a:ext cx="997800" cy="4434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9"/>
          <p:cNvSpPr/>
          <p:nvPr/>
        </p:nvSpPr>
        <p:spPr>
          <a:xfrm>
            <a:off x="2096925" y="2521125"/>
            <a:ext cx="1817400" cy="4869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9"/>
          <p:cNvSpPr txBox="1"/>
          <p:nvPr/>
        </p:nvSpPr>
        <p:spPr>
          <a:xfrm>
            <a:off x="525425" y="2395825"/>
            <a:ext cx="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C1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39"/>
          <p:cNvSpPr txBox="1"/>
          <p:nvPr/>
        </p:nvSpPr>
        <p:spPr>
          <a:xfrm>
            <a:off x="3777425" y="2371650"/>
            <a:ext cx="52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C2</a:t>
            </a:r>
            <a:endParaRPr b="1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39"/>
          <p:cNvSpPr txBox="1"/>
          <p:nvPr/>
        </p:nvSpPr>
        <p:spPr>
          <a:xfrm>
            <a:off x="5262125" y="1882975"/>
            <a:ext cx="348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C1</a:t>
            </a:r>
            <a:r>
              <a:rPr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If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all the first incorrect transitions are exclusively incorrect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, we can patch the specification without impact on correct traces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39"/>
          <p:cNvSpPr txBox="1"/>
          <p:nvPr/>
        </p:nvSpPr>
        <p:spPr>
          <a:xfrm>
            <a:off x="5262125" y="2964525"/>
            <a:ext cx="348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C2</a:t>
            </a:r>
            <a:r>
              <a:rPr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If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all the incorrect transitions are reachable from exclusively incorrect transitions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, we can patch the specification without impact on correct traces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>
            <p:ph type="title"/>
          </p:nvPr>
        </p:nvSpPr>
        <p:spPr>
          <a:xfrm>
            <a:off x="146700" y="0"/>
            <a:ext cx="88506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Solving approach: Computation of Patches – Second Step</a:t>
            </a:r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727650" y="626675"/>
            <a:ext cx="4565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Lato"/>
                <a:ea typeface="Lato"/>
                <a:cs typeface="Lato"/>
                <a:sym typeface="Lato"/>
              </a:rPr>
              <a:t>First scenario: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Patches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have no impact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on correct traces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Lato"/>
                <a:ea typeface="Lato"/>
                <a:cs typeface="Lato"/>
                <a:sym typeface="Lato"/>
              </a:rPr>
              <a:t>Optimality criterion: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Size of the patches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2" name="Google Shape;38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100" y="1406946"/>
            <a:ext cx="3821800" cy="322425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3" name="Google Shape;383;p40"/>
          <p:cNvCxnSpPr/>
          <p:nvPr/>
        </p:nvCxnSpPr>
        <p:spPr>
          <a:xfrm flipH="1">
            <a:off x="4225000" y="1928225"/>
            <a:ext cx="1118400" cy="47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4" name="Google Shape;384;p40"/>
          <p:cNvCxnSpPr/>
          <p:nvPr/>
        </p:nvCxnSpPr>
        <p:spPr>
          <a:xfrm flipH="1">
            <a:off x="3738100" y="2820025"/>
            <a:ext cx="1600500" cy="168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5" name="Google Shape;385;p40"/>
          <p:cNvCxnSpPr/>
          <p:nvPr/>
        </p:nvCxnSpPr>
        <p:spPr>
          <a:xfrm flipH="1">
            <a:off x="4765000" y="2352425"/>
            <a:ext cx="578400" cy="23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6" name="Google Shape;386;p40"/>
          <p:cNvSpPr txBox="1"/>
          <p:nvPr/>
        </p:nvSpPr>
        <p:spPr>
          <a:xfrm>
            <a:off x="5343400" y="2152925"/>
            <a:ext cx="27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find all combinations of size PS of EIT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40"/>
          <p:cNvSpPr txBox="1"/>
          <p:nvPr/>
        </p:nvSpPr>
        <p:spPr>
          <a:xfrm>
            <a:off x="5343400" y="2599375"/>
            <a:ext cx="272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for each combination, verifies if it corrects the specification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40"/>
          <p:cNvSpPr txBox="1"/>
          <p:nvPr/>
        </p:nvSpPr>
        <p:spPr>
          <a:xfrm>
            <a:off x="5343400" y="1706475"/>
            <a:ext cx="2410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iterate until finding a patch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89" name="Google Shape;389;p40"/>
          <p:cNvCxnSpPr/>
          <p:nvPr/>
        </p:nvCxnSpPr>
        <p:spPr>
          <a:xfrm rot="10800000">
            <a:off x="2947525" y="3297375"/>
            <a:ext cx="2376600" cy="28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0" name="Google Shape;390;p40"/>
          <p:cNvCxnSpPr/>
          <p:nvPr/>
        </p:nvCxnSpPr>
        <p:spPr>
          <a:xfrm flipH="1">
            <a:off x="3063350" y="3326175"/>
            <a:ext cx="2265600" cy="17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1" name="Google Shape;391;p40"/>
          <p:cNvSpPr txBox="1"/>
          <p:nvPr/>
        </p:nvSpPr>
        <p:spPr>
          <a:xfrm>
            <a:off x="5343400" y="3034725"/>
            <a:ext cx="2887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if yes, add the combination to the list of patches and prevent the next iteration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4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1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Solving approach: Computation of Patches – Impact</a:t>
            </a:r>
            <a:endParaRPr/>
          </a:p>
        </p:txBody>
      </p:sp>
      <p:sp>
        <p:nvSpPr>
          <p:cNvPr id="398" name="Google Shape;398;p41"/>
          <p:cNvSpPr txBox="1"/>
          <p:nvPr/>
        </p:nvSpPr>
        <p:spPr>
          <a:xfrm>
            <a:off x="727650" y="626675"/>
            <a:ext cx="4946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Lato"/>
                <a:ea typeface="Lato"/>
                <a:cs typeface="Lato"/>
                <a:sym typeface="Lato"/>
              </a:rPr>
              <a:t>Second</a:t>
            </a:r>
            <a:r>
              <a:rPr lang="fr" u="sng">
                <a:latin typeface="Lato"/>
                <a:ea typeface="Lato"/>
                <a:cs typeface="Lato"/>
                <a:sym typeface="Lato"/>
              </a:rPr>
              <a:t> scenario: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Patches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have impact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on correct traces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latin typeface="Lato"/>
                <a:ea typeface="Lato"/>
                <a:cs typeface="Lato"/>
                <a:sym typeface="Lato"/>
              </a:rPr>
              <a:t>Optimality criterion: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Impact on correct traces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99" name="Google Shape;39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0875" y="1333750"/>
            <a:ext cx="3165451" cy="364044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0" name="Google Shape;400;p41"/>
          <p:cNvCxnSpPr/>
          <p:nvPr/>
        </p:nvCxnSpPr>
        <p:spPr>
          <a:xfrm flipH="1">
            <a:off x="3183625" y="1682375"/>
            <a:ext cx="1911000" cy="472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41"/>
          <p:cNvCxnSpPr/>
          <p:nvPr/>
        </p:nvCxnSpPr>
        <p:spPr>
          <a:xfrm flipH="1">
            <a:off x="4516225" y="2106575"/>
            <a:ext cx="578400" cy="231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41"/>
          <p:cNvSpPr txBox="1"/>
          <p:nvPr/>
        </p:nvSpPr>
        <p:spPr>
          <a:xfrm>
            <a:off x="5094625" y="1907075"/>
            <a:ext cx="272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find all combinations of size PS of FIT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41"/>
          <p:cNvSpPr txBox="1"/>
          <p:nvPr/>
        </p:nvSpPr>
        <p:spPr>
          <a:xfrm>
            <a:off x="5094625" y="1460625"/>
            <a:ext cx="269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iterate over all possible combinations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4" name="Google Shape;404;p41"/>
          <p:cNvCxnSpPr/>
          <p:nvPr/>
        </p:nvCxnSpPr>
        <p:spPr>
          <a:xfrm flipH="1">
            <a:off x="3694400" y="2603075"/>
            <a:ext cx="1398000" cy="62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41"/>
          <p:cNvSpPr txBox="1"/>
          <p:nvPr/>
        </p:nvSpPr>
        <p:spPr>
          <a:xfrm>
            <a:off x="5094625" y="2337875"/>
            <a:ext cx="272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for each combination, verifies if it corrects the specification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06" name="Google Shape;406;p41"/>
          <p:cNvCxnSpPr/>
          <p:nvPr/>
        </p:nvCxnSpPr>
        <p:spPr>
          <a:xfrm rot="10800000">
            <a:off x="3419639" y="3196150"/>
            <a:ext cx="1672800" cy="24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41"/>
          <p:cNvCxnSpPr/>
          <p:nvPr/>
        </p:nvCxnSpPr>
        <p:spPr>
          <a:xfrm flipH="1">
            <a:off x="3732225" y="3223261"/>
            <a:ext cx="1365000" cy="469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8" name="Google Shape;408;p41"/>
          <p:cNvSpPr txBox="1"/>
          <p:nvPr/>
        </p:nvSpPr>
        <p:spPr>
          <a:xfrm>
            <a:off x="5094625" y="2872875"/>
            <a:ext cx="2728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if yes, verifies if it has at most the same impact than previous patches found</a:t>
            </a:r>
            <a:endParaRPr sz="12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9" name="Google Shape;409;p4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64320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93" name="Google Shape;93;p15"/>
          <p:cNvSpPr txBox="1"/>
          <p:nvPr>
            <p:ph idx="1" type="body"/>
          </p:nvPr>
        </p:nvSpPr>
        <p:spPr>
          <a:xfrm>
            <a:off x="643200" y="608800"/>
            <a:ext cx="7688700" cy="425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2000">
                <a:solidFill>
                  <a:schemeClr val="dk2"/>
                </a:solidFill>
              </a:rPr>
              <a:t>Motivations</a:t>
            </a:r>
            <a:endParaRPr b="1"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b="1" lang="fr" sz="1400">
                <a:solidFill>
                  <a:srgbClr val="FF0000"/>
                </a:solidFill>
              </a:rPr>
              <a:t>Detect all violations</a:t>
            </a:r>
            <a:r>
              <a:rPr lang="fr" sz="1400">
                <a:solidFill>
                  <a:srgbClr val="000000"/>
                </a:solidFill>
              </a:rPr>
              <a:t> of a liveness property and </a:t>
            </a:r>
            <a:r>
              <a:rPr b="1" lang="fr" sz="1400">
                <a:solidFill>
                  <a:srgbClr val="FF0000"/>
                </a:solidFill>
              </a:rPr>
              <a:t>propose a correction</a:t>
            </a:r>
            <a:r>
              <a:rPr lang="fr" sz="1400">
                <a:solidFill>
                  <a:srgbClr val="000000"/>
                </a:solidFill>
              </a:rPr>
              <a:t> of the specification.</a:t>
            </a:r>
            <a:br>
              <a:rPr lang="fr" sz="1400">
                <a:solidFill>
                  <a:srgbClr val="000000"/>
                </a:solidFill>
              </a:rPr>
            </a:br>
            <a:br>
              <a:rPr lang="fr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fr" sz="1400">
                <a:solidFill>
                  <a:srgbClr val="000000"/>
                </a:solidFill>
              </a:rPr>
              <a:t>Propose a correction which is </a:t>
            </a:r>
            <a:r>
              <a:rPr b="1" lang="fr" sz="1400">
                <a:solidFill>
                  <a:srgbClr val="FF0000"/>
                </a:solidFill>
              </a:rPr>
              <a:t>as simple as possible</a:t>
            </a:r>
            <a:r>
              <a:rPr lang="fr" sz="1400">
                <a:solidFill>
                  <a:srgbClr val="000000"/>
                </a:solidFill>
              </a:rPr>
              <a:t>.</a:t>
            </a:r>
            <a:br>
              <a:rPr lang="fr" sz="1400">
                <a:solidFill>
                  <a:srgbClr val="000000"/>
                </a:solidFill>
              </a:rPr>
            </a:br>
            <a:br>
              <a:rPr lang="fr" sz="1400">
                <a:solidFill>
                  <a:srgbClr val="000000"/>
                </a:solidFill>
              </a:rPr>
            </a:br>
            <a:endParaRPr sz="14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➢"/>
            </a:pPr>
            <a:r>
              <a:rPr lang="fr" sz="1400">
                <a:solidFill>
                  <a:srgbClr val="000000"/>
                </a:solidFill>
              </a:rPr>
              <a:t>Propose a correction that is </a:t>
            </a:r>
            <a:r>
              <a:rPr b="1" lang="fr" sz="1400">
                <a:solidFill>
                  <a:srgbClr val="FF0000"/>
                </a:solidFill>
              </a:rPr>
              <a:t>as minimal as possible</a:t>
            </a:r>
            <a:r>
              <a:rPr lang="fr" sz="1400">
                <a:solidFill>
                  <a:srgbClr val="000000"/>
                </a:solidFill>
              </a:rPr>
              <a:t> in terms of </a:t>
            </a:r>
            <a:r>
              <a:rPr b="1" lang="fr" sz="1400">
                <a:solidFill>
                  <a:srgbClr val="FF0000"/>
                </a:solidFill>
              </a:rPr>
              <a:t>number of changes</a:t>
            </a:r>
            <a:r>
              <a:rPr lang="fr" sz="1400">
                <a:solidFill>
                  <a:srgbClr val="000000"/>
                </a:solidFill>
              </a:rPr>
              <a:t> in the original specification.</a:t>
            </a:r>
            <a:endParaRPr sz="1340">
              <a:solidFill>
                <a:schemeClr val="dk2"/>
              </a:solidFill>
            </a:endParaRPr>
          </a:p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6837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1864825" y="702350"/>
            <a:ext cx="4686300" cy="4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AutoNum type="arabicPeriod"/>
            </a:pPr>
            <a:r>
              <a:rPr b="1" lang="fr" sz="1700">
                <a:solidFill>
                  <a:srgbClr val="FF9900"/>
                </a:solidFill>
              </a:rPr>
              <a:t>Preliminaries</a:t>
            </a:r>
            <a:endParaRPr b="1" sz="1700">
              <a:solidFill>
                <a:srgbClr val="FF99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AutoNum type="arabicPeriod"/>
            </a:pPr>
            <a:r>
              <a:rPr b="1" lang="fr" sz="1500">
                <a:solidFill>
                  <a:srgbClr val="FF9900"/>
                </a:solidFill>
              </a:rPr>
              <a:t>Model checking</a:t>
            </a:r>
            <a:endParaRPr b="1" sz="1500">
              <a:solidFill>
                <a:srgbClr val="FF99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AutoNum type="arabicPeriod"/>
            </a:pPr>
            <a:r>
              <a:rPr b="1" lang="fr" sz="1500">
                <a:solidFill>
                  <a:srgbClr val="FF9900"/>
                </a:solidFill>
              </a:rPr>
              <a:t>Counterexample LTS</a:t>
            </a:r>
            <a:endParaRPr b="1" sz="1500">
              <a:solidFill>
                <a:srgbClr val="FF99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AutoNum type="arabicPeriod"/>
            </a:pPr>
            <a:r>
              <a:rPr b="1" lang="fr" sz="1500">
                <a:solidFill>
                  <a:srgbClr val="FF9900"/>
                </a:solidFill>
              </a:rPr>
              <a:t>Single Inevitable Execution Property</a:t>
            </a:r>
            <a:endParaRPr b="1" sz="1500">
              <a:solidFill>
                <a:srgbClr val="FF99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AutoNum type="arabicPeriod"/>
            </a:pPr>
            <a:r>
              <a:rPr b="1" lang="fr" sz="1500">
                <a:solidFill>
                  <a:srgbClr val="FF9900"/>
                </a:solidFill>
              </a:rPr>
              <a:t>Patch</a:t>
            </a:r>
            <a:br>
              <a:rPr lang="fr" sz="1500">
                <a:solidFill>
                  <a:schemeClr val="dk2"/>
                </a:solidFill>
              </a:rPr>
            </a:br>
            <a:endParaRPr sz="15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fr" sz="1700">
                <a:solidFill>
                  <a:srgbClr val="000000"/>
                </a:solidFill>
              </a:rPr>
              <a:t>Solving approach</a:t>
            </a:r>
            <a:endParaRPr sz="17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Global Representation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Transition Sets Computation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Patches Computation</a:t>
            </a:r>
            <a:br>
              <a:rPr lang="fr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fr" sz="1700">
                <a:solidFill>
                  <a:srgbClr val="000000"/>
                </a:solidFill>
              </a:rPr>
              <a:t>Implementation</a:t>
            </a:r>
            <a:endParaRPr sz="1700">
              <a:solidFill>
                <a:srgbClr val="000000"/>
              </a:solidFill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fr" sz="1483">
                <a:solidFill>
                  <a:srgbClr val="000000"/>
                </a:solidFill>
              </a:rPr>
              <a:t>Performance study</a:t>
            </a:r>
            <a:br>
              <a:rPr lang="fr" sz="1450">
                <a:solidFill>
                  <a:srgbClr val="000000"/>
                </a:solidFill>
              </a:rPr>
            </a:br>
            <a:endParaRPr sz="145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fr" sz="1700">
                <a:solidFill>
                  <a:srgbClr val="000000"/>
                </a:solidFill>
              </a:rPr>
              <a:t>Conclusion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01" name="Google Shape;101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727650" y="0"/>
            <a:ext cx="7688700" cy="44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Preliminaries: Model Checking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85288"/>
            <a:ext cx="8839199" cy="254713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Preliminaries: Counterexample LTS</a:t>
            </a:r>
            <a:endParaRPr/>
          </a:p>
        </p:txBody>
      </p:sp>
      <p:sp>
        <p:nvSpPr>
          <p:cNvPr id="114" name="Google Shape;114;p18"/>
          <p:cNvSpPr txBox="1"/>
          <p:nvPr/>
        </p:nvSpPr>
        <p:spPr>
          <a:xfrm>
            <a:off x="240075" y="810200"/>
            <a:ext cx="4107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❖"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Key idea 1: transitions categorisation (3 types)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"/>
              <a:buFont typeface="Lato"/>
              <a:buChar char="➢"/>
            </a:pPr>
            <a:r>
              <a:rPr lang="fr" sz="1300">
                <a:solidFill>
                  <a:srgbClr val="6AA84F"/>
                </a:solidFill>
                <a:latin typeface="Lato"/>
                <a:ea typeface="Lato"/>
                <a:cs typeface="Lato"/>
                <a:sym typeface="Lato"/>
              </a:rPr>
              <a:t>correct transitions</a:t>
            </a:r>
            <a:endParaRPr sz="1300">
              <a:solidFill>
                <a:srgbClr val="6AA84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Lato"/>
              <a:buChar char="➢"/>
            </a:pPr>
            <a:r>
              <a:rPr lang="fr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incorrect transitions</a:t>
            </a:r>
            <a:endParaRPr sz="13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➢"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neutral transitions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244350" y="810188"/>
            <a:ext cx="47334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❖"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Key idea 2: identification of faulty states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➢"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choices between transitions leading to </a:t>
            </a:r>
            <a:r>
              <a:rPr b="1" lang="fr" sz="13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 correct or an incorrect part</a:t>
            </a:r>
            <a:r>
              <a:rPr b="1" lang="fr" sz="1300"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fr" sz="1300">
                <a:latin typeface="Lato"/>
                <a:ea typeface="Lato"/>
                <a:cs typeface="Lato"/>
                <a:sym typeface="Lato"/>
              </a:rPr>
              <a:t>of the model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Char char="➢"/>
            </a:pPr>
            <a:r>
              <a:rPr lang="fr" sz="1300">
                <a:latin typeface="Lato"/>
                <a:ea typeface="Lato"/>
                <a:cs typeface="Lato"/>
                <a:sym typeface="Lato"/>
              </a:rPr>
              <a:t>Four kinds of faulty states:</a:t>
            </a:r>
            <a:endParaRPr sz="13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3275" y="1766705"/>
            <a:ext cx="3612646" cy="5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457" y="2465794"/>
            <a:ext cx="2650953" cy="222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/>
          <p:nvPr/>
        </p:nvSpPr>
        <p:spPr>
          <a:xfrm>
            <a:off x="2544938" y="3477900"/>
            <a:ext cx="457200" cy="19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5">
            <a:alphaModFix/>
          </a:blip>
          <a:srcRect b="10055" l="9328" r="4301" t="13765"/>
          <a:stretch/>
        </p:blipFill>
        <p:spPr>
          <a:xfrm>
            <a:off x="3172913" y="3018475"/>
            <a:ext cx="2208675" cy="10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3114600" y="4106700"/>
            <a:ext cx="232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latin typeface="Lato"/>
                <a:ea typeface="Lato"/>
                <a:cs typeface="Lato"/>
                <a:sym typeface="Lato"/>
              </a:rPr>
              <a:t>CLTS output from the CLEAR tool</a:t>
            </a:r>
            <a:endParaRPr i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18"/>
          <p:cNvSpPr/>
          <p:nvPr/>
        </p:nvSpPr>
        <p:spPr>
          <a:xfrm>
            <a:off x="5552363" y="3477900"/>
            <a:ext cx="457200" cy="198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9312" y="3018474"/>
            <a:ext cx="2885235" cy="111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6129390" y="4135325"/>
            <a:ext cx="288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>
                <a:latin typeface="Lato"/>
                <a:ea typeface="Lato"/>
                <a:cs typeface="Lato"/>
                <a:sym typeface="Lato"/>
              </a:rPr>
              <a:t>Clearer representation of the CLTS output</a:t>
            </a:r>
            <a:endParaRPr i="1"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4" name="Google Shape;124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Preliminaries: Single Inevitable Execution Property</a:t>
            </a:r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894000" y="838775"/>
            <a:ext cx="735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A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single inevitable execution property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is a temporal logic formula stating that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the action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belonging to the property should appear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at least once in every trace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of the specification.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894000" y="1956150"/>
            <a:ext cx="7356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This kind of property is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one of the most used liveness property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in practice.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[Avrunin, Corbett, Dwyer – ICSE’99]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894000" y="3053375"/>
            <a:ext cx="735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It can be written as follows: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621700" y="3641200"/>
            <a:ext cx="224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INEVITABLE(“action”)</a:t>
            </a:r>
            <a:endParaRPr i="1"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3220975" y="3641200"/>
            <a:ext cx="3554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mu X . (&lt; true &gt; true and [ not "action" ] X)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7490075" y="3641200"/>
            <a:ext cx="83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◇action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9"/>
          <p:cNvSpPr/>
          <p:nvPr/>
        </p:nvSpPr>
        <p:spPr>
          <a:xfrm>
            <a:off x="2625125" y="3781000"/>
            <a:ext cx="477300" cy="12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37" name="Google Shape;137;p19"/>
          <p:cNvSpPr/>
          <p:nvPr/>
        </p:nvSpPr>
        <p:spPr>
          <a:xfrm>
            <a:off x="6894225" y="3781000"/>
            <a:ext cx="477300" cy="1206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dk2"/>
              </a:highlight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824183" y="3928600"/>
            <a:ext cx="14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latin typeface="Lato"/>
                <a:ea typeface="Lato"/>
                <a:cs typeface="Lato"/>
                <a:sym typeface="Lato"/>
              </a:rPr>
              <a:t>Textual representation</a:t>
            </a:r>
            <a:endParaRPr i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4322646" y="3928600"/>
            <a:ext cx="14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latin typeface="Lato"/>
                <a:ea typeface="Lato"/>
                <a:cs typeface="Lato"/>
                <a:sym typeface="Lato"/>
              </a:rPr>
              <a:t>MCL </a:t>
            </a:r>
            <a:r>
              <a:rPr i="1" lang="fr" sz="1100">
                <a:latin typeface="Lato"/>
                <a:ea typeface="Lato"/>
                <a:cs typeface="Lato"/>
                <a:sym typeface="Lato"/>
              </a:rPr>
              <a:t>representation</a:t>
            </a:r>
            <a:endParaRPr i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19"/>
          <p:cNvSpPr txBox="1"/>
          <p:nvPr/>
        </p:nvSpPr>
        <p:spPr>
          <a:xfrm>
            <a:off x="7260983" y="3928600"/>
            <a:ext cx="1479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100">
                <a:latin typeface="Lato"/>
                <a:ea typeface="Lato"/>
                <a:cs typeface="Lato"/>
                <a:sym typeface="Lato"/>
              </a:rPr>
              <a:t>LTL </a:t>
            </a:r>
            <a:r>
              <a:rPr i="1" lang="fr" sz="1100">
                <a:latin typeface="Lato"/>
                <a:ea typeface="Lato"/>
                <a:cs typeface="Lato"/>
                <a:sym typeface="Lato"/>
              </a:rPr>
              <a:t>representation</a:t>
            </a:r>
            <a:endParaRPr i="1" sz="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/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Preliminaries: Patch</a:t>
            </a:r>
            <a:endParaRPr/>
          </a:p>
        </p:txBody>
      </p:sp>
      <p:sp>
        <p:nvSpPr>
          <p:cNvPr id="147" name="Google Shape;147;p20"/>
          <p:cNvSpPr txBox="1"/>
          <p:nvPr/>
        </p:nvSpPr>
        <p:spPr>
          <a:xfrm>
            <a:off x="868950" y="833975"/>
            <a:ext cx="7406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Given a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specification 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and a single inevitable 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execution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property P = INEVITABLE(“action”)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,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 patch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is defined as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a set of actions of S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before which the action of the inevitable property should be put in order to </a:t>
            </a:r>
            <a:r>
              <a:rPr b="1" lang="fr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correct the specification</a:t>
            </a:r>
            <a:r>
              <a:rPr lang="fr">
                <a:latin typeface="Lato"/>
                <a:ea typeface="Lato"/>
                <a:cs typeface="Lato"/>
                <a:sym typeface="Lato"/>
              </a:rPr>
              <a:t> (i.e., make it compliant with the property).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20"/>
          <p:cNvSpPr/>
          <p:nvPr/>
        </p:nvSpPr>
        <p:spPr>
          <a:xfrm>
            <a:off x="2244175" y="4029875"/>
            <a:ext cx="361500" cy="400200"/>
          </a:xfrm>
          <a:prstGeom prst="mathPlus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0"/>
          <p:cNvSpPr txBox="1"/>
          <p:nvPr/>
        </p:nvSpPr>
        <p:spPr>
          <a:xfrm>
            <a:off x="1345075" y="4430075"/>
            <a:ext cx="215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INEVITABLE(“LOG”)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4302000" y="3123725"/>
            <a:ext cx="5400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/>
        </p:nvSpPr>
        <p:spPr>
          <a:xfrm>
            <a:off x="5427625" y="2491025"/>
            <a:ext cx="22371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Possible patches:</a:t>
            </a:r>
            <a:br>
              <a:rPr lang="fr">
                <a:latin typeface="Lato"/>
                <a:ea typeface="Lato"/>
                <a:cs typeface="Lato"/>
                <a:sym typeface="Lato"/>
              </a:rPr>
            </a:b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START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RUN + FINISH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</a:pPr>
            <a:r>
              <a:rPr lang="fr">
                <a:latin typeface="Lato"/>
                <a:ea typeface="Lato"/>
                <a:cs typeface="Lato"/>
                <a:sym typeface="Lato"/>
              </a:rPr>
              <a:t>…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2" name="Google Shape;15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7575" y="1817675"/>
            <a:ext cx="2294705" cy="205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>
            <p:ph type="title"/>
          </p:nvPr>
        </p:nvSpPr>
        <p:spPr>
          <a:xfrm>
            <a:off x="683725" y="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Plan</a:t>
            </a:r>
            <a:endParaRPr/>
          </a:p>
        </p:txBody>
      </p:sp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1864825" y="702350"/>
            <a:ext cx="4686300" cy="42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fr" sz="1700">
                <a:solidFill>
                  <a:srgbClr val="000000"/>
                </a:solidFill>
              </a:rPr>
              <a:t>Preliminaries</a:t>
            </a:r>
            <a:endParaRPr sz="17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Model checking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Counterexample LTS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Single Inevitable Execution Property</a:t>
            </a:r>
            <a:endParaRPr sz="1500">
              <a:solidFill>
                <a:srgbClr val="0000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fr" sz="1500">
                <a:solidFill>
                  <a:srgbClr val="000000"/>
                </a:solidFill>
              </a:rPr>
              <a:t>Patch</a:t>
            </a:r>
            <a:br>
              <a:rPr lang="fr" sz="1500">
                <a:solidFill>
                  <a:schemeClr val="dk2"/>
                </a:solidFill>
              </a:rPr>
            </a:br>
            <a:endParaRPr sz="15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700"/>
              <a:buAutoNum type="arabicPeriod"/>
            </a:pPr>
            <a:r>
              <a:rPr b="1" lang="fr" sz="1700">
                <a:solidFill>
                  <a:srgbClr val="FF9900"/>
                </a:solidFill>
              </a:rPr>
              <a:t>Solving approach</a:t>
            </a:r>
            <a:endParaRPr b="1" sz="1700">
              <a:solidFill>
                <a:srgbClr val="FF99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AutoNum type="arabicPeriod"/>
            </a:pPr>
            <a:r>
              <a:rPr b="1" lang="fr" sz="1500">
                <a:solidFill>
                  <a:srgbClr val="FF9900"/>
                </a:solidFill>
              </a:rPr>
              <a:t>Global Representation</a:t>
            </a:r>
            <a:endParaRPr b="1" sz="1500">
              <a:solidFill>
                <a:srgbClr val="FF99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AutoNum type="arabicPeriod"/>
            </a:pPr>
            <a:r>
              <a:rPr b="1" lang="fr" sz="1500">
                <a:solidFill>
                  <a:srgbClr val="FF9900"/>
                </a:solidFill>
              </a:rPr>
              <a:t>Transition Sets Computation</a:t>
            </a:r>
            <a:endParaRPr b="1" sz="1500">
              <a:solidFill>
                <a:srgbClr val="FF9900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AutoNum type="arabicPeriod"/>
            </a:pPr>
            <a:r>
              <a:rPr b="1" lang="fr" sz="1500">
                <a:solidFill>
                  <a:srgbClr val="FF9900"/>
                </a:solidFill>
              </a:rPr>
              <a:t>Patches Computation</a:t>
            </a:r>
            <a:br>
              <a:rPr lang="fr" sz="1500">
                <a:solidFill>
                  <a:srgbClr val="000000"/>
                </a:solidFill>
              </a:rPr>
            </a:br>
            <a:endParaRPr sz="15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fr" sz="1700">
                <a:solidFill>
                  <a:srgbClr val="000000"/>
                </a:solidFill>
              </a:rPr>
              <a:t>Implementation</a:t>
            </a:r>
            <a:endParaRPr sz="1700">
              <a:solidFill>
                <a:srgbClr val="000000"/>
              </a:solidFill>
            </a:endParaRPr>
          </a:p>
          <a:p>
            <a:pPr indent="-320675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50"/>
              <a:buAutoNum type="arabicPeriod"/>
            </a:pPr>
            <a:r>
              <a:rPr lang="fr" sz="1483">
                <a:solidFill>
                  <a:srgbClr val="000000"/>
                </a:solidFill>
              </a:rPr>
              <a:t>Performance study</a:t>
            </a:r>
            <a:br>
              <a:rPr lang="fr" sz="1450">
                <a:solidFill>
                  <a:srgbClr val="000000"/>
                </a:solidFill>
              </a:rPr>
            </a:br>
            <a:endParaRPr sz="145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fr" sz="1700">
                <a:solidFill>
                  <a:srgbClr val="000000"/>
                </a:solidFill>
              </a:rPr>
              <a:t>Conclusion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60" name="Google Shape;160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