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Lato"/>
      <p:regular r:id="rId43"/>
      <p:bold r:id="rId44"/>
      <p:italic r:id="rId45"/>
      <p:boldItalic r:id="rId46"/>
    </p:embeddedFont>
    <p:embeddedFont>
      <p:font typeface="Maven Pro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MavenPro-bold.fntdata"/><Relationship Id="rId25" Type="http://schemas.openxmlformats.org/officeDocument/2006/relationships/slide" Target="slides/slide20.xml"/><Relationship Id="rId47" Type="http://schemas.openxmlformats.org/officeDocument/2006/relationships/font" Target="fonts/MavenPro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964c7953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964c7953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408c48c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408c48c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964c7953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964c795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964c7953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964c7953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964c7953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964c7953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964c7953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964c7953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964c7953c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964c7953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e06e48000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e06e48000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e06e48000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e06e48000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964c7953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964c7953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6e480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6e480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06e48000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06e48000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964c7953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964c7953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964c7953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964c7953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e06e48000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e06e48000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e06e48000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e06e48000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408c48cd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408c48cd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1964c7953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1964c7953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964c7953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1964c7953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1964c7953c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1964c7953c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1408c48cd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1408c48cd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06e4800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06e4800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408c48cd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1408c48cd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1408c48cd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1408c48cd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1964c7953c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1964c7953c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e06e48000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e06e48000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e06e48000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e06e48000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e0ac989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e0ac989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e0ac9892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2e0ac9892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e06e48000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e06e48000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64c795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964c795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06e48000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06e4800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06e48000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06e48000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06e48000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06e48000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964c7953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964c7953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964c795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964c795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8.jpg"/><Relationship Id="rId7" Type="http://schemas.openxmlformats.org/officeDocument/2006/relationships/image" Target="../media/image11.png"/><Relationship Id="rId8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36.png"/><Relationship Id="rId8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36.png"/><Relationship Id="rId8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1.png"/><Relationship Id="rId13" Type="http://schemas.openxmlformats.org/officeDocument/2006/relationships/image" Target="../media/image39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36.png"/><Relationship Id="rId8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1.png"/><Relationship Id="rId13" Type="http://schemas.openxmlformats.org/officeDocument/2006/relationships/image" Target="../media/image39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31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36.png"/><Relationship Id="rId8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46.png"/><Relationship Id="rId7" Type="http://schemas.openxmlformats.org/officeDocument/2006/relationships/image" Target="../media/image4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6.jpg"/><Relationship Id="rId9" Type="http://schemas.openxmlformats.org/officeDocument/2006/relationships/image" Target="../media/image5.png"/><Relationship Id="rId15" Type="http://schemas.openxmlformats.org/officeDocument/2006/relationships/image" Target="../media/image17.png"/><Relationship Id="rId1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4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47.png"/><Relationship Id="rId5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hyperlink" Target="https://quentinnivon.github.io/pages/givup.html" TargetMode="External"/><Relationship Id="rId5" Type="http://schemas.openxmlformats.org/officeDocument/2006/relationships/hyperlink" Target="http://drive.google.com/file/d/1_-FOZXaEUH8Y6K-SzUr_mS_yJ1GY6UNb/view" TargetMode="External"/><Relationship Id="rId6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.png"/><Relationship Id="rId13" Type="http://schemas.openxmlformats.org/officeDocument/2006/relationships/image" Target="../media/image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6.jpg"/><Relationship Id="rId9" Type="http://schemas.openxmlformats.org/officeDocument/2006/relationships/image" Target="../media/image5.png"/><Relationship Id="rId15" Type="http://schemas.openxmlformats.org/officeDocument/2006/relationships/image" Target="../media/image17.png"/><Relationship Id="rId1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8.jpg"/><Relationship Id="rId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51975" y="350250"/>
            <a:ext cx="45702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600"/>
              <a:t>LLM-Based Generation of BPMN Workflows From Textual Descriptions </a:t>
            </a:r>
            <a:endParaRPr b="1" sz="2600"/>
          </a:p>
        </p:txBody>
      </p:sp>
      <p:sp>
        <p:nvSpPr>
          <p:cNvPr id="55" name="Google Shape;55;p13"/>
          <p:cNvSpPr txBox="1"/>
          <p:nvPr/>
        </p:nvSpPr>
        <p:spPr>
          <a:xfrm>
            <a:off x="651975" y="1783350"/>
            <a:ext cx="47013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NIVON Quentin</a:t>
            </a:r>
            <a:r>
              <a:rPr lang="fr">
                <a:solidFill>
                  <a:schemeClr val="dk1"/>
                </a:solidFill>
              </a:rPr>
              <a:t>, SALAÜN Gwen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General Solution</a:t>
            </a:r>
            <a:endParaRPr b="1" sz="1800"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4">
            <a:alphaModFix/>
          </a:blip>
          <a:srcRect b="0" l="13472" r="0" t="0"/>
          <a:stretch/>
        </p:blipFill>
        <p:spPr>
          <a:xfrm>
            <a:off x="636300" y="515400"/>
            <a:ext cx="1091250" cy="126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237" y="707141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3288" y="364275"/>
            <a:ext cx="2084626" cy="15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900425" y="1891753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7">
            <a:alphaModFix/>
          </a:blip>
          <a:srcRect b="0" l="0" r="2505" t="0"/>
          <a:stretch/>
        </p:blipFill>
        <p:spPr>
          <a:xfrm>
            <a:off x="6778825" y="2920513"/>
            <a:ext cx="1728851" cy="13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8">
            <a:alphaModFix/>
          </a:blip>
          <a:srcRect b="6814" l="0" r="0" t="7252"/>
          <a:stretch/>
        </p:blipFill>
        <p:spPr>
          <a:xfrm>
            <a:off x="3202250" y="2620450"/>
            <a:ext cx="2046699" cy="156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8700" y="3070091"/>
            <a:ext cx="650375" cy="8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 txBox="1"/>
          <p:nvPr/>
        </p:nvSpPr>
        <p:spPr>
          <a:xfrm>
            <a:off x="2771650" y="4183900"/>
            <a:ext cx="2907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Internal Computations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4" name="Google Shape;2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 Solution</a:t>
            </a:r>
            <a:endParaRPr b="1" sz="1800"/>
          </a:p>
        </p:txBody>
      </p:sp>
      <p:sp>
        <p:nvSpPr>
          <p:cNvPr id="210" name="Google Shape;210;p23"/>
          <p:cNvSpPr/>
          <p:nvPr/>
        </p:nvSpPr>
        <p:spPr>
          <a:xfrm>
            <a:off x="516475" y="533050"/>
            <a:ext cx="2551800" cy="17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an employee CollectGoods. Then, the client PayForDelivery while the employee PrepareParcel. Finally, the company can either DeliverByCar or DeliverByDrone (depending on the distance for example)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164125" y="2396650"/>
            <a:ext cx="3256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Representation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 Solution</a:t>
            </a:r>
            <a:endParaRPr b="1" sz="1800"/>
          </a:p>
        </p:txBody>
      </p:sp>
      <p:sp>
        <p:nvSpPr>
          <p:cNvPr id="218" name="Google Shape;218;p24"/>
          <p:cNvSpPr/>
          <p:nvPr/>
        </p:nvSpPr>
        <p:spPr>
          <a:xfrm>
            <a:off x="516475" y="533050"/>
            <a:ext cx="2551800" cy="17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an employee CollectGoods. Then, the client PayForDelivery while the employee PrepareParcel. Finally, the company can either DeliverByCar or DeliverByDrone (depending on the distance for example)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164125" y="2396650"/>
            <a:ext cx="3256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Representation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562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005" y="834575"/>
            <a:ext cx="1160650" cy="11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3849800" y="834575"/>
            <a:ext cx="965700" cy="123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3574700" y="2072975"/>
            <a:ext cx="1515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(LLM)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 Solution</a:t>
            </a:r>
            <a:endParaRPr b="1" sz="1800"/>
          </a:p>
        </p:txBody>
      </p:sp>
      <p:sp>
        <p:nvSpPr>
          <p:cNvPr id="230" name="Google Shape;230;p25"/>
          <p:cNvSpPr/>
          <p:nvPr/>
        </p:nvSpPr>
        <p:spPr>
          <a:xfrm>
            <a:off x="516475" y="533050"/>
            <a:ext cx="2551800" cy="17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an employee CollectGoods. Then, the client PayForDelivery while the employee PrepareParcel. Finally, the company can either DeliverByCar or DeliverByDrone (depending on the distance for example)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164125" y="2396650"/>
            <a:ext cx="3256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Representation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562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005" y="834575"/>
            <a:ext cx="1160650" cy="116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25"/>
          <p:cNvGrpSpPr/>
          <p:nvPr/>
        </p:nvGrpSpPr>
        <p:grpSpPr>
          <a:xfrm>
            <a:off x="5835585" y="1220538"/>
            <a:ext cx="2629544" cy="892595"/>
            <a:chOff x="3522175" y="2682150"/>
            <a:chExt cx="3565000" cy="1181150"/>
          </a:xfrm>
        </p:grpSpPr>
        <p:pic>
          <p:nvPicPr>
            <p:cNvPr id="235" name="Google Shape;23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22175" y="2682150"/>
              <a:ext cx="2572467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14700" y="3077903"/>
              <a:ext cx="2572475" cy="358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62200" y="3532400"/>
              <a:ext cx="3342950" cy="33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8" name="Google Shape;2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63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/>
          <p:nvPr/>
        </p:nvSpPr>
        <p:spPr>
          <a:xfrm>
            <a:off x="3849800" y="834575"/>
            <a:ext cx="965700" cy="123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5813063" y="1159950"/>
            <a:ext cx="2652000" cy="10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3574700" y="2072975"/>
            <a:ext cx="1515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(LLM)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5692488" y="471100"/>
            <a:ext cx="2893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CollectGoods &lt; (PayForDelivery, PrepareParcel)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(PayForDelivery, PrepareParcel) &lt; (DeliverByCar,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DeliverByDrone)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5692488" y="453100"/>
            <a:ext cx="2870100" cy="66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6137550" y="2191750"/>
            <a:ext cx="1980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 Following an Internal Grammar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 Solution</a:t>
            </a:r>
            <a:endParaRPr b="1" sz="1800"/>
          </a:p>
        </p:txBody>
      </p:sp>
      <p:sp>
        <p:nvSpPr>
          <p:cNvPr id="251" name="Google Shape;251;p26"/>
          <p:cNvSpPr/>
          <p:nvPr/>
        </p:nvSpPr>
        <p:spPr>
          <a:xfrm>
            <a:off x="516475" y="533050"/>
            <a:ext cx="2551800" cy="17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an employee CollectGoods. Then, the client PayForDelivery while the employee PrepareParcel. Finally, the company can either DeliverByCar or DeliverByDrone (depending on the distance for example)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164125" y="2396650"/>
            <a:ext cx="3256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Representation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562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005" y="834575"/>
            <a:ext cx="1160650" cy="116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6"/>
          <p:cNvGrpSpPr/>
          <p:nvPr/>
        </p:nvGrpSpPr>
        <p:grpSpPr>
          <a:xfrm>
            <a:off x="5835585" y="1220538"/>
            <a:ext cx="2629544" cy="892595"/>
            <a:chOff x="3522175" y="2682150"/>
            <a:chExt cx="3565000" cy="1181150"/>
          </a:xfrm>
        </p:grpSpPr>
        <p:pic>
          <p:nvPicPr>
            <p:cNvPr id="256" name="Google Shape;256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22175" y="2682150"/>
              <a:ext cx="2572467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14700" y="3077903"/>
              <a:ext cx="2572475" cy="358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62200" y="3532400"/>
              <a:ext cx="3342950" cy="33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9" name="Google Shape;2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63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6"/>
          <p:cNvSpPr/>
          <p:nvPr/>
        </p:nvSpPr>
        <p:spPr>
          <a:xfrm>
            <a:off x="3849800" y="834575"/>
            <a:ext cx="965700" cy="123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5813063" y="1159950"/>
            <a:ext cx="2652000" cy="10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3574700" y="2072975"/>
            <a:ext cx="1515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(LLM)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5692488" y="471100"/>
            <a:ext cx="2893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CollectGoods &lt; (PayForDelivery, PrepareParcel)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(PayForDelivery, PrepareParcel) &lt; (DeliverByCar,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DeliverByDrone)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5692488" y="453100"/>
            <a:ext cx="2870100" cy="66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0375" y="2607700"/>
            <a:ext cx="1031607" cy="10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6137550" y="2191750"/>
            <a:ext cx="1980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 Following an Internal Grammar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5740" y="2943969"/>
            <a:ext cx="794200" cy="11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/>
          <p:nvPr/>
        </p:nvSpPr>
        <p:spPr>
          <a:xfrm>
            <a:off x="5722100" y="4152350"/>
            <a:ext cx="198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Syntax Trees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92509" y="2943969"/>
            <a:ext cx="1253244" cy="11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6"/>
          <p:cNvSpPr/>
          <p:nvPr/>
        </p:nvSpPr>
        <p:spPr>
          <a:xfrm>
            <a:off x="5641100" y="2880050"/>
            <a:ext cx="2142000" cy="127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 Solution</a:t>
            </a:r>
            <a:endParaRPr b="1" sz="1800"/>
          </a:p>
        </p:txBody>
      </p:sp>
      <p:sp>
        <p:nvSpPr>
          <p:cNvPr id="277" name="Google Shape;277;p27"/>
          <p:cNvSpPr/>
          <p:nvPr/>
        </p:nvSpPr>
        <p:spPr>
          <a:xfrm>
            <a:off x="516475" y="533050"/>
            <a:ext cx="2551800" cy="17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an employee CollectGoods. Then, the client PayForDelivery while the employee PrepareParcel. Finally, the company can either DeliverByCar or DeliverByDrone (depending on the distance for example)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27"/>
          <p:cNvSpPr txBox="1"/>
          <p:nvPr/>
        </p:nvSpPr>
        <p:spPr>
          <a:xfrm>
            <a:off x="164125" y="2396650"/>
            <a:ext cx="3256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Representation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9" name="Google Shape;2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562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005" y="834575"/>
            <a:ext cx="1160650" cy="116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27"/>
          <p:cNvGrpSpPr/>
          <p:nvPr/>
        </p:nvGrpSpPr>
        <p:grpSpPr>
          <a:xfrm>
            <a:off x="5835585" y="1220538"/>
            <a:ext cx="2629544" cy="892595"/>
            <a:chOff x="3522175" y="2682150"/>
            <a:chExt cx="3565000" cy="1181150"/>
          </a:xfrm>
        </p:grpSpPr>
        <p:pic>
          <p:nvPicPr>
            <p:cNvPr id="282" name="Google Shape;282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22175" y="2682150"/>
              <a:ext cx="2572467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14700" y="3077903"/>
              <a:ext cx="2572475" cy="358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62200" y="3532400"/>
              <a:ext cx="3342950" cy="33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5" name="Google Shape;2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63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7"/>
          <p:cNvSpPr/>
          <p:nvPr/>
        </p:nvSpPr>
        <p:spPr>
          <a:xfrm>
            <a:off x="3849800" y="834575"/>
            <a:ext cx="965700" cy="123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5813063" y="1159950"/>
            <a:ext cx="2652000" cy="10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3574700" y="2072975"/>
            <a:ext cx="1515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(LLM)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5692488" y="471100"/>
            <a:ext cx="2893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CollectGoods &lt; (PayForDelivery, PrepareParcel)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(PayForDelivery, PrepareParcel) &lt; (DeliverByCar,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DeliverByDrone)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5692488" y="453100"/>
            <a:ext cx="2870100" cy="66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0375" y="2607700"/>
            <a:ext cx="1031607" cy="10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7"/>
          <p:cNvSpPr txBox="1"/>
          <p:nvPr/>
        </p:nvSpPr>
        <p:spPr>
          <a:xfrm>
            <a:off x="6137550" y="2191750"/>
            <a:ext cx="1980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 Following an Internal Grammar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5740" y="2943969"/>
            <a:ext cx="794200" cy="11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7"/>
          <p:cNvSpPr txBox="1"/>
          <p:nvPr/>
        </p:nvSpPr>
        <p:spPr>
          <a:xfrm>
            <a:off x="5722100" y="4152350"/>
            <a:ext cx="198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Syntax Trees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5" name="Google Shape;295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07000" y="2949912"/>
            <a:ext cx="591075" cy="7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92509" y="2943969"/>
            <a:ext cx="1253244" cy="11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/>
          <p:nvPr/>
        </p:nvSpPr>
        <p:spPr>
          <a:xfrm>
            <a:off x="5641100" y="2880050"/>
            <a:ext cx="2142000" cy="127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42148" y="3124703"/>
            <a:ext cx="1362617" cy="65547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/>
          <p:nvPr/>
        </p:nvSpPr>
        <p:spPr>
          <a:xfrm>
            <a:off x="3510475" y="3077860"/>
            <a:ext cx="1453500" cy="76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7"/>
          <p:cNvSpPr txBox="1"/>
          <p:nvPr/>
        </p:nvSpPr>
        <p:spPr>
          <a:xfrm>
            <a:off x="3247225" y="3877900"/>
            <a:ext cx="198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Graph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 Solution</a:t>
            </a:r>
            <a:endParaRPr b="1" sz="1800"/>
          </a:p>
        </p:txBody>
      </p:sp>
      <p:sp>
        <p:nvSpPr>
          <p:cNvPr id="307" name="Google Shape;307;p28"/>
          <p:cNvSpPr/>
          <p:nvPr/>
        </p:nvSpPr>
        <p:spPr>
          <a:xfrm>
            <a:off x="516475" y="533050"/>
            <a:ext cx="2551800" cy="176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of all, an employee CollectGoods. Then, the client PayForDelivery while the employee PrepareParcel. Finally, the company can either DeliverByCar or DeliverByDrone (depending on the distance for example)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164125" y="2396650"/>
            <a:ext cx="32565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Textual Representation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562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55005" y="834575"/>
            <a:ext cx="1160650" cy="1160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8"/>
          <p:cNvGrpSpPr/>
          <p:nvPr/>
        </p:nvGrpSpPr>
        <p:grpSpPr>
          <a:xfrm>
            <a:off x="5835585" y="1220538"/>
            <a:ext cx="2629544" cy="892595"/>
            <a:chOff x="3522175" y="2682150"/>
            <a:chExt cx="3565000" cy="1181150"/>
          </a:xfrm>
        </p:grpSpPr>
        <p:pic>
          <p:nvPicPr>
            <p:cNvPr id="312" name="Google Shape;312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522175" y="2682150"/>
              <a:ext cx="2572467" cy="39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514700" y="3077903"/>
              <a:ext cx="2572475" cy="3587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562200" y="3532400"/>
              <a:ext cx="3342950" cy="330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5" name="Google Shape;3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5563" y="999850"/>
            <a:ext cx="660426" cy="8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/>
          <p:nvPr/>
        </p:nvSpPr>
        <p:spPr>
          <a:xfrm>
            <a:off x="3849800" y="834575"/>
            <a:ext cx="965700" cy="1238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5813063" y="1159950"/>
            <a:ext cx="2652000" cy="108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3574700" y="2072975"/>
            <a:ext cx="15159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(LLM)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5692488" y="471100"/>
            <a:ext cx="28932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CollectGoods &lt; (PayForDelivery, PrepareParcel)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(PayForDelivery, PrepareParcel) &lt; (DeliverByCar,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DeliverByDrone)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5692488" y="453100"/>
            <a:ext cx="2870100" cy="669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50375" y="2607700"/>
            <a:ext cx="1031607" cy="10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8"/>
          <p:cNvSpPr txBox="1"/>
          <p:nvPr/>
        </p:nvSpPr>
        <p:spPr>
          <a:xfrm>
            <a:off x="6137550" y="2191750"/>
            <a:ext cx="19800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Expressions Following an Internal Grammar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3" name="Google Shape;323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5740" y="2943969"/>
            <a:ext cx="794200" cy="11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8"/>
          <p:cNvSpPr txBox="1"/>
          <p:nvPr/>
        </p:nvSpPr>
        <p:spPr>
          <a:xfrm>
            <a:off x="5722100" y="4152350"/>
            <a:ext cx="198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Syntax Trees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5" name="Google Shape;325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007000" y="2949912"/>
            <a:ext cx="591075" cy="7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92509" y="2943969"/>
            <a:ext cx="1253244" cy="1144428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8"/>
          <p:cNvSpPr/>
          <p:nvPr/>
        </p:nvSpPr>
        <p:spPr>
          <a:xfrm>
            <a:off x="5641100" y="2880050"/>
            <a:ext cx="2142000" cy="1272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p2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42148" y="3124703"/>
            <a:ext cx="1362617" cy="65547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/>
          <p:nvPr/>
        </p:nvSpPr>
        <p:spPr>
          <a:xfrm>
            <a:off x="3510475" y="3077860"/>
            <a:ext cx="1453500" cy="769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3247225" y="3877900"/>
            <a:ext cx="198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Graph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1" name="Google Shape;331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1053" y="3147003"/>
            <a:ext cx="2208638" cy="7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8"/>
          <p:cNvSpPr/>
          <p:nvPr/>
        </p:nvSpPr>
        <p:spPr>
          <a:xfrm>
            <a:off x="486650" y="3028850"/>
            <a:ext cx="2295300" cy="974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3" name="Google Shape;333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24550" y="2933537"/>
            <a:ext cx="591075" cy="7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8"/>
          <p:cNvSpPr txBox="1"/>
          <p:nvPr/>
        </p:nvSpPr>
        <p:spPr>
          <a:xfrm>
            <a:off x="644300" y="4053350"/>
            <a:ext cx="1980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BPMN Process</a:t>
            </a:r>
            <a:endParaRPr b="1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1</a:t>
            </a:r>
            <a:endParaRPr b="1" sz="1800"/>
          </a:p>
        </p:txBody>
      </p:sp>
      <p:sp>
        <p:nvSpPr>
          <p:cNvPr id="341" name="Google Shape;341;p29"/>
          <p:cNvSpPr txBox="1"/>
          <p:nvPr/>
        </p:nvSpPr>
        <p:spPr>
          <a:xfrm>
            <a:off x="567500" y="493150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user first has to write a </a:t>
            </a:r>
            <a:r>
              <a:rPr b="1" lang="fr" sz="1800">
                <a:solidFill>
                  <a:srgbClr val="FF0000"/>
                </a:solidFill>
              </a:rPr>
              <a:t>textual description</a:t>
            </a:r>
            <a:r>
              <a:rPr lang="fr" sz="1800"/>
              <a:t> of the process-to-be.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660000" y="1060600"/>
            <a:ext cx="7824000" cy="3141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First, the banker either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CreateProfile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(CP) for the user, or, if it is not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needed, he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RetrieveCustomerProfile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(RCP) which triggers the system to perform the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AnalyseCustomerProfile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(ACP) task.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Then, the user executes the task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(RSD) so that the system can start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UpdateInfoRecords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(UID) and perform a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BackgroundVerification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(BV).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If the verification finds missing or incorrect information, the system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RequestAdditionalInfo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(RAI) to the user, who has to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(RSD) again.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Otherwise, the process ends with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CreateAccount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(CA).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43" name="Google Shape;3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2</a:t>
            </a:r>
            <a:endParaRPr b="1" sz="1800"/>
          </a:p>
        </p:txBody>
      </p:sp>
      <p:sp>
        <p:nvSpPr>
          <p:cNvPr id="349" name="Google Shape;349;p30"/>
          <p:cNvSpPr txBox="1"/>
          <p:nvPr/>
        </p:nvSpPr>
        <p:spPr>
          <a:xfrm>
            <a:off x="567500" y="493150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textual description is then </a:t>
            </a:r>
            <a:r>
              <a:rPr b="1" lang="fr" sz="1800">
                <a:solidFill>
                  <a:srgbClr val="FF0000"/>
                </a:solidFill>
              </a:rPr>
              <a:t>given to a (fine-tuned) LLM</a:t>
            </a:r>
            <a:r>
              <a:rPr lang="fr" sz="1800"/>
              <a:t> (GPT 3.5 atm).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1004475" y="1036113"/>
            <a:ext cx="2431200" cy="136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First, the banker either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CreateProfile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(CP) for the user, or, if it is not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needed, he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RetrieveCustomerProfile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(RCP) which triggers the system to perform the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AnalyseCustomerProfile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(ACP) task.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Then, the user executes the task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(RSD) so that the system can start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UpdateInfoRecords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(UID) and perform a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BackgroundVerification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(BV).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If the verification finds missing or incorrect information, the system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RequestAdditionalInfo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(RAI) to the user, who has to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(RSD) again.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Otherwise, the process ends with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CreateAccount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(CA).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51" name="Google Shape;3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825" y="1179078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0"/>
          <p:cNvPicPr preferRelativeResize="0"/>
          <p:nvPr/>
        </p:nvPicPr>
        <p:blipFill rotWithShape="1">
          <a:blip r:embed="rId5">
            <a:alphaModFix/>
          </a:blip>
          <a:srcRect b="24727" l="11879" r="11673" t="21103"/>
          <a:stretch/>
        </p:blipFill>
        <p:spPr>
          <a:xfrm>
            <a:off x="5708350" y="1258212"/>
            <a:ext cx="2431200" cy="9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0"/>
          <p:cNvSpPr txBox="1"/>
          <p:nvPr/>
        </p:nvSpPr>
        <p:spPr>
          <a:xfrm>
            <a:off x="7001225" y="1858850"/>
            <a:ext cx="12981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-  </a:t>
            </a:r>
            <a:r>
              <a:rPr b="1" lang="fr" sz="1600">
                <a:solidFill>
                  <a:schemeClr val="dk1"/>
                </a:solidFill>
              </a:rPr>
              <a:t>3.5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54" name="Google Shape;3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2</a:t>
            </a:r>
            <a:endParaRPr b="1" sz="1800"/>
          </a:p>
        </p:txBody>
      </p:sp>
      <p:sp>
        <p:nvSpPr>
          <p:cNvPr id="360" name="Google Shape;360;p31"/>
          <p:cNvSpPr txBox="1"/>
          <p:nvPr/>
        </p:nvSpPr>
        <p:spPr>
          <a:xfrm>
            <a:off x="567500" y="493150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textual description is then </a:t>
            </a:r>
            <a:r>
              <a:rPr b="1" lang="fr" sz="1800">
                <a:solidFill>
                  <a:srgbClr val="FF0000"/>
                </a:solidFill>
              </a:rPr>
              <a:t>given to a (fine-tuned) LLM</a:t>
            </a:r>
            <a:r>
              <a:rPr lang="fr" sz="1800"/>
              <a:t> (GPT 3.5 atm).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61" name="Google Shape;361;p31"/>
          <p:cNvSpPr/>
          <p:nvPr/>
        </p:nvSpPr>
        <p:spPr>
          <a:xfrm>
            <a:off x="1004475" y="1036113"/>
            <a:ext cx="2431200" cy="136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First, the banker either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CreateProfile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(CP) for the user, or, if it is not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needed, he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RetrieveCustomerProfile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(RCP) which triggers the system to perform the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AnalyseCustomerProfile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(ACP) task.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Then, the user executes the task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(RSD) so that the system can start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UpdateInfoRecords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(UID) and perform a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BackgroundVerification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(BV).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If the verification finds missing or incorrect information, the system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RequestAdditionalInfo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(RAI) to the user, who has to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(RSD) again.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Otherwise, the process ends with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CreateAccount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(CA).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2" name="Google Shape;3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825" y="1179078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1"/>
          <p:cNvPicPr preferRelativeResize="0"/>
          <p:nvPr/>
        </p:nvPicPr>
        <p:blipFill rotWithShape="1">
          <a:blip r:embed="rId5">
            <a:alphaModFix/>
          </a:blip>
          <a:srcRect b="24727" l="11879" r="11673" t="21103"/>
          <a:stretch/>
        </p:blipFill>
        <p:spPr>
          <a:xfrm>
            <a:off x="5708350" y="1258212"/>
            <a:ext cx="2431200" cy="9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 txBox="1"/>
          <p:nvPr/>
        </p:nvSpPr>
        <p:spPr>
          <a:xfrm>
            <a:off x="660000" y="2658600"/>
            <a:ext cx="7824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LLM processes the description and returns a </a:t>
            </a:r>
            <a:r>
              <a:rPr b="1" lang="fr" sz="1800">
                <a:solidFill>
                  <a:srgbClr val="FF0000"/>
                </a:solidFill>
              </a:rPr>
              <a:t>set of expressions</a:t>
            </a:r>
            <a:r>
              <a:rPr lang="fr" sz="1800"/>
              <a:t> following an </a:t>
            </a:r>
            <a:r>
              <a:rPr b="1" lang="fr" sz="1800">
                <a:solidFill>
                  <a:srgbClr val="FF0000"/>
                </a:solidFill>
              </a:rPr>
              <a:t>internal grammar</a:t>
            </a:r>
            <a:r>
              <a:rPr lang="fr" sz="1800"/>
              <a:t>.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365" name="Google Shape;36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8713" y="3384699"/>
            <a:ext cx="7186603" cy="9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1"/>
          <p:cNvSpPr txBox="1"/>
          <p:nvPr/>
        </p:nvSpPr>
        <p:spPr>
          <a:xfrm>
            <a:off x="7001225" y="1858850"/>
            <a:ext cx="12981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-  3.5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67" name="Google Shape;36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Introduction</a:t>
            </a:r>
            <a:endParaRPr b="1" sz="1800"/>
          </a:p>
        </p:txBody>
      </p:sp>
      <p:sp>
        <p:nvSpPr>
          <p:cNvPr id="61" name="Google Shape;61;p14"/>
          <p:cNvSpPr txBox="1"/>
          <p:nvPr/>
        </p:nvSpPr>
        <p:spPr>
          <a:xfrm>
            <a:off x="727650" y="541275"/>
            <a:ext cx="76887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latin typeface="Lato"/>
                <a:ea typeface="Lato"/>
                <a:cs typeface="Lato"/>
                <a:sym typeface="Lato"/>
              </a:rPr>
              <a:t>What is BPMN?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workflow-based notation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created in 2004 by the Business Process Management Initiative (BPMI) and the Object Management Group (OMG).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It aims at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representing business processes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in a way that is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understandable for both experienced and novice users.</a:t>
            </a: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An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ISO/IEC standard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since version 2.0 in 2013.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901" y="330900"/>
            <a:ext cx="1416850" cy="10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3</a:t>
            </a:r>
            <a:endParaRPr b="1" sz="1800"/>
          </a:p>
        </p:txBody>
      </p:sp>
      <p:sp>
        <p:nvSpPr>
          <p:cNvPr id="373" name="Google Shape;373;p32"/>
          <p:cNvSpPr/>
          <p:nvPr/>
        </p:nvSpPr>
        <p:spPr>
          <a:xfrm>
            <a:off x="665000" y="1222363"/>
            <a:ext cx="78126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(RetrieveCustomerProfile &lt; AnalyseCustomerProfile) | CreateProfile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567500" y="553888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1A1A1A"/>
                </a:solidFill>
              </a:rPr>
              <a:t>Given our description, the LLM returns </a:t>
            </a:r>
            <a:r>
              <a:rPr b="1" lang="fr" sz="1800">
                <a:solidFill>
                  <a:srgbClr val="FF0000"/>
                </a:solidFill>
              </a:rPr>
              <a:t>three expressions</a:t>
            </a:r>
            <a:r>
              <a:rPr lang="fr" sz="1800"/>
              <a:t>: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75" name="Google Shape;37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3</a:t>
            </a:r>
            <a:endParaRPr b="1" sz="1800"/>
          </a:p>
        </p:txBody>
      </p:sp>
      <p:sp>
        <p:nvSpPr>
          <p:cNvPr id="381" name="Google Shape;381;p33"/>
          <p:cNvSpPr/>
          <p:nvPr/>
        </p:nvSpPr>
        <p:spPr>
          <a:xfrm>
            <a:off x="665000" y="1222363"/>
            <a:ext cx="78126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(RetrieveCustomerProfile &lt; AnalyseCustomerProfile) | CreateProfile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2" name="Google Shape;382;p33"/>
          <p:cNvSpPr/>
          <p:nvPr/>
        </p:nvSpPr>
        <p:spPr>
          <a:xfrm>
            <a:off x="665000" y="1955837"/>
            <a:ext cx="7812600" cy="62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(RetrieveCustomerProfile, AnalyseCustomerProfile, CreateProfile) &lt; (ReceiveSupportDocuments &lt; (UpdateInfoRecords, BackgroundVerification))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83" name="Google Shape;383;p33"/>
          <p:cNvSpPr txBox="1"/>
          <p:nvPr/>
        </p:nvSpPr>
        <p:spPr>
          <a:xfrm>
            <a:off x="567500" y="553888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1A1A1A"/>
                </a:solidFill>
              </a:rPr>
              <a:t>Given our description, the LLM returns </a:t>
            </a:r>
            <a:r>
              <a:rPr b="1" lang="fr" sz="1800">
                <a:solidFill>
                  <a:srgbClr val="FF0000"/>
                </a:solidFill>
              </a:rPr>
              <a:t>three expressions</a:t>
            </a:r>
            <a:r>
              <a:rPr lang="fr" sz="1800"/>
              <a:t>: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84" name="Google Shape;38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3</a:t>
            </a:r>
            <a:endParaRPr b="1" sz="1800"/>
          </a:p>
        </p:txBody>
      </p:sp>
      <p:sp>
        <p:nvSpPr>
          <p:cNvPr id="390" name="Google Shape;390;p34"/>
          <p:cNvSpPr/>
          <p:nvPr/>
        </p:nvSpPr>
        <p:spPr>
          <a:xfrm>
            <a:off x="665000" y="1222363"/>
            <a:ext cx="78126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(RetrieveCustomerProfile &lt; AnalyseCustomerProfile) | CreateProfile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1" name="Google Shape;391;p34"/>
          <p:cNvSpPr/>
          <p:nvPr/>
        </p:nvSpPr>
        <p:spPr>
          <a:xfrm>
            <a:off x="665000" y="1955837"/>
            <a:ext cx="7812600" cy="62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(RetrieveCustomerProfile, AnalyseCustomerProfile, CreateProfile) &lt; (ReceiveSupportDocuments &lt; (UpdateInfoRecords, BackgroundVerification))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2" name="Google Shape;392;p34"/>
          <p:cNvSpPr/>
          <p:nvPr/>
        </p:nvSpPr>
        <p:spPr>
          <a:xfrm>
            <a:off x="665000" y="2884275"/>
            <a:ext cx="7812600" cy="62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(UpdateInfoRecords, BackgroundVerification) &lt; ((RequestAdditionalInfo &lt; ReceiveSupportDocuments) | CreateAccount)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3" name="Google Shape;393;p34"/>
          <p:cNvSpPr txBox="1"/>
          <p:nvPr/>
        </p:nvSpPr>
        <p:spPr>
          <a:xfrm>
            <a:off x="567500" y="553888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1A1A1A"/>
                </a:solidFill>
              </a:rPr>
              <a:t>Given our description, the LLM returns </a:t>
            </a:r>
            <a:r>
              <a:rPr b="1" lang="fr" sz="1800">
                <a:solidFill>
                  <a:srgbClr val="FF0000"/>
                </a:solidFill>
              </a:rPr>
              <a:t>three expressions</a:t>
            </a:r>
            <a:r>
              <a:rPr lang="fr" sz="1800"/>
              <a:t>: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394" name="Google Shape;39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4</a:t>
            </a:r>
            <a:endParaRPr b="1" sz="1800"/>
          </a:p>
        </p:txBody>
      </p:sp>
      <p:sp>
        <p:nvSpPr>
          <p:cNvPr id="400" name="Google Shape;400;p35"/>
          <p:cNvSpPr txBox="1"/>
          <p:nvPr/>
        </p:nvSpPr>
        <p:spPr>
          <a:xfrm>
            <a:off x="583050" y="442400"/>
            <a:ext cx="79779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These expressions are then </a:t>
            </a:r>
            <a:r>
              <a:rPr b="1" lang="fr" sz="1800">
                <a:solidFill>
                  <a:srgbClr val="FF0000"/>
                </a:solidFill>
              </a:rPr>
              <a:t>mapped to</a:t>
            </a:r>
            <a:r>
              <a:rPr lang="fr" sz="1800"/>
              <a:t> their corresponding </a:t>
            </a:r>
            <a:r>
              <a:rPr b="1" lang="fr" sz="1800">
                <a:solidFill>
                  <a:srgbClr val="FF0000"/>
                </a:solidFill>
              </a:rPr>
              <a:t>abstract syntax trees (ASTs)</a:t>
            </a:r>
            <a:r>
              <a:rPr lang="fr" sz="1800"/>
              <a:t>.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401" name="Google Shape;4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88" y="1748775"/>
            <a:ext cx="1826653" cy="1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8862" y="1748780"/>
            <a:ext cx="2827450" cy="184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2338" y="1426788"/>
            <a:ext cx="2525475" cy="24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5</a:t>
            </a:r>
            <a:endParaRPr b="1" sz="1800"/>
          </a:p>
        </p:txBody>
      </p:sp>
      <p:sp>
        <p:nvSpPr>
          <p:cNvPr id="410" name="Google Shape;410;p36"/>
          <p:cNvSpPr txBox="1"/>
          <p:nvPr/>
        </p:nvSpPr>
        <p:spPr>
          <a:xfrm>
            <a:off x="583050" y="4424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</a:t>
            </a:r>
            <a:r>
              <a:rPr b="1" lang="fr" sz="1800">
                <a:solidFill>
                  <a:srgbClr val="FF0000"/>
                </a:solidFill>
              </a:rPr>
              <a:t>sequential information</a:t>
            </a:r>
            <a:r>
              <a:rPr lang="fr" sz="1800"/>
              <a:t> contained in the multiple ASTs is gathered to obtain a </a:t>
            </a:r>
            <a:r>
              <a:rPr b="1" lang="fr" sz="1800">
                <a:solidFill>
                  <a:srgbClr val="FF0000"/>
                </a:solidFill>
              </a:rPr>
              <a:t>cleaner</a:t>
            </a:r>
            <a:r>
              <a:rPr lang="fr" sz="1800"/>
              <a:t> representation of it, called </a:t>
            </a:r>
            <a:r>
              <a:rPr b="1" lang="fr" sz="1800">
                <a:solidFill>
                  <a:srgbClr val="FF0000"/>
                </a:solidFill>
              </a:rPr>
              <a:t>dependency graph</a:t>
            </a:r>
            <a:r>
              <a:rPr lang="fr" sz="1800"/>
              <a:t>.</a:t>
            </a:r>
            <a:endParaRPr sz="1800"/>
          </a:p>
        </p:txBody>
      </p:sp>
      <p:pic>
        <p:nvPicPr>
          <p:cNvPr id="411" name="Google Shape;4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788" y="1597325"/>
            <a:ext cx="5990425" cy="213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6</a:t>
            </a:r>
            <a:endParaRPr b="1" sz="1800"/>
          </a:p>
        </p:txBody>
      </p:sp>
      <p:sp>
        <p:nvSpPr>
          <p:cNvPr id="418" name="Google Shape;418;p37"/>
          <p:cNvSpPr txBox="1"/>
          <p:nvPr/>
        </p:nvSpPr>
        <p:spPr>
          <a:xfrm>
            <a:off x="583050" y="3309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If the dependency graph </a:t>
            </a:r>
            <a:r>
              <a:rPr b="1" lang="fr" sz="1800">
                <a:solidFill>
                  <a:srgbClr val="FF0000"/>
                </a:solidFill>
              </a:rPr>
              <a:t>contains loops</a:t>
            </a:r>
            <a:r>
              <a:rPr lang="fr" sz="1800"/>
              <a:t>, they are </a:t>
            </a:r>
            <a:r>
              <a:rPr b="1" lang="fr" sz="1800">
                <a:solidFill>
                  <a:srgbClr val="FF0000"/>
                </a:solidFill>
              </a:rPr>
              <a:t>analysed</a:t>
            </a:r>
            <a:r>
              <a:rPr lang="fr" sz="1800"/>
              <a:t>, and all the </a:t>
            </a:r>
            <a:r>
              <a:rPr b="1" lang="fr" sz="1800">
                <a:solidFill>
                  <a:srgbClr val="FF0000"/>
                </a:solidFill>
              </a:rPr>
              <a:t>information needed to reconstruct</a:t>
            </a:r>
            <a:r>
              <a:rPr lang="fr" sz="1800"/>
              <a:t> them is extracted.</a:t>
            </a:r>
            <a:endParaRPr sz="1800"/>
          </a:p>
        </p:txBody>
      </p:sp>
      <p:pic>
        <p:nvPicPr>
          <p:cNvPr id="419" name="Google Shape;4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663" y="1009700"/>
            <a:ext cx="2318375" cy="1087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7"/>
          <p:cNvSpPr txBox="1"/>
          <p:nvPr/>
        </p:nvSpPr>
        <p:spPr>
          <a:xfrm>
            <a:off x="1127250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/>
        </p:nvSpPr>
        <p:spPr>
          <a:xfrm>
            <a:off x="583050" y="3309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If the dependency graph </a:t>
            </a:r>
            <a:r>
              <a:rPr b="1" lang="fr" sz="1800">
                <a:solidFill>
                  <a:srgbClr val="FF0000"/>
                </a:solidFill>
              </a:rPr>
              <a:t>contains loops</a:t>
            </a:r>
            <a:r>
              <a:rPr lang="fr" sz="1800"/>
              <a:t>, they are </a:t>
            </a:r>
            <a:r>
              <a:rPr b="1" lang="fr" sz="1800">
                <a:solidFill>
                  <a:srgbClr val="FF0000"/>
                </a:solidFill>
              </a:rPr>
              <a:t>analysed</a:t>
            </a:r>
            <a:r>
              <a:rPr lang="fr" sz="1800"/>
              <a:t>, and all the </a:t>
            </a:r>
            <a:r>
              <a:rPr b="1" lang="fr" sz="1800">
                <a:solidFill>
                  <a:srgbClr val="FF0000"/>
                </a:solidFill>
              </a:rPr>
              <a:t>information needed to reconstruct</a:t>
            </a:r>
            <a:r>
              <a:rPr lang="fr" sz="1800"/>
              <a:t> them is extracted.</a:t>
            </a:r>
            <a:endParaRPr sz="1800"/>
          </a:p>
        </p:txBody>
      </p:sp>
      <p:pic>
        <p:nvPicPr>
          <p:cNvPr id="427" name="Google Shape;4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663" y="1009700"/>
            <a:ext cx="2318375" cy="1087351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8"/>
          <p:cNvSpPr txBox="1"/>
          <p:nvPr/>
        </p:nvSpPr>
        <p:spPr>
          <a:xfrm>
            <a:off x="1127250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9" name="Google Shape;42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700" y="1009700"/>
            <a:ext cx="2199724" cy="120560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8"/>
          <p:cNvSpPr txBox="1"/>
          <p:nvPr/>
        </p:nvSpPr>
        <p:spPr>
          <a:xfrm>
            <a:off x="5143963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2" name="Google Shape;432;p38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6</a:t>
            </a:r>
            <a:endParaRPr b="1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6</a:t>
            </a:r>
            <a:endParaRPr b="1" sz="1800"/>
          </a:p>
        </p:txBody>
      </p:sp>
      <p:sp>
        <p:nvSpPr>
          <p:cNvPr id="438" name="Google Shape;438;p39"/>
          <p:cNvSpPr txBox="1"/>
          <p:nvPr/>
        </p:nvSpPr>
        <p:spPr>
          <a:xfrm>
            <a:off x="583050" y="3309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If the dependency graph </a:t>
            </a:r>
            <a:r>
              <a:rPr b="1" lang="fr" sz="1800">
                <a:solidFill>
                  <a:srgbClr val="FF0000"/>
                </a:solidFill>
              </a:rPr>
              <a:t>contains loops</a:t>
            </a:r>
            <a:r>
              <a:rPr lang="fr" sz="1800"/>
              <a:t>, they are </a:t>
            </a:r>
            <a:r>
              <a:rPr b="1" lang="fr" sz="1800">
                <a:solidFill>
                  <a:srgbClr val="FF0000"/>
                </a:solidFill>
              </a:rPr>
              <a:t>analysed</a:t>
            </a:r>
            <a:r>
              <a:rPr lang="fr" sz="1800"/>
              <a:t>, and all the </a:t>
            </a:r>
            <a:r>
              <a:rPr b="1" lang="fr" sz="1800">
                <a:solidFill>
                  <a:srgbClr val="FF0000"/>
                </a:solidFill>
              </a:rPr>
              <a:t>information needed to reconstruct</a:t>
            </a:r>
            <a:r>
              <a:rPr lang="fr" sz="1800"/>
              <a:t> them is extracted.</a:t>
            </a:r>
            <a:endParaRPr sz="1800"/>
          </a:p>
        </p:txBody>
      </p:sp>
      <p:pic>
        <p:nvPicPr>
          <p:cNvPr id="439" name="Google Shape;4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663" y="1009700"/>
            <a:ext cx="2318375" cy="108735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9"/>
          <p:cNvSpPr txBox="1"/>
          <p:nvPr/>
        </p:nvSpPr>
        <p:spPr>
          <a:xfrm>
            <a:off x="1127250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1" name="Google Shape;44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700" y="1009700"/>
            <a:ext cx="2199724" cy="120560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39"/>
          <p:cNvSpPr txBox="1"/>
          <p:nvPr/>
        </p:nvSpPr>
        <p:spPr>
          <a:xfrm>
            <a:off x="5143963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3" name="Google Shape;44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1675" y="2639273"/>
            <a:ext cx="2318350" cy="1348378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9"/>
          <p:cNvSpPr txBox="1"/>
          <p:nvPr/>
        </p:nvSpPr>
        <p:spPr>
          <a:xfrm>
            <a:off x="1045950" y="3987650"/>
            <a:ext cx="2869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Mandatory path(s)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6</a:t>
            </a:r>
            <a:endParaRPr b="1" sz="1800"/>
          </a:p>
        </p:txBody>
      </p:sp>
      <p:sp>
        <p:nvSpPr>
          <p:cNvPr id="451" name="Google Shape;451;p40"/>
          <p:cNvSpPr txBox="1"/>
          <p:nvPr/>
        </p:nvSpPr>
        <p:spPr>
          <a:xfrm>
            <a:off x="583050" y="3309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If the dependency graph </a:t>
            </a:r>
            <a:r>
              <a:rPr b="1" lang="fr" sz="1800">
                <a:solidFill>
                  <a:srgbClr val="FF0000"/>
                </a:solidFill>
              </a:rPr>
              <a:t>contains loops</a:t>
            </a:r>
            <a:r>
              <a:rPr lang="fr" sz="1800"/>
              <a:t>, they are </a:t>
            </a:r>
            <a:r>
              <a:rPr b="1" lang="fr" sz="1800">
                <a:solidFill>
                  <a:srgbClr val="FF0000"/>
                </a:solidFill>
              </a:rPr>
              <a:t>analysed</a:t>
            </a:r>
            <a:r>
              <a:rPr lang="fr" sz="1800"/>
              <a:t>, and all the </a:t>
            </a:r>
            <a:r>
              <a:rPr b="1" lang="fr" sz="1800">
                <a:solidFill>
                  <a:srgbClr val="FF0000"/>
                </a:solidFill>
              </a:rPr>
              <a:t>information needed to reconstruct</a:t>
            </a:r>
            <a:r>
              <a:rPr lang="fr" sz="1800"/>
              <a:t> them is extracted.</a:t>
            </a:r>
            <a:endParaRPr sz="1800"/>
          </a:p>
        </p:txBody>
      </p:sp>
      <p:pic>
        <p:nvPicPr>
          <p:cNvPr id="452" name="Google Shape;4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1663" y="1009700"/>
            <a:ext cx="2318375" cy="1087351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0"/>
          <p:cNvSpPr txBox="1"/>
          <p:nvPr/>
        </p:nvSpPr>
        <p:spPr>
          <a:xfrm>
            <a:off x="1127250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Entry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4" name="Google Shape;45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700" y="1009700"/>
            <a:ext cx="2199724" cy="120560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0"/>
          <p:cNvSpPr txBox="1"/>
          <p:nvPr/>
        </p:nvSpPr>
        <p:spPr>
          <a:xfrm>
            <a:off x="5143963" y="2147725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 node(s)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6" name="Google Shape;45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1675" y="2639273"/>
            <a:ext cx="2318350" cy="1348378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0"/>
          <p:cNvSpPr txBox="1"/>
          <p:nvPr/>
        </p:nvSpPr>
        <p:spPr>
          <a:xfrm>
            <a:off x="1045950" y="3987650"/>
            <a:ext cx="2869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Mandatory path(s)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8" name="Google Shape;458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36975" y="2509812"/>
            <a:ext cx="2321151" cy="160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0"/>
          <p:cNvSpPr txBox="1"/>
          <p:nvPr/>
        </p:nvSpPr>
        <p:spPr>
          <a:xfrm>
            <a:off x="5143950" y="3987650"/>
            <a:ext cx="2707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 path(s) computation</a:t>
            </a:r>
            <a:endParaRPr sz="16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7</a:t>
            </a:r>
            <a:endParaRPr b="1" sz="1800"/>
          </a:p>
        </p:txBody>
      </p:sp>
      <p:sp>
        <p:nvSpPr>
          <p:cNvPr id="466" name="Google Shape;466;p41"/>
          <p:cNvSpPr txBox="1"/>
          <p:nvPr/>
        </p:nvSpPr>
        <p:spPr>
          <a:xfrm>
            <a:off x="583050" y="3796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Once the loops have been retrieved, the </a:t>
            </a:r>
            <a:r>
              <a:rPr b="1" lang="fr" sz="1800">
                <a:solidFill>
                  <a:srgbClr val="FF0000"/>
                </a:solidFill>
              </a:rPr>
              <a:t>AST corresponding to the dependency graph</a:t>
            </a:r>
            <a:r>
              <a:rPr lang="fr" sz="1800"/>
              <a:t> is built from the dependency graph.</a:t>
            </a:r>
            <a:endParaRPr sz="1800"/>
          </a:p>
        </p:txBody>
      </p:sp>
      <p:pic>
        <p:nvPicPr>
          <p:cNvPr id="467" name="Google Shape;46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000" y="1073950"/>
            <a:ext cx="2914025" cy="3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BPMN Syntax</a:t>
            </a:r>
            <a:endParaRPr b="1" sz="18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342" y="2993441"/>
            <a:ext cx="1521709" cy="13880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885676" y="1202929"/>
            <a:ext cx="1245168" cy="946706"/>
            <a:chOff x="720551" y="1635262"/>
            <a:chExt cx="1307400" cy="1027688"/>
          </a:xfrm>
        </p:grpSpPr>
        <p:pic>
          <p:nvPicPr>
            <p:cNvPr id="71" name="Google Shape;7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3975" y="1635262"/>
              <a:ext cx="893425" cy="22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 txBox="1"/>
            <p:nvPr/>
          </p:nvSpPr>
          <p:spPr>
            <a:xfrm>
              <a:off x="720551" y="1861050"/>
              <a:ext cx="13074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Sequence Flow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1006788" y="2140420"/>
            <a:ext cx="900875" cy="1016044"/>
            <a:chOff x="3325788" y="1579743"/>
            <a:chExt cx="945900" cy="1102957"/>
          </a:xfrm>
        </p:grpSpPr>
        <p:pic>
          <p:nvPicPr>
            <p:cNvPr id="74" name="Google Shape;74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52015" y="1579743"/>
              <a:ext cx="893425" cy="384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5"/>
            <p:cNvSpPr txBox="1"/>
            <p:nvPr/>
          </p:nvSpPr>
          <p:spPr>
            <a:xfrm>
              <a:off x="3325788" y="1880800"/>
              <a:ext cx="9459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Initial Event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2588205" y="2135446"/>
            <a:ext cx="913138" cy="1025991"/>
            <a:chOff x="4424400" y="1568945"/>
            <a:chExt cx="958775" cy="1113755"/>
          </a:xfrm>
        </p:grpSpPr>
        <p:pic>
          <p:nvPicPr>
            <p:cNvPr id="77" name="Google Shape;77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424400" y="1568945"/>
              <a:ext cx="945900" cy="405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4437275" y="1880800"/>
              <a:ext cx="9459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End Event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864865" y="3206378"/>
            <a:ext cx="1331169" cy="1187680"/>
            <a:chOff x="727650" y="2509275"/>
            <a:chExt cx="1397700" cy="1289275"/>
          </a:xfrm>
        </p:grpSpPr>
        <p:pic>
          <p:nvPicPr>
            <p:cNvPr id="80" name="Google Shape;80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72675" y="2509275"/>
              <a:ext cx="1307653" cy="53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5"/>
            <p:cNvSpPr txBox="1"/>
            <p:nvPr/>
          </p:nvSpPr>
          <p:spPr>
            <a:xfrm>
              <a:off x="727650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Exclusive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312942" y="3215050"/>
            <a:ext cx="1331169" cy="1170327"/>
            <a:chOff x="1899550" y="2528113"/>
            <a:chExt cx="1397700" cy="1270438"/>
          </a:xfrm>
        </p:grpSpPr>
        <p:pic>
          <p:nvPicPr>
            <p:cNvPr id="83" name="Google Shape;83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56541" y="2528113"/>
              <a:ext cx="483705" cy="49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5"/>
            <p:cNvSpPr txBox="1"/>
            <p:nvPr/>
          </p:nvSpPr>
          <p:spPr>
            <a:xfrm>
              <a:off x="1899550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Inclusive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2379200" y="3215061"/>
            <a:ext cx="1331169" cy="1170316"/>
            <a:chOff x="2935575" y="2528125"/>
            <a:chExt cx="1397700" cy="1270425"/>
          </a:xfrm>
        </p:grpSpPr>
        <p:pic>
          <p:nvPicPr>
            <p:cNvPr id="86" name="Google Shape;86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9116" y="2528125"/>
              <a:ext cx="551207" cy="49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5"/>
            <p:cNvSpPr txBox="1"/>
            <p:nvPr/>
          </p:nvSpPr>
          <p:spPr>
            <a:xfrm>
              <a:off x="2935575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Parallel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4237496" y="2065552"/>
            <a:ext cx="1428029" cy="1165871"/>
            <a:chOff x="5219375" y="2203900"/>
            <a:chExt cx="1499400" cy="1265600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321800" y="2203900"/>
              <a:ext cx="1294553" cy="49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5"/>
            <p:cNvSpPr txBox="1"/>
            <p:nvPr/>
          </p:nvSpPr>
          <p:spPr>
            <a:xfrm>
              <a:off x="5219375" y="2667600"/>
              <a:ext cx="14994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Event-based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2422096" y="1158469"/>
            <a:ext cx="1245406" cy="736087"/>
            <a:chOff x="1852569" y="1600936"/>
            <a:chExt cx="1307650" cy="799052"/>
          </a:xfrm>
        </p:grpSpPr>
        <p:pic>
          <p:nvPicPr>
            <p:cNvPr id="92" name="Google Shape;92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852569" y="1600936"/>
              <a:ext cx="1307650" cy="34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5"/>
            <p:cNvSpPr txBox="1"/>
            <p:nvPr/>
          </p:nvSpPr>
          <p:spPr>
            <a:xfrm>
              <a:off x="2033450" y="1898688"/>
              <a:ext cx="9459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Task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6235535" y="1825753"/>
            <a:ext cx="900875" cy="1033854"/>
            <a:chOff x="7441225" y="2726160"/>
            <a:chExt cx="945900" cy="1122290"/>
          </a:xfrm>
        </p:grpSpPr>
        <p:pic>
          <p:nvPicPr>
            <p:cNvPr id="95" name="Google Shape;95;p1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441225" y="2726160"/>
              <a:ext cx="945900" cy="672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5"/>
            <p:cNvSpPr txBox="1"/>
            <p:nvPr/>
          </p:nvSpPr>
          <p:spPr>
            <a:xfrm>
              <a:off x="7441225" y="3347150"/>
              <a:ext cx="9459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Group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5949697" y="1037628"/>
            <a:ext cx="1478887" cy="609118"/>
            <a:chOff x="7026800" y="788715"/>
            <a:chExt cx="1552800" cy="661222"/>
          </a:xfrm>
        </p:grpSpPr>
        <p:pic>
          <p:nvPicPr>
            <p:cNvPr id="98" name="Google Shape;98;p1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330246" y="788715"/>
              <a:ext cx="945900" cy="2088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5"/>
            <p:cNvSpPr txBox="1"/>
            <p:nvPr/>
          </p:nvSpPr>
          <p:spPr>
            <a:xfrm>
              <a:off x="7026800" y="948638"/>
              <a:ext cx="15528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Association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4225194" y="1037711"/>
            <a:ext cx="1452600" cy="977647"/>
            <a:chOff x="7164450" y="1823774"/>
            <a:chExt cx="1525200" cy="1061276"/>
          </a:xfrm>
        </p:grpSpPr>
        <p:pic>
          <p:nvPicPr>
            <p:cNvPr id="101" name="Google Shape;101;p1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7533425" y="1823774"/>
              <a:ext cx="787250" cy="620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5"/>
            <p:cNvSpPr txBox="1"/>
            <p:nvPr/>
          </p:nvSpPr>
          <p:spPr>
            <a:xfrm>
              <a:off x="7164450" y="2383750"/>
              <a:ext cx="15252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Annotation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3" name="Google Shape;103;p15"/>
          <p:cNvSpPr txBox="1"/>
          <p:nvPr/>
        </p:nvSpPr>
        <p:spPr>
          <a:xfrm>
            <a:off x="7995408" y="2463717"/>
            <a:ext cx="675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Lato"/>
                <a:ea typeface="Lato"/>
                <a:cs typeface="Lato"/>
                <a:sym typeface="Lato"/>
              </a:rPr>
              <a:t>etc.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2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8</a:t>
            </a:r>
            <a:endParaRPr b="1" sz="1800"/>
          </a:p>
        </p:txBody>
      </p:sp>
      <p:sp>
        <p:nvSpPr>
          <p:cNvPr id="474" name="Google Shape;474;p42"/>
          <p:cNvSpPr txBox="1"/>
          <p:nvPr/>
        </p:nvSpPr>
        <p:spPr>
          <a:xfrm>
            <a:off x="583050" y="410975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</a:t>
            </a:r>
            <a:r>
              <a:rPr b="1" lang="fr" sz="1800">
                <a:solidFill>
                  <a:srgbClr val="FF0000"/>
                </a:solidFill>
              </a:rPr>
              <a:t>ultimate step</a:t>
            </a:r>
            <a:r>
              <a:rPr lang="fr" sz="1800"/>
              <a:t> to obtain an AST containing all the information belonging to the original expressions consists in </a:t>
            </a:r>
            <a:r>
              <a:rPr b="1" lang="fr" sz="1800">
                <a:solidFill>
                  <a:srgbClr val="FF0000"/>
                </a:solidFill>
              </a:rPr>
              <a:t>inserting the choices</a:t>
            </a:r>
            <a:r>
              <a:rPr lang="fr" sz="1800"/>
              <a:t>.</a:t>
            </a:r>
            <a:endParaRPr sz="1800"/>
          </a:p>
        </p:txBody>
      </p:sp>
      <p:pic>
        <p:nvPicPr>
          <p:cNvPr id="475" name="Google Shape;4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775" y="1083825"/>
            <a:ext cx="2914025" cy="3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2"/>
          <p:cNvSpPr/>
          <p:nvPr/>
        </p:nvSpPr>
        <p:spPr>
          <a:xfrm>
            <a:off x="5613075" y="1756700"/>
            <a:ext cx="17685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(RCP &lt; ACP) | CP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5687475" y="2940300"/>
            <a:ext cx="16197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(RAI &lt; RSD) | CA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78" name="Google Shape;47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8</a:t>
            </a:r>
            <a:endParaRPr b="1" sz="1800"/>
          </a:p>
        </p:txBody>
      </p:sp>
      <p:sp>
        <p:nvSpPr>
          <p:cNvPr id="484" name="Google Shape;484;p43"/>
          <p:cNvSpPr txBox="1"/>
          <p:nvPr/>
        </p:nvSpPr>
        <p:spPr>
          <a:xfrm>
            <a:off x="583050" y="410975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</a:t>
            </a:r>
            <a:r>
              <a:rPr b="1" lang="fr" sz="1800">
                <a:solidFill>
                  <a:srgbClr val="FF0000"/>
                </a:solidFill>
              </a:rPr>
              <a:t>ultimate step</a:t>
            </a:r>
            <a:r>
              <a:rPr lang="fr" sz="1800"/>
              <a:t> to obtain an AST containing all the information belonging to the original expressions consists in </a:t>
            </a:r>
            <a:r>
              <a:rPr b="1" lang="fr" sz="1800">
                <a:solidFill>
                  <a:srgbClr val="FF0000"/>
                </a:solidFill>
              </a:rPr>
              <a:t>inserting the choices</a:t>
            </a:r>
            <a:r>
              <a:rPr lang="fr" sz="1800"/>
              <a:t>.</a:t>
            </a:r>
            <a:endParaRPr sz="1800"/>
          </a:p>
        </p:txBody>
      </p:sp>
      <p:pic>
        <p:nvPicPr>
          <p:cNvPr id="485" name="Google Shape;48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775" y="1083825"/>
            <a:ext cx="2914025" cy="3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43"/>
          <p:cNvSpPr/>
          <p:nvPr/>
        </p:nvSpPr>
        <p:spPr>
          <a:xfrm>
            <a:off x="5613075" y="1756700"/>
            <a:ext cx="17685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(RCP &lt; ACP) | CP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7" name="Google Shape;487;p43"/>
          <p:cNvSpPr/>
          <p:nvPr/>
        </p:nvSpPr>
        <p:spPr>
          <a:xfrm>
            <a:off x="5687475" y="2940300"/>
            <a:ext cx="16197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(RAI &lt; RSD) | CA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88" name="Google Shape;48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250" y="1756698"/>
            <a:ext cx="445418" cy="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3"/>
          <p:cNvSpPr/>
          <p:nvPr/>
        </p:nvSpPr>
        <p:spPr>
          <a:xfrm>
            <a:off x="2217250" y="1300600"/>
            <a:ext cx="3323000" cy="644550"/>
          </a:xfrm>
          <a:custGeom>
            <a:rect b="b" l="l" r="r" t="t"/>
            <a:pathLst>
              <a:path extrusionOk="0" h="25782" w="132920">
                <a:moveTo>
                  <a:pt x="132920" y="25782"/>
                </a:moveTo>
                <a:cubicBezTo>
                  <a:pt x="108063" y="7710"/>
                  <a:pt x="75134" y="0"/>
                  <a:pt x="44402" y="0"/>
                </a:cubicBezTo>
                <a:cubicBezTo>
                  <a:pt x="28729" y="0"/>
                  <a:pt x="8690" y="2427"/>
                  <a:pt x="0" y="1547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0" name="Google Shape;490;p43"/>
          <p:cNvSpPr/>
          <p:nvPr/>
        </p:nvSpPr>
        <p:spPr>
          <a:xfrm rot="5400000">
            <a:off x="2177125" y="1581200"/>
            <a:ext cx="179100" cy="1719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91" name="Google Shape;49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4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8</a:t>
            </a:r>
            <a:endParaRPr b="1" sz="1800"/>
          </a:p>
        </p:txBody>
      </p:sp>
      <p:sp>
        <p:nvSpPr>
          <p:cNvPr id="497" name="Google Shape;497;p44"/>
          <p:cNvSpPr txBox="1"/>
          <p:nvPr/>
        </p:nvSpPr>
        <p:spPr>
          <a:xfrm>
            <a:off x="583050" y="410975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</a:t>
            </a:r>
            <a:r>
              <a:rPr b="1" lang="fr" sz="1800">
                <a:solidFill>
                  <a:srgbClr val="FF0000"/>
                </a:solidFill>
              </a:rPr>
              <a:t>ultimate step</a:t>
            </a:r>
            <a:r>
              <a:rPr lang="fr" sz="1800"/>
              <a:t> to obtain an AST containing all the information belonging to the original expressions consists in </a:t>
            </a:r>
            <a:r>
              <a:rPr b="1" lang="fr" sz="1800">
                <a:solidFill>
                  <a:srgbClr val="FF0000"/>
                </a:solidFill>
              </a:rPr>
              <a:t>inserting the choices</a:t>
            </a:r>
            <a:r>
              <a:rPr lang="fr" sz="1800"/>
              <a:t>.</a:t>
            </a:r>
            <a:endParaRPr sz="1800"/>
          </a:p>
        </p:txBody>
      </p:sp>
      <p:pic>
        <p:nvPicPr>
          <p:cNvPr id="498" name="Google Shape;4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775" y="1083825"/>
            <a:ext cx="2914025" cy="3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4"/>
          <p:cNvSpPr/>
          <p:nvPr/>
        </p:nvSpPr>
        <p:spPr>
          <a:xfrm>
            <a:off x="5613075" y="1756700"/>
            <a:ext cx="17685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(RCP &lt; ACP) | CP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00" name="Google Shape;500;p44"/>
          <p:cNvSpPr/>
          <p:nvPr/>
        </p:nvSpPr>
        <p:spPr>
          <a:xfrm>
            <a:off x="5687475" y="2940300"/>
            <a:ext cx="16197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(RAI &lt; RSD) | CA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1" name="Google Shape;50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2250" y="1756698"/>
            <a:ext cx="445418" cy="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44"/>
          <p:cNvSpPr/>
          <p:nvPr/>
        </p:nvSpPr>
        <p:spPr>
          <a:xfrm>
            <a:off x="2217250" y="1300600"/>
            <a:ext cx="3323000" cy="644550"/>
          </a:xfrm>
          <a:custGeom>
            <a:rect b="b" l="l" r="r" t="t"/>
            <a:pathLst>
              <a:path extrusionOk="0" h="25782" w="132920">
                <a:moveTo>
                  <a:pt x="132920" y="25782"/>
                </a:moveTo>
                <a:cubicBezTo>
                  <a:pt x="108063" y="7710"/>
                  <a:pt x="75134" y="0"/>
                  <a:pt x="44402" y="0"/>
                </a:cubicBezTo>
                <a:cubicBezTo>
                  <a:pt x="28729" y="0"/>
                  <a:pt x="8690" y="2427"/>
                  <a:pt x="0" y="1547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3" name="Google Shape;503;p44"/>
          <p:cNvSpPr/>
          <p:nvPr/>
        </p:nvSpPr>
        <p:spPr>
          <a:xfrm rot="5400000">
            <a:off x="2177125" y="1581200"/>
            <a:ext cx="179100" cy="171900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4" name="Google Shape;504;p44"/>
          <p:cNvSpPr/>
          <p:nvPr/>
        </p:nvSpPr>
        <p:spPr>
          <a:xfrm>
            <a:off x="3771525" y="2707100"/>
            <a:ext cx="1840392" cy="398275"/>
          </a:xfrm>
          <a:custGeom>
            <a:rect b="b" l="l" r="r" t="t"/>
            <a:pathLst>
              <a:path extrusionOk="0" h="15931" w="75341">
                <a:moveTo>
                  <a:pt x="75341" y="15931"/>
                </a:moveTo>
                <a:cubicBezTo>
                  <a:pt x="65822" y="12125"/>
                  <a:pt x="57467" y="5362"/>
                  <a:pt x="47553" y="2753"/>
                </a:cubicBezTo>
                <a:cubicBezTo>
                  <a:pt x="36256" y="-220"/>
                  <a:pt x="24284" y="22"/>
                  <a:pt x="12604" y="175"/>
                </a:cubicBezTo>
                <a:cubicBezTo>
                  <a:pt x="7989" y="236"/>
                  <a:pt x="2561" y="2065"/>
                  <a:pt x="0" y="590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5" name="Google Shape;505;p44"/>
          <p:cNvSpPr/>
          <p:nvPr/>
        </p:nvSpPr>
        <p:spPr>
          <a:xfrm>
            <a:off x="2561000" y="3036425"/>
            <a:ext cx="3065200" cy="391200"/>
          </a:xfrm>
          <a:custGeom>
            <a:rect b="b" l="l" r="r" t="t"/>
            <a:pathLst>
              <a:path extrusionOk="0" h="15648" w="122608">
                <a:moveTo>
                  <a:pt x="122608" y="6195"/>
                </a:moveTo>
                <a:cubicBezTo>
                  <a:pt x="117284" y="871"/>
                  <a:pt x="108034" y="2157"/>
                  <a:pt x="100550" y="1325"/>
                </a:cubicBezTo>
                <a:cubicBezTo>
                  <a:pt x="85740" y="-321"/>
                  <a:pt x="70762" y="179"/>
                  <a:pt x="55861" y="179"/>
                </a:cubicBezTo>
                <a:cubicBezTo>
                  <a:pt x="36540" y="179"/>
                  <a:pt x="6097" y="-2685"/>
                  <a:pt x="0" y="15649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6" name="Google Shape;506;p44"/>
          <p:cNvSpPr/>
          <p:nvPr/>
        </p:nvSpPr>
        <p:spPr>
          <a:xfrm>
            <a:off x="4480325" y="1952350"/>
            <a:ext cx="1167350" cy="1074250"/>
          </a:xfrm>
          <a:custGeom>
            <a:rect b="b" l="l" r="r" t="t"/>
            <a:pathLst>
              <a:path extrusionOk="0" h="42970" w="46694">
                <a:moveTo>
                  <a:pt x="46694" y="42970"/>
                </a:moveTo>
                <a:cubicBezTo>
                  <a:pt x="33155" y="26718"/>
                  <a:pt x="21152" y="0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7" name="Google Shape;507;p44"/>
          <p:cNvSpPr/>
          <p:nvPr/>
        </p:nvSpPr>
        <p:spPr>
          <a:xfrm rot="5659504">
            <a:off x="3731241" y="2716908"/>
            <a:ext cx="179010" cy="17178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8" name="Google Shape;508;p44"/>
          <p:cNvSpPr/>
          <p:nvPr/>
        </p:nvSpPr>
        <p:spPr>
          <a:xfrm rot="9237020">
            <a:off x="4413682" y="1883605"/>
            <a:ext cx="178982" cy="171873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9" name="Google Shape;509;p44"/>
          <p:cNvSpPr/>
          <p:nvPr/>
        </p:nvSpPr>
        <p:spPr>
          <a:xfrm rot="5659504">
            <a:off x="2532091" y="3286683"/>
            <a:ext cx="179010" cy="171785"/>
          </a:xfrm>
          <a:prstGeom prst="triangle">
            <a:avLst>
              <a:gd fmla="val 5000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0" name="Google Shape;510;p44"/>
          <p:cNvSpPr txBox="1"/>
          <p:nvPr/>
        </p:nvSpPr>
        <p:spPr>
          <a:xfrm>
            <a:off x="5308425" y="3468275"/>
            <a:ext cx="23778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</a:rPr>
              <a:t>Already included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</a:rPr>
              <a:t>due to the loop!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511" name="Google Shape;51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9</a:t>
            </a:r>
            <a:endParaRPr b="1" sz="1800"/>
          </a:p>
        </p:txBody>
      </p:sp>
      <p:sp>
        <p:nvSpPr>
          <p:cNvPr id="517" name="Google Shape;517;p45"/>
          <p:cNvSpPr txBox="1"/>
          <p:nvPr/>
        </p:nvSpPr>
        <p:spPr>
          <a:xfrm>
            <a:off x="438200" y="2517400"/>
            <a:ext cx="37134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 do so</a:t>
            </a:r>
            <a:r>
              <a:rPr lang="fr" sz="1800">
                <a:solidFill>
                  <a:srgbClr val="1A1A1A"/>
                </a:solidFill>
              </a:rPr>
              <a:t>,</a:t>
            </a:r>
            <a:r>
              <a:rPr b="1" lang="fr" sz="1800">
                <a:solidFill>
                  <a:srgbClr val="FF0000"/>
                </a:solidFill>
              </a:rPr>
              <a:t> patterns</a:t>
            </a:r>
            <a:r>
              <a:rPr lang="fr" sz="1800"/>
              <a:t> are applied recursively to the merged AST, </a:t>
            </a:r>
            <a:r>
              <a:rPr b="1" lang="fr" sz="1800">
                <a:solidFill>
                  <a:srgbClr val="FF0000"/>
                </a:solidFill>
              </a:rPr>
              <a:t>starting from the deepest nodes</a:t>
            </a:r>
            <a:r>
              <a:rPr lang="fr" sz="1800"/>
              <a:t> (leafs).</a:t>
            </a:r>
            <a:endParaRPr sz="1800"/>
          </a:p>
        </p:txBody>
      </p:sp>
      <p:sp>
        <p:nvSpPr>
          <p:cNvPr id="518" name="Google Shape;518;p45"/>
          <p:cNvSpPr txBox="1"/>
          <p:nvPr/>
        </p:nvSpPr>
        <p:spPr>
          <a:xfrm>
            <a:off x="438200" y="1278200"/>
            <a:ext cx="37134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Now that the AST contains the choices, the </a:t>
            </a:r>
            <a:r>
              <a:rPr b="1" lang="fr" sz="1800">
                <a:solidFill>
                  <a:srgbClr val="FF0000"/>
                </a:solidFill>
              </a:rPr>
              <a:t>BPMN process is ready to be generated</a:t>
            </a:r>
            <a:r>
              <a:rPr lang="fr" sz="1800"/>
              <a:t>.</a:t>
            </a:r>
            <a:endParaRPr sz="1800"/>
          </a:p>
        </p:txBody>
      </p:sp>
      <p:pic>
        <p:nvPicPr>
          <p:cNvPr id="519" name="Google Shape;519;p45"/>
          <p:cNvPicPr preferRelativeResize="0"/>
          <p:nvPr/>
        </p:nvPicPr>
        <p:blipFill rotWithShape="1">
          <a:blip r:embed="rId4">
            <a:alphaModFix/>
          </a:blip>
          <a:srcRect b="0" l="675" r="0" t="675"/>
          <a:stretch/>
        </p:blipFill>
        <p:spPr>
          <a:xfrm>
            <a:off x="4182625" y="389375"/>
            <a:ext cx="4533850" cy="40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6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Result</a:t>
            </a:r>
            <a:endParaRPr b="1" sz="1800"/>
          </a:p>
        </p:txBody>
      </p:sp>
      <p:pic>
        <p:nvPicPr>
          <p:cNvPr id="526" name="Google Shape;52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8300" y="507650"/>
            <a:ext cx="6307399" cy="38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Tool – Presentation &amp; Experiments</a:t>
            </a:r>
            <a:endParaRPr b="1" sz="1800"/>
          </a:p>
        </p:txBody>
      </p:sp>
      <p:pic>
        <p:nvPicPr>
          <p:cNvPr id="533" name="Google Shape;53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75" y="1337700"/>
            <a:ext cx="6420923" cy="297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0700" y="482079"/>
            <a:ext cx="4798099" cy="12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8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Tool – Online Version</a:t>
            </a:r>
            <a:endParaRPr b="1" sz="1800"/>
          </a:p>
        </p:txBody>
      </p:sp>
      <p:sp>
        <p:nvSpPr>
          <p:cNvPr id="541" name="Google Shape;541;p48"/>
          <p:cNvSpPr txBox="1"/>
          <p:nvPr/>
        </p:nvSpPr>
        <p:spPr>
          <a:xfrm>
            <a:off x="462000" y="3982050"/>
            <a:ext cx="822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Link: 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https://quentinnivon.github.io/pages/givup.html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42" name="Google Shape;542;p48" title="gif_icsoc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000" y="540500"/>
            <a:ext cx="8220000" cy="33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9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Conclusion</a:t>
            </a:r>
            <a:endParaRPr b="1" sz="1800"/>
          </a:p>
        </p:txBody>
      </p:sp>
      <p:sp>
        <p:nvSpPr>
          <p:cNvPr id="549" name="Google Shape;549;p49"/>
          <p:cNvSpPr txBox="1"/>
          <p:nvPr/>
        </p:nvSpPr>
        <p:spPr>
          <a:xfrm>
            <a:off x="727650" y="541275"/>
            <a:ext cx="76887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In this work, we proposed a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9 steps approach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aiming at automatically designing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syntactically and semantically correct BPMN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processes from a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textual description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of the requirements.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This work offers several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perspectives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Get rid of ASTs to allow more complex constructs (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intricate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loops/unbalanced gateways)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Formalise the transformation operations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Add new features (such as model checking of textual properties)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Adapt the description to (visual) process changes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0" name="Google Shape;55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51" name="Google Shape;551;p49"/>
          <p:cNvSpPr/>
          <p:nvPr/>
        </p:nvSpPr>
        <p:spPr>
          <a:xfrm>
            <a:off x="7259400" y="2466675"/>
            <a:ext cx="358500" cy="944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2" name="Google Shape;552;p49"/>
          <p:cNvSpPr txBox="1"/>
          <p:nvPr/>
        </p:nvSpPr>
        <p:spPr>
          <a:xfrm>
            <a:off x="7617900" y="2773425"/>
            <a:ext cx="1274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</a:rPr>
              <a:t>[TSE’25]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53" name="Google Shape;553;p49"/>
          <p:cNvSpPr/>
          <p:nvPr/>
        </p:nvSpPr>
        <p:spPr>
          <a:xfrm>
            <a:off x="7798675" y="3376400"/>
            <a:ext cx="171900" cy="45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554" name="Google Shape;554;p49"/>
          <p:cNvSpPr txBox="1"/>
          <p:nvPr/>
        </p:nvSpPr>
        <p:spPr>
          <a:xfrm>
            <a:off x="7918200" y="3437900"/>
            <a:ext cx="1225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6AA84F"/>
                </a:solidFill>
              </a:rPr>
              <a:t>[F</a:t>
            </a:r>
            <a:r>
              <a:rPr lang="fr" sz="1800">
                <a:solidFill>
                  <a:srgbClr val="6AA84F"/>
                </a:solidFill>
              </a:rPr>
              <a:t>SE’25]</a:t>
            </a:r>
            <a:endParaRPr sz="1800">
              <a:solidFill>
                <a:srgbClr val="6AA84F"/>
              </a:solidFill>
            </a:endParaRPr>
          </a:p>
        </p:txBody>
      </p:sp>
      <p:sp>
        <p:nvSpPr>
          <p:cNvPr id="555" name="Google Shape;555;p49"/>
          <p:cNvSpPr/>
          <p:nvPr/>
        </p:nvSpPr>
        <p:spPr>
          <a:xfrm>
            <a:off x="6262475" y="3718400"/>
            <a:ext cx="171900" cy="453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6" name="Google Shape;556;p49"/>
          <p:cNvSpPr txBox="1"/>
          <p:nvPr/>
        </p:nvSpPr>
        <p:spPr>
          <a:xfrm>
            <a:off x="6382600" y="3779900"/>
            <a:ext cx="1684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</a:rPr>
              <a:t>David’s work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718700" y="989896"/>
            <a:ext cx="3111000" cy="339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8342" y="2993441"/>
            <a:ext cx="1521709" cy="13880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6"/>
          <p:cNvGrpSpPr/>
          <p:nvPr/>
        </p:nvGrpSpPr>
        <p:grpSpPr>
          <a:xfrm>
            <a:off x="885676" y="1202929"/>
            <a:ext cx="1245168" cy="946706"/>
            <a:chOff x="720551" y="1635262"/>
            <a:chExt cx="1307400" cy="1027688"/>
          </a:xfrm>
        </p:grpSpPr>
        <p:pic>
          <p:nvPicPr>
            <p:cNvPr id="112" name="Google Shape;11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3975" y="1635262"/>
              <a:ext cx="893425" cy="22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6"/>
            <p:cNvSpPr txBox="1"/>
            <p:nvPr/>
          </p:nvSpPr>
          <p:spPr>
            <a:xfrm>
              <a:off x="720551" y="1861050"/>
              <a:ext cx="13074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Sequence Flow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1006788" y="2140420"/>
            <a:ext cx="900875" cy="1016044"/>
            <a:chOff x="3325788" y="1579743"/>
            <a:chExt cx="945900" cy="1102957"/>
          </a:xfrm>
        </p:grpSpPr>
        <p:pic>
          <p:nvPicPr>
            <p:cNvPr id="115" name="Google Shape;115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52015" y="1579743"/>
              <a:ext cx="893425" cy="384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6"/>
            <p:cNvSpPr txBox="1"/>
            <p:nvPr/>
          </p:nvSpPr>
          <p:spPr>
            <a:xfrm>
              <a:off x="3325788" y="1880800"/>
              <a:ext cx="9459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Initial Event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7" name="Google Shape;117;p16"/>
          <p:cNvGrpSpPr/>
          <p:nvPr/>
        </p:nvGrpSpPr>
        <p:grpSpPr>
          <a:xfrm>
            <a:off x="2588205" y="2135446"/>
            <a:ext cx="913138" cy="1025991"/>
            <a:chOff x="4424400" y="1568945"/>
            <a:chExt cx="958775" cy="1113755"/>
          </a:xfrm>
        </p:grpSpPr>
        <p:pic>
          <p:nvPicPr>
            <p:cNvPr id="118" name="Google Shape;118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424400" y="1568945"/>
              <a:ext cx="945900" cy="405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6"/>
            <p:cNvSpPr txBox="1"/>
            <p:nvPr/>
          </p:nvSpPr>
          <p:spPr>
            <a:xfrm>
              <a:off x="4437275" y="1880800"/>
              <a:ext cx="9459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End Event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864865" y="3206378"/>
            <a:ext cx="1331169" cy="1187680"/>
            <a:chOff x="727650" y="2509275"/>
            <a:chExt cx="1397700" cy="1289275"/>
          </a:xfrm>
        </p:grpSpPr>
        <p:pic>
          <p:nvPicPr>
            <p:cNvPr id="121" name="Google Shape;121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72675" y="2509275"/>
              <a:ext cx="1307653" cy="53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 txBox="1"/>
            <p:nvPr/>
          </p:nvSpPr>
          <p:spPr>
            <a:xfrm>
              <a:off x="727650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Exclusive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312942" y="3215050"/>
            <a:ext cx="1331169" cy="1170327"/>
            <a:chOff x="1899550" y="2528113"/>
            <a:chExt cx="1397700" cy="1270438"/>
          </a:xfrm>
        </p:grpSpPr>
        <p:pic>
          <p:nvPicPr>
            <p:cNvPr id="124" name="Google Shape;124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56541" y="2528113"/>
              <a:ext cx="483705" cy="49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6"/>
            <p:cNvSpPr txBox="1"/>
            <p:nvPr/>
          </p:nvSpPr>
          <p:spPr>
            <a:xfrm>
              <a:off x="1899550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Inclusive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379200" y="3215061"/>
            <a:ext cx="1331169" cy="1170316"/>
            <a:chOff x="2935575" y="2528125"/>
            <a:chExt cx="1397700" cy="1270425"/>
          </a:xfrm>
        </p:grpSpPr>
        <p:pic>
          <p:nvPicPr>
            <p:cNvPr id="127" name="Google Shape;127;p1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9116" y="2528125"/>
              <a:ext cx="551207" cy="49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6"/>
            <p:cNvSpPr txBox="1"/>
            <p:nvPr/>
          </p:nvSpPr>
          <p:spPr>
            <a:xfrm>
              <a:off x="2935575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Parallel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4237496" y="2065552"/>
            <a:ext cx="1428029" cy="1165871"/>
            <a:chOff x="5219375" y="2203900"/>
            <a:chExt cx="1499400" cy="1265600"/>
          </a:xfrm>
        </p:grpSpPr>
        <p:pic>
          <p:nvPicPr>
            <p:cNvPr id="130" name="Google Shape;130;p1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321800" y="2203900"/>
              <a:ext cx="1294553" cy="49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6"/>
            <p:cNvSpPr txBox="1"/>
            <p:nvPr/>
          </p:nvSpPr>
          <p:spPr>
            <a:xfrm>
              <a:off x="5219375" y="2667600"/>
              <a:ext cx="14994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Event-based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2" name="Google Shape;132;p16"/>
          <p:cNvGrpSpPr/>
          <p:nvPr/>
        </p:nvGrpSpPr>
        <p:grpSpPr>
          <a:xfrm>
            <a:off x="2422096" y="1158469"/>
            <a:ext cx="1245406" cy="736087"/>
            <a:chOff x="1852569" y="1600936"/>
            <a:chExt cx="1307650" cy="799052"/>
          </a:xfrm>
        </p:grpSpPr>
        <p:pic>
          <p:nvPicPr>
            <p:cNvPr id="133" name="Google Shape;133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852569" y="1600936"/>
              <a:ext cx="1307650" cy="34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6"/>
            <p:cNvSpPr txBox="1"/>
            <p:nvPr/>
          </p:nvSpPr>
          <p:spPr>
            <a:xfrm>
              <a:off x="2033450" y="1898688"/>
              <a:ext cx="9459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Task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6235535" y="1825753"/>
            <a:ext cx="900875" cy="1033854"/>
            <a:chOff x="7441225" y="2726160"/>
            <a:chExt cx="945900" cy="1122290"/>
          </a:xfrm>
        </p:grpSpPr>
        <p:pic>
          <p:nvPicPr>
            <p:cNvPr id="136" name="Google Shape;136;p1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441225" y="2726160"/>
              <a:ext cx="945900" cy="672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16"/>
            <p:cNvSpPr txBox="1"/>
            <p:nvPr/>
          </p:nvSpPr>
          <p:spPr>
            <a:xfrm>
              <a:off x="7441225" y="3347150"/>
              <a:ext cx="9459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Group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8" name="Google Shape;138;p16"/>
          <p:cNvGrpSpPr/>
          <p:nvPr/>
        </p:nvGrpSpPr>
        <p:grpSpPr>
          <a:xfrm>
            <a:off x="5949697" y="1037628"/>
            <a:ext cx="1478887" cy="609118"/>
            <a:chOff x="7026800" y="788715"/>
            <a:chExt cx="1552800" cy="661222"/>
          </a:xfrm>
        </p:grpSpPr>
        <p:pic>
          <p:nvPicPr>
            <p:cNvPr id="139" name="Google Shape;139;p1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330246" y="788715"/>
              <a:ext cx="945900" cy="2088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6"/>
            <p:cNvSpPr txBox="1"/>
            <p:nvPr/>
          </p:nvSpPr>
          <p:spPr>
            <a:xfrm>
              <a:off x="7026800" y="948638"/>
              <a:ext cx="15528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Association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4225194" y="1037711"/>
            <a:ext cx="1452600" cy="977647"/>
            <a:chOff x="7164450" y="1823774"/>
            <a:chExt cx="1525200" cy="1061276"/>
          </a:xfrm>
        </p:grpSpPr>
        <p:pic>
          <p:nvPicPr>
            <p:cNvPr id="142" name="Google Shape;142;p1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7533425" y="1823774"/>
              <a:ext cx="787250" cy="620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6"/>
            <p:cNvSpPr txBox="1"/>
            <p:nvPr/>
          </p:nvSpPr>
          <p:spPr>
            <a:xfrm>
              <a:off x="7164450" y="2383750"/>
              <a:ext cx="15252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Annotation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4" name="Google Shape;144;p16"/>
          <p:cNvSpPr txBox="1"/>
          <p:nvPr/>
        </p:nvSpPr>
        <p:spPr>
          <a:xfrm>
            <a:off x="7995408" y="2463717"/>
            <a:ext cx="675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Lato"/>
                <a:ea typeface="Lato"/>
                <a:cs typeface="Lato"/>
                <a:sym typeface="Lato"/>
              </a:rPr>
              <a:t>etc.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3788430" y="374852"/>
            <a:ext cx="1245300" cy="362400"/>
          </a:xfrm>
          <a:prstGeom prst="rect">
            <a:avLst/>
          </a:prstGeom>
          <a:solidFill>
            <a:srgbClr val="E9EDEE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Supported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6" name="Google Shape;146;p16"/>
          <p:cNvCxnSpPr>
            <a:stCxn id="145" idx="2"/>
          </p:cNvCxnSpPr>
          <p:nvPr/>
        </p:nvCxnSpPr>
        <p:spPr>
          <a:xfrm flipH="1">
            <a:off x="3714780" y="737252"/>
            <a:ext cx="696300" cy="45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7" name="Google Shape;147;p16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BPMN Syntax</a:t>
            </a:r>
            <a:endParaRPr b="1" sz="1800"/>
          </a:p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Context</a:t>
            </a:r>
            <a:endParaRPr b="1" sz="1800"/>
          </a:p>
        </p:txBody>
      </p:sp>
      <p:sp>
        <p:nvSpPr>
          <p:cNvPr id="154" name="Google Shape;154;p17"/>
          <p:cNvSpPr txBox="1"/>
          <p:nvPr/>
        </p:nvSpPr>
        <p:spPr>
          <a:xfrm>
            <a:off x="727650" y="683150"/>
            <a:ext cx="76887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Companies are making use of the BPMN notation to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represent their business processes.</a:t>
            </a: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They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hire experts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to analyse and design the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most adequate BPMN process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according to their needs.</a:t>
            </a: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These processes are often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syntactically/semantically incorrect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Research Questions</a:t>
            </a:r>
            <a:endParaRPr b="1" sz="1800"/>
          </a:p>
        </p:txBody>
      </p:sp>
      <p:sp>
        <p:nvSpPr>
          <p:cNvPr id="161" name="Google Shape;161;p18"/>
          <p:cNvSpPr txBox="1"/>
          <p:nvPr/>
        </p:nvSpPr>
        <p:spPr>
          <a:xfrm>
            <a:off x="727650" y="683150"/>
            <a:ext cx="76887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What if you do not know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 to write BPMN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?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What if you do not want to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spend time designing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your BPMN process graphically?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How can you be sure that your BPMN process is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syntactically/semantically correct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?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General Solution</a:t>
            </a:r>
            <a:endParaRPr b="1" sz="1800"/>
          </a:p>
        </p:txBody>
      </p:sp>
      <p:pic>
        <p:nvPicPr>
          <p:cNvPr id="168" name="Google Shape;168;p19"/>
          <p:cNvPicPr preferRelativeResize="0"/>
          <p:nvPr/>
        </p:nvPicPr>
        <p:blipFill rotWithShape="1">
          <a:blip r:embed="rId4">
            <a:alphaModFix/>
          </a:blip>
          <a:srcRect b="0" l="13472" r="0" t="0"/>
          <a:stretch/>
        </p:blipFill>
        <p:spPr>
          <a:xfrm>
            <a:off x="636300" y="515400"/>
            <a:ext cx="1091250" cy="12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General Solution</a:t>
            </a:r>
            <a:endParaRPr b="1" sz="1800"/>
          </a:p>
        </p:txBody>
      </p:sp>
      <p:pic>
        <p:nvPicPr>
          <p:cNvPr id="175" name="Google Shape;175;p20"/>
          <p:cNvPicPr preferRelativeResize="0"/>
          <p:nvPr/>
        </p:nvPicPr>
        <p:blipFill rotWithShape="1">
          <a:blip r:embed="rId4">
            <a:alphaModFix/>
          </a:blip>
          <a:srcRect b="0" l="13472" r="0" t="0"/>
          <a:stretch/>
        </p:blipFill>
        <p:spPr>
          <a:xfrm>
            <a:off x="636300" y="515400"/>
            <a:ext cx="1091250" cy="126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237" y="707141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3288" y="364275"/>
            <a:ext cx="2084626" cy="15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General Solution</a:t>
            </a:r>
            <a:endParaRPr b="1" sz="1800"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4">
            <a:alphaModFix/>
          </a:blip>
          <a:srcRect b="0" l="13472" r="0" t="0"/>
          <a:stretch/>
        </p:blipFill>
        <p:spPr>
          <a:xfrm>
            <a:off x="636300" y="515400"/>
            <a:ext cx="1091250" cy="126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237" y="707141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3288" y="364275"/>
            <a:ext cx="2084626" cy="15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900425" y="1891753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7">
            <a:alphaModFix/>
          </a:blip>
          <a:srcRect b="6814" l="0" r="0" t="7252"/>
          <a:stretch/>
        </p:blipFill>
        <p:spPr>
          <a:xfrm>
            <a:off x="3202250" y="2620450"/>
            <a:ext cx="2046699" cy="1563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2771650" y="4183900"/>
            <a:ext cx="2907900" cy="2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1"/>
                </a:solidFill>
              </a:rPr>
              <a:t>Internal Computations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