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58" r:id="rId7"/>
    <p:sldId id="260" r:id="rId8"/>
    <p:sldId id="257"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325"/>
    <a:srgbClr val="F6B80A"/>
    <a:srgbClr val="825616"/>
    <a:srgbClr val="D0C602"/>
    <a:srgbClr val="9F9A33"/>
    <a:srgbClr val="E18F5D"/>
    <a:srgbClr val="8966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7CB818-C197-4779-8EBA-54F73A368309}" v="88" dt="2025-04-21T03:39:36.2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BE0D4-FD0D-20E0-828D-5449014454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833EAE7-64EA-5446-89E2-2A264C592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A56D396-FD6D-F0A1-2CB4-D3158039A005}"/>
              </a:ext>
            </a:extLst>
          </p:cNvPr>
          <p:cNvSpPr>
            <a:spLocks noGrp="1"/>
          </p:cNvSpPr>
          <p:nvPr>
            <p:ph type="dt" sz="half" idx="10"/>
          </p:nvPr>
        </p:nvSpPr>
        <p:spPr/>
        <p:txBody>
          <a:bodyPr/>
          <a:lstStyle/>
          <a:p>
            <a:fld id="{F2FC5721-025B-44DF-81C8-7A14E791999E}" type="datetimeFigureOut">
              <a:rPr lang="en-CA" smtClean="0"/>
              <a:t>2025-04-20</a:t>
            </a:fld>
            <a:endParaRPr lang="en-CA"/>
          </a:p>
        </p:txBody>
      </p:sp>
      <p:sp>
        <p:nvSpPr>
          <p:cNvPr id="5" name="Footer Placeholder 4">
            <a:extLst>
              <a:ext uri="{FF2B5EF4-FFF2-40B4-BE49-F238E27FC236}">
                <a16:creationId xmlns:a16="http://schemas.microsoft.com/office/drawing/2014/main" id="{9CC5D0D0-E012-9F7D-F2AE-A772722E2C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3C5B17-716A-6076-8555-AC45290B47D1}"/>
              </a:ext>
            </a:extLst>
          </p:cNvPr>
          <p:cNvSpPr>
            <a:spLocks noGrp="1"/>
          </p:cNvSpPr>
          <p:nvPr>
            <p:ph type="sldNum" sz="quarter" idx="12"/>
          </p:nvPr>
        </p:nvSpPr>
        <p:spPr/>
        <p:txBody>
          <a:bodyPr/>
          <a:lstStyle/>
          <a:p>
            <a:fld id="{12029414-BD00-455B-A70E-31A3B7893D60}" type="slidenum">
              <a:rPr lang="en-CA" smtClean="0"/>
              <a:t>‹#›</a:t>
            </a:fld>
            <a:endParaRPr lang="en-CA"/>
          </a:p>
        </p:txBody>
      </p:sp>
    </p:spTree>
    <p:extLst>
      <p:ext uri="{BB962C8B-B14F-4D97-AF65-F5344CB8AC3E}">
        <p14:creationId xmlns:p14="http://schemas.microsoft.com/office/powerpoint/2010/main" val="3813311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5EE6-BFFF-1EF1-BB44-C4036B9941E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081B4E4-8358-E667-25C6-94419D0096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7B024F0-C98A-5734-6E17-7289FBB009FE}"/>
              </a:ext>
            </a:extLst>
          </p:cNvPr>
          <p:cNvSpPr>
            <a:spLocks noGrp="1"/>
          </p:cNvSpPr>
          <p:nvPr>
            <p:ph type="dt" sz="half" idx="10"/>
          </p:nvPr>
        </p:nvSpPr>
        <p:spPr/>
        <p:txBody>
          <a:bodyPr/>
          <a:lstStyle/>
          <a:p>
            <a:fld id="{F2FC5721-025B-44DF-81C8-7A14E791999E}" type="datetimeFigureOut">
              <a:rPr lang="en-CA" smtClean="0"/>
              <a:t>2025-04-20</a:t>
            </a:fld>
            <a:endParaRPr lang="en-CA"/>
          </a:p>
        </p:txBody>
      </p:sp>
      <p:sp>
        <p:nvSpPr>
          <p:cNvPr id="5" name="Footer Placeholder 4">
            <a:extLst>
              <a:ext uri="{FF2B5EF4-FFF2-40B4-BE49-F238E27FC236}">
                <a16:creationId xmlns:a16="http://schemas.microsoft.com/office/drawing/2014/main" id="{5AA7B441-31E5-ED21-E68C-4EFDE7FA918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C1F3737-BA3E-155B-D842-0C9E95504FB1}"/>
              </a:ext>
            </a:extLst>
          </p:cNvPr>
          <p:cNvSpPr>
            <a:spLocks noGrp="1"/>
          </p:cNvSpPr>
          <p:nvPr>
            <p:ph type="sldNum" sz="quarter" idx="12"/>
          </p:nvPr>
        </p:nvSpPr>
        <p:spPr/>
        <p:txBody>
          <a:bodyPr/>
          <a:lstStyle/>
          <a:p>
            <a:fld id="{12029414-BD00-455B-A70E-31A3B7893D60}" type="slidenum">
              <a:rPr lang="en-CA" smtClean="0"/>
              <a:t>‹#›</a:t>
            </a:fld>
            <a:endParaRPr lang="en-CA"/>
          </a:p>
        </p:txBody>
      </p:sp>
    </p:spTree>
    <p:extLst>
      <p:ext uri="{BB962C8B-B14F-4D97-AF65-F5344CB8AC3E}">
        <p14:creationId xmlns:p14="http://schemas.microsoft.com/office/powerpoint/2010/main" val="333401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D97388-1DD1-886C-BBA0-6E29294F95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D40B1C8-EE6D-3EE6-E31F-2E00655BDC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9E518C9-A778-02C5-9BDE-AD68A3695311}"/>
              </a:ext>
            </a:extLst>
          </p:cNvPr>
          <p:cNvSpPr>
            <a:spLocks noGrp="1"/>
          </p:cNvSpPr>
          <p:nvPr>
            <p:ph type="dt" sz="half" idx="10"/>
          </p:nvPr>
        </p:nvSpPr>
        <p:spPr/>
        <p:txBody>
          <a:bodyPr/>
          <a:lstStyle/>
          <a:p>
            <a:fld id="{F2FC5721-025B-44DF-81C8-7A14E791999E}" type="datetimeFigureOut">
              <a:rPr lang="en-CA" smtClean="0"/>
              <a:t>2025-04-20</a:t>
            </a:fld>
            <a:endParaRPr lang="en-CA"/>
          </a:p>
        </p:txBody>
      </p:sp>
      <p:sp>
        <p:nvSpPr>
          <p:cNvPr id="5" name="Footer Placeholder 4">
            <a:extLst>
              <a:ext uri="{FF2B5EF4-FFF2-40B4-BE49-F238E27FC236}">
                <a16:creationId xmlns:a16="http://schemas.microsoft.com/office/drawing/2014/main" id="{E5EAB686-A3AA-354B-A9D9-9AE44DD430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E398632-BF73-90B0-E082-6F50E4DC5C48}"/>
              </a:ext>
            </a:extLst>
          </p:cNvPr>
          <p:cNvSpPr>
            <a:spLocks noGrp="1"/>
          </p:cNvSpPr>
          <p:nvPr>
            <p:ph type="sldNum" sz="quarter" idx="12"/>
          </p:nvPr>
        </p:nvSpPr>
        <p:spPr/>
        <p:txBody>
          <a:bodyPr/>
          <a:lstStyle/>
          <a:p>
            <a:fld id="{12029414-BD00-455B-A70E-31A3B7893D60}" type="slidenum">
              <a:rPr lang="en-CA" smtClean="0"/>
              <a:t>‹#›</a:t>
            </a:fld>
            <a:endParaRPr lang="en-CA"/>
          </a:p>
        </p:txBody>
      </p:sp>
    </p:spTree>
    <p:extLst>
      <p:ext uri="{BB962C8B-B14F-4D97-AF65-F5344CB8AC3E}">
        <p14:creationId xmlns:p14="http://schemas.microsoft.com/office/powerpoint/2010/main" val="362941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871D0-895C-CF46-021A-6670E3BE947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638893B-6F8C-5491-BF6E-A993BA4FB7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40B9C5E-5B35-AB64-0FEE-7F7C668C9085}"/>
              </a:ext>
            </a:extLst>
          </p:cNvPr>
          <p:cNvSpPr>
            <a:spLocks noGrp="1"/>
          </p:cNvSpPr>
          <p:nvPr>
            <p:ph type="dt" sz="half" idx="10"/>
          </p:nvPr>
        </p:nvSpPr>
        <p:spPr/>
        <p:txBody>
          <a:bodyPr/>
          <a:lstStyle/>
          <a:p>
            <a:fld id="{F2FC5721-025B-44DF-81C8-7A14E791999E}" type="datetimeFigureOut">
              <a:rPr lang="en-CA" smtClean="0"/>
              <a:t>2025-04-20</a:t>
            </a:fld>
            <a:endParaRPr lang="en-CA"/>
          </a:p>
        </p:txBody>
      </p:sp>
      <p:sp>
        <p:nvSpPr>
          <p:cNvPr id="5" name="Footer Placeholder 4">
            <a:extLst>
              <a:ext uri="{FF2B5EF4-FFF2-40B4-BE49-F238E27FC236}">
                <a16:creationId xmlns:a16="http://schemas.microsoft.com/office/drawing/2014/main" id="{7BE80BAD-B29B-034A-BC48-6458C576E46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0173C31-2B05-790F-73E8-630162BF954B}"/>
              </a:ext>
            </a:extLst>
          </p:cNvPr>
          <p:cNvSpPr>
            <a:spLocks noGrp="1"/>
          </p:cNvSpPr>
          <p:nvPr>
            <p:ph type="sldNum" sz="quarter" idx="12"/>
          </p:nvPr>
        </p:nvSpPr>
        <p:spPr/>
        <p:txBody>
          <a:bodyPr/>
          <a:lstStyle/>
          <a:p>
            <a:fld id="{12029414-BD00-455B-A70E-31A3B7893D60}" type="slidenum">
              <a:rPr lang="en-CA" smtClean="0"/>
              <a:t>‹#›</a:t>
            </a:fld>
            <a:endParaRPr lang="en-CA"/>
          </a:p>
        </p:txBody>
      </p:sp>
    </p:spTree>
    <p:extLst>
      <p:ext uri="{BB962C8B-B14F-4D97-AF65-F5344CB8AC3E}">
        <p14:creationId xmlns:p14="http://schemas.microsoft.com/office/powerpoint/2010/main" val="304425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B3B5-302F-1B25-3F1D-1F19927A7C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BD8FBA4-079F-50D8-E8F9-88DDCA3B1E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383870-4004-5472-02E4-8AA74C7BC05F}"/>
              </a:ext>
            </a:extLst>
          </p:cNvPr>
          <p:cNvSpPr>
            <a:spLocks noGrp="1"/>
          </p:cNvSpPr>
          <p:nvPr>
            <p:ph type="dt" sz="half" idx="10"/>
          </p:nvPr>
        </p:nvSpPr>
        <p:spPr/>
        <p:txBody>
          <a:bodyPr/>
          <a:lstStyle/>
          <a:p>
            <a:fld id="{F2FC5721-025B-44DF-81C8-7A14E791999E}" type="datetimeFigureOut">
              <a:rPr lang="en-CA" smtClean="0"/>
              <a:t>2025-04-20</a:t>
            </a:fld>
            <a:endParaRPr lang="en-CA"/>
          </a:p>
        </p:txBody>
      </p:sp>
      <p:sp>
        <p:nvSpPr>
          <p:cNvPr id="5" name="Footer Placeholder 4">
            <a:extLst>
              <a:ext uri="{FF2B5EF4-FFF2-40B4-BE49-F238E27FC236}">
                <a16:creationId xmlns:a16="http://schemas.microsoft.com/office/drawing/2014/main" id="{9A7733C1-70E1-30CE-57B4-7A546561048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CA665B-8E40-E53B-814D-97FBF0C41D6C}"/>
              </a:ext>
            </a:extLst>
          </p:cNvPr>
          <p:cNvSpPr>
            <a:spLocks noGrp="1"/>
          </p:cNvSpPr>
          <p:nvPr>
            <p:ph type="sldNum" sz="quarter" idx="12"/>
          </p:nvPr>
        </p:nvSpPr>
        <p:spPr/>
        <p:txBody>
          <a:bodyPr/>
          <a:lstStyle/>
          <a:p>
            <a:fld id="{12029414-BD00-455B-A70E-31A3B7893D60}" type="slidenum">
              <a:rPr lang="en-CA" smtClean="0"/>
              <a:t>‹#›</a:t>
            </a:fld>
            <a:endParaRPr lang="en-CA"/>
          </a:p>
        </p:txBody>
      </p:sp>
    </p:spTree>
    <p:extLst>
      <p:ext uri="{BB962C8B-B14F-4D97-AF65-F5344CB8AC3E}">
        <p14:creationId xmlns:p14="http://schemas.microsoft.com/office/powerpoint/2010/main" val="158793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B10C-4FE5-CF13-1143-6797A6243F4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AD5C5BB-B5CF-9B20-58FE-4BA980507B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C91D6725-7F0B-AB5A-5096-BD2A717FFE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F5B7840-C76E-6816-B68A-4EF28E7959C5}"/>
              </a:ext>
            </a:extLst>
          </p:cNvPr>
          <p:cNvSpPr>
            <a:spLocks noGrp="1"/>
          </p:cNvSpPr>
          <p:nvPr>
            <p:ph type="dt" sz="half" idx="10"/>
          </p:nvPr>
        </p:nvSpPr>
        <p:spPr/>
        <p:txBody>
          <a:bodyPr/>
          <a:lstStyle/>
          <a:p>
            <a:fld id="{F2FC5721-025B-44DF-81C8-7A14E791999E}" type="datetimeFigureOut">
              <a:rPr lang="en-CA" smtClean="0"/>
              <a:t>2025-04-20</a:t>
            </a:fld>
            <a:endParaRPr lang="en-CA"/>
          </a:p>
        </p:txBody>
      </p:sp>
      <p:sp>
        <p:nvSpPr>
          <p:cNvPr id="6" name="Footer Placeholder 5">
            <a:extLst>
              <a:ext uri="{FF2B5EF4-FFF2-40B4-BE49-F238E27FC236}">
                <a16:creationId xmlns:a16="http://schemas.microsoft.com/office/drawing/2014/main" id="{722038D8-43CC-581F-5D5D-44CF9CAD9D4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B10DA2B-B613-43C8-A391-5A845553C94E}"/>
              </a:ext>
            </a:extLst>
          </p:cNvPr>
          <p:cNvSpPr>
            <a:spLocks noGrp="1"/>
          </p:cNvSpPr>
          <p:nvPr>
            <p:ph type="sldNum" sz="quarter" idx="12"/>
          </p:nvPr>
        </p:nvSpPr>
        <p:spPr/>
        <p:txBody>
          <a:bodyPr/>
          <a:lstStyle/>
          <a:p>
            <a:fld id="{12029414-BD00-455B-A70E-31A3B7893D60}" type="slidenum">
              <a:rPr lang="en-CA" smtClean="0"/>
              <a:t>‹#›</a:t>
            </a:fld>
            <a:endParaRPr lang="en-CA"/>
          </a:p>
        </p:txBody>
      </p:sp>
    </p:spTree>
    <p:extLst>
      <p:ext uri="{BB962C8B-B14F-4D97-AF65-F5344CB8AC3E}">
        <p14:creationId xmlns:p14="http://schemas.microsoft.com/office/powerpoint/2010/main" val="469627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5653-E33F-A38B-3E06-39A23F11201E}"/>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A4482D8-2970-540E-B62E-93C0C5E9C4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41366B-112A-66BF-6D86-B330174E72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BA6D29E4-68D5-21A0-F80A-B3450952F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014E56-FCF1-A804-D8F7-57C82B109E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EA4E4A1-B62A-8D87-2452-C98049C22C7C}"/>
              </a:ext>
            </a:extLst>
          </p:cNvPr>
          <p:cNvSpPr>
            <a:spLocks noGrp="1"/>
          </p:cNvSpPr>
          <p:nvPr>
            <p:ph type="dt" sz="half" idx="10"/>
          </p:nvPr>
        </p:nvSpPr>
        <p:spPr/>
        <p:txBody>
          <a:bodyPr/>
          <a:lstStyle/>
          <a:p>
            <a:fld id="{F2FC5721-025B-44DF-81C8-7A14E791999E}" type="datetimeFigureOut">
              <a:rPr lang="en-CA" smtClean="0"/>
              <a:t>2025-04-20</a:t>
            </a:fld>
            <a:endParaRPr lang="en-CA"/>
          </a:p>
        </p:txBody>
      </p:sp>
      <p:sp>
        <p:nvSpPr>
          <p:cNvPr id="8" name="Footer Placeholder 7">
            <a:extLst>
              <a:ext uri="{FF2B5EF4-FFF2-40B4-BE49-F238E27FC236}">
                <a16:creationId xmlns:a16="http://schemas.microsoft.com/office/drawing/2014/main" id="{BCFEE580-488D-7E71-A60F-FD1AFEC51BB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1E7AAB9-4B0A-80FF-1909-50BA75EC9E58}"/>
              </a:ext>
            </a:extLst>
          </p:cNvPr>
          <p:cNvSpPr>
            <a:spLocks noGrp="1"/>
          </p:cNvSpPr>
          <p:nvPr>
            <p:ph type="sldNum" sz="quarter" idx="12"/>
          </p:nvPr>
        </p:nvSpPr>
        <p:spPr/>
        <p:txBody>
          <a:bodyPr/>
          <a:lstStyle/>
          <a:p>
            <a:fld id="{12029414-BD00-455B-A70E-31A3B7893D60}" type="slidenum">
              <a:rPr lang="en-CA" smtClean="0"/>
              <a:t>‹#›</a:t>
            </a:fld>
            <a:endParaRPr lang="en-CA"/>
          </a:p>
        </p:txBody>
      </p:sp>
    </p:spTree>
    <p:extLst>
      <p:ext uri="{BB962C8B-B14F-4D97-AF65-F5344CB8AC3E}">
        <p14:creationId xmlns:p14="http://schemas.microsoft.com/office/powerpoint/2010/main" val="27569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99D67-4904-8606-FEB3-312AF593CD8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AFEBA3D-DB73-5CBB-6C72-86A758D91819}"/>
              </a:ext>
            </a:extLst>
          </p:cNvPr>
          <p:cNvSpPr>
            <a:spLocks noGrp="1"/>
          </p:cNvSpPr>
          <p:nvPr>
            <p:ph type="dt" sz="half" idx="10"/>
          </p:nvPr>
        </p:nvSpPr>
        <p:spPr/>
        <p:txBody>
          <a:bodyPr/>
          <a:lstStyle/>
          <a:p>
            <a:fld id="{F2FC5721-025B-44DF-81C8-7A14E791999E}" type="datetimeFigureOut">
              <a:rPr lang="en-CA" smtClean="0"/>
              <a:t>2025-04-20</a:t>
            </a:fld>
            <a:endParaRPr lang="en-CA"/>
          </a:p>
        </p:txBody>
      </p:sp>
      <p:sp>
        <p:nvSpPr>
          <p:cNvPr id="4" name="Footer Placeholder 3">
            <a:extLst>
              <a:ext uri="{FF2B5EF4-FFF2-40B4-BE49-F238E27FC236}">
                <a16:creationId xmlns:a16="http://schemas.microsoft.com/office/drawing/2014/main" id="{E9CDAC24-EF95-1AE7-04F2-5639A759663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A05FC15-39BD-B065-1FD8-61A95D8F9211}"/>
              </a:ext>
            </a:extLst>
          </p:cNvPr>
          <p:cNvSpPr>
            <a:spLocks noGrp="1"/>
          </p:cNvSpPr>
          <p:nvPr>
            <p:ph type="sldNum" sz="quarter" idx="12"/>
          </p:nvPr>
        </p:nvSpPr>
        <p:spPr/>
        <p:txBody>
          <a:bodyPr/>
          <a:lstStyle/>
          <a:p>
            <a:fld id="{12029414-BD00-455B-A70E-31A3B7893D60}" type="slidenum">
              <a:rPr lang="en-CA" smtClean="0"/>
              <a:t>‹#›</a:t>
            </a:fld>
            <a:endParaRPr lang="en-CA"/>
          </a:p>
        </p:txBody>
      </p:sp>
    </p:spTree>
    <p:extLst>
      <p:ext uri="{BB962C8B-B14F-4D97-AF65-F5344CB8AC3E}">
        <p14:creationId xmlns:p14="http://schemas.microsoft.com/office/powerpoint/2010/main" val="2429911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AFB670-A867-AE5C-944C-574A5E12A867}"/>
              </a:ext>
            </a:extLst>
          </p:cNvPr>
          <p:cNvSpPr>
            <a:spLocks noGrp="1"/>
          </p:cNvSpPr>
          <p:nvPr>
            <p:ph type="dt" sz="half" idx="10"/>
          </p:nvPr>
        </p:nvSpPr>
        <p:spPr/>
        <p:txBody>
          <a:bodyPr/>
          <a:lstStyle/>
          <a:p>
            <a:fld id="{F2FC5721-025B-44DF-81C8-7A14E791999E}" type="datetimeFigureOut">
              <a:rPr lang="en-CA" smtClean="0"/>
              <a:t>2025-04-20</a:t>
            </a:fld>
            <a:endParaRPr lang="en-CA"/>
          </a:p>
        </p:txBody>
      </p:sp>
      <p:sp>
        <p:nvSpPr>
          <p:cNvPr id="3" name="Footer Placeholder 2">
            <a:extLst>
              <a:ext uri="{FF2B5EF4-FFF2-40B4-BE49-F238E27FC236}">
                <a16:creationId xmlns:a16="http://schemas.microsoft.com/office/drawing/2014/main" id="{608C0062-2030-993A-A48A-D64B4286C602}"/>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3B29ACF-19F6-052D-8E76-F842EDFCD90B}"/>
              </a:ext>
            </a:extLst>
          </p:cNvPr>
          <p:cNvSpPr>
            <a:spLocks noGrp="1"/>
          </p:cNvSpPr>
          <p:nvPr>
            <p:ph type="sldNum" sz="quarter" idx="12"/>
          </p:nvPr>
        </p:nvSpPr>
        <p:spPr/>
        <p:txBody>
          <a:bodyPr/>
          <a:lstStyle/>
          <a:p>
            <a:fld id="{12029414-BD00-455B-A70E-31A3B7893D60}" type="slidenum">
              <a:rPr lang="en-CA" smtClean="0"/>
              <a:t>‹#›</a:t>
            </a:fld>
            <a:endParaRPr lang="en-CA"/>
          </a:p>
        </p:txBody>
      </p:sp>
    </p:spTree>
    <p:extLst>
      <p:ext uri="{BB962C8B-B14F-4D97-AF65-F5344CB8AC3E}">
        <p14:creationId xmlns:p14="http://schemas.microsoft.com/office/powerpoint/2010/main" val="989665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E3DA-807A-6340-A8B5-7F25F0FBE1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92B935D-F97F-559A-341D-B9C72670FF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D74F708-1A1C-B7AB-2299-EEE28E516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49DF1-B72F-5F3A-7B55-BDDFBDB883C9}"/>
              </a:ext>
            </a:extLst>
          </p:cNvPr>
          <p:cNvSpPr>
            <a:spLocks noGrp="1"/>
          </p:cNvSpPr>
          <p:nvPr>
            <p:ph type="dt" sz="half" idx="10"/>
          </p:nvPr>
        </p:nvSpPr>
        <p:spPr/>
        <p:txBody>
          <a:bodyPr/>
          <a:lstStyle/>
          <a:p>
            <a:fld id="{F2FC5721-025B-44DF-81C8-7A14E791999E}" type="datetimeFigureOut">
              <a:rPr lang="en-CA" smtClean="0"/>
              <a:t>2025-04-20</a:t>
            </a:fld>
            <a:endParaRPr lang="en-CA"/>
          </a:p>
        </p:txBody>
      </p:sp>
      <p:sp>
        <p:nvSpPr>
          <p:cNvPr id="6" name="Footer Placeholder 5">
            <a:extLst>
              <a:ext uri="{FF2B5EF4-FFF2-40B4-BE49-F238E27FC236}">
                <a16:creationId xmlns:a16="http://schemas.microsoft.com/office/drawing/2014/main" id="{F4FDF989-FC54-1892-5CF5-0DE729AF63C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9821B9F-6BAA-96EA-917A-66A9A50D6103}"/>
              </a:ext>
            </a:extLst>
          </p:cNvPr>
          <p:cNvSpPr>
            <a:spLocks noGrp="1"/>
          </p:cNvSpPr>
          <p:nvPr>
            <p:ph type="sldNum" sz="quarter" idx="12"/>
          </p:nvPr>
        </p:nvSpPr>
        <p:spPr/>
        <p:txBody>
          <a:bodyPr/>
          <a:lstStyle/>
          <a:p>
            <a:fld id="{12029414-BD00-455B-A70E-31A3B7893D60}" type="slidenum">
              <a:rPr lang="en-CA" smtClean="0"/>
              <a:t>‹#›</a:t>
            </a:fld>
            <a:endParaRPr lang="en-CA"/>
          </a:p>
        </p:txBody>
      </p:sp>
    </p:spTree>
    <p:extLst>
      <p:ext uri="{BB962C8B-B14F-4D97-AF65-F5344CB8AC3E}">
        <p14:creationId xmlns:p14="http://schemas.microsoft.com/office/powerpoint/2010/main" val="259849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3118-715B-42C2-1146-99EBCB34D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581A20B-6A58-DA42-6A0A-0AC1B19F4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79EEEA5-BEE2-43AB-DD49-3124960042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3E9F4-3BEB-8DAC-FF81-4A474887D32E}"/>
              </a:ext>
            </a:extLst>
          </p:cNvPr>
          <p:cNvSpPr>
            <a:spLocks noGrp="1"/>
          </p:cNvSpPr>
          <p:nvPr>
            <p:ph type="dt" sz="half" idx="10"/>
          </p:nvPr>
        </p:nvSpPr>
        <p:spPr/>
        <p:txBody>
          <a:bodyPr/>
          <a:lstStyle/>
          <a:p>
            <a:fld id="{F2FC5721-025B-44DF-81C8-7A14E791999E}" type="datetimeFigureOut">
              <a:rPr lang="en-CA" smtClean="0"/>
              <a:t>2025-04-20</a:t>
            </a:fld>
            <a:endParaRPr lang="en-CA"/>
          </a:p>
        </p:txBody>
      </p:sp>
      <p:sp>
        <p:nvSpPr>
          <p:cNvPr id="6" name="Footer Placeholder 5">
            <a:extLst>
              <a:ext uri="{FF2B5EF4-FFF2-40B4-BE49-F238E27FC236}">
                <a16:creationId xmlns:a16="http://schemas.microsoft.com/office/drawing/2014/main" id="{464BE00B-757B-B3BD-4CEB-DACE8B73AD5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C4AA7F1-C50D-9541-8056-3C51F15B1C1C}"/>
              </a:ext>
            </a:extLst>
          </p:cNvPr>
          <p:cNvSpPr>
            <a:spLocks noGrp="1"/>
          </p:cNvSpPr>
          <p:nvPr>
            <p:ph type="sldNum" sz="quarter" idx="12"/>
          </p:nvPr>
        </p:nvSpPr>
        <p:spPr/>
        <p:txBody>
          <a:bodyPr/>
          <a:lstStyle/>
          <a:p>
            <a:fld id="{12029414-BD00-455B-A70E-31A3B7893D60}" type="slidenum">
              <a:rPr lang="en-CA" smtClean="0"/>
              <a:t>‹#›</a:t>
            </a:fld>
            <a:endParaRPr lang="en-CA"/>
          </a:p>
        </p:txBody>
      </p:sp>
    </p:spTree>
    <p:extLst>
      <p:ext uri="{BB962C8B-B14F-4D97-AF65-F5344CB8AC3E}">
        <p14:creationId xmlns:p14="http://schemas.microsoft.com/office/powerpoint/2010/main" val="661032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5BB13-24C8-C54D-B4AF-794A760468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7DC950D-B677-6E1C-CC26-DDB6904EAA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836412E-B1B2-EE8E-A2B6-5B9E56BBE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FC5721-025B-44DF-81C8-7A14E791999E}" type="datetimeFigureOut">
              <a:rPr lang="en-CA" smtClean="0"/>
              <a:t>2025-04-20</a:t>
            </a:fld>
            <a:endParaRPr lang="en-CA"/>
          </a:p>
        </p:txBody>
      </p:sp>
      <p:sp>
        <p:nvSpPr>
          <p:cNvPr id="5" name="Footer Placeholder 4">
            <a:extLst>
              <a:ext uri="{FF2B5EF4-FFF2-40B4-BE49-F238E27FC236}">
                <a16:creationId xmlns:a16="http://schemas.microsoft.com/office/drawing/2014/main" id="{1DD4078A-898C-98D8-E0AC-1BE82C260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DC3D0A78-DFD1-E086-1580-3B4A24CFC2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029414-BD00-455B-A70E-31A3B7893D60}" type="slidenum">
              <a:rPr lang="en-CA" smtClean="0"/>
              <a:t>‹#›</a:t>
            </a:fld>
            <a:endParaRPr lang="en-CA"/>
          </a:p>
        </p:txBody>
      </p:sp>
    </p:spTree>
    <p:extLst>
      <p:ext uri="{BB962C8B-B14F-4D97-AF65-F5344CB8AC3E}">
        <p14:creationId xmlns:p14="http://schemas.microsoft.com/office/powerpoint/2010/main" val="1705187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89C0FD6-7DBE-EF88-3510-D5DBC5C07F9D}"/>
              </a:ext>
            </a:extLst>
          </p:cNvPr>
          <p:cNvSpPr/>
          <p:nvPr/>
        </p:nvSpPr>
        <p:spPr>
          <a:xfrm>
            <a:off x="0" y="0"/>
            <a:ext cx="12192000" cy="685800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Rounded Corners 3">
            <a:extLst>
              <a:ext uri="{FF2B5EF4-FFF2-40B4-BE49-F238E27FC236}">
                <a16:creationId xmlns:a16="http://schemas.microsoft.com/office/drawing/2014/main" id="{19DE58AC-0A8F-0D3B-0D70-906B8BD7F200}"/>
              </a:ext>
            </a:extLst>
          </p:cNvPr>
          <p:cNvSpPr/>
          <p:nvPr/>
        </p:nvSpPr>
        <p:spPr>
          <a:xfrm>
            <a:off x="2361819" y="734049"/>
            <a:ext cx="7468362" cy="1533664"/>
          </a:xfrm>
          <a:prstGeom prst="roundRect">
            <a:avLst/>
          </a:prstGeom>
          <a:solidFill>
            <a:schemeClr val="accent2"/>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2000" dirty="0">
              <a:solidFill>
                <a:schemeClr val="accent3">
                  <a:lumMod val="40000"/>
                  <a:lumOff val="60000"/>
                </a:schemeClr>
              </a:solidFill>
            </a:endParaRPr>
          </a:p>
        </p:txBody>
      </p:sp>
      <p:sp>
        <p:nvSpPr>
          <p:cNvPr id="2" name="Title 1">
            <a:extLst>
              <a:ext uri="{FF2B5EF4-FFF2-40B4-BE49-F238E27FC236}">
                <a16:creationId xmlns:a16="http://schemas.microsoft.com/office/drawing/2014/main" id="{F6E7E344-DE4C-70DE-03C8-75A3D88948A6}"/>
              </a:ext>
            </a:extLst>
          </p:cNvPr>
          <p:cNvSpPr>
            <a:spLocks noGrp="1"/>
          </p:cNvSpPr>
          <p:nvPr>
            <p:ph type="ctrTitle"/>
          </p:nvPr>
        </p:nvSpPr>
        <p:spPr>
          <a:xfrm>
            <a:off x="2713101" y="841448"/>
            <a:ext cx="6765798" cy="986218"/>
          </a:xfrm>
        </p:spPr>
        <p:txBody>
          <a:bodyPr>
            <a:normAutofit/>
          </a:bodyPr>
          <a:lstStyle/>
          <a:p>
            <a:r>
              <a:rPr lang="en-US" u="sng" dirty="0">
                <a:latin typeface="Amasis MT Pro Medium" panose="020F0502020204030204" pitchFamily="18" charset="0"/>
                <a:cs typeface="Aharoni" panose="02010803020104030203" pitchFamily="2" charset="-79"/>
              </a:rPr>
              <a:t>Convenience Store</a:t>
            </a:r>
            <a:endParaRPr lang="en-CA" u="sng" dirty="0">
              <a:latin typeface="Amasis MT Pro Medium" panose="020F0502020204030204" pitchFamily="18" charset="0"/>
              <a:cs typeface="Aharoni" panose="02010803020104030203" pitchFamily="2" charset="-79"/>
            </a:endParaRPr>
          </a:p>
        </p:txBody>
      </p:sp>
      <p:sp>
        <p:nvSpPr>
          <p:cNvPr id="3" name="Subtitle 2">
            <a:extLst>
              <a:ext uri="{FF2B5EF4-FFF2-40B4-BE49-F238E27FC236}">
                <a16:creationId xmlns:a16="http://schemas.microsoft.com/office/drawing/2014/main" id="{DC3A41FD-2B19-4262-42A0-D4A366E8CA38}"/>
              </a:ext>
            </a:extLst>
          </p:cNvPr>
          <p:cNvSpPr>
            <a:spLocks noGrp="1"/>
          </p:cNvSpPr>
          <p:nvPr>
            <p:ph type="subTitle" idx="1"/>
          </p:nvPr>
        </p:nvSpPr>
        <p:spPr>
          <a:xfrm>
            <a:off x="5113020" y="1786833"/>
            <a:ext cx="1965960" cy="393890"/>
          </a:xfrm>
        </p:spPr>
        <p:txBody>
          <a:bodyPr>
            <a:normAutofit fontScale="85000" lnSpcReduction="10000"/>
          </a:bodyPr>
          <a:lstStyle/>
          <a:p>
            <a:r>
              <a:rPr lang="en-US" dirty="0">
                <a:latin typeface="Amasis MT Pro Medium" panose="02040604050005020304" pitchFamily="18" charset="0"/>
              </a:rPr>
              <a:t>Deliverable #1</a:t>
            </a:r>
          </a:p>
        </p:txBody>
      </p:sp>
      <p:sp>
        <p:nvSpPr>
          <p:cNvPr id="6" name="TextBox 5">
            <a:extLst>
              <a:ext uri="{FF2B5EF4-FFF2-40B4-BE49-F238E27FC236}">
                <a16:creationId xmlns:a16="http://schemas.microsoft.com/office/drawing/2014/main" id="{05FDD65B-2366-0684-CE45-85E26C90702A}"/>
              </a:ext>
            </a:extLst>
          </p:cNvPr>
          <p:cNvSpPr txBox="1"/>
          <p:nvPr/>
        </p:nvSpPr>
        <p:spPr>
          <a:xfrm>
            <a:off x="5181600" y="356630"/>
            <a:ext cx="1828800" cy="369332"/>
          </a:xfrm>
          <a:prstGeom prst="rect">
            <a:avLst/>
          </a:prstGeom>
          <a:noFill/>
        </p:spPr>
        <p:txBody>
          <a:bodyPr wrap="square" rtlCol="0">
            <a:spAutoFit/>
          </a:bodyPr>
          <a:lstStyle/>
          <a:p>
            <a:pPr algn="ctr"/>
            <a:r>
              <a:rPr lang="en-US" u="sng" dirty="0">
                <a:latin typeface="Agency FB" panose="020B0503020202020204" pitchFamily="34" charset="0"/>
              </a:rPr>
              <a:t>Quentin Proulx</a:t>
            </a:r>
            <a:endParaRPr lang="en-CA" u="sng" dirty="0">
              <a:latin typeface="Agency FB" panose="020B0503020202020204" pitchFamily="34" charset="0"/>
            </a:endParaRPr>
          </a:p>
        </p:txBody>
      </p:sp>
      <p:sp>
        <p:nvSpPr>
          <p:cNvPr id="8" name="Rectangle: Rounded Corners 7">
            <a:extLst>
              <a:ext uri="{FF2B5EF4-FFF2-40B4-BE49-F238E27FC236}">
                <a16:creationId xmlns:a16="http://schemas.microsoft.com/office/drawing/2014/main" id="{3B0507AE-CD2D-788E-0A52-E9067AA0B538}"/>
              </a:ext>
            </a:extLst>
          </p:cNvPr>
          <p:cNvSpPr/>
          <p:nvPr/>
        </p:nvSpPr>
        <p:spPr>
          <a:xfrm>
            <a:off x="505396" y="2596895"/>
            <a:ext cx="11051667" cy="4068351"/>
          </a:xfrm>
          <a:prstGeom prst="roundRect">
            <a:avLst/>
          </a:prstGeom>
          <a:solidFill>
            <a:schemeClr val="accent2">
              <a:lumMod val="50000"/>
            </a:schemeClr>
          </a:solidFill>
          <a:ln w="571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D9A18C85-DBB1-D9BF-A728-92F0807AB79F}"/>
              </a:ext>
            </a:extLst>
          </p:cNvPr>
          <p:cNvSpPr txBox="1"/>
          <p:nvPr/>
        </p:nvSpPr>
        <p:spPr>
          <a:xfrm>
            <a:off x="858393" y="2896241"/>
            <a:ext cx="1854708" cy="523220"/>
          </a:xfrm>
          <a:prstGeom prst="rect">
            <a:avLst/>
          </a:prstGeom>
          <a:noFill/>
        </p:spPr>
        <p:txBody>
          <a:bodyPr wrap="square" rtlCol="0">
            <a:spAutoFit/>
          </a:bodyPr>
          <a:lstStyle/>
          <a:p>
            <a:pPr algn="ctr"/>
            <a:r>
              <a:rPr lang="en-US" sz="2800" b="1" u="sng" dirty="0">
                <a:solidFill>
                  <a:schemeClr val="accent2">
                    <a:lumMod val="40000"/>
                    <a:lumOff val="60000"/>
                  </a:schemeClr>
                </a:solidFill>
                <a:latin typeface="Agency FB" panose="020B0503020202020204" pitchFamily="34" charset="0"/>
                <a:ea typeface="ADLaM Display" panose="020F0502020204030204" pitchFamily="2" charset="0"/>
                <a:cs typeface="ADLaM Display" panose="020F0502020204030204" pitchFamily="2" charset="0"/>
              </a:rPr>
              <a:t>The Scenario:</a:t>
            </a:r>
            <a:endParaRPr lang="en-CA" sz="2800" b="1" u="sng" dirty="0">
              <a:solidFill>
                <a:schemeClr val="accent2">
                  <a:lumMod val="40000"/>
                  <a:lumOff val="60000"/>
                </a:schemeClr>
              </a:solidFill>
              <a:latin typeface="Agency FB" panose="020B0503020202020204" pitchFamily="34" charset="0"/>
              <a:ea typeface="ADLaM Display" panose="020F0502020204030204" pitchFamily="2" charset="0"/>
              <a:cs typeface="ADLaM Display" panose="020F0502020204030204" pitchFamily="2" charset="0"/>
            </a:endParaRPr>
          </a:p>
        </p:txBody>
      </p:sp>
      <p:sp>
        <p:nvSpPr>
          <p:cNvPr id="9" name="TextBox 8">
            <a:extLst>
              <a:ext uri="{FF2B5EF4-FFF2-40B4-BE49-F238E27FC236}">
                <a16:creationId xmlns:a16="http://schemas.microsoft.com/office/drawing/2014/main" id="{EBDB30D9-457F-AEE8-CCB5-EB81E65362D5}"/>
              </a:ext>
            </a:extLst>
          </p:cNvPr>
          <p:cNvSpPr txBox="1"/>
          <p:nvPr/>
        </p:nvSpPr>
        <p:spPr>
          <a:xfrm>
            <a:off x="787146" y="3664375"/>
            <a:ext cx="10617708" cy="2246769"/>
          </a:xfrm>
          <a:prstGeom prst="rect">
            <a:avLst/>
          </a:prstGeom>
          <a:noFill/>
        </p:spPr>
        <p:txBody>
          <a:bodyPr wrap="square" rtlCol="0">
            <a:spAutoFit/>
          </a:bodyPr>
          <a:lstStyle/>
          <a:p>
            <a:r>
              <a:rPr lang="en-US" sz="2000" dirty="0">
                <a:solidFill>
                  <a:schemeClr val="accent2">
                    <a:lumMod val="20000"/>
                    <a:lumOff val="80000"/>
                  </a:schemeClr>
                </a:solidFill>
                <a:latin typeface="Agency FB" panose="020B0503020202020204" pitchFamily="34" charset="0"/>
              </a:rPr>
              <a:t>- This project operates as a convenience store management system. It will manage all the items and customers such that the store knows how many products to order and how much money to spend. It will manage the employee discounts, and whether a customer of a certain age is allowed to buy a product. It will also manage the utilities that the store chooses to buy. It will handle both rented and bought utilities and will manage their costs to the store. This can be applied to as many stores as necessary.</a:t>
            </a:r>
          </a:p>
          <a:p>
            <a:endParaRPr lang="en-US" sz="2000" dirty="0">
              <a:solidFill>
                <a:schemeClr val="accent2">
                  <a:lumMod val="20000"/>
                  <a:lumOff val="80000"/>
                </a:schemeClr>
              </a:solidFill>
              <a:latin typeface="Agency FB" panose="020B0503020202020204" pitchFamily="34" charset="0"/>
            </a:endParaRPr>
          </a:p>
          <a:p>
            <a:r>
              <a:rPr lang="en-US" sz="2000" dirty="0">
                <a:solidFill>
                  <a:schemeClr val="accent2">
                    <a:lumMod val="20000"/>
                    <a:lumOff val="80000"/>
                  </a:schemeClr>
                </a:solidFill>
                <a:latin typeface="Agency FB" panose="020B0503020202020204" pitchFamily="34" charset="0"/>
              </a:rPr>
              <a:t>- The purpose of this program is to aid the management of a convenience store so that they’re able to know exactly when and where their money is going and change what is being ordered to maximize their profits.</a:t>
            </a:r>
            <a:endParaRPr lang="en-CA" sz="2000" dirty="0">
              <a:solidFill>
                <a:schemeClr val="accent2">
                  <a:lumMod val="20000"/>
                  <a:lumOff val="80000"/>
                </a:schemeClr>
              </a:solidFill>
              <a:latin typeface="Agency FB" panose="020B0503020202020204" pitchFamily="34" charset="0"/>
            </a:endParaRPr>
          </a:p>
        </p:txBody>
      </p:sp>
    </p:spTree>
    <p:extLst>
      <p:ext uri="{BB962C8B-B14F-4D97-AF65-F5344CB8AC3E}">
        <p14:creationId xmlns:p14="http://schemas.microsoft.com/office/powerpoint/2010/main" val="228541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FAC72C-008A-8096-CBF1-6C9A300D3B7C}"/>
              </a:ext>
            </a:extLst>
          </p:cNvPr>
          <p:cNvSpPr/>
          <p:nvPr/>
        </p:nvSpPr>
        <p:spPr>
          <a:xfrm>
            <a:off x="0" y="0"/>
            <a:ext cx="12192000" cy="68580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sz="2800" b="1" dirty="0">
              <a:solidFill>
                <a:schemeClr val="accent5">
                  <a:lumMod val="75000"/>
                </a:schemeClr>
              </a:solidFill>
              <a:latin typeface="Agency FB" panose="020B0503020202020204" pitchFamily="34" charset="0"/>
            </a:endParaRPr>
          </a:p>
        </p:txBody>
      </p:sp>
      <p:sp>
        <p:nvSpPr>
          <p:cNvPr id="6" name="Rectangle: Rounded Corners 5">
            <a:extLst>
              <a:ext uri="{FF2B5EF4-FFF2-40B4-BE49-F238E27FC236}">
                <a16:creationId xmlns:a16="http://schemas.microsoft.com/office/drawing/2014/main" id="{77145D44-4A98-407A-764A-07C6E7758429}"/>
              </a:ext>
            </a:extLst>
          </p:cNvPr>
          <p:cNvSpPr/>
          <p:nvPr/>
        </p:nvSpPr>
        <p:spPr>
          <a:xfrm>
            <a:off x="1953768" y="1718191"/>
            <a:ext cx="8284464" cy="2084832"/>
          </a:xfrm>
          <a:prstGeom prst="roundRect">
            <a:avLst/>
          </a:prstGeom>
          <a:solidFill>
            <a:schemeClr val="accent5">
              <a:lumMod val="40000"/>
              <a:lumOff val="60000"/>
            </a:schemeClr>
          </a:solidFill>
          <a:ln w="76200">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53619E72-2060-3DDE-5983-EFC3AB11D633}"/>
              </a:ext>
            </a:extLst>
          </p:cNvPr>
          <p:cNvSpPr txBox="1"/>
          <p:nvPr/>
        </p:nvSpPr>
        <p:spPr>
          <a:xfrm>
            <a:off x="2292096" y="1859340"/>
            <a:ext cx="7607808" cy="1569660"/>
          </a:xfrm>
          <a:prstGeom prst="rect">
            <a:avLst/>
          </a:prstGeom>
          <a:noFill/>
        </p:spPr>
        <p:txBody>
          <a:bodyPr wrap="square" rtlCol="0">
            <a:spAutoFit/>
          </a:bodyPr>
          <a:lstStyle/>
          <a:p>
            <a:pPr algn="ctr"/>
            <a:r>
              <a:rPr lang="en-US" sz="9600" b="1" u="sng" dirty="0">
                <a:solidFill>
                  <a:schemeClr val="accent5">
                    <a:lumMod val="75000"/>
                  </a:schemeClr>
                </a:solidFill>
                <a:latin typeface="Agency FB" panose="020B0503020202020204" pitchFamily="34" charset="0"/>
              </a:rPr>
              <a:t>Design Paradigm</a:t>
            </a:r>
            <a:endParaRPr lang="en-CA" sz="9600" b="1" u="sng" dirty="0">
              <a:solidFill>
                <a:schemeClr val="accent5">
                  <a:lumMod val="75000"/>
                </a:schemeClr>
              </a:solidFill>
              <a:latin typeface="Agency FB" panose="020B0503020202020204" pitchFamily="34" charset="0"/>
            </a:endParaRPr>
          </a:p>
        </p:txBody>
      </p:sp>
      <p:sp>
        <p:nvSpPr>
          <p:cNvPr id="7" name="TextBox 6">
            <a:extLst>
              <a:ext uri="{FF2B5EF4-FFF2-40B4-BE49-F238E27FC236}">
                <a16:creationId xmlns:a16="http://schemas.microsoft.com/office/drawing/2014/main" id="{DB5260E6-100D-6C99-14B5-02AED2EA2198}"/>
              </a:ext>
            </a:extLst>
          </p:cNvPr>
          <p:cNvSpPr txBox="1"/>
          <p:nvPr/>
        </p:nvSpPr>
        <p:spPr>
          <a:xfrm>
            <a:off x="2654046" y="3893999"/>
            <a:ext cx="6883908" cy="800219"/>
          </a:xfrm>
          <a:prstGeom prst="rect">
            <a:avLst/>
          </a:prstGeom>
          <a:noFill/>
        </p:spPr>
        <p:txBody>
          <a:bodyPr wrap="square" rtlCol="0">
            <a:spAutoFit/>
          </a:bodyPr>
          <a:lstStyle/>
          <a:p>
            <a:pPr algn="ctr"/>
            <a:r>
              <a:rPr lang="en-US" sz="2800" b="1" dirty="0">
                <a:solidFill>
                  <a:schemeClr val="accent5">
                    <a:lumMod val="75000"/>
                  </a:schemeClr>
                </a:solidFill>
                <a:latin typeface="Agency FB" panose="020B0503020202020204" pitchFamily="34" charset="0"/>
              </a:rPr>
              <a:t>This section provides the specifications of the project*</a:t>
            </a:r>
            <a:endParaRPr lang="en-CA" sz="2800" b="1" dirty="0">
              <a:solidFill>
                <a:schemeClr val="accent5">
                  <a:lumMod val="75000"/>
                </a:schemeClr>
              </a:solidFill>
              <a:latin typeface="Agency FB" panose="020B0503020202020204" pitchFamily="34" charset="0"/>
            </a:endParaRPr>
          </a:p>
          <a:p>
            <a:endParaRPr lang="en-CA" dirty="0"/>
          </a:p>
        </p:txBody>
      </p:sp>
    </p:spTree>
    <p:extLst>
      <p:ext uri="{BB962C8B-B14F-4D97-AF65-F5344CB8AC3E}">
        <p14:creationId xmlns:p14="http://schemas.microsoft.com/office/powerpoint/2010/main" val="3504383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F25318-FFC3-C2A9-0023-250D6898EA87}"/>
              </a:ext>
            </a:extLst>
          </p:cNvPr>
          <p:cNvSpPr/>
          <p:nvPr/>
        </p:nvSpPr>
        <p:spPr>
          <a:xfrm>
            <a:off x="-16668" y="0"/>
            <a:ext cx="12192000" cy="685800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Top Corners Rounded 4">
            <a:extLst>
              <a:ext uri="{FF2B5EF4-FFF2-40B4-BE49-F238E27FC236}">
                <a16:creationId xmlns:a16="http://schemas.microsoft.com/office/drawing/2014/main" id="{2A9B80CA-767E-585B-99CA-A03358763D54}"/>
              </a:ext>
            </a:extLst>
          </p:cNvPr>
          <p:cNvSpPr/>
          <p:nvPr/>
        </p:nvSpPr>
        <p:spPr>
          <a:xfrm>
            <a:off x="176975" y="450289"/>
            <a:ext cx="5404104" cy="1012473"/>
          </a:xfrm>
          <a:prstGeom prst="round2SameRect">
            <a:avLst/>
          </a:prstGeom>
          <a:solidFill>
            <a:schemeClr val="accent3">
              <a:lumMod val="60000"/>
              <a:lumOff val="40000"/>
            </a:schemeClr>
          </a:solidFill>
          <a:ln w="7620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6AD0B379-9CCA-8010-3272-2D99A56B4C4A}"/>
              </a:ext>
            </a:extLst>
          </p:cNvPr>
          <p:cNvSpPr txBox="1"/>
          <p:nvPr/>
        </p:nvSpPr>
        <p:spPr>
          <a:xfrm>
            <a:off x="269176" y="566448"/>
            <a:ext cx="5191126" cy="646331"/>
          </a:xfrm>
          <a:prstGeom prst="rect">
            <a:avLst/>
          </a:prstGeom>
          <a:noFill/>
        </p:spPr>
        <p:txBody>
          <a:bodyPr wrap="square" rtlCol="0">
            <a:spAutoFit/>
          </a:bodyPr>
          <a:lstStyle/>
          <a:p>
            <a:pPr algn="ctr"/>
            <a:r>
              <a:rPr lang="en-US" sz="3600" b="1" u="sng" dirty="0">
                <a:solidFill>
                  <a:schemeClr val="accent3">
                    <a:lumMod val="75000"/>
                  </a:schemeClr>
                </a:solidFill>
                <a:latin typeface="Agency FB" panose="020B0503020202020204" pitchFamily="34" charset="0"/>
              </a:rPr>
              <a:t>Expected Output &amp; Hierarchies </a:t>
            </a:r>
            <a:endParaRPr lang="en-CA" sz="3600" b="1" u="sng" dirty="0">
              <a:solidFill>
                <a:schemeClr val="accent3">
                  <a:lumMod val="75000"/>
                </a:schemeClr>
              </a:solidFill>
              <a:latin typeface="Agency FB" panose="020B0503020202020204" pitchFamily="34" charset="0"/>
            </a:endParaRPr>
          </a:p>
        </p:txBody>
      </p:sp>
      <p:sp>
        <p:nvSpPr>
          <p:cNvPr id="14" name="TextBox 13">
            <a:extLst>
              <a:ext uri="{FF2B5EF4-FFF2-40B4-BE49-F238E27FC236}">
                <a16:creationId xmlns:a16="http://schemas.microsoft.com/office/drawing/2014/main" id="{DAD7C009-6307-F9C5-A5F6-A97897C19B48}"/>
              </a:ext>
            </a:extLst>
          </p:cNvPr>
          <p:cNvSpPr txBox="1"/>
          <p:nvPr/>
        </p:nvSpPr>
        <p:spPr>
          <a:xfrm>
            <a:off x="356616" y="1606495"/>
            <a:ext cx="2157984" cy="400110"/>
          </a:xfrm>
          <a:prstGeom prst="rect">
            <a:avLst/>
          </a:prstGeom>
          <a:noFill/>
        </p:spPr>
        <p:txBody>
          <a:bodyPr wrap="square" rtlCol="0">
            <a:spAutoFit/>
          </a:bodyPr>
          <a:lstStyle/>
          <a:p>
            <a:r>
              <a:rPr lang="en-US" sz="2000" b="1" dirty="0">
                <a:solidFill>
                  <a:schemeClr val="accent3">
                    <a:lumMod val="75000"/>
                  </a:schemeClr>
                </a:solidFill>
                <a:latin typeface="Agency FB" panose="020B0503020202020204" pitchFamily="34" charset="0"/>
              </a:rPr>
              <a:t>Customer (abstract)</a:t>
            </a:r>
            <a:endParaRPr lang="en-CA" sz="2000" b="1" dirty="0">
              <a:solidFill>
                <a:schemeClr val="accent3">
                  <a:lumMod val="75000"/>
                </a:schemeClr>
              </a:solidFill>
              <a:latin typeface="Agency FB" panose="020B0503020202020204" pitchFamily="34" charset="0"/>
            </a:endParaRPr>
          </a:p>
        </p:txBody>
      </p:sp>
      <p:sp>
        <p:nvSpPr>
          <p:cNvPr id="15" name="TextBox 14">
            <a:extLst>
              <a:ext uri="{FF2B5EF4-FFF2-40B4-BE49-F238E27FC236}">
                <a16:creationId xmlns:a16="http://schemas.microsoft.com/office/drawing/2014/main" id="{29709224-4E82-2C93-C0F7-F707CE2FAE69}"/>
              </a:ext>
            </a:extLst>
          </p:cNvPr>
          <p:cNvSpPr txBox="1"/>
          <p:nvPr/>
        </p:nvSpPr>
        <p:spPr>
          <a:xfrm>
            <a:off x="356616" y="1998682"/>
            <a:ext cx="5404104"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Search for products (returns products with keyword and number of them)</a:t>
            </a:r>
            <a:endParaRPr lang="en-CA" sz="1600" dirty="0">
              <a:solidFill>
                <a:schemeClr val="accent3">
                  <a:lumMod val="75000"/>
                </a:schemeClr>
              </a:solidFill>
              <a:latin typeface="Agency FB" panose="020B0503020202020204" pitchFamily="34" charset="0"/>
            </a:endParaRPr>
          </a:p>
        </p:txBody>
      </p:sp>
      <p:sp>
        <p:nvSpPr>
          <p:cNvPr id="16" name="TextBox 15">
            <a:extLst>
              <a:ext uri="{FF2B5EF4-FFF2-40B4-BE49-F238E27FC236}">
                <a16:creationId xmlns:a16="http://schemas.microsoft.com/office/drawing/2014/main" id="{663164F9-0CC8-4372-33BE-6537A0DC94BE}"/>
              </a:ext>
            </a:extLst>
          </p:cNvPr>
          <p:cNvSpPr txBox="1"/>
          <p:nvPr/>
        </p:nvSpPr>
        <p:spPr>
          <a:xfrm>
            <a:off x="5890069" y="771155"/>
            <a:ext cx="5992368" cy="584775"/>
          </a:xfrm>
          <a:prstGeom prst="rect">
            <a:avLst/>
          </a:prstGeom>
          <a:noFill/>
        </p:spPr>
        <p:txBody>
          <a:bodyPr wrap="square" rtlCol="0">
            <a:spAutoFit/>
          </a:bodyPr>
          <a:lstStyle/>
          <a:p>
            <a:r>
              <a:rPr lang="en-US" sz="1600" u="sng" dirty="0">
                <a:solidFill>
                  <a:schemeClr val="accent3">
                    <a:lumMod val="75000"/>
                  </a:schemeClr>
                </a:solidFill>
                <a:latin typeface="Agency FB" panose="020B0503020202020204" pitchFamily="34" charset="0"/>
              </a:rPr>
              <a:t>Returnable:</a:t>
            </a:r>
            <a:r>
              <a:rPr lang="en-US" sz="1600" dirty="0">
                <a:solidFill>
                  <a:schemeClr val="accent3">
                    <a:lumMod val="75000"/>
                  </a:schemeClr>
                </a:solidFill>
                <a:latin typeface="Agency FB" panose="020B0503020202020204" pitchFamily="34" charset="0"/>
              </a:rPr>
              <a:t> This is for objects that can be returned for a price that is equal to or lower than what they paid for it.</a:t>
            </a:r>
            <a:endParaRPr lang="en-CA" sz="1600" dirty="0">
              <a:solidFill>
                <a:schemeClr val="accent3">
                  <a:lumMod val="75000"/>
                </a:schemeClr>
              </a:solidFill>
              <a:latin typeface="Agency FB" panose="020B0503020202020204" pitchFamily="34" charset="0"/>
            </a:endParaRPr>
          </a:p>
        </p:txBody>
      </p:sp>
      <p:sp>
        <p:nvSpPr>
          <p:cNvPr id="17" name="TextBox 16">
            <a:extLst>
              <a:ext uri="{FF2B5EF4-FFF2-40B4-BE49-F238E27FC236}">
                <a16:creationId xmlns:a16="http://schemas.microsoft.com/office/drawing/2014/main" id="{0B35631C-D279-E0BF-8FCC-43956EDBE6EC}"/>
              </a:ext>
            </a:extLst>
          </p:cNvPr>
          <p:cNvSpPr txBox="1"/>
          <p:nvPr/>
        </p:nvSpPr>
        <p:spPr>
          <a:xfrm>
            <a:off x="6096000" y="1595192"/>
            <a:ext cx="1767840" cy="400110"/>
          </a:xfrm>
          <a:prstGeom prst="rect">
            <a:avLst/>
          </a:prstGeom>
          <a:noFill/>
        </p:spPr>
        <p:txBody>
          <a:bodyPr wrap="square" rtlCol="0">
            <a:spAutoFit/>
          </a:bodyPr>
          <a:lstStyle/>
          <a:p>
            <a:r>
              <a:rPr lang="en-US" sz="2000" b="1" dirty="0">
                <a:solidFill>
                  <a:schemeClr val="accent3">
                    <a:lumMod val="75000"/>
                  </a:schemeClr>
                </a:solidFill>
                <a:latin typeface="Agency FB" panose="020B0503020202020204" pitchFamily="34" charset="0"/>
              </a:rPr>
              <a:t>Item (abstract)</a:t>
            </a:r>
            <a:endParaRPr lang="en-CA" sz="2000" b="1" dirty="0">
              <a:solidFill>
                <a:schemeClr val="accent3">
                  <a:lumMod val="75000"/>
                </a:schemeClr>
              </a:solidFill>
              <a:latin typeface="Agency FB" panose="020B0503020202020204" pitchFamily="34" charset="0"/>
            </a:endParaRPr>
          </a:p>
        </p:txBody>
      </p:sp>
      <p:sp>
        <p:nvSpPr>
          <p:cNvPr id="26" name="TextBox 25">
            <a:extLst>
              <a:ext uri="{FF2B5EF4-FFF2-40B4-BE49-F238E27FC236}">
                <a16:creationId xmlns:a16="http://schemas.microsoft.com/office/drawing/2014/main" id="{CD39BD6A-CFDE-97FE-E0F3-D19076D66505}"/>
              </a:ext>
            </a:extLst>
          </p:cNvPr>
          <p:cNvSpPr txBox="1"/>
          <p:nvPr/>
        </p:nvSpPr>
        <p:spPr>
          <a:xfrm>
            <a:off x="6301548" y="1997907"/>
            <a:ext cx="1868424" cy="400110"/>
          </a:xfrm>
          <a:prstGeom prst="rect">
            <a:avLst/>
          </a:prstGeom>
          <a:noFill/>
        </p:spPr>
        <p:txBody>
          <a:bodyPr wrap="square" rtlCol="0">
            <a:spAutoFit/>
          </a:bodyPr>
          <a:lstStyle/>
          <a:p>
            <a:r>
              <a:rPr lang="en-US" sz="2000" b="1" u="sng" dirty="0">
                <a:solidFill>
                  <a:schemeClr val="accent3">
                    <a:lumMod val="75000"/>
                  </a:schemeClr>
                </a:solidFill>
                <a:latin typeface="Agency FB" panose="020B0503020202020204" pitchFamily="34" charset="0"/>
              </a:rPr>
              <a:t>Utility</a:t>
            </a:r>
            <a:endParaRPr lang="en-CA" sz="2000" b="1" u="sng" dirty="0">
              <a:solidFill>
                <a:schemeClr val="accent3">
                  <a:lumMod val="75000"/>
                </a:schemeClr>
              </a:solidFill>
              <a:latin typeface="Agency FB" panose="020B0503020202020204" pitchFamily="34" charset="0"/>
            </a:endParaRPr>
          </a:p>
        </p:txBody>
      </p:sp>
      <p:sp>
        <p:nvSpPr>
          <p:cNvPr id="30" name="TextBox 29">
            <a:extLst>
              <a:ext uri="{FF2B5EF4-FFF2-40B4-BE49-F238E27FC236}">
                <a16:creationId xmlns:a16="http://schemas.microsoft.com/office/drawing/2014/main" id="{EC0F9790-1C32-4DDB-E84F-762B6CFACD9C}"/>
              </a:ext>
            </a:extLst>
          </p:cNvPr>
          <p:cNvSpPr txBox="1"/>
          <p:nvPr/>
        </p:nvSpPr>
        <p:spPr>
          <a:xfrm>
            <a:off x="3854196" y="3389383"/>
            <a:ext cx="2651760"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a:t>
            </a:r>
            <a:endParaRPr lang="en-CA" sz="1600" dirty="0">
              <a:solidFill>
                <a:schemeClr val="accent3">
                  <a:lumMod val="75000"/>
                </a:schemeClr>
              </a:solidFill>
              <a:latin typeface="Agency FB" panose="020B0503020202020204" pitchFamily="34" charset="0"/>
            </a:endParaRPr>
          </a:p>
        </p:txBody>
      </p:sp>
      <p:sp>
        <p:nvSpPr>
          <p:cNvPr id="38" name="TextBox 37">
            <a:extLst>
              <a:ext uri="{FF2B5EF4-FFF2-40B4-BE49-F238E27FC236}">
                <a16:creationId xmlns:a16="http://schemas.microsoft.com/office/drawing/2014/main" id="{A11F8B75-C0E4-7FF6-70F4-B34E147EC801}"/>
              </a:ext>
            </a:extLst>
          </p:cNvPr>
          <p:cNvSpPr txBox="1"/>
          <p:nvPr/>
        </p:nvSpPr>
        <p:spPr>
          <a:xfrm>
            <a:off x="6349076" y="3788674"/>
            <a:ext cx="2838450" cy="400110"/>
          </a:xfrm>
          <a:prstGeom prst="rect">
            <a:avLst/>
          </a:prstGeom>
          <a:noFill/>
        </p:spPr>
        <p:txBody>
          <a:bodyPr wrap="square" rtlCol="0">
            <a:spAutoFit/>
          </a:bodyPr>
          <a:lstStyle/>
          <a:p>
            <a:r>
              <a:rPr lang="en-US" sz="2000" b="1" u="sng" dirty="0">
                <a:solidFill>
                  <a:schemeClr val="accent3">
                    <a:lumMod val="75000"/>
                  </a:schemeClr>
                </a:solidFill>
                <a:latin typeface="Agency FB" panose="020B0503020202020204" pitchFamily="34" charset="0"/>
              </a:rPr>
              <a:t>Product</a:t>
            </a:r>
            <a:endParaRPr lang="en-CA" sz="2000" b="1" u="sng" dirty="0">
              <a:solidFill>
                <a:schemeClr val="accent3">
                  <a:lumMod val="75000"/>
                </a:schemeClr>
              </a:solidFill>
              <a:latin typeface="Agency FB" panose="020B0503020202020204" pitchFamily="34" charset="0"/>
            </a:endParaRPr>
          </a:p>
        </p:txBody>
      </p:sp>
      <p:sp>
        <p:nvSpPr>
          <p:cNvPr id="40" name="TextBox 39">
            <a:extLst>
              <a:ext uri="{FF2B5EF4-FFF2-40B4-BE49-F238E27FC236}">
                <a16:creationId xmlns:a16="http://schemas.microsoft.com/office/drawing/2014/main" id="{4BCFE5A4-25DC-E495-01F3-56E806F3B358}"/>
              </a:ext>
            </a:extLst>
          </p:cNvPr>
          <p:cNvSpPr txBox="1"/>
          <p:nvPr/>
        </p:nvSpPr>
        <p:spPr>
          <a:xfrm>
            <a:off x="578787" y="2847881"/>
            <a:ext cx="1767840" cy="400110"/>
          </a:xfrm>
          <a:prstGeom prst="rect">
            <a:avLst/>
          </a:prstGeom>
          <a:noFill/>
        </p:spPr>
        <p:txBody>
          <a:bodyPr wrap="square" rtlCol="0">
            <a:spAutoFit/>
          </a:bodyPr>
          <a:lstStyle/>
          <a:p>
            <a:r>
              <a:rPr lang="en-US" sz="2000" b="1" u="sng" dirty="0">
                <a:solidFill>
                  <a:schemeClr val="accent3">
                    <a:lumMod val="75000"/>
                  </a:schemeClr>
                </a:solidFill>
                <a:latin typeface="Agency FB" panose="020B0503020202020204" pitchFamily="34" charset="0"/>
              </a:rPr>
              <a:t>Adult</a:t>
            </a:r>
            <a:endParaRPr lang="en-CA" sz="2000" b="1" u="sng" dirty="0">
              <a:solidFill>
                <a:schemeClr val="accent3">
                  <a:lumMod val="75000"/>
                </a:schemeClr>
              </a:solidFill>
              <a:latin typeface="Agency FB" panose="020B0503020202020204" pitchFamily="34" charset="0"/>
            </a:endParaRPr>
          </a:p>
        </p:txBody>
      </p:sp>
      <p:sp>
        <p:nvSpPr>
          <p:cNvPr id="41" name="TextBox 40">
            <a:extLst>
              <a:ext uri="{FF2B5EF4-FFF2-40B4-BE49-F238E27FC236}">
                <a16:creationId xmlns:a16="http://schemas.microsoft.com/office/drawing/2014/main" id="{7E304907-A022-A7C5-00E9-75BCFE43E283}"/>
              </a:ext>
            </a:extLst>
          </p:cNvPr>
          <p:cNvSpPr txBox="1"/>
          <p:nvPr/>
        </p:nvSpPr>
        <p:spPr>
          <a:xfrm>
            <a:off x="583740" y="3538831"/>
            <a:ext cx="1767840" cy="400110"/>
          </a:xfrm>
          <a:prstGeom prst="rect">
            <a:avLst/>
          </a:prstGeom>
          <a:noFill/>
        </p:spPr>
        <p:txBody>
          <a:bodyPr wrap="square" rtlCol="0">
            <a:spAutoFit/>
          </a:bodyPr>
          <a:lstStyle/>
          <a:p>
            <a:r>
              <a:rPr lang="en-US" sz="2000" b="1" u="sng" dirty="0">
                <a:solidFill>
                  <a:schemeClr val="accent3">
                    <a:lumMod val="75000"/>
                  </a:schemeClr>
                </a:solidFill>
                <a:latin typeface="Agency FB" panose="020B0503020202020204" pitchFamily="34" charset="0"/>
              </a:rPr>
              <a:t>Minor</a:t>
            </a:r>
            <a:endParaRPr lang="en-CA" sz="2000" b="1" u="sng" dirty="0">
              <a:solidFill>
                <a:schemeClr val="accent3">
                  <a:lumMod val="7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9C7294A4-45F9-839B-D30E-15DB82F093DE}"/>
              </a:ext>
            </a:extLst>
          </p:cNvPr>
          <p:cNvSpPr txBox="1"/>
          <p:nvPr/>
        </p:nvSpPr>
        <p:spPr>
          <a:xfrm>
            <a:off x="6554246" y="4197107"/>
            <a:ext cx="1767840" cy="400110"/>
          </a:xfrm>
          <a:prstGeom prst="rect">
            <a:avLst/>
          </a:prstGeom>
          <a:noFill/>
        </p:spPr>
        <p:txBody>
          <a:bodyPr wrap="square" rtlCol="0">
            <a:spAutoFit/>
          </a:bodyPr>
          <a:lstStyle/>
          <a:p>
            <a:r>
              <a:rPr lang="en-US" sz="2000" b="1" u="sng" dirty="0">
                <a:solidFill>
                  <a:schemeClr val="accent3">
                    <a:lumMod val="75000"/>
                  </a:schemeClr>
                </a:solidFill>
                <a:latin typeface="Agency FB" panose="020B0503020202020204" pitchFamily="34" charset="0"/>
              </a:rPr>
              <a:t>Adult Product</a:t>
            </a:r>
            <a:endParaRPr lang="en-CA" sz="2000" b="1" u="sng" dirty="0">
              <a:solidFill>
                <a:schemeClr val="accent3">
                  <a:lumMod val="75000"/>
                </a:schemeClr>
              </a:solidFill>
              <a:latin typeface="Agency FB" panose="020B0503020202020204" pitchFamily="34" charset="0"/>
            </a:endParaRPr>
          </a:p>
        </p:txBody>
      </p:sp>
      <p:sp>
        <p:nvSpPr>
          <p:cNvPr id="44" name="TextBox 43">
            <a:extLst>
              <a:ext uri="{FF2B5EF4-FFF2-40B4-BE49-F238E27FC236}">
                <a16:creationId xmlns:a16="http://schemas.microsoft.com/office/drawing/2014/main" id="{DA20A47C-30A9-E23E-2556-88E0B3EA7C7B}"/>
              </a:ext>
            </a:extLst>
          </p:cNvPr>
          <p:cNvSpPr txBox="1"/>
          <p:nvPr/>
        </p:nvSpPr>
        <p:spPr>
          <a:xfrm>
            <a:off x="6554246" y="4565445"/>
            <a:ext cx="2816544" cy="400110"/>
          </a:xfrm>
          <a:prstGeom prst="rect">
            <a:avLst/>
          </a:prstGeom>
          <a:noFill/>
        </p:spPr>
        <p:txBody>
          <a:bodyPr wrap="square" rtlCol="0">
            <a:spAutoFit/>
          </a:bodyPr>
          <a:lstStyle/>
          <a:p>
            <a:r>
              <a:rPr lang="en-US" sz="2000" b="1" u="sng" dirty="0">
                <a:solidFill>
                  <a:schemeClr val="accent3">
                    <a:lumMod val="75000"/>
                  </a:schemeClr>
                </a:solidFill>
                <a:latin typeface="Agency FB" panose="020B0503020202020204" pitchFamily="34" charset="0"/>
              </a:rPr>
              <a:t>General Product (Returnable)</a:t>
            </a:r>
            <a:endParaRPr lang="en-CA" sz="2000" b="1" u="sng" dirty="0">
              <a:solidFill>
                <a:schemeClr val="accent3">
                  <a:lumMod val="75000"/>
                </a:schemeClr>
              </a:solidFill>
              <a:latin typeface="Agency FB" panose="020B0503020202020204" pitchFamily="34" charset="0"/>
            </a:endParaRPr>
          </a:p>
        </p:txBody>
      </p:sp>
      <p:sp>
        <p:nvSpPr>
          <p:cNvPr id="45" name="TextBox 44">
            <a:extLst>
              <a:ext uri="{FF2B5EF4-FFF2-40B4-BE49-F238E27FC236}">
                <a16:creationId xmlns:a16="http://schemas.microsoft.com/office/drawing/2014/main" id="{F10C7883-4379-0B3F-DC75-E9D044CF4004}"/>
              </a:ext>
            </a:extLst>
          </p:cNvPr>
          <p:cNvSpPr txBox="1"/>
          <p:nvPr/>
        </p:nvSpPr>
        <p:spPr>
          <a:xfrm>
            <a:off x="613839" y="3214196"/>
            <a:ext cx="2788920"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Purchase any product in the store</a:t>
            </a:r>
            <a:endParaRPr lang="en-CA" sz="1600" dirty="0">
              <a:solidFill>
                <a:schemeClr val="accent3">
                  <a:lumMod val="75000"/>
                </a:schemeClr>
              </a:solidFill>
              <a:latin typeface="Agency FB" panose="020B0503020202020204" pitchFamily="34" charset="0"/>
            </a:endParaRPr>
          </a:p>
        </p:txBody>
      </p:sp>
      <p:sp>
        <p:nvSpPr>
          <p:cNvPr id="46" name="TextBox 45">
            <a:extLst>
              <a:ext uri="{FF2B5EF4-FFF2-40B4-BE49-F238E27FC236}">
                <a16:creationId xmlns:a16="http://schemas.microsoft.com/office/drawing/2014/main" id="{7E6428B0-7E19-0D67-6E99-339CC4C45950}"/>
              </a:ext>
            </a:extLst>
          </p:cNvPr>
          <p:cNvSpPr txBox="1"/>
          <p:nvPr/>
        </p:nvSpPr>
        <p:spPr>
          <a:xfrm>
            <a:off x="350420" y="2499096"/>
            <a:ext cx="5003292"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Purchase a product in the store, gives discount if employee (abstract)</a:t>
            </a:r>
            <a:endParaRPr lang="en-CA" sz="1600" dirty="0">
              <a:solidFill>
                <a:schemeClr val="accent3">
                  <a:lumMod val="75000"/>
                </a:schemeClr>
              </a:solidFill>
              <a:latin typeface="Agency FB" panose="020B0503020202020204" pitchFamily="34" charset="0"/>
            </a:endParaRPr>
          </a:p>
        </p:txBody>
      </p:sp>
      <p:sp>
        <p:nvSpPr>
          <p:cNvPr id="47" name="TextBox 46">
            <a:extLst>
              <a:ext uri="{FF2B5EF4-FFF2-40B4-BE49-F238E27FC236}">
                <a16:creationId xmlns:a16="http://schemas.microsoft.com/office/drawing/2014/main" id="{599E6920-7DDF-A8F3-09D2-92BA7F1CA5B0}"/>
              </a:ext>
            </a:extLst>
          </p:cNvPr>
          <p:cNvSpPr txBox="1"/>
          <p:nvPr/>
        </p:nvSpPr>
        <p:spPr>
          <a:xfrm>
            <a:off x="624840" y="3903486"/>
            <a:ext cx="3229356"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Purchase only general products in the store</a:t>
            </a:r>
            <a:endParaRPr lang="en-CA" sz="1600" dirty="0">
              <a:solidFill>
                <a:schemeClr val="accent3">
                  <a:lumMod val="75000"/>
                </a:schemeClr>
              </a:solidFill>
              <a:latin typeface="Agency FB" panose="020B0503020202020204" pitchFamily="34" charset="0"/>
            </a:endParaRPr>
          </a:p>
        </p:txBody>
      </p:sp>
      <p:sp>
        <p:nvSpPr>
          <p:cNvPr id="48" name="TextBox 47">
            <a:extLst>
              <a:ext uri="{FF2B5EF4-FFF2-40B4-BE49-F238E27FC236}">
                <a16:creationId xmlns:a16="http://schemas.microsoft.com/office/drawing/2014/main" id="{D7D807E9-C293-36C1-AE95-6AE54B9B5851}"/>
              </a:ext>
            </a:extLst>
          </p:cNvPr>
          <p:cNvSpPr txBox="1"/>
          <p:nvPr/>
        </p:nvSpPr>
        <p:spPr>
          <a:xfrm>
            <a:off x="6461568" y="2381374"/>
            <a:ext cx="4370070" cy="400110"/>
          </a:xfrm>
          <a:prstGeom prst="rect">
            <a:avLst/>
          </a:prstGeom>
          <a:noFill/>
        </p:spPr>
        <p:txBody>
          <a:bodyPr wrap="square" rtlCol="0">
            <a:spAutoFit/>
          </a:bodyPr>
          <a:lstStyle/>
          <a:p>
            <a:r>
              <a:rPr lang="en-US" sz="2000" b="1" u="sng" dirty="0">
                <a:solidFill>
                  <a:schemeClr val="accent3">
                    <a:lumMod val="75000"/>
                  </a:schemeClr>
                </a:solidFill>
                <a:latin typeface="Agency FB" panose="020B0503020202020204" pitchFamily="34" charset="0"/>
              </a:rPr>
              <a:t>Purchased Utility</a:t>
            </a:r>
            <a:endParaRPr lang="en-CA" sz="2000" b="1" u="sng" dirty="0">
              <a:solidFill>
                <a:schemeClr val="accent3">
                  <a:lumMod val="75000"/>
                </a:schemeClr>
              </a:solidFill>
              <a:latin typeface="Agency FB" panose="020B0503020202020204" pitchFamily="34" charset="0"/>
            </a:endParaRPr>
          </a:p>
        </p:txBody>
      </p:sp>
      <p:sp>
        <p:nvSpPr>
          <p:cNvPr id="49" name="TextBox 48">
            <a:extLst>
              <a:ext uri="{FF2B5EF4-FFF2-40B4-BE49-F238E27FC236}">
                <a16:creationId xmlns:a16="http://schemas.microsoft.com/office/drawing/2014/main" id="{6085177B-10F6-83E7-FEC9-BA4C533C7A82}"/>
              </a:ext>
            </a:extLst>
          </p:cNvPr>
          <p:cNvSpPr txBox="1"/>
          <p:nvPr/>
        </p:nvSpPr>
        <p:spPr>
          <a:xfrm>
            <a:off x="6461566" y="2812667"/>
            <a:ext cx="2678432" cy="400110"/>
          </a:xfrm>
          <a:prstGeom prst="rect">
            <a:avLst/>
          </a:prstGeom>
          <a:noFill/>
        </p:spPr>
        <p:txBody>
          <a:bodyPr wrap="square" rtlCol="0">
            <a:spAutoFit/>
          </a:bodyPr>
          <a:lstStyle/>
          <a:p>
            <a:r>
              <a:rPr lang="en-US" sz="2000" b="1" u="sng" dirty="0">
                <a:solidFill>
                  <a:schemeClr val="accent3">
                    <a:lumMod val="75000"/>
                  </a:schemeClr>
                </a:solidFill>
                <a:latin typeface="Agency FB" panose="020B0503020202020204" pitchFamily="34" charset="0"/>
              </a:rPr>
              <a:t>Rented Utility (Returnable)</a:t>
            </a:r>
            <a:endParaRPr lang="en-CA" sz="2000" b="1" u="sng" dirty="0">
              <a:solidFill>
                <a:schemeClr val="accent3">
                  <a:lumMod val="75000"/>
                </a:schemeClr>
              </a:solidFill>
              <a:latin typeface="Agency FB" panose="020B0503020202020204" pitchFamily="34" charset="0"/>
            </a:endParaRPr>
          </a:p>
        </p:txBody>
      </p:sp>
      <p:sp>
        <p:nvSpPr>
          <p:cNvPr id="51" name="TextBox 50">
            <a:extLst>
              <a:ext uri="{FF2B5EF4-FFF2-40B4-BE49-F238E27FC236}">
                <a16:creationId xmlns:a16="http://schemas.microsoft.com/office/drawing/2014/main" id="{652CE8C3-A56C-D3DE-3FA4-A61F4D912F7B}"/>
              </a:ext>
            </a:extLst>
          </p:cNvPr>
          <p:cNvSpPr txBox="1"/>
          <p:nvPr/>
        </p:nvSpPr>
        <p:spPr>
          <a:xfrm>
            <a:off x="378333" y="4489285"/>
            <a:ext cx="1583436" cy="400110"/>
          </a:xfrm>
          <a:prstGeom prst="rect">
            <a:avLst/>
          </a:prstGeom>
          <a:noFill/>
        </p:spPr>
        <p:txBody>
          <a:bodyPr wrap="square" rtlCol="0">
            <a:spAutoFit/>
          </a:bodyPr>
          <a:lstStyle/>
          <a:p>
            <a:r>
              <a:rPr lang="en-US" sz="2000" b="1" u="sng" dirty="0">
                <a:solidFill>
                  <a:schemeClr val="accent3">
                    <a:lumMod val="75000"/>
                  </a:schemeClr>
                </a:solidFill>
                <a:latin typeface="Agency FB" panose="020B0503020202020204" pitchFamily="34" charset="0"/>
              </a:rPr>
              <a:t>Store</a:t>
            </a:r>
            <a:endParaRPr lang="en-CA" sz="2000" b="1" u="sng" dirty="0">
              <a:solidFill>
                <a:schemeClr val="accent3">
                  <a:lumMod val="75000"/>
                </a:schemeClr>
              </a:solidFill>
              <a:latin typeface="Agency FB" panose="020B0503020202020204" pitchFamily="34" charset="0"/>
            </a:endParaRPr>
          </a:p>
        </p:txBody>
      </p:sp>
      <p:sp>
        <p:nvSpPr>
          <p:cNvPr id="52" name="TextBox 51">
            <a:extLst>
              <a:ext uri="{FF2B5EF4-FFF2-40B4-BE49-F238E27FC236}">
                <a16:creationId xmlns:a16="http://schemas.microsoft.com/office/drawing/2014/main" id="{25A2455F-22F6-56ED-56FE-D93252FFF514}"/>
              </a:ext>
            </a:extLst>
          </p:cNvPr>
          <p:cNvSpPr txBox="1"/>
          <p:nvPr/>
        </p:nvSpPr>
        <p:spPr>
          <a:xfrm>
            <a:off x="378333" y="4876575"/>
            <a:ext cx="3589020"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Hire somebody (adds them to a list of employees)</a:t>
            </a:r>
            <a:endParaRPr lang="en-CA" sz="1600" dirty="0">
              <a:solidFill>
                <a:schemeClr val="accent3">
                  <a:lumMod val="75000"/>
                </a:schemeClr>
              </a:solidFill>
              <a:latin typeface="Agency FB" panose="020B0503020202020204" pitchFamily="34" charset="0"/>
            </a:endParaRPr>
          </a:p>
        </p:txBody>
      </p:sp>
      <p:sp>
        <p:nvSpPr>
          <p:cNvPr id="53" name="TextBox 52">
            <a:extLst>
              <a:ext uri="{FF2B5EF4-FFF2-40B4-BE49-F238E27FC236}">
                <a16:creationId xmlns:a16="http://schemas.microsoft.com/office/drawing/2014/main" id="{1F297F3F-EFD9-7175-C629-1A21F8DD59E5}"/>
              </a:ext>
            </a:extLst>
          </p:cNvPr>
          <p:cNvSpPr txBox="1"/>
          <p:nvPr/>
        </p:nvSpPr>
        <p:spPr>
          <a:xfrm>
            <a:off x="6461566" y="3224268"/>
            <a:ext cx="4456176"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Calculate the return value of this item</a:t>
            </a:r>
            <a:endParaRPr lang="en-CA" sz="1600" dirty="0">
              <a:solidFill>
                <a:schemeClr val="accent3">
                  <a:lumMod val="75000"/>
                </a:schemeClr>
              </a:solidFill>
              <a:latin typeface="Agency FB" panose="020B0503020202020204" pitchFamily="34" charset="0"/>
            </a:endParaRPr>
          </a:p>
        </p:txBody>
      </p:sp>
      <p:sp>
        <p:nvSpPr>
          <p:cNvPr id="54" name="TextBox 53">
            <a:extLst>
              <a:ext uri="{FF2B5EF4-FFF2-40B4-BE49-F238E27FC236}">
                <a16:creationId xmlns:a16="http://schemas.microsoft.com/office/drawing/2014/main" id="{DBB08D78-602C-C94F-9424-DC6952D80861}"/>
              </a:ext>
            </a:extLst>
          </p:cNvPr>
          <p:cNvSpPr txBox="1"/>
          <p:nvPr/>
        </p:nvSpPr>
        <p:spPr>
          <a:xfrm>
            <a:off x="385666" y="5128271"/>
            <a:ext cx="3979164"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Fire somebody (removes them to a list of employees)</a:t>
            </a:r>
            <a:endParaRPr lang="en-CA" sz="1600" dirty="0">
              <a:solidFill>
                <a:schemeClr val="accent3">
                  <a:lumMod val="75000"/>
                </a:schemeClr>
              </a:solidFill>
              <a:latin typeface="Agency FB" panose="020B0503020202020204" pitchFamily="34" charset="0"/>
            </a:endParaRPr>
          </a:p>
        </p:txBody>
      </p:sp>
      <p:sp>
        <p:nvSpPr>
          <p:cNvPr id="55" name="Rectangle 54">
            <a:extLst>
              <a:ext uri="{FF2B5EF4-FFF2-40B4-BE49-F238E27FC236}">
                <a16:creationId xmlns:a16="http://schemas.microsoft.com/office/drawing/2014/main" id="{45B158C3-0B34-63A1-7C63-E5C2FECCEED1}"/>
              </a:ext>
            </a:extLst>
          </p:cNvPr>
          <p:cNvSpPr/>
          <p:nvPr/>
        </p:nvSpPr>
        <p:spPr>
          <a:xfrm>
            <a:off x="16668" y="1425327"/>
            <a:ext cx="12192000" cy="86223"/>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6" name="Rectangle 55">
            <a:extLst>
              <a:ext uri="{FF2B5EF4-FFF2-40B4-BE49-F238E27FC236}">
                <a16:creationId xmlns:a16="http://schemas.microsoft.com/office/drawing/2014/main" id="{21B80C14-6754-375B-437A-2FB8172B0C4B}"/>
              </a:ext>
            </a:extLst>
          </p:cNvPr>
          <p:cNvSpPr/>
          <p:nvPr/>
        </p:nvSpPr>
        <p:spPr>
          <a:xfrm>
            <a:off x="389953" y="1985261"/>
            <a:ext cx="4982147" cy="2426152"/>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7" name="Rectangle 56">
            <a:extLst>
              <a:ext uri="{FF2B5EF4-FFF2-40B4-BE49-F238E27FC236}">
                <a16:creationId xmlns:a16="http://schemas.microsoft.com/office/drawing/2014/main" id="{B7F6C61C-681E-CEF3-C82B-E5DE63D1B9B6}"/>
              </a:ext>
            </a:extLst>
          </p:cNvPr>
          <p:cNvSpPr/>
          <p:nvPr/>
        </p:nvSpPr>
        <p:spPr>
          <a:xfrm>
            <a:off x="6112667" y="1971854"/>
            <a:ext cx="5666807" cy="3494972"/>
          </a:xfrm>
          <a:prstGeom prst="rect">
            <a:avLst/>
          </a:prstGeom>
          <a:no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1" name="TextBox 60">
            <a:extLst>
              <a:ext uri="{FF2B5EF4-FFF2-40B4-BE49-F238E27FC236}">
                <a16:creationId xmlns:a16="http://schemas.microsoft.com/office/drawing/2014/main" id="{FD7CB2A4-D866-1430-89ED-45E977494DB9}"/>
              </a:ext>
            </a:extLst>
          </p:cNvPr>
          <p:cNvSpPr txBox="1"/>
          <p:nvPr/>
        </p:nvSpPr>
        <p:spPr>
          <a:xfrm>
            <a:off x="5890069" y="329479"/>
            <a:ext cx="1004507" cy="400110"/>
          </a:xfrm>
          <a:prstGeom prst="rect">
            <a:avLst/>
          </a:prstGeom>
          <a:noFill/>
        </p:spPr>
        <p:txBody>
          <a:bodyPr wrap="square" rtlCol="0">
            <a:spAutoFit/>
          </a:bodyPr>
          <a:lstStyle/>
          <a:p>
            <a:r>
              <a:rPr lang="en-US" sz="2000" b="1" u="sng" dirty="0">
                <a:solidFill>
                  <a:schemeClr val="accent3">
                    <a:lumMod val="75000"/>
                  </a:schemeClr>
                </a:solidFill>
                <a:latin typeface="Agency FB" panose="020B0503020202020204" pitchFamily="34" charset="0"/>
              </a:rPr>
              <a:t>Interface</a:t>
            </a:r>
            <a:endParaRPr lang="en-CA" sz="2000" b="1" u="sng" dirty="0">
              <a:solidFill>
                <a:schemeClr val="accent3">
                  <a:lumMod val="75000"/>
                </a:schemeClr>
              </a:solidFill>
              <a:latin typeface="Agency FB" panose="020B0503020202020204" pitchFamily="34" charset="0"/>
            </a:endParaRPr>
          </a:p>
        </p:txBody>
      </p:sp>
      <p:sp>
        <p:nvSpPr>
          <p:cNvPr id="62" name="TextBox 61">
            <a:extLst>
              <a:ext uri="{FF2B5EF4-FFF2-40B4-BE49-F238E27FC236}">
                <a16:creationId xmlns:a16="http://schemas.microsoft.com/office/drawing/2014/main" id="{4292506B-E3C2-E2D9-8564-E1BAEF0F571C}"/>
              </a:ext>
            </a:extLst>
          </p:cNvPr>
          <p:cNvSpPr txBox="1"/>
          <p:nvPr/>
        </p:nvSpPr>
        <p:spPr>
          <a:xfrm>
            <a:off x="386141" y="5391130"/>
            <a:ext cx="3979164"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Calculate amount spent per year</a:t>
            </a:r>
            <a:endParaRPr lang="en-CA" sz="1600" dirty="0">
              <a:solidFill>
                <a:schemeClr val="accent3">
                  <a:lumMod val="75000"/>
                </a:schemeClr>
              </a:solidFill>
              <a:latin typeface="Agency FB" panose="020B0503020202020204" pitchFamily="34" charset="0"/>
            </a:endParaRPr>
          </a:p>
        </p:txBody>
      </p:sp>
      <p:sp>
        <p:nvSpPr>
          <p:cNvPr id="63" name="TextBox 62">
            <a:extLst>
              <a:ext uri="{FF2B5EF4-FFF2-40B4-BE49-F238E27FC236}">
                <a16:creationId xmlns:a16="http://schemas.microsoft.com/office/drawing/2014/main" id="{7C74E649-15C1-C35F-3F86-2BF1B672E2CF}"/>
              </a:ext>
            </a:extLst>
          </p:cNvPr>
          <p:cNvSpPr txBox="1"/>
          <p:nvPr/>
        </p:nvSpPr>
        <p:spPr>
          <a:xfrm>
            <a:off x="385666" y="5651321"/>
            <a:ext cx="1173671"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Acquire item</a:t>
            </a:r>
            <a:endParaRPr lang="en-CA" sz="1600" dirty="0">
              <a:solidFill>
                <a:schemeClr val="accent3">
                  <a:lumMod val="75000"/>
                </a:schemeClr>
              </a:solidFill>
              <a:latin typeface="Agency FB" panose="020B0503020202020204" pitchFamily="34" charset="0"/>
            </a:endParaRPr>
          </a:p>
        </p:txBody>
      </p:sp>
      <p:sp>
        <p:nvSpPr>
          <p:cNvPr id="64" name="TextBox 63">
            <a:extLst>
              <a:ext uri="{FF2B5EF4-FFF2-40B4-BE49-F238E27FC236}">
                <a16:creationId xmlns:a16="http://schemas.microsoft.com/office/drawing/2014/main" id="{A6B152DB-2F0C-3F13-7DA2-A1976A6BE33E}"/>
              </a:ext>
            </a:extLst>
          </p:cNvPr>
          <p:cNvSpPr txBox="1"/>
          <p:nvPr/>
        </p:nvSpPr>
        <p:spPr>
          <a:xfrm>
            <a:off x="6563959" y="4983519"/>
            <a:ext cx="5341241"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Calculate the value of the object (initial price minus some degradation value)</a:t>
            </a:r>
            <a:endParaRPr lang="en-CA" sz="1600" dirty="0">
              <a:solidFill>
                <a:schemeClr val="accent3">
                  <a:lumMod val="75000"/>
                </a:schemeClr>
              </a:solidFill>
              <a:latin typeface="Agency FB" panose="020B0503020202020204" pitchFamily="34" charset="0"/>
            </a:endParaRPr>
          </a:p>
        </p:txBody>
      </p:sp>
      <p:sp>
        <p:nvSpPr>
          <p:cNvPr id="65" name="TextBox 64">
            <a:extLst>
              <a:ext uri="{FF2B5EF4-FFF2-40B4-BE49-F238E27FC236}">
                <a16:creationId xmlns:a16="http://schemas.microsoft.com/office/drawing/2014/main" id="{B62A6365-1DB9-AE7E-17AB-ED1DADE214F2}"/>
              </a:ext>
            </a:extLst>
          </p:cNvPr>
          <p:cNvSpPr txBox="1"/>
          <p:nvPr/>
        </p:nvSpPr>
        <p:spPr>
          <a:xfrm>
            <a:off x="385666" y="5918033"/>
            <a:ext cx="1173671"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Sell item</a:t>
            </a:r>
            <a:endParaRPr lang="en-CA" sz="1600" dirty="0">
              <a:solidFill>
                <a:schemeClr val="accent3">
                  <a:lumMod val="75000"/>
                </a:schemeClr>
              </a:solidFill>
              <a:latin typeface="Agency FB" panose="020B0503020202020204" pitchFamily="34" charset="0"/>
            </a:endParaRPr>
          </a:p>
        </p:txBody>
      </p:sp>
      <p:sp>
        <p:nvSpPr>
          <p:cNvPr id="68" name="TextBox 67">
            <a:extLst>
              <a:ext uri="{FF2B5EF4-FFF2-40B4-BE49-F238E27FC236}">
                <a16:creationId xmlns:a16="http://schemas.microsoft.com/office/drawing/2014/main" id="{EA93445B-718E-9C89-E309-7ED14F65919F}"/>
              </a:ext>
            </a:extLst>
          </p:cNvPr>
          <p:cNvSpPr txBox="1"/>
          <p:nvPr/>
        </p:nvSpPr>
        <p:spPr>
          <a:xfrm>
            <a:off x="350420" y="2249228"/>
            <a:ext cx="5003292"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Return item to the store</a:t>
            </a:r>
            <a:endParaRPr lang="en-CA" sz="1600" dirty="0">
              <a:solidFill>
                <a:schemeClr val="accent3">
                  <a:lumMod val="75000"/>
                </a:schemeClr>
              </a:solidFill>
              <a:latin typeface="Agency FB" panose="020B0503020202020204" pitchFamily="34" charset="0"/>
            </a:endParaRPr>
          </a:p>
        </p:txBody>
      </p:sp>
      <p:sp>
        <p:nvSpPr>
          <p:cNvPr id="69" name="TextBox 68">
            <a:extLst>
              <a:ext uri="{FF2B5EF4-FFF2-40B4-BE49-F238E27FC236}">
                <a16:creationId xmlns:a16="http://schemas.microsoft.com/office/drawing/2014/main" id="{4DCF3D14-E080-71EB-A81F-3643314273B8}"/>
              </a:ext>
            </a:extLst>
          </p:cNvPr>
          <p:cNvSpPr txBox="1"/>
          <p:nvPr/>
        </p:nvSpPr>
        <p:spPr>
          <a:xfrm>
            <a:off x="6475739" y="3531503"/>
            <a:ext cx="4456176" cy="338554"/>
          </a:xfrm>
          <a:prstGeom prst="rect">
            <a:avLst/>
          </a:prstGeom>
          <a:noFill/>
        </p:spPr>
        <p:txBody>
          <a:bodyPr wrap="square" rtlCol="0">
            <a:spAutoFit/>
          </a:bodyPr>
          <a:lstStyle/>
          <a:p>
            <a:r>
              <a:rPr lang="en-US" sz="1600" dirty="0">
                <a:solidFill>
                  <a:schemeClr val="accent3">
                    <a:lumMod val="75000"/>
                  </a:schemeClr>
                </a:solidFill>
                <a:latin typeface="Agency FB" panose="020B0503020202020204" pitchFamily="34" charset="0"/>
              </a:rPr>
              <a:t>- Calculate total amount paid for this item</a:t>
            </a:r>
            <a:endParaRPr lang="en-CA" sz="1600" dirty="0">
              <a:solidFill>
                <a:schemeClr val="accent3">
                  <a:lumMod val="75000"/>
                </a:schemeClr>
              </a:solidFill>
              <a:latin typeface="Agency FB" panose="020B0503020202020204" pitchFamily="34" charset="0"/>
            </a:endParaRPr>
          </a:p>
        </p:txBody>
      </p:sp>
    </p:spTree>
    <p:extLst>
      <p:ext uri="{BB962C8B-B14F-4D97-AF65-F5344CB8AC3E}">
        <p14:creationId xmlns:p14="http://schemas.microsoft.com/office/powerpoint/2010/main" val="333779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1F5CFD8-CF15-82A9-95B7-A455CF97A9BA}"/>
              </a:ext>
            </a:extLst>
          </p:cNvPr>
          <p:cNvSpPr/>
          <p:nvPr/>
        </p:nvSpPr>
        <p:spPr>
          <a:xfrm>
            <a:off x="0" y="0"/>
            <a:ext cx="12192000"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Rounded Corners 5">
            <a:extLst>
              <a:ext uri="{FF2B5EF4-FFF2-40B4-BE49-F238E27FC236}">
                <a16:creationId xmlns:a16="http://schemas.microsoft.com/office/drawing/2014/main" id="{41F7B4A0-5209-0E2F-D058-4CD13FB4B0C1}"/>
              </a:ext>
            </a:extLst>
          </p:cNvPr>
          <p:cNvSpPr/>
          <p:nvPr/>
        </p:nvSpPr>
        <p:spPr>
          <a:xfrm>
            <a:off x="297180" y="274540"/>
            <a:ext cx="3022092" cy="850392"/>
          </a:xfrm>
          <a:prstGeom prst="roundRect">
            <a:avLst/>
          </a:prstGeom>
          <a:solidFill>
            <a:schemeClr val="accent6">
              <a:lumMod val="40000"/>
              <a:lumOff val="60000"/>
            </a:schemeClr>
          </a:solidFill>
          <a:ln w="7620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TextBox 6">
            <a:extLst>
              <a:ext uri="{FF2B5EF4-FFF2-40B4-BE49-F238E27FC236}">
                <a16:creationId xmlns:a16="http://schemas.microsoft.com/office/drawing/2014/main" id="{15A47F1D-EB22-ED8F-F1FF-22324F6C2D51}"/>
              </a:ext>
            </a:extLst>
          </p:cNvPr>
          <p:cNvSpPr txBox="1"/>
          <p:nvPr/>
        </p:nvSpPr>
        <p:spPr>
          <a:xfrm>
            <a:off x="390906" y="423402"/>
            <a:ext cx="2928366" cy="584775"/>
          </a:xfrm>
          <a:prstGeom prst="rect">
            <a:avLst/>
          </a:prstGeom>
          <a:noFill/>
        </p:spPr>
        <p:txBody>
          <a:bodyPr wrap="square" rtlCol="0">
            <a:spAutoFit/>
          </a:bodyPr>
          <a:lstStyle/>
          <a:p>
            <a:pPr algn="ctr"/>
            <a:r>
              <a:rPr lang="en-US" sz="3200" b="1" dirty="0">
                <a:solidFill>
                  <a:schemeClr val="accent3">
                    <a:lumMod val="75000"/>
                  </a:schemeClr>
                </a:solidFill>
                <a:latin typeface="Agency FB" panose="020B0503020202020204" pitchFamily="34" charset="0"/>
              </a:rPr>
              <a:t>More Specifications</a:t>
            </a:r>
            <a:endParaRPr lang="en-CA" sz="3200" b="1" dirty="0">
              <a:solidFill>
                <a:schemeClr val="accent3">
                  <a:lumMod val="75000"/>
                </a:schemeClr>
              </a:solidFill>
              <a:latin typeface="Agency FB" panose="020B0503020202020204" pitchFamily="34" charset="0"/>
            </a:endParaRPr>
          </a:p>
        </p:txBody>
      </p:sp>
      <p:sp>
        <p:nvSpPr>
          <p:cNvPr id="8" name="TextBox 7">
            <a:extLst>
              <a:ext uri="{FF2B5EF4-FFF2-40B4-BE49-F238E27FC236}">
                <a16:creationId xmlns:a16="http://schemas.microsoft.com/office/drawing/2014/main" id="{0E5CDAE1-67EA-4020-0E76-298E03D8855B}"/>
              </a:ext>
            </a:extLst>
          </p:cNvPr>
          <p:cNvSpPr txBox="1"/>
          <p:nvPr/>
        </p:nvSpPr>
        <p:spPr>
          <a:xfrm>
            <a:off x="297180" y="1692080"/>
            <a:ext cx="7022592" cy="369332"/>
          </a:xfrm>
          <a:prstGeom prst="rect">
            <a:avLst/>
          </a:prstGeom>
          <a:noFill/>
        </p:spPr>
        <p:txBody>
          <a:bodyPr wrap="square" rtlCol="0">
            <a:spAutoFit/>
          </a:bodyPr>
          <a:lstStyle/>
          <a:p>
            <a:r>
              <a:rPr lang="en-US" u="sng" dirty="0">
                <a:solidFill>
                  <a:schemeClr val="accent3">
                    <a:lumMod val="40000"/>
                    <a:lumOff val="60000"/>
                  </a:schemeClr>
                </a:solidFill>
                <a:latin typeface="Agency FB" panose="020B0503020202020204" pitchFamily="34" charset="0"/>
              </a:rPr>
              <a:t>You can find runtime polymorphism in the purchasing of items in the Customer class</a:t>
            </a:r>
            <a:endParaRPr lang="en-CA" u="sng" dirty="0">
              <a:solidFill>
                <a:schemeClr val="accent3">
                  <a:lumMod val="40000"/>
                  <a:lumOff val="60000"/>
                </a:schemeClr>
              </a:solidFill>
              <a:latin typeface="Agency FB" panose="020B0503020202020204" pitchFamily="34" charset="0"/>
            </a:endParaRPr>
          </a:p>
        </p:txBody>
      </p:sp>
      <p:sp>
        <p:nvSpPr>
          <p:cNvPr id="9" name="TextBox 8">
            <a:extLst>
              <a:ext uri="{FF2B5EF4-FFF2-40B4-BE49-F238E27FC236}">
                <a16:creationId xmlns:a16="http://schemas.microsoft.com/office/drawing/2014/main" id="{0270A375-440C-6AF6-E946-7D5CF67D19E0}"/>
              </a:ext>
            </a:extLst>
          </p:cNvPr>
          <p:cNvSpPr txBox="1"/>
          <p:nvPr/>
        </p:nvSpPr>
        <p:spPr>
          <a:xfrm>
            <a:off x="484632" y="1966620"/>
            <a:ext cx="10040112" cy="369332"/>
          </a:xfrm>
          <a:prstGeom prst="rect">
            <a:avLst/>
          </a:prstGeom>
          <a:noFill/>
        </p:spPr>
        <p:txBody>
          <a:bodyPr wrap="square" rtlCol="0">
            <a:spAutoFit/>
          </a:bodyPr>
          <a:lstStyle/>
          <a:p>
            <a:r>
              <a:rPr lang="en-US" u="sng" dirty="0">
                <a:solidFill>
                  <a:schemeClr val="accent3">
                    <a:lumMod val="40000"/>
                    <a:lumOff val="60000"/>
                  </a:schemeClr>
                </a:solidFill>
                <a:latin typeface="Agency FB" panose="020B0503020202020204" pitchFamily="34" charset="0"/>
              </a:rPr>
              <a:t>- The customer has a purchase method which must be overridden to produce different results in the Adult versus Minor classes</a:t>
            </a:r>
            <a:endParaRPr lang="en-CA" u="sng" dirty="0">
              <a:solidFill>
                <a:schemeClr val="accent3">
                  <a:lumMod val="40000"/>
                  <a:lumOff val="60000"/>
                </a:schemeClr>
              </a:solidFill>
              <a:latin typeface="Agency FB" panose="020B0503020202020204" pitchFamily="34" charset="0"/>
            </a:endParaRPr>
          </a:p>
        </p:txBody>
      </p:sp>
      <p:sp>
        <p:nvSpPr>
          <p:cNvPr id="10" name="TextBox 9">
            <a:extLst>
              <a:ext uri="{FF2B5EF4-FFF2-40B4-BE49-F238E27FC236}">
                <a16:creationId xmlns:a16="http://schemas.microsoft.com/office/drawing/2014/main" id="{F170D8CE-EF45-2CC2-612C-CA168613D01A}"/>
              </a:ext>
            </a:extLst>
          </p:cNvPr>
          <p:cNvSpPr txBox="1"/>
          <p:nvPr/>
        </p:nvSpPr>
        <p:spPr>
          <a:xfrm>
            <a:off x="297180" y="1399472"/>
            <a:ext cx="2107692" cy="369332"/>
          </a:xfrm>
          <a:prstGeom prst="rect">
            <a:avLst/>
          </a:prstGeom>
          <a:noFill/>
        </p:spPr>
        <p:txBody>
          <a:bodyPr wrap="square" rtlCol="0">
            <a:spAutoFit/>
          </a:bodyPr>
          <a:lstStyle/>
          <a:p>
            <a:r>
              <a:rPr lang="en-US" b="1" u="sng" dirty="0">
                <a:solidFill>
                  <a:schemeClr val="accent3">
                    <a:lumMod val="40000"/>
                    <a:lumOff val="60000"/>
                  </a:schemeClr>
                </a:solidFill>
                <a:latin typeface="Agency FB" panose="020B0503020202020204" pitchFamily="34" charset="0"/>
              </a:rPr>
              <a:t>Runtime Polymorphism:</a:t>
            </a:r>
            <a:endParaRPr lang="en-CA" b="1" u="sng" dirty="0">
              <a:solidFill>
                <a:schemeClr val="accent3">
                  <a:lumMod val="40000"/>
                  <a:lumOff val="60000"/>
                </a:schemeClr>
              </a:solidFill>
              <a:latin typeface="Agency FB" panose="020B0503020202020204" pitchFamily="34" charset="0"/>
            </a:endParaRPr>
          </a:p>
        </p:txBody>
      </p:sp>
      <p:sp>
        <p:nvSpPr>
          <p:cNvPr id="13" name="TextBox 12">
            <a:extLst>
              <a:ext uri="{FF2B5EF4-FFF2-40B4-BE49-F238E27FC236}">
                <a16:creationId xmlns:a16="http://schemas.microsoft.com/office/drawing/2014/main" id="{88B81289-92A2-6E75-A73D-FEACA414AE65}"/>
              </a:ext>
            </a:extLst>
          </p:cNvPr>
          <p:cNvSpPr txBox="1"/>
          <p:nvPr/>
        </p:nvSpPr>
        <p:spPr>
          <a:xfrm>
            <a:off x="297180" y="2515591"/>
            <a:ext cx="2107692" cy="369332"/>
          </a:xfrm>
          <a:prstGeom prst="rect">
            <a:avLst/>
          </a:prstGeom>
          <a:noFill/>
        </p:spPr>
        <p:txBody>
          <a:bodyPr wrap="square" rtlCol="0">
            <a:spAutoFit/>
          </a:bodyPr>
          <a:lstStyle/>
          <a:p>
            <a:r>
              <a:rPr lang="en-US" b="1" u="sng" dirty="0">
                <a:solidFill>
                  <a:schemeClr val="accent3">
                    <a:lumMod val="40000"/>
                    <a:lumOff val="60000"/>
                  </a:schemeClr>
                </a:solidFill>
                <a:latin typeface="Agency FB" panose="020B0503020202020204" pitchFamily="34" charset="0"/>
              </a:rPr>
              <a:t>Text IO:</a:t>
            </a:r>
            <a:endParaRPr lang="en-CA" b="1" u="sng" dirty="0">
              <a:solidFill>
                <a:schemeClr val="accent3">
                  <a:lumMod val="40000"/>
                  <a:lumOff val="60000"/>
                </a:schemeClr>
              </a:solidFill>
              <a:latin typeface="Agency FB" panose="020B0503020202020204" pitchFamily="34" charset="0"/>
            </a:endParaRPr>
          </a:p>
        </p:txBody>
      </p:sp>
      <p:sp>
        <p:nvSpPr>
          <p:cNvPr id="14" name="TextBox 13">
            <a:extLst>
              <a:ext uri="{FF2B5EF4-FFF2-40B4-BE49-F238E27FC236}">
                <a16:creationId xmlns:a16="http://schemas.microsoft.com/office/drawing/2014/main" id="{84786BD4-050C-2F33-4E3D-94675A6261C9}"/>
              </a:ext>
            </a:extLst>
          </p:cNvPr>
          <p:cNvSpPr txBox="1"/>
          <p:nvPr/>
        </p:nvSpPr>
        <p:spPr>
          <a:xfrm>
            <a:off x="297180" y="2790131"/>
            <a:ext cx="7022592" cy="369332"/>
          </a:xfrm>
          <a:prstGeom prst="rect">
            <a:avLst/>
          </a:prstGeom>
          <a:noFill/>
        </p:spPr>
        <p:txBody>
          <a:bodyPr wrap="square" rtlCol="0">
            <a:spAutoFit/>
          </a:bodyPr>
          <a:lstStyle/>
          <a:p>
            <a:r>
              <a:rPr lang="en-US" u="sng" dirty="0">
                <a:solidFill>
                  <a:schemeClr val="accent3">
                    <a:lumMod val="40000"/>
                    <a:lumOff val="60000"/>
                  </a:schemeClr>
                </a:solidFill>
                <a:latin typeface="Agency FB" panose="020B0503020202020204" pitchFamily="34" charset="0"/>
              </a:rPr>
              <a:t>You can find Text IO in the receipt system within the Customer class</a:t>
            </a:r>
            <a:endParaRPr lang="en-CA" u="sng" dirty="0">
              <a:solidFill>
                <a:schemeClr val="accent3">
                  <a:lumMod val="40000"/>
                  <a:lumOff val="60000"/>
                </a:schemeClr>
              </a:solidFill>
              <a:latin typeface="Agency FB" panose="020B0503020202020204" pitchFamily="34" charset="0"/>
            </a:endParaRPr>
          </a:p>
        </p:txBody>
      </p:sp>
      <p:sp>
        <p:nvSpPr>
          <p:cNvPr id="15" name="TextBox 14">
            <a:extLst>
              <a:ext uri="{FF2B5EF4-FFF2-40B4-BE49-F238E27FC236}">
                <a16:creationId xmlns:a16="http://schemas.microsoft.com/office/drawing/2014/main" id="{B917703F-DF24-51B5-26DA-CF66A349A1B1}"/>
              </a:ext>
            </a:extLst>
          </p:cNvPr>
          <p:cNvSpPr txBox="1"/>
          <p:nvPr/>
        </p:nvSpPr>
        <p:spPr>
          <a:xfrm>
            <a:off x="484632" y="3059668"/>
            <a:ext cx="9619488" cy="369332"/>
          </a:xfrm>
          <a:prstGeom prst="rect">
            <a:avLst/>
          </a:prstGeom>
          <a:noFill/>
        </p:spPr>
        <p:txBody>
          <a:bodyPr wrap="square" rtlCol="0">
            <a:spAutoFit/>
          </a:bodyPr>
          <a:lstStyle/>
          <a:p>
            <a:r>
              <a:rPr lang="en-US" u="sng" dirty="0">
                <a:solidFill>
                  <a:schemeClr val="accent3">
                    <a:lumMod val="40000"/>
                    <a:lumOff val="60000"/>
                  </a:schemeClr>
                </a:solidFill>
                <a:latin typeface="Agency FB" panose="020B0503020202020204" pitchFamily="34" charset="0"/>
              </a:rPr>
              <a:t>- Upon receiving a receipt file, it must be scanned and verified as valid using Text IO so that it can be returned </a:t>
            </a:r>
            <a:endParaRPr lang="en-CA" u="sng" dirty="0">
              <a:solidFill>
                <a:schemeClr val="accent3">
                  <a:lumMod val="40000"/>
                  <a:lumOff val="60000"/>
                </a:schemeClr>
              </a:solidFill>
              <a:latin typeface="Agency FB" panose="020B0503020202020204" pitchFamily="34" charset="0"/>
            </a:endParaRPr>
          </a:p>
        </p:txBody>
      </p:sp>
      <p:sp>
        <p:nvSpPr>
          <p:cNvPr id="16" name="TextBox 15">
            <a:extLst>
              <a:ext uri="{FF2B5EF4-FFF2-40B4-BE49-F238E27FC236}">
                <a16:creationId xmlns:a16="http://schemas.microsoft.com/office/drawing/2014/main" id="{E71B011D-1021-004B-54CE-1B541DB022D4}"/>
              </a:ext>
            </a:extLst>
          </p:cNvPr>
          <p:cNvSpPr txBox="1"/>
          <p:nvPr/>
        </p:nvSpPr>
        <p:spPr>
          <a:xfrm>
            <a:off x="484632" y="3366092"/>
            <a:ext cx="11222736" cy="646331"/>
          </a:xfrm>
          <a:prstGeom prst="rect">
            <a:avLst/>
          </a:prstGeom>
          <a:noFill/>
        </p:spPr>
        <p:txBody>
          <a:bodyPr wrap="square" rtlCol="0">
            <a:spAutoFit/>
          </a:bodyPr>
          <a:lstStyle/>
          <a:p>
            <a:r>
              <a:rPr lang="en-US" u="sng" dirty="0">
                <a:solidFill>
                  <a:schemeClr val="accent3">
                    <a:lumMod val="40000"/>
                    <a:lumOff val="60000"/>
                  </a:schemeClr>
                </a:solidFill>
                <a:latin typeface="Agency FB" panose="020B0503020202020204" pitchFamily="34" charset="0"/>
              </a:rPr>
              <a:t>- Upon having sold a product, a code must be added to a file so that the receipt can be checked in the future (the code must have a date, so it can be verified that it hasn’t been more than 30 days since the purchase occurred)</a:t>
            </a:r>
            <a:endParaRPr lang="en-CA" u="sng" dirty="0">
              <a:solidFill>
                <a:schemeClr val="accent3">
                  <a:lumMod val="40000"/>
                  <a:lumOff val="60000"/>
                </a:schemeClr>
              </a:solidFill>
              <a:latin typeface="Agency FB" panose="020B0503020202020204" pitchFamily="34" charset="0"/>
            </a:endParaRPr>
          </a:p>
        </p:txBody>
      </p:sp>
      <p:sp>
        <p:nvSpPr>
          <p:cNvPr id="17" name="TextBox 16">
            <a:extLst>
              <a:ext uri="{FF2B5EF4-FFF2-40B4-BE49-F238E27FC236}">
                <a16:creationId xmlns:a16="http://schemas.microsoft.com/office/drawing/2014/main" id="{243DFAD0-A8DF-85DD-8E33-659F7614DD69}"/>
              </a:ext>
            </a:extLst>
          </p:cNvPr>
          <p:cNvSpPr txBox="1"/>
          <p:nvPr/>
        </p:nvSpPr>
        <p:spPr>
          <a:xfrm>
            <a:off x="297180" y="4180193"/>
            <a:ext cx="2107692" cy="369332"/>
          </a:xfrm>
          <a:prstGeom prst="rect">
            <a:avLst/>
          </a:prstGeom>
          <a:noFill/>
        </p:spPr>
        <p:txBody>
          <a:bodyPr wrap="square" rtlCol="0">
            <a:spAutoFit/>
          </a:bodyPr>
          <a:lstStyle/>
          <a:p>
            <a:r>
              <a:rPr lang="en-US" b="1" u="sng" dirty="0">
                <a:solidFill>
                  <a:schemeClr val="accent3">
                    <a:lumMod val="40000"/>
                    <a:lumOff val="60000"/>
                  </a:schemeClr>
                </a:solidFill>
                <a:latin typeface="Agency FB" panose="020B0503020202020204" pitchFamily="34" charset="0"/>
              </a:rPr>
              <a:t>Comparator Classes:</a:t>
            </a:r>
            <a:endParaRPr lang="en-CA" b="1" u="sng" dirty="0">
              <a:solidFill>
                <a:schemeClr val="accent3">
                  <a:lumMod val="40000"/>
                  <a:lumOff val="60000"/>
                </a:schemeClr>
              </a:solidFill>
              <a:latin typeface="Agency FB" panose="020B0503020202020204" pitchFamily="34" charset="0"/>
            </a:endParaRPr>
          </a:p>
        </p:txBody>
      </p:sp>
      <p:sp>
        <p:nvSpPr>
          <p:cNvPr id="18" name="TextBox 17">
            <a:extLst>
              <a:ext uri="{FF2B5EF4-FFF2-40B4-BE49-F238E27FC236}">
                <a16:creationId xmlns:a16="http://schemas.microsoft.com/office/drawing/2014/main" id="{BD83B673-E09C-AE70-E200-C5FB2A330695}"/>
              </a:ext>
            </a:extLst>
          </p:cNvPr>
          <p:cNvSpPr txBox="1"/>
          <p:nvPr/>
        </p:nvSpPr>
        <p:spPr>
          <a:xfrm>
            <a:off x="297180" y="4532629"/>
            <a:ext cx="11222736" cy="369332"/>
          </a:xfrm>
          <a:prstGeom prst="rect">
            <a:avLst/>
          </a:prstGeom>
          <a:noFill/>
        </p:spPr>
        <p:txBody>
          <a:bodyPr wrap="square" rtlCol="0">
            <a:spAutoFit/>
          </a:bodyPr>
          <a:lstStyle/>
          <a:p>
            <a:r>
              <a:rPr lang="en-US" u="sng" dirty="0">
                <a:solidFill>
                  <a:schemeClr val="accent3">
                    <a:lumMod val="40000"/>
                    <a:lumOff val="60000"/>
                  </a:schemeClr>
                </a:solidFill>
                <a:latin typeface="Agency FB" panose="020B0503020202020204" pitchFamily="34" charset="0"/>
              </a:rPr>
              <a:t>The Customer class should implement Comparator since it requires different sorting strategies depending on what type of customer it is </a:t>
            </a:r>
            <a:endParaRPr lang="en-CA" u="sng" dirty="0">
              <a:solidFill>
                <a:schemeClr val="accent3">
                  <a:lumMod val="40000"/>
                  <a:lumOff val="60000"/>
                </a:schemeClr>
              </a:solidFill>
              <a:latin typeface="Agency FB" panose="020B0503020202020204" pitchFamily="34" charset="0"/>
            </a:endParaRPr>
          </a:p>
        </p:txBody>
      </p:sp>
      <p:sp>
        <p:nvSpPr>
          <p:cNvPr id="19" name="TextBox 18">
            <a:extLst>
              <a:ext uri="{FF2B5EF4-FFF2-40B4-BE49-F238E27FC236}">
                <a16:creationId xmlns:a16="http://schemas.microsoft.com/office/drawing/2014/main" id="{25BB2E96-209E-48C9-4986-94A137121E82}"/>
              </a:ext>
            </a:extLst>
          </p:cNvPr>
          <p:cNvSpPr txBox="1"/>
          <p:nvPr/>
        </p:nvSpPr>
        <p:spPr>
          <a:xfrm>
            <a:off x="484632" y="4848487"/>
            <a:ext cx="11576304" cy="369332"/>
          </a:xfrm>
          <a:prstGeom prst="rect">
            <a:avLst/>
          </a:prstGeom>
          <a:noFill/>
        </p:spPr>
        <p:txBody>
          <a:bodyPr wrap="square" rtlCol="0">
            <a:spAutoFit/>
          </a:bodyPr>
          <a:lstStyle/>
          <a:p>
            <a:r>
              <a:rPr lang="en-US" u="sng" dirty="0">
                <a:solidFill>
                  <a:schemeClr val="accent3">
                    <a:lumMod val="40000"/>
                    <a:lumOff val="60000"/>
                  </a:schemeClr>
                </a:solidFill>
                <a:latin typeface="Agency FB" panose="020B0503020202020204" pitchFamily="34" charset="0"/>
              </a:rPr>
              <a:t>- The Customer class can be sorted differently based on whether it is an employee or not (it is determined to be an employee through a field in the class)</a:t>
            </a:r>
            <a:endParaRPr lang="en-CA" u="sng" dirty="0">
              <a:solidFill>
                <a:schemeClr val="accent3">
                  <a:lumMod val="40000"/>
                  <a:lumOff val="60000"/>
                </a:schemeClr>
              </a:solidFill>
              <a:latin typeface="Agency FB" panose="020B0503020202020204" pitchFamily="34" charset="0"/>
            </a:endParaRPr>
          </a:p>
        </p:txBody>
      </p:sp>
      <p:sp>
        <p:nvSpPr>
          <p:cNvPr id="20" name="TextBox 19">
            <a:extLst>
              <a:ext uri="{FF2B5EF4-FFF2-40B4-BE49-F238E27FC236}">
                <a16:creationId xmlns:a16="http://schemas.microsoft.com/office/drawing/2014/main" id="{825E79C9-9A7E-6F8E-014D-694BEDED2DBA}"/>
              </a:ext>
            </a:extLst>
          </p:cNvPr>
          <p:cNvSpPr txBox="1"/>
          <p:nvPr/>
        </p:nvSpPr>
        <p:spPr>
          <a:xfrm>
            <a:off x="297180" y="5300718"/>
            <a:ext cx="2107692" cy="369332"/>
          </a:xfrm>
          <a:prstGeom prst="rect">
            <a:avLst/>
          </a:prstGeom>
          <a:noFill/>
        </p:spPr>
        <p:txBody>
          <a:bodyPr wrap="square" rtlCol="0">
            <a:spAutoFit/>
          </a:bodyPr>
          <a:lstStyle/>
          <a:p>
            <a:r>
              <a:rPr lang="en-US" b="1" u="sng" dirty="0">
                <a:solidFill>
                  <a:schemeClr val="accent3">
                    <a:lumMod val="40000"/>
                    <a:lumOff val="60000"/>
                  </a:schemeClr>
                </a:solidFill>
                <a:latin typeface="Agency FB" panose="020B0503020202020204" pitchFamily="34" charset="0"/>
              </a:rPr>
              <a:t>Comparable Classes:</a:t>
            </a:r>
            <a:endParaRPr lang="en-CA" b="1" u="sng" dirty="0">
              <a:solidFill>
                <a:schemeClr val="accent3">
                  <a:lumMod val="40000"/>
                  <a:lumOff val="60000"/>
                </a:schemeClr>
              </a:solidFill>
              <a:latin typeface="Agency FB" panose="020B0503020202020204" pitchFamily="34" charset="0"/>
            </a:endParaRPr>
          </a:p>
        </p:txBody>
      </p:sp>
      <p:sp>
        <p:nvSpPr>
          <p:cNvPr id="21" name="TextBox 20">
            <a:extLst>
              <a:ext uri="{FF2B5EF4-FFF2-40B4-BE49-F238E27FC236}">
                <a16:creationId xmlns:a16="http://schemas.microsoft.com/office/drawing/2014/main" id="{AA134B08-B722-EE21-B032-9DB2FC303318}"/>
              </a:ext>
            </a:extLst>
          </p:cNvPr>
          <p:cNvSpPr txBox="1"/>
          <p:nvPr/>
        </p:nvSpPr>
        <p:spPr>
          <a:xfrm>
            <a:off x="297180" y="5670050"/>
            <a:ext cx="11763756" cy="369332"/>
          </a:xfrm>
          <a:prstGeom prst="rect">
            <a:avLst/>
          </a:prstGeom>
          <a:noFill/>
        </p:spPr>
        <p:txBody>
          <a:bodyPr wrap="square" rtlCol="0">
            <a:spAutoFit/>
          </a:bodyPr>
          <a:lstStyle/>
          <a:p>
            <a:r>
              <a:rPr lang="en-US" u="sng" dirty="0">
                <a:solidFill>
                  <a:schemeClr val="accent3">
                    <a:lumMod val="40000"/>
                    <a:lumOff val="60000"/>
                  </a:schemeClr>
                </a:solidFill>
                <a:latin typeface="Agency FB" panose="020B0503020202020204" pitchFamily="34" charset="0"/>
              </a:rPr>
              <a:t>The Item class should implement Comparator since it does not need any sorting strategies</a:t>
            </a:r>
            <a:endParaRPr lang="en-CA" u="sng" dirty="0">
              <a:solidFill>
                <a:schemeClr val="accent3">
                  <a:lumMod val="40000"/>
                  <a:lumOff val="60000"/>
                </a:schemeClr>
              </a:solidFill>
              <a:latin typeface="Agency FB" panose="020B0503020202020204" pitchFamily="34" charset="0"/>
            </a:endParaRPr>
          </a:p>
        </p:txBody>
      </p:sp>
      <p:sp>
        <p:nvSpPr>
          <p:cNvPr id="22" name="TextBox 21">
            <a:extLst>
              <a:ext uri="{FF2B5EF4-FFF2-40B4-BE49-F238E27FC236}">
                <a16:creationId xmlns:a16="http://schemas.microsoft.com/office/drawing/2014/main" id="{495994B6-4141-C876-67E8-9879B5AC2606}"/>
              </a:ext>
            </a:extLst>
          </p:cNvPr>
          <p:cNvSpPr txBox="1"/>
          <p:nvPr/>
        </p:nvSpPr>
        <p:spPr>
          <a:xfrm>
            <a:off x="428244" y="5937615"/>
            <a:ext cx="11763756" cy="369332"/>
          </a:xfrm>
          <a:prstGeom prst="rect">
            <a:avLst/>
          </a:prstGeom>
          <a:noFill/>
        </p:spPr>
        <p:txBody>
          <a:bodyPr wrap="square" rtlCol="0">
            <a:spAutoFit/>
          </a:bodyPr>
          <a:lstStyle/>
          <a:p>
            <a:r>
              <a:rPr lang="en-US" u="sng" dirty="0">
                <a:solidFill>
                  <a:schemeClr val="accent3">
                    <a:lumMod val="40000"/>
                    <a:lumOff val="60000"/>
                  </a:schemeClr>
                </a:solidFill>
                <a:latin typeface="Agency FB" panose="020B0503020202020204" pitchFamily="34" charset="0"/>
              </a:rPr>
              <a:t>- Sorting them based off something like price would suffice for this class since there aren’t any fields which would require a different means of sorting</a:t>
            </a:r>
            <a:endParaRPr lang="en-CA" u="sng" dirty="0">
              <a:solidFill>
                <a:schemeClr val="accent3">
                  <a:lumMod val="40000"/>
                  <a:lumOff val="60000"/>
                </a:schemeClr>
              </a:solidFill>
              <a:latin typeface="Agency FB" panose="020B0503020202020204" pitchFamily="34" charset="0"/>
            </a:endParaRPr>
          </a:p>
        </p:txBody>
      </p:sp>
    </p:spTree>
    <p:extLst>
      <p:ext uri="{BB962C8B-B14F-4D97-AF65-F5344CB8AC3E}">
        <p14:creationId xmlns:p14="http://schemas.microsoft.com/office/powerpoint/2010/main" val="2348994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7A6885-8DF0-80FD-86F7-204AC33FAA4D}"/>
              </a:ext>
            </a:extLst>
          </p:cNvPr>
          <p:cNvSpPr/>
          <p:nvPr/>
        </p:nvSpPr>
        <p:spPr>
          <a:xfrm>
            <a:off x="0" y="0"/>
            <a:ext cx="12192000" cy="685800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Diagonal Corners Rounded 5">
            <a:extLst>
              <a:ext uri="{FF2B5EF4-FFF2-40B4-BE49-F238E27FC236}">
                <a16:creationId xmlns:a16="http://schemas.microsoft.com/office/drawing/2014/main" id="{B5706744-D683-AB2C-2EF3-E21BC4C934C6}"/>
              </a:ext>
            </a:extLst>
          </p:cNvPr>
          <p:cNvSpPr/>
          <p:nvPr/>
        </p:nvSpPr>
        <p:spPr>
          <a:xfrm>
            <a:off x="263652" y="210840"/>
            <a:ext cx="2414016" cy="1527048"/>
          </a:xfrm>
          <a:prstGeom prst="round2DiagRect">
            <a:avLst/>
          </a:prstGeom>
          <a:solidFill>
            <a:schemeClr val="accent1">
              <a:lumMod val="60000"/>
              <a:lumOff val="40000"/>
            </a:schemeClr>
          </a:solidFill>
          <a:ln w="57150">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TextBox 3">
            <a:extLst>
              <a:ext uri="{FF2B5EF4-FFF2-40B4-BE49-F238E27FC236}">
                <a16:creationId xmlns:a16="http://schemas.microsoft.com/office/drawing/2014/main" id="{326990F1-D018-234B-CE8B-2120890D7823}"/>
              </a:ext>
            </a:extLst>
          </p:cNvPr>
          <p:cNvSpPr txBox="1"/>
          <p:nvPr/>
        </p:nvSpPr>
        <p:spPr>
          <a:xfrm>
            <a:off x="483108" y="353575"/>
            <a:ext cx="1984248" cy="1200329"/>
          </a:xfrm>
          <a:prstGeom prst="rect">
            <a:avLst/>
          </a:prstGeom>
          <a:noFill/>
        </p:spPr>
        <p:txBody>
          <a:bodyPr wrap="square" rtlCol="0">
            <a:spAutoFit/>
          </a:bodyPr>
          <a:lstStyle/>
          <a:p>
            <a:r>
              <a:rPr lang="en-US" sz="3600" u="sng" dirty="0">
                <a:solidFill>
                  <a:schemeClr val="accent1">
                    <a:lumMod val="50000"/>
                  </a:schemeClr>
                </a:solidFill>
                <a:latin typeface="Amasis MT Pro Medium" panose="02040604050005020304" pitchFamily="18" charset="0"/>
              </a:rPr>
              <a:t>Class Diagram</a:t>
            </a:r>
            <a:endParaRPr lang="en-CA" sz="3600" u="sng" dirty="0">
              <a:solidFill>
                <a:schemeClr val="accent1">
                  <a:lumMod val="50000"/>
                </a:schemeClr>
              </a:solidFill>
              <a:latin typeface="Amasis MT Pro Medium" panose="02040604050005020304" pitchFamily="18" charset="0"/>
            </a:endParaRPr>
          </a:p>
        </p:txBody>
      </p:sp>
      <p:sp>
        <p:nvSpPr>
          <p:cNvPr id="7" name="Rectangle 6">
            <a:extLst>
              <a:ext uri="{FF2B5EF4-FFF2-40B4-BE49-F238E27FC236}">
                <a16:creationId xmlns:a16="http://schemas.microsoft.com/office/drawing/2014/main" id="{FAAB8E49-F06B-A4AC-9A73-7C9B3AB3174B}"/>
              </a:ext>
            </a:extLst>
          </p:cNvPr>
          <p:cNvSpPr/>
          <p:nvPr/>
        </p:nvSpPr>
        <p:spPr>
          <a:xfrm>
            <a:off x="6702933" y="4403765"/>
            <a:ext cx="1225296" cy="461665"/>
          </a:xfrm>
          <a:prstGeom prst="rect">
            <a:avLst/>
          </a:prstGeom>
          <a:solidFill>
            <a:schemeClr val="tx2">
              <a:lumMod val="50000"/>
              <a:lumOff val="5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Customer</a:t>
            </a:r>
            <a:endParaRPr lang="en-CA" sz="1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TextBox 7">
            <a:extLst>
              <a:ext uri="{FF2B5EF4-FFF2-40B4-BE49-F238E27FC236}">
                <a16:creationId xmlns:a16="http://schemas.microsoft.com/office/drawing/2014/main" id="{023D4174-A4E3-0CA6-5778-277BB1124AD2}"/>
              </a:ext>
            </a:extLst>
          </p:cNvPr>
          <p:cNvSpPr txBox="1"/>
          <p:nvPr/>
        </p:nvSpPr>
        <p:spPr>
          <a:xfrm>
            <a:off x="5617845" y="3805112"/>
            <a:ext cx="3390138" cy="461665"/>
          </a:xfrm>
          <a:prstGeom prst="rect">
            <a:avLst/>
          </a:prstGeom>
          <a:noFill/>
        </p:spPr>
        <p:txBody>
          <a:bodyPr wrap="square" rtlCol="0">
            <a:spAutoFit/>
          </a:bodyPr>
          <a:lstStyle/>
          <a:p>
            <a:r>
              <a:rPr lang="en-US" sz="2400" u="sng" dirty="0">
                <a:solidFill>
                  <a:schemeClr val="tx2">
                    <a:lumMod val="75000"/>
                    <a:lumOff val="25000"/>
                  </a:schemeClr>
                </a:solidFill>
                <a:latin typeface="ADLaM Display" panose="02010000000000000000" pitchFamily="2" charset="0"/>
                <a:ea typeface="ADLaM Display" panose="02010000000000000000" pitchFamily="2" charset="0"/>
                <a:cs typeface="ADLaM Display" panose="02010000000000000000" pitchFamily="2" charset="0"/>
              </a:rPr>
              <a:t>Customer Inheritance</a:t>
            </a:r>
            <a:endParaRPr lang="en-CA" sz="2400" u="sng" dirty="0">
              <a:solidFill>
                <a:schemeClr val="tx2">
                  <a:lumMod val="75000"/>
                  <a:lumOff val="2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9" name="Rectangle 8">
            <a:extLst>
              <a:ext uri="{FF2B5EF4-FFF2-40B4-BE49-F238E27FC236}">
                <a16:creationId xmlns:a16="http://schemas.microsoft.com/office/drawing/2014/main" id="{61543FE3-DDBD-807A-EE07-A993A36E1F5E}"/>
              </a:ext>
            </a:extLst>
          </p:cNvPr>
          <p:cNvSpPr/>
          <p:nvPr/>
        </p:nvSpPr>
        <p:spPr>
          <a:xfrm>
            <a:off x="5175123" y="5121656"/>
            <a:ext cx="1225296" cy="461665"/>
          </a:xfrm>
          <a:prstGeom prst="rect">
            <a:avLst/>
          </a:prstGeom>
          <a:solidFill>
            <a:schemeClr val="tx2">
              <a:lumMod val="50000"/>
              <a:lumOff val="5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Adult</a:t>
            </a:r>
            <a:endParaRPr lang="en-CA" sz="1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Rectangle 9">
            <a:extLst>
              <a:ext uri="{FF2B5EF4-FFF2-40B4-BE49-F238E27FC236}">
                <a16:creationId xmlns:a16="http://schemas.microsoft.com/office/drawing/2014/main" id="{E6650677-A98B-EF01-5B91-D0F18074907B}"/>
              </a:ext>
            </a:extLst>
          </p:cNvPr>
          <p:cNvSpPr/>
          <p:nvPr/>
        </p:nvSpPr>
        <p:spPr>
          <a:xfrm>
            <a:off x="8138541" y="5109769"/>
            <a:ext cx="1225296" cy="461665"/>
          </a:xfrm>
          <a:prstGeom prst="rect">
            <a:avLst/>
          </a:prstGeom>
          <a:solidFill>
            <a:schemeClr val="tx2">
              <a:lumMod val="50000"/>
              <a:lumOff val="5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Minor</a:t>
            </a:r>
            <a:endParaRPr lang="en-CA" sz="1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5" name="Rectangle 14">
            <a:extLst>
              <a:ext uri="{FF2B5EF4-FFF2-40B4-BE49-F238E27FC236}">
                <a16:creationId xmlns:a16="http://schemas.microsoft.com/office/drawing/2014/main" id="{2259C51B-AAF2-13B7-849A-488056310BF2}"/>
              </a:ext>
            </a:extLst>
          </p:cNvPr>
          <p:cNvSpPr/>
          <p:nvPr/>
        </p:nvSpPr>
        <p:spPr>
          <a:xfrm>
            <a:off x="6700266" y="974886"/>
            <a:ext cx="1225296" cy="461665"/>
          </a:xfrm>
          <a:prstGeom prst="rect">
            <a:avLst/>
          </a:prstGeom>
          <a:solidFill>
            <a:schemeClr val="tx2">
              <a:lumMod val="50000"/>
              <a:lumOff val="5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Item</a:t>
            </a:r>
            <a:endParaRPr lang="en-CA" sz="1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6" name="TextBox 15">
            <a:extLst>
              <a:ext uri="{FF2B5EF4-FFF2-40B4-BE49-F238E27FC236}">
                <a16:creationId xmlns:a16="http://schemas.microsoft.com/office/drawing/2014/main" id="{E2840040-3FBB-DC62-2302-30541C267F0E}"/>
              </a:ext>
            </a:extLst>
          </p:cNvPr>
          <p:cNvSpPr txBox="1"/>
          <p:nvPr/>
        </p:nvSpPr>
        <p:spPr>
          <a:xfrm>
            <a:off x="5971032" y="382438"/>
            <a:ext cx="2683764" cy="461665"/>
          </a:xfrm>
          <a:prstGeom prst="rect">
            <a:avLst/>
          </a:prstGeom>
          <a:noFill/>
        </p:spPr>
        <p:txBody>
          <a:bodyPr wrap="square" rtlCol="0">
            <a:spAutoFit/>
          </a:bodyPr>
          <a:lstStyle/>
          <a:p>
            <a:r>
              <a:rPr lang="en-US" sz="2400" u="sng" dirty="0">
                <a:solidFill>
                  <a:schemeClr val="tx2">
                    <a:lumMod val="75000"/>
                    <a:lumOff val="25000"/>
                  </a:schemeClr>
                </a:solidFill>
                <a:latin typeface="ADLaM Display" panose="02010000000000000000" pitchFamily="2" charset="0"/>
                <a:ea typeface="ADLaM Display" panose="02010000000000000000" pitchFamily="2" charset="0"/>
                <a:cs typeface="ADLaM Display" panose="02010000000000000000" pitchFamily="2" charset="0"/>
              </a:rPr>
              <a:t>Item Inheritance</a:t>
            </a:r>
            <a:endParaRPr lang="en-CA" sz="2400" u="sng" dirty="0">
              <a:solidFill>
                <a:schemeClr val="tx2">
                  <a:lumMod val="75000"/>
                  <a:lumOff val="25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7" name="Rectangle 16">
            <a:extLst>
              <a:ext uri="{FF2B5EF4-FFF2-40B4-BE49-F238E27FC236}">
                <a16:creationId xmlns:a16="http://schemas.microsoft.com/office/drawing/2014/main" id="{51669B43-6CA6-5CEB-A1EE-E2FD17632D6A}"/>
              </a:ext>
            </a:extLst>
          </p:cNvPr>
          <p:cNvSpPr/>
          <p:nvPr/>
        </p:nvSpPr>
        <p:spPr>
          <a:xfrm>
            <a:off x="5172456" y="1692777"/>
            <a:ext cx="1225296" cy="461665"/>
          </a:xfrm>
          <a:prstGeom prst="rect">
            <a:avLst/>
          </a:prstGeom>
          <a:solidFill>
            <a:schemeClr val="tx2">
              <a:lumMod val="50000"/>
              <a:lumOff val="5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Product</a:t>
            </a:r>
            <a:endParaRPr lang="en-CA" sz="1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8" name="Rectangle 17">
            <a:extLst>
              <a:ext uri="{FF2B5EF4-FFF2-40B4-BE49-F238E27FC236}">
                <a16:creationId xmlns:a16="http://schemas.microsoft.com/office/drawing/2014/main" id="{05A6B666-9325-859C-0CFA-538600A9F778}"/>
              </a:ext>
            </a:extLst>
          </p:cNvPr>
          <p:cNvSpPr/>
          <p:nvPr/>
        </p:nvSpPr>
        <p:spPr>
          <a:xfrm>
            <a:off x="8135874" y="1680890"/>
            <a:ext cx="1225296" cy="461665"/>
          </a:xfrm>
          <a:prstGeom prst="rect">
            <a:avLst/>
          </a:prstGeom>
          <a:solidFill>
            <a:schemeClr val="tx2">
              <a:lumMod val="50000"/>
              <a:lumOff val="5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Utility</a:t>
            </a:r>
            <a:endParaRPr lang="en-CA" sz="14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9" name="Rectangle 18">
            <a:extLst>
              <a:ext uri="{FF2B5EF4-FFF2-40B4-BE49-F238E27FC236}">
                <a16:creationId xmlns:a16="http://schemas.microsoft.com/office/drawing/2014/main" id="{84F4B18B-C112-07A5-12E2-FE2F2DA7EA81}"/>
              </a:ext>
            </a:extLst>
          </p:cNvPr>
          <p:cNvSpPr/>
          <p:nvPr/>
        </p:nvSpPr>
        <p:spPr>
          <a:xfrm>
            <a:off x="4559808" y="2489611"/>
            <a:ext cx="1225296" cy="461665"/>
          </a:xfrm>
          <a:prstGeom prst="rect">
            <a:avLst/>
          </a:prstGeom>
          <a:solidFill>
            <a:schemeClr val="tx2">
              <a:lumMod val="50000"/>
              <a:lumOff val="5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DLaM Display" panose="02010000000000000000" pitchFamily="2" charset="0"/>
                <a:ea typeface="ADLaM Display" panose="02010000000000000000" pitchFamily="2" charset="0"/>
                <a:cs typeface="ADLaM Display" panose="02010000000000000000" pitchFamily="2" charset="0"/>
              </a:rPr>
              <a:t>Adult Product</a:t>
            </a:r>
            <a:endParaRPr lang="en-CA" sz="1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0" name="Rectangle 19">
            <a:extLst>
              <a:ext uri="{FF2B5EF4-FFF2-40B4-BE49-F238E27FC236}">
                <a16:creationId xmlns:a16="http://schemas.microsoft.com/office/drawing/2014/main" id="{81B43EAC-80B8-4C28-1890-2671AD432764}"/>
              </a:ext>
            </a:extLst>
          </p:cNvPr>
          <p:cNvSpPr/>
          <p:nvPr/>
        </p:nvSpPr>
        <p:spPr>
          <a:xfrm>
            <a:off x="5824728" y="2489612"/>
            <a:ext cx="1225296" cy="461665"/>
          </a:xfrm>
          <a:prstGeom prst="rect">
            <a:avLst/>
          </a:prstGeom>
          <a:solidFill>
            <a:schemeClr val="tx2">
              <a:lumMod val="50000"/>
              <a:lumOff val="5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DLaM Display" panose="02010000000000000000" pitchFamily="2" charset="0"/>
                <a:ea typeface="ADLaM Display" panose="02010000000000000000" pitchFamily="2" charset="0"/>
                <a:cs typeface="ADLaM Display" panose="02010000000000000000" pitchFamily="2" charset="0"/>
              </a:rPr>
              <a:t>General Product</a:t>
            </a:r>
            <a:endParaRPr lang="en-CA" sz="1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1" name="Rectangle 20">
            <a:extLst>
              <a:ext uri="{FF2B5EF4-FFF2-40B4-BE49-F238E27FC236}">
                <a16:creationId xmlns:a16="http://schemas.microsoft.com/office/drawing/2014/main" id="{74CDC4D2-3046-3D88-7707-59E6529545A5}"/>
              </a:ext>
            </a:extLst>
          </p:cNvPr>
          <p:cNvSpPr/>
          <p:nvPr/>
        </p:nvSpPr>
        <p:spPr>
          <a:xfrm>
            <a:off x="7523226" y="2489090"/>
            <a:ext cx="1225296" cy="461665"/>
          </a:xfrm>
          <a:prstGeom prst="rect">
            <a:avLst/>
          </a:prstGeom>
          <a:solidFill>
            <a:schemeClr val="tx2">
              <a:lumMod val="50000"/>
              <a:lumOff val="5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DLaM Display" panose="02010000000000000000" pitchFamily="2" charset="0"/>
                <a:ea typeface="ADLaM Display" panose="02010000000000000000" pitchFamily="2" charset="0"/>
                <a:cs typeface="ADLaM Display" panose="02010000000000000000" pitchFamily="2" charset="0"/>
              </a:rPr>
              <a:t>Rented Utility</a:t>
            </a:r>
            <a:endParaRPr lang="en-CA" sz="12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2" name="Rectangle 21">
            <a:extLst>
              <a:ext uri="{FF2B5EF4-FFF2-40B4-BE49-F238E27FC236}">
                <a16:creationId xmlns:a16="http://schemas.microsoft.com/office/drawing/2014/main" id="{CF125356-3E1A-CC2F-85EF-D0C6D813F823}"/>
              </a:ext>
            </a:extLst>
          </p:cNvPr>
          <p:cNvSpPr/>
          <p:nvPr/>
        </p:nvSpPr>
        <p:spPr>
          <a:xfrm>
            <a:off x="8803005" y="2489090"/>
            <a:ext cx="1225296" cy="461665"/>
          </a:xfrm>
          <a:prstGeom prst="rect">
            <a:avLst/>
          </a:prstGeom>
          <a:solidFill>
            <a:schemeClr val="tx2">
              <a:lumMod val="50000"/>
              <a:lumOff val="5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DLaM Display" panose="02010000000000000000" pitchFamily="2" charset="0"/>
                <a:ea typeface="ADLaM Display" panose="02010000000000000000" pitchFamily="2" charset="0"/>
                <a:cs typeface="ADLaM Display" panose="02010000000000000000" pitchFamily="2" charset="0"/>
              </a:rPr>
              <a:t>Purchased Utility</a:t>
            </a:r>
            <a:endParaRPr lang="en-CA" sz="12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24" name="Straight Connector 23">
            <a:extLst>
              <a:ext uri="{FF2B5EF4-FFF2-40B4-BE49-F238E27FC236}">
                <a16:creationId xmlns:a16="http://schemas.microsoft.com/office/drawing/2014/main" id="{3696C7A6-ED17-FD07-EB12-5C4A75906607}"/>
              </a:ext>
            </a:extLst>
          </p:cNvPr>
          <p:cNvCxnSpPr>
            <a:cxnSpLocks/>
            <a:endCxn id="9" idx="0"/>
          </p:cNvCxnSpPr>
          <p:nvPr/>
        </p:nvCxnSpPr>
        <p:spPr>
          <a:xfrm flipH="1">
            <a:off x="5787771" y="4865430"/>
            <a:ext cx="1527810" cy="2562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0FE0E195-F275-963D-EED7-3D43A9589F61}"/>
              </a:ext>
            </a:extLst>
          </p:cNvPr>
          <p:cNvCxnSpPr>
            <a:stCxn id="7" idx="2"/>
            <a:endCxn id="10" idx="0"/>
          </p:cNvCxnSpPr>
          <p:nvPr/>
        </p:nvCxnSpPr>
        <p:spPr>
          <a:xfrm>
            <a:off x="7315581" y="4865430"/>
            <a:ext cx="1435608" cy="244339"/>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A96114ED-01EB-4977-5FED-084EF597B938}"/>
              </a:ext>
            </a:extLst>
          </p:cNvPr>
          <p:cNvCxnSpPr>
            <a:cxnSpLocks/>
            <a:stCxn id="15" idx="2"/>
            <a:endCxn id="18" idx="0"/>
          </p:cNvCxnSpPr>
          <p:nvPr/>
        </p:nvCxnSpPr>
        <p:spPr>
          <a:xfrm>
            <a:off x="7312914" y="1436551"/>
            <a:ext cx="1435608" cy="244339"/>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83A6EE2C-D442-6E42-5A43-D9FFD89EF4DB}"/>
              </a:ext>
            </a:extLst>
          </p:cNvPr>
          <p:cNvCxnSpPr>
            <a:cxnSpLocks/>
            <a:stCxn id="15" idx="2"/>
            <a:endCxn id="17" idx="0"/>
          </p:cNvCxnSpPr>
          <p:nvPr/>
        </p:nvCxnSpPr>
        <p:spPr>
          <a:xfrm flipH="1">
            <a:off x="5785104" y="1436551"/>
            <a:ext cx="1527810" cy="2562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95D9FB3-EE17-BC1C-2ADC-544D9A69E524}"/>
              </a:ext>
            </a:extLst>
          </p:cNvPr>
          <p:cNvCxnSpPr>
            <a:cxnSpLocks/>
            <a:stCxn id="17" idx="2"/>
            <a:endCxn id="19" idx="0"/>
          </p:cNvCxnSpPr>
          <p:nvPr/>
        </p:nvCxnSpPr>
        <p:spPr>
          <a:xfrm flipH="1">
            <a:off x="5172456" y="2154442"/>
            <a:ext cx="612648" cy="335169"/>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6EB0F80F-A9C5-CB46-E373-6E688D975968}"/>
              </a:ext>
            </a:extLst>
          </p:cNvPr>
          <p:cNvCxnSpPr>
            <a:cxnSpLocks/>
            <a:stCxn id="17" idx="2"/>
            <a:endCxn id="20" idx="0"/>
          </p:cNvCxnSpPr>
          <p:nvPr/>
        </p:nvCxnSpPr>
        <p:spPr>
          <a:xfrm>
            <a:off x="5785104" y="2154442"/>
            <a:ext cx="652272" cy="33517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0574D47-1513-99D2-17F5-3770F983BACA}"/>
              </a:ext>
            </a:extLst>
          </p:cNvPr>
          <p:cNvCxnSpPr>
            <a:cxnSpLocks/>
            <a:endCxn id="21" idx="0"/>
          </p:cNvCxnSpPr>
          <p:nvPr/>
        </p:nvCxnSpPr>
        <p:spPr>
          <a:xfrm flipH="1">
            <a:off x="8135874" y="2152771"/>
            <a:ext cx="612648" cy="3363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B9875990-A478-1EAF-3AB2-4267027FB79D}"/>
              </a:ext>
            </a:extLst>
          </p:cNvPr>
          <p:cNvCxnSpPr>
            <a:cxnSpLocks/>
            <a:endCxn id="22" idx="0"/>
          </p:cNvCxnSpPr>
          <p:nvPr/>
        </p:nvCxnSpPr>
        <p:spPr>
          <a:xfrm>
            <a:off x="8747760" y="2171220"/>
            <a:ext cx="667893" cy="31787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2727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16B3D5-8777-87F1-3C3E-C62319310D07}"/>
              </a:ext>
            </a:extLst>
          </p:cNvPr>
          <p:cNvSpPr txBox="1"/>
          <p:nvPr/>
        </p:nvSpPr>
        <p:spPr>
          <a:xfrm>
            <a:off x="329184" y="292608"/>
            <a:ext cx="4270248" cy="584775"/>
          </a:xfrm>
          <a:prstGeom prst="rect">
            <a:avLst/>
          </a:prstGeom>
          <a:noFill/>
        </p:spPr>
        <p:txBody>
          <a:bodyPr wrap="square" rtlCol="0">
            <a:spAutoFit/>
          </a:bodyPr>
          <a:lstStyle/>
          <a:p>
            <a:r>
              <a:rPr lang="en-US" sz="3200" b="1" u="sng" dirty="0">
                <a:latin typeface="Agency FB" panose="020B0503020202020204" pitchFamily="34" charset="0"/>
              </a:rPr>
              <a:t>Partial Implementation Phase</a:t>
            </a:r>
            <a:endParaRPr lang="en-CA" sz="3200" b="1" u="sng" dirty="0">
              <a:latin typeface="Agency FB" panose="020B0503020202020204" pitchFamily="34" charset="0"/>
            </a:endParaRPr>
          </a:p>
        </p:txBody>
      </p:sp>
      <p:sp>
        <p:nvSpPr>
          <p:cNvPr id="5" name="TextBox 4">
            <a:extLst>
              <a:ext uri="{FF2B5EF4-FFF2-40B4-BE49-F238E27FC236}">
                <a16:creationId xmlns:a16="http://schemas.microsoft.com/office/drawing/2014/main" id="{BC48CD96-5FF6-2C3B-7F2B-579390D3E216}"/>
              </a:ext>
            </a:extLst>
          </p:cNvPr>
          <p:cNvSpPr txBox="1"/>
          <p:nvPr/>
        </p:nvSpPr>
        <p:spPr>
          <a:xfrm>
            <a:off x="329184" y="1133856"/>
            <a:ext cx="2788920" cy="584775"/>
          </a:xfrm>
          <a:prstGeom prst="rect">
            <a:avLst/>
          </a:prstGeom>
          <a:noFill/>
        </p:spPr>
        <p:txBody>
          <a:bodyPr wrap="square" rtlCol="0">
            <a:spAutoFit/>
          </a:bodyPr>
          <a:lstStyle/>
          <a:p>
            <a:r>
              <a:rPr lang="en-US" sz="3200" u="sng" dirty="0">
                <a:latin typeface="Agency FB" panose="020B0503020202020204" pitchFamily="34" charset="0"/>
              </a:rPr>
              <a:t>For Deliverable #2: </a:t>
            </a:r>
            <a:endParaRPr lang="en-CA" sz="3200" u="sng" dirty="0">
              <a:latin typeface="Agency FB" panose="020B0503020202020204" pitchFamily="34" charset="0"/>
            </a:endParaRPr>
          </a:p>
        </p:txBody>
      </p:sp>
      <p:sp>
        <p:nvSpPr>
          <p:cNvPr id="6" name="TextBox 5">
            <a:extLst>
              <a:ext uri="{FF2B5EF4-FFF2-40B4-BE49-F238E27FC236}">
                <a16:creationId xmlns:a16="http://schemas.microsoft.com/office/drawing/2014/main" id="{BFCCFBF9-BF8D-1B95-891B-340E1E71DA08}"/>
              </a:ext>
            </a:extLst>
          </p:cNvPr>
          <p:cNvSpPr txBox="1"/>
          <p:nvPr/>
        </p:nvSpPr>
        <p:spPr>
          <a:xfrm>
            <a:off x="329184" y="2263474"/>
            <a:ext cx="10780776" cy="2677656"/>
          </a:xfrm>
          <a:prstGeom prst="rect">
            <a:avLst/>
          </a:prstGeom>
          <a:noFill/>
        </p:spPr>
        <p:txBody>
          <a:bodyPr wrap="square" rtlCol="0">
            <a:spAutoFit/>
          </a:bodyPr>
          <a:lstStyle/>
          <a:p>
            <a:r>
              <a:rPr lang="en-US" sz="2800" dirty="0">
                <a:latin typeface="Agency FB" panose="020B0503020202020204" pitchFamily="34" charset="0"/>
              </a:rPr>
              <a:t>The general hierarchy structure must be complete with Customer, Adult, Minor, Item, Utility, Product, Rented Utility, Purchased Utility, Adult Product, and General Product all implemented. The Store class must also be finished. Customers should be able to purchase items, and the store should be able to acquire items. The returnable interface and methods should be implemented. The Comparator and Comparable interfaces for both the Customer, and </a:t>
            </a:r>
            <a:r>
              <a:rPr lang="en-US" sz="2800">
                <a:latin typeface="Agency FB" panose="020B0503020202020204" pitchFamily="34" charset="0"/>
              </a:rPr>
              <a:t>Item subclasses </a:t>
            </a:r>
            <a:r>
              <a:rPr lang="en-US" sz="2800" dirty="0">
                <a:latin typeface="Agency FB" panose="020B0503020202020204" pitchFamily="34" charset="0"/>
              </a:rPr>
              <a:t>must also be complete. The methods in the Store class should be functional.</a:t>
            </a:r>
          </a:p>
        </p:txBody>
      </p:sp>
    </p:spTree>
    <p:extLst>
      <p:ext uri="{BB962C8B-B14F-4D97-AF65-F5344CB8AC3E}">
        <p14:creationId xmlns:p14="http://schemas.microsoft.com/office/powerpoint/2010/main" val="2897923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0DA3A4CD9ECF643AE533C29047F5D34" ma:contentTypeVersion="5" ma:contentTypeDescription="Create a new document." ma:contentTypeScope="" ma:versionID="73c2e85d8613d4e28a3b1f1f9b2da512">
  <xsd:schema xmlns:xsd="http://www.w3.org/2001/XMLSchema" xmlns:xs="http://www.w3.org/2001/XMLSchema" xmlns:p="http://schemas.microsoft.com/office/2006/metadata/properties" xmlns:ns3="1568ff45-ce24-479e-8f58-f9affe22644f" targetNamespace="http://schemas.microsoft.com/office/2006/metadata/properties" ma:root="true" ma:fieldsID="bb9e373167897a586d7b8dfb01b686e0" ns3:_="">
    <xsd:import namespace="1568ff45-ce24-479e-8f58-f9affe22644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68ff45-ce24-479e-8f58-f9affe22644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F8DAC6-7F82-40CF-8DCD-5B56F05ACF19}">
  <ds:schemaRefs>
    <ds:schemaRef ds:uri="http://schemas.microsoft.com/sharepoint/v3/contenttype/forms"/>
  </ds:schemaRefs>
</ds:datastoreItem>
</file>

<file path=customXml/itemProps2.xml><?xml version="1.0" encoding="utf-8"?>
<ds:datastoreItem xmlns:ds="http://schemas.openxmlformats.org/officeDocument/2006/customXml" ds:itemID="{411A829B-9493-4A1D-831D-948549E39FE0}">
  <ds:schemaRefs>
    <ds:schemaRef ds:uri="http://purl.org/dc/dcmitype/"/>
    <ds:schemaRef ds:uri="http://www.w3.org/XML/1998/namespace"/>
    <ds:schemaRef ds:uri="http://purl.org/dc/elements/1.1/"/>
    <ds:schemaRef ds:uri="http://schemas.openxmlformats.org/package/2006/metadata/core-properties"/>
    <ds:schemaRef ds:uri="http://schemas.microsoft.com/office/2006/documentManagement/types"/>
    <ds:schemaRef ds:uri="http://purl.org/dc/terms/"/>
    <ds:schemaRef ds:uri="1568ff45-ce24-479e-8f58-f9affe22644f"/>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BBD6207-D835-4FDC-9ED7-1498D4DC94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68ff45-ce24-479e-8f58-f9affe2264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198</TotalTime>
  <Words>691</Words>
  <Application>Microsoft Office PowerPoint</Application>
  <PresentationFormat>Widescreen</PresentationFormat>
  <Paragraphs>67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ADLaM Display</vt:lpstr>
      <vt:lpstr>Agency FB</vt:lpstr>
      <vt:lpstr>Amasis MT Pro Medium</vt:lpstr>
      <vt:lpstr>Aptos</vt:lpstr>
      <vt:lpstr>Aptos Display</vt:lpstr>
      <vt:lpstr>Arial</vt:lpstr>
      <vt:lpstr>Office Theme</vt:lpstr>
      <vt:lpstr>Convenience Store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Quentin Proulx</dc:creator>
  <cp:lastModifiedBy>Quentin Proulx</cp:lastModifiedBy>
  <cp:revision>2</cp:revision>
  <dcterms:created xsi:type="dcterms:W3CDTF">2025-04-21T00:22:22Z</dcterms:created>
  <dcterms:modified xsi:type="dcterms:W3CDTF">2025-04-21T03:44:04Z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0x01010050DA3A4CD9ECF643AE533C29047F5D34</vt:lpwstr>
  </property>
</Properties>
</file>