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6291" autoAdjust="0"/>
  </p:normalViewPr>
  <p:slideViewPr>
    <p:cSldViewPr snapToGrid="0" snapToObjects="1">
      <p:cViewPr varScale="1">
        <p:scale>
          <a:sx n="38" d="100"/>
          <a:sy n="38" d="100"/>
        </p:scale>
        <p:origin x="1254" y="72"/>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dirty="0"/>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3"/>
            <a:ext cx="15122378" cy="1323439"/>
          </a:xfrm>
          <a:prstGeom prst="rect">
            <a:avLst/>
          </a:prstGeom>
          <a:noFill/>
        </p:spPr>
        <p:txBody>
          <a:bodyPr wrap="none" lIns="72000" tIns="72000" rIns="72000" bIns="72000" rtlCol="0">
            <a:normAutofit/>
          </a:bodyPr>
          <a:lstStyle/>
          <a:p>
            <a:pPr algn="ctr"/>
            <a:r>
              <a:rPr lang="en-GB" sz="7400" dirty="0">
                <a:latin typeface="+mj-lt"/>
              </a:rPr>
              <a:t>Generic smartphone game controller</a:t>
            </a:r>
          </a:p>
        </p:txBody>
      </p:sp>
      <p:graphicFrame>
        <p:nvGraphicFramePr>
          <p:cNvPr id="7" name="Tabelle 6"/>
          <p:cNvGraphicFramePr>
            <a:graphicFrameLocks noGrp="1"/>
          </p:cNvGraphicFramePr>
          <p:nvPr>
            <p:extLst>
              <p:ext uri="{D42A27DB-BD31-4B8C-83A1-F6EECF244321}">
                <p14:modId xmlns:p14="http://schemas.microsoft.com/office/powerpoint/2010/main" val="1823269194"/>
              </p:ext>
            </p:extLst>
          </p:nvPr>
        </p:nvGraphicFramePr>
        <p:xfrm>
          <a:off x="22758424" y="18414123"/>
          <a:ext cx="7201896" cy="1737360"/>
        </p:xfrm>
        <a:graphic>
          <a:graphicData uri="http://schemas.openxmlformats.org/drawingml/2006/table">
            <a:tbl>
              <a:tblPr firstRow="1" bandRow="1">
                <a:tableStyleId>{5940675A-B579-460E-94D1-54222C63F5DA}</a:tableStyleId>
              </a:tblPr>
              <a:tblGrid>
                <a:gridCol w="2487424">
                  <a:extLst>
                    <a:ext uri="{9D8B030D-6E8A-4147-A177-3AD203B41FA5}">
                      <a16:colId xmlns:a16="http://schemas.microsoft.com/office/drawing/2014/main" val="20000"/>
                    </a:ext>
                  </a:extLst>
                </a:gridCol>
                <a:gridCol w="471447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Graduate(s):</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Quentin Flückiger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Eric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Dubuis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19956914"/>
            <a:ext cx="15122378"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GB" altLang="de-DE" sz="3200" dirty="0">
                <a:solidFill>
                  <a:srgbClr val="697D91"/>
                </a:solidFill>
                <a:latin typeface="Lucida Sans" pitchFamily="34" charset="0"/>
              </a:rPr>
              <a:t>Bachelor Thesis 2019	 Degree Programme  Computer Science</a:t>
            </a:r>
            <a:endParaRPr lang="en-GB" sz="3200" dirty="0">
              <a:solidFill>
                <a:srgbClr val="697D91"/>
              </a:solidFill>
              <a:latin typeface="Lucida Sans" pitchFamily="34" charset="0"/>
            </a:endParaRPr>
          </a:p>
        </p:txBody>
      </p:sp>
      <p:sp>
        <p:nvSpPr>
          <p:cNvPr id="6" name="Textfeld 5"/>
          <p:cNvSpPr txBox="1"/>
          <p:nvPr/>
        </p:nvSpPr>
        <p:spPr>
          <a:xfrm>
            <a:off x="898775" y="896767"/>
            <a:ext cx="8845847" cy="9633406"/>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Starting position</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US" altLang="de-DE" sz="3200" dirty="0">
                <a:latin typeface="Lucida Sans" pitchFamily="34" charset="0"/>
              </a:rPr>
              <a:t>Playing games is becoming more and more popular and in everyone's daily life, be it board games, video games or mobile games. Even though most of the games played on smartphones are multiplayer, they don’t involve the users to physically interact with each other. Instead, they tend to isolate the players. On the contrary to split screen games on console, which are increasingly rare, but for which one needs a costly controller. This problem of equipment is located within boardgames as well. One game uses a set of pieces and another one uses another set. It is tedious to stow away a large number of games in this case. Thus came our idea of mixing the advantages.</a:t>
            </a:r>
          </a:p>
        </p:txBody>
      </p:sp>
      <p:sp>
        <p:nvSpPr>
          <p:cNvPr id="10" name="Textfeld 9"/>
          <p:cNvSpPr txBox="1"/>
          <p:nvPr/>
        </p:nvSpPr>
        <p:spPr>
          <a:xfrm>
            <a:off x="10405717" y="4347773"/>
            <a:ext cx="8845847" cy="12588061"/>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Approach</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US" altLang="de-DE" sz="3200" dirty="0">
                <a:latin typeface="Lucida Sans" pitchFamily="34" charset="0"/>
              </a:rPr>
              <a:t>As smartphones are very common, powerful, small and lightweight they were the best tool to fulfill our problematic.</a:t>
            </a:r>
          </a:p>
          <a:p>
            <a:pPr algn="just">
              <a:buClr>
                <a:srgbClr val="FAA500"/>
              </a:buClr>
              <a:buSzPct val="80000"/>
              <a:defRPr/>
            </a:pPr>
            <a:r>
              <a:rPr lang="en-US" altLang="de-DE" sz="3200" dirty="0">
                <a:latin typeface="Lucida Sans" pitchFamily="34" charset="0"/>
              </a:rPr>
              <a:t>We chose to implement two games to demonstrate the base possibilities a platform such as this one would be capable of.</a:t>
            </a:r>
          </a:p>
          <a:p>
            <a:pPr algn="just">
              <a:buClr>
                <a:srgbClr val="FAA500"/>
              </a:buClr>
              <a:buSzPct val="80000"/>
              <a:defRPr/>
            </a:pPr>
            <a:r>
              <a:rPr lang="en-US" altLang="de-DE" sz="3200" dirty="0">
                <a:latin typeface="Lucida Sans" pitchFamily="34" charset="0"/>
              </a:rPr>
              <a:t>The first game is a multiplayer snake, playable from one to four players where the controller is very basic with four buttons to control our snake. We decided to develop such a game to show that the smartphone is used but as a mere tool, one which the players don’t need to look at when they play and so the possibility to interact with the other increase.</a:t>
            </a:r>
          </a:p>
          <a:p>
            <a:pPr algn="just">
              <a:buClr>
                <a:srgbClr val="FAA500"/>
              </a:buClr>
              <a:buSzPct val="80000"/>
              <a:defRPr/>
            </a:pPr>
            <a:r>
              <a:rPr lang="en-GB" altLang="de-DE" sz="3200" dirty="0">
                <a:latin typeface="Lucida Sans" pitchFamily="34" charset="0"/>
              </a:rPr>
              <a:t>The second one is a domino game, playable with two players. Here the controller is at the </a:t>
            </a:r>
            <a:r>
              <a:rPr lang="en-GB" altLang="de-DE" sz="3200" dirty="0" err="1">
                <a:latin typeface="Lucida Sans" pitchFamily="34" charset="0"/>
              </a:rPr>
              <a:t>center</a:t>
            </a:r>
            <a:r>
              <a:rPr lang="en-GB" altLang="de-DE" sz="3200" dirty="0">
                <a:latin typeface="Lucida Sans" pitchFamily="34" charset="0"/>
              </a:rPr>
              <a:t> of the game as a domino game is a sort of card game where each player hides their hands to the other. This allowed us to start working toward a “Smart” controller. </a:t>
            </a:r>
          </a:p>
        </p:txBody>
      </p:sp>
      <p:sp>
        <p:nvSpPr>
          <p:cNvPr id="13" name="Textfeld 5">
            <a:extLst>
              <a:ext uri="{FF2B5EF4-FFF2-40B4-BE49-F238E27FC236}">
                <a16:creationId xmlns:a16="http://schemas.microsoft.com/office/drawing/2014/main" id="{675CB9F1-A0DD-4CA9-99F0-444DDD5B3F05}"/>
              </a:ext>
            </a:extLst>
          </p:cNvPr>
          <p:cNvSpPr txBox="1"/>
          <p:nvPr/>
        </p:nvSpPr>
        <p:spPr>
          <a:xfrm>
            <a:off x="10416732" y="896767"/>
            <a:ext cx="8845847" cy="3231654"/>
          </a:xfrm>
          <a:prstGeom prst="rect">
            <a:avLst/>
          </a:prstGeom>
          <a:noFill/>
        </p:spPr>
        <p:txBody>
          <a:bodyPr wrap="square" rtlCol="0">
            <a:spAutoFit/>
          </a:bodyPr>
          <a:lstStyle/>
          <a:p>
            <a:pPr algn="just">
              <a:buClr>
                <a:srgbClr val="FAA500"/>
              </a:buClr>
              <a:buSzPct val="80000"/>
              <a:defRPr/>
            </a:pPr>
            <a:r>
              <a:rPr lang="en-GB" altLang="de-DE" sz="4400" dirty="0">
                <a:solidFill>
                  <a:srgbClr val="697D91"/>
                </a:solidFill>
                <a:latin typeface="+mj-lt"/>
              </a:rPr>
              <a:t>Goal</a:t>
            </a:r>
            <a:endParaRPr lang="en-GB" altLang="de-DE" sz="3200" dirty="0">
              <a:solidFill>
                <a:srgbClr val="697D91"/>
              </a:solidFill>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r>
              <a:rPr lang="en-GB" altLang="de-DE" sz="3200" dirty="0">
                <a:latin typeface="Lucida Sans" pitchFamily="34" charset="0"/>
              </a:rPr>
              <a:t>The goal of this bachelor thesis was to develop a generic platform that uses a computer as the server that plays games and use smartphone(s) as game controller. </a:t>
            </a:r>
          </a:p>
        </p:txBody>
      </p:sp>
      <p:sp>
        <p:nvSpPr>
          <p:cNvPr id="17" name="Textfeld 8">
            <a:extLst>
              <a:ext uri="{FF2B5EF4-FFF2-40B4-BE49-F238E27FC236}">
                <a16:creationId xmlns:a16="http://schemas.microsoft.com/office/drawing/2014/main" id="{592625F8-C0BD-4866-8F1E-8FEFFCB3E1A7}"/>
              </a:ext>
            </a:extLst>
          </p:cNvPr>
          <p:cNvSpPr txBox="1"/>
          <p:nvPr/>
        </p:nvSpPr>
        <p:spPr>
          <a:xfrm>
            <a:off x="20356483" y="9717629"/>
            <a:ext cx="8845847" cy="7171194"/>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Results</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solidFill>
                <a:srgbClr val="FF0000"/>
              </a:solidFill>
              <a:latin typeface="Lucida Sans" pitchFamily="34" charset="0"/>
            </a:endParaRPr>
          </a:p>
          <a:p>
            <a:pPr algn="just">
              <a:buClr>
                <a:srgbClr val="FAA500"/>
              </a:buClr>
              <a:buSzPct val="80000"/>
              <a:defRPr/>
            </a:pPr>
            <a:r>
              <a:rPr lang="en-US" altLang="de-DE" sz="3200" dirty="0">
                <a:latin typeface="Lucida Sans" pitchFamily="34" charset="0"/>
              </a:rPr>
              <a:t>The two games we developed allowed us to grasp more the problems coming with such a platform but as well the benefits of it.</a:t>
            </a:r>
          </a:p>
          <a:p>
            <a:pPr algn="just">
              <a:buClr>
                <a:srgbClr val="FAA500"/>
              </a:buClr>
              <a:buSzPct val="80000"/>
              <a:defRPr/>
            </a:pPr>
            <a:r>
              <a:rPr lang="en-US" altLang="de-DE" sz="3200" dirty="0">
                <a:latin typeface="Lucida Sans" pitchFamily="34" charset="0"/>
              </a:rPr>
              <a:t>With a tool as powerful as a smartphone we just used the tip of the iceberg in terms of possibility to make the controller “Smart”. For example, one could develop a Pictionary, or make use of the speakers, camera incorporated in the smartphone.</a:t>
            </a:r>
          </a:p>
          <a:p>
            <a:pPr algn="just">
              <a:buClr>
                <a:srgbClr val="FAA500"/>
              </a:buClr>
              <a:buSzPct val="80000"/>
              <a:defRPr/>
            </a:pPr>
            <a:r>
              <a:rPr lang="en-US" altLang="de-DE" sz="3200" dirty="0">
                <a:latin typeface="Lucida Sans" pitchFamily="34" charset="0"/>
              </a:rPr>
              <a:t>Although the base has been created and can be re-used it still needs some work to make it fully generic.</a:t>
            </a:r>
          </a:p>
        </p:txBody>
      </p:sp>
      <p:pic>
        <p:nvPicPr>
          <p:cNvPr id="5" name="Image 4">
            <a:extLst>
              <a:ext uri="{FF2B5EF4-FFF2-40B4-BE49-F238E27FC236}">
                <a16:creationId xmlns:a16="http://schemas.microsoft.com/office/drawing/2014/main" id="{DE03A91E-48ED-4F79-B968-4551E982A01F}"/>
              </a:ext>
            </a:extLst>
          </p:cNvPr>
          <p:cNvPicPr>
            <a:picLocks noChangeAspect="1"/>
          </p:cNvPicPr>
          <p:nvPr/>
        </p:nvPicPr>
        <p:blipFill>
          <a:blip r:embed="rId2"/>
          <a:stretch>
            <a:fillRect/>
          </a:stretch>
        </p:blipFill>
        <p:spPr>
          <a:xfrm>
            <a:off x="898774" y="11583155"/>
            <a:ext cx="8666977" cy="5777985"/>
          </a:xfrm>
          <a:prstGeom prst="rect">
            <a:avLst/>
          </a:prstGeom>
        </p:spPr>
      </p:pic>
      <p:pic>
        <p:nvPicPr>
          <p:cNvPr id="14" name="Image 13">
            <a:extLst>
              <a:ext uri="{FF2B5EF4-FFF2-40B4-BE49-F238E27FC236}">
                <a16:creationId xmlns:a16="http://schemas.microsoft.com/office/drawing/2014/main" id="{60C5432F-072D-43E4-8ACD-1481B88194CF}"/>
              </a:ext>
            </a:extLst>
          </p:cNvPr>
          <p:cNvPicPr>
            <a:picLocks noChangeAspect="1"/>
          </p:cNvPicPr>
          <p:nvPr/>
        </p:nvPicPr>
        <p:blipFill>
          <a:blip r:embed="rId3"/>
          <a:stretch>
            <a:fillRect/>
          </a:stretch>
        </p:blipFill>
        <p:spPr>
          <a:xfrm>
            <a:off x="21821893" y="896767"/>
            <a:ext cx="5915025" cy="8077200"/>
          </a:xfrm>
          <a:prstGeom prst="rect">
            <a:avLst/>
          </a:prstGeom>
        </p:spPr>
      </p:pic>
      <p:sp>
        <p:nvSpPr>
          <p:cNvPr id="20" name="ZoneTexte 19">
            <a:extLst>
              <a:ext uri="{FF2B5EF4-FFF2-40B4-BE49-F238E27FC236}">
                <a16:creationId xmlns:a16="http://schemas.microsoft.com/office/drawing/2014/main" id="{C3786A3D-A301-4AC7-9B7A-D34C3564D58F}"/>
              </a:ext>
            </a:extLst>
          </p:cNvPr>
          <p:cNvSpPr txBox="1"/>
          <p:nvPr/>
        </p:nvSpPr>
        <p:spPr>
          <a:xfrm>
            <a:off x="1066800" y="10843173"/>
            <a:ext cx="8498951" cy="707886"/>
          </a:xfrm>
          <a:prstGeom prst="rect">
            <a:avLst/>
          </a:prstGeom>
          <a:noFill/>
        </p:spPr>
        <p:txBody>
          <a:bodyPr wrap="square" rtlCol="0">
            <a:spAutoFit/>
          </a:bodyPr>
          <a:lstStyle/>
          <a:p>
            <a:r>
              <a:rPr lang="en-US" sz="2000">
                <a:latin typeface="+mn-lt"/>
              </a:rPr>
              <a:t>Representation of people playing on their smartphone alone and then together</a:t>
            </a:r>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10AE4-98C2-4A3E-BE75-5A8AB8823A32}">
  <ds:schemaRefs>
    <ds:schemaRef ds:uri="http://schemas.microsoft.com/office/infopath/2007/PartnerControls"/>
    <ds:schemaRef ds:uri="http://purl.org/dc/elements/1.1/"/>
    <ds:schemaRef ds:uri="http://schemas.microsoft.com/office/2006/metadata/properties"/>
    <ds:schemaRef ds:uri="http://purl.org/dc/terms/"/>
    <ds:schemaRef ds:uri="63c724b1-652e-424f-8d99-4ee509067280"/>
    <ds:schemaRef ds:uri="http://schemas.openxmlformats.org/package/2006/metadata/core-properties"/>
    <ds:schemaRef ds:uri="http://schemas.microsoft.com/office/2006/documentManagement/types"/>
    <ds:schemaRef ds:uri="2551ef7e-3b29-44d1-a8ad-ef34c26bfc60"/>
    <ds:schemaRef ds:uri="http://www.w3.org/XML/1998/namespace"/>
    <ds:schemaRef ds:uri="http://purl.org/dc/dcmitype/"/>
  </ds:schemaRefs>
</ds:datastoreItem>
</file>

<file path=customXml/itemProps2.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3.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7870AFC-B140-4E73-B0E2-054A74E7EB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599</TotalTime>
  <Words>465</Words>
  <Application>Microsoft Office PowerPoint</Application>
  <PresentationFormat>Personnalisé</PresentationFormat>
  <Paragraphs>26</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MS PGothic</vt:lpstr>
      <vt:lpstr>MS PGothic</vt:lpstr>
      <vt:lpstr>Arial</vt:lpstr>
      <vt:lpstr>Calibri</vt:lpstr>
      <vt:lpstr>Lucida Grande</vt:lpstr>
      <vt:lpstr>Lucida Sans</vt:lpstr>
      <vt:lpstr>BFH_Posterpräsentation_A1_Vorlage_quer</vt:lpstr>
      <vt:lpstr>Présentation PowerPoint</vt:lpstr>
    </vt:vector>
  </TitlesOfParts>
  <Manager>kfh1</Manager>
  <Company>Bern University of Applied Sciences - Engineering and computer science</Company>
  <LinksUpToDate>false</LinksUpToDate>
  <SharedDoc>false</SharedDoc>
  <HyperlinkBase>http://www.ti.bfh.ch/en.html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 exhibition</dc:title>
  <dc:subject>Thesis at a glance</dc:subject>
  <dc:creator>staff BFH-TI</dc:creator>
  <cp:lastModifiedBy>Flückiger Quentin</cp:lastModifiedBy>
  <cp:revision>61</cp:revision>
  <cp:lastPrinted>2014-04-10T14:38:53Z</cp:lastPrinted>
  <dcterms:created xsi:type="dcterms:W3CDTF">2014-04-01T09:39:32Z</dcterms:created>
  <dcterms:modified xsi:type="dcterms:W3CDTF">2019-05-31T15:18:26Z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