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sldIdLst>
    <p:sldId id="263" r:id="rId6"/>
  </p:sldIdLst>
  <p:sldSz cx="30279975" cy="21388388"/>
  <p:notesSz cx="9874250" cy="6797675"/>
  <p:defaultTextStyle>
    <a:defPPr>
      <a:defRPr lang="de-DE"/>
    </a:defPPr>
    <a:lvl1pPr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1pPr>
    <a:lvl2pPr marL="1474788" indent="-101758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2pPr>
    <a:lvl3pPr marL="2951163" indent="-203676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3pPr>
    <a:lvl4pPr marL="4427538" indent="-305593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4pPr>
    <a:lvl5pPr marL="5903913" indent="-407511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5pPr>
    <a:lvl6pPr marL="2286000" algn="l" defTabSz="914400" rtl="0" eaLnBrk="1" latinLnBrk="0" hangingPunct="1">
      <a:defRPr sz="5800" kern="1200">
        <a:solidFill>
          <a:schemeClr val="tx1"/>
        </a:solidFill>
        <a:latin typeface="Calibri" pitchFamily="34" charset="0"/>
        <a:ea typeface="MS PGothic" pitchFamily="34" charset="-128"/>
        <a:cs typeface="+mn-cs"/>
      </a:defRPr>
    </a:lvl6pPr>
    <a:lvl7pPr marL="2743200" algn="l" defTabSz="914400" rtl="0" eaLnBrk="1" latinLnBrk="0" hangingPunct="1">
      <a:defRPr sz="5800" kern="1200">
        <a:solidFill>
          <a:schemeClr val="tx1"/>
        </a:solidFill>
        <a:latin typeface="Calibri" pitchFamily="34" charset="0"/>
        <a:ea typeface="MS PGothic" pitchFamily="34" charset="-128"/>
        <a:cs typeface="+mn-cs"/>
      </a:defRPr>
    </a:lvl7pPr>
    <a:lvl8pPr marL="3200400" algn="l" defTabSz="914400" rtl="0" eaLnBrk="1" latinLnBrk="0" hangingPunct="1">
      <a:defRPr sz="5800" kern="1200">
        <a:solidFill>
          <a:schemeClr val="tx1"/>
        </a:solidFill>
        <a:latin typeface="Calibri" pitchFamily="34" charset="0"/>
        <a:ea typeface="MS PGothic" pitchFamily="34" charset="-128"/>
        <a:cs typeface="+mn-cs"/>
      </a:defRPr>
    </a:lvl8pPr>
    <a:lvl9pPr marL="3657600" algn="l" defTabSz="914400" rtl="0" eaLnBrk="1" latinLnBrk="0" hangingPunct="1">
      <a:defRPr sz="58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6736">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3" autoAdjust="0"/>
    <p:restoredTop sz="96291" autoAdjust="0"/>
  </p:normalViewPr>
  <p:slideViewPr>
    <p:cSldViewPr snapToGrid="0" snapToObjects="1">
      <p:cViewPr>
        <p:scale>
          <a:sx n="25" d="100"/>
          <a:sy n="25" d="100"/>
        </p:scale>
        <p:origin x="306" y="150"/>
      </p:cViewPr>
      <p:guideLst>
        <p:guide orient="horz" pos="6736"/>
        <p:guide pos="95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p:nvSpPr>
        <p:spPr>
          <a:xfrm>
            <a:off x="1" y="0"/>
            <a:ext cx="30279975" cy="21388388"/>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295214" tIns="147607" rIns="295214" bIns="147607" anchor="ctr"/>
          <a:lstStyle/>
          <a:p>
            <a:pPr algn="ctr" defTabSz="1476070" fontAlgn="auto">
              <a:spcBef>
                <a:spcPts val="0"/>
              </a:spcBef>
              <a:spcAft>
                <a:spcPts val="0"/>
              </a:spcAft>
              <a:defRPr/>
            </a:pPr>
            <a:endParaRPr lang="de-DE" dirty="0"/>
          </a:p>
        </p:txBody>
      </p:sp>
      <p:sp>
        <p:nvSpPr>
          <p:cNvPr id="3" name="Rechteck 2"/>
          <p:cNvSpPr/>
          <p:nvPr/>
        </p:nvSpPr>
        <p:spPr>
          <a:xfrm>
            <a:off x="1" y="21083588"/>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
        <p:nvSpPr>
          <p:cNvPr id="4" name="Rechteck 3"/>
          <p:cNvSpPr/>
          <p:nvPr/>
        </p:nvSpPr>
        <p:spPr>
          <a:xfrm>
            <a:off x="1" y="17881600"/>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Tree>
  </p:cSld>
  <p:clrMap bg1="lt1" tx1="dk1" bg2="lt2" tx2="dk2" accent1="accent1" accent2="accent2" accent3="accent3" accent4="accent4" accent5="accent5" accent6="accent6" hlink="hlink" folHlink="folHlink"/>
  <p:sldLayoutIdLst>
    <p:sldLayoutId id="2147483707" r:id="rId1"/>
    <p:sldLayoutId id="2147483720" r:id="rId2"/>
  </p:sldLayoutIdLst>
  <p:hf hdr="0" ftr="0" dt="0"/>
  <p:txStyles>
    <p:titleStyle>
      <a:lvl1pPr algn="ctr" defTabSz="1474788" rtl="0" eaLnBrk="1" fontAlgn="base" hangingPunct="1">
        <a:spcBef>
          <a:spcPct val="0"/>
        </a:spcBef>
        <a:spcAft>
          <a:spcPct val="0"/>
        </a:spcAft>
        <a:defRPr sz="14200" kern="1200">
          <a:solidFill>
            <a:schemeClr val="tx1"/>
          </a:solidFill>
          <a:latin typeface="+mj-lt"/>
          <a:ea typeface="MS PGothic" pitchFamily="34" charset="-128"/>
          <a:cs typeface="ＭＳ Ｐゴシック" charset="0"/>
        </a:defRPr>
      </a:lvl1pPr>
      <a:lvl2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2pPr>
      <a:lvl3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3pPr>
      <a:lvl4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4pPr>
      <a:lvl5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5pPr>
      <a:lvl6pPr marL="147607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6pPr>
      <a:lvl7pPr marL="295214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7pPr>
      <a:lvl8pPr marL="442821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8pPr>
      <a:lvl9pPr marL="590428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9pPr>
    </p:titleStyle>
    <p:bodyStyle>
      <a:lvl1pPr marL="1106488" indent="-1106488" algn="l" defTabSz="1474788" rtl="0" eaLnBrk="1" fontAlgn="base" hangingPunct="1">
        <a:spcBef>
          <a:spcPct val="20000"/>
        </a:spcBef>
        <a:spcAft>
          <a:spcPct val="0"/>
        </a:spcAft>
        <a:buFont typeface="Arial" pitchFamily="34" charset="0"/>
        <a:buChar char="•"/>
        <a:defRPr sz="10300" kern="1200">
          <a:solidFill>
            <a:schemeClr val="tx1"/>
          </a:solidFill>
          <a:latin typeface="+mn-lt"/>
          <a:ea typeface="MS PGothic" pitchFamily="34" charset="-128"/>
          <a:cs typeface="ＭＳ Ｐゴシック" charset="0"/>
        </a:defRPr>
      </a:lvl1pPr>
      <a:lvl2pPr marL="2397125" indent="-922338" algn="l" defTabSz="1474788" rtl="0" eaLnBrk="1" fontAlgn="base" hangingPunct="1">
        <a:spcBef>
          <a:spcPct val="20000"/>
        </a:spcBef>
        <a:spcAft>
          <a:spcPct val="0"/>
        </a:spcAft>
        <a:buFont typeface="Arial" pitchFamily="34" charset="0"/>
        <a:buChar char="–"/>
        <a:defRPr sz="9000" kern="1200">
          <a:solidFill>
            <a:schemeClr val="tx1"/>
          </a:solidFill>
          <a:latin typeface="+mn-lt"/>
          <a:ea typeface="MS PGothic" pitchFamily="34" charset="-128"/>
          <a:cs typeface="+mn-cs"/>
        </a:defRPr>
      </a:lvl2pPr>
      <a:lvl3pPr marL="3689350" indent="-736600" algn="l" defTabSz="1474788" rtl="0" eaLnBrk="1" fontAlgn="base" hangingPunct="1">
        <a:spcBef>
          <a:spcPct val="20000"/>
        </a:spcBef>
        <a:spcAft>
          <a:spcPct val="0"/>
        </a:spcAft>
        <a:buFont typeface="Arial" pitchFamily="34" charset="0"/>
        <a:buChar char="•"/>
        <a:defRPr sz="7700" kern="1200">
          <a:solidFill>
            <a:schemeClr val="tx1"/>
          </a:solidFill>
          <a:latin typeface="+mn-lt"/>
          <a:ea typeface="MS PGothic" pitchFamily="34" charset="-128"/>
          <a:cs typeface="+mn-cs"/>
        </a:defRPr>
      </a:lvl3pPr>
      <a:lvl4pPr marL="5165725"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4pPr>
      <a:lvl5pPr marL="6642100"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5pPr>
      <a:lvl6pPr marL="8118386" indent="-738035" algn="l" defTabSz="1476070" rtl="0" eaLnBrk="1" latinLnBrk="0" hangingPunct="1">
        <a:spcBef>
          <a:spcPct val="20000"/>
        </a:spcBef>
        <a:buFont typeface="Arial"/>
        <a:buChar char="•"/>
        <a:defRPr sz="6500" kern="1200">
          <a:solidFill>
            <a:schemeClr val="tx1"/>
          </a:solidFill>
          <a:latin typeface="+mn-lt"/>
          <a:ea typeface="+mn-ea"/>
          <a:cs typeface="+mn-cs"/>
        </a:defRPr>
      </a:lvl6pPr>
      <a:lvl7pPr marL="9594456" indent="-738035" algn="l" defTabSz="1476070" rtl="0" eaLnBrk="1" latinLnBrk="0" hangingPunct="1">
        <a:spcBef>
          <a:spcPct val="20000"/>
        </a:spcBef>
        <a:buFont typeface="Arial"/>
        <a:buChar char="•"/>
        <a:defRPr sz="6500" kern="1200">
          <a:solidFill>
            <a:schemeClr val="tx1"/>
          </a:solidFill>
          <a:latin typeface="+mn-lt"/>
          <a:ea typeface="+mn-ea"/>
          <a:cs typeface="+mn-cs"/>
        </a:defRPr>
      </a:lvl7pPr>
      <a:lvl8pPr marL="11070527" indent="-738035" algn="l" defTabSz="1476070" rtl="0" eaLnBrk="1" latinLnBrk="0" hangingPunct="1">
        <a:spcBef>
          <a:spcPct val="20000"/>
        </a:spcBef>
        <a:buFont typeface="Arial"/>
        <a:buChar char="•"/>
        <a:defRPr sz="6500" kern="1200">
          <a:solidFill>
            <a:schemeClr val="tx1"/>
          </a:solidFill>
          <a:latin typeface="+mn-lt"/>
          <a:ea typeface="+mn-ea"/>
          <a:cs typeface="+mn-cs"/>
        </a:defRPr>
      </a:lvl8pPr>
      <a:lvl9pPr marL="12546597" indent="-738035" algn="l" defTabSz="147607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de-DE"/>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descr="Bitte möglichst die vorgegebene Breite einhalten! Sollte dieser Platz nicht reichen, kann im oberen Teil ein zusätzlicher längerer Titel verwendet werden." title="Titelfeld"/>
          <p:cNvSpPr txBox="1"/>
          <p:nvPr/>
        </p:nvSpPr>
        <p:spPr>
          <a:xfrm>
            <a:off x="6969455" y="18414123"/>
            <a:ext cx="15122378" cy="1323439"/>
          </a:xfrm>
          <a:prstGeom prst="rect">
            <a:avLst/>
          </a:prstGeom>
          <a:noFill/>
        </p:spPr>
        <p:txBody>
          <a:bodyPr wrap="none" lIns="72000" tIns="72000" rIns="72000" bIns="72000" rtlCol="0">
            <a:normAutofit/>
          </a:bodyPr>
          <a:lstStyle/>
          <a:p>
            <a:pPr algn="ctr"/>
            <a:r>
              <a:rPr lang="en-GB" sz="7400" dirty="0">
                <a:latin typeface="+mj-lt"/>
              </a:rPr>
              <a:t>Generic smartphone game controller</a:t>
            </a:r>
          </a:p>
        </p:txBody>
      </p:sp>
      <p:graphicFrame>
        <p:nvGraphicFramePr>
          <p:cNvPr id="7" name="Tabelle 6"/>
          <p:cNvGraphicFramePr>
            <a:graphicFrameLocks noGrp="1"/>
          </p:cNvGraphicFramePr>
          <p:nvPr>
            <p:extLst>
              <p:ext uri="{D42A27DB-BD31-4B8C-83A1-F6EECF244321}">
                <p14:modId xmlns:p14="http://schemas.microsoft.com/office/powerpoint/2010/main" val="2360032348"/>
              </p:ext>
            </p:extLst>
          </p:nvPr>
        </p:nvGraphicFramePr>
        <p:xfrm>
          <a:off x="22453624" y="18414123"/>
          <a:ext cx="7201896" cy="1737360"/>
        </p:xfrm>
        <a:graphic>
          <a:graphicData uri="http://schemas.openxmlformats.org/drawingml/2006/table">
            <a:tbl>
              <a:tblPr firstRow="1" bandRow="1">
                <a:tableStyleId>{5940675A-B579-460E-94D1-54222C63F5DA}</a:tableStyleId>
              </a:tblPr>
              <a:tblGrid>
                <a:gridCol w="2487424">
                  <a:extLst>
                    <a:ext uri="{9D8B030D-6E8A-4147-A177-3AD203B41FA5}">
                      <a16:colId xmlns:a16="http://schemas.microsoft.com/office/drawing/2014/main" val="20000"/>
                    </a:ext>
                  </a:extLst>
                </a:gridCol>
                <a:gridCol w="4714472">
                  <a:extLst>
                    <a:ext uri="{9D8B030D-6E8A-4147-A177-3AD203B41FA5}">
                      <a16:colId xmlns:a16="http://schemas.microsoft.com/office/drawing/2014/main" val="20001"/>
                    </a:ext>
                  </a:extLst>
                </a:gridCol>
              </a:tblGrid>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Graduate(s):</a:t>
                      </a:r>
                      <a:endParaRPr kumimoji="0" lang="fr-CH" sz="5400" b="0" i="0" u="none" strike="noStrike" kern="1200" cap="none" spc="0" normalizeH="0" baseline="0" noProof="0" dirty="0">
                        <a:ln>
                          <a:noFill/>
                        </a:ln>
                        <a:solidFill>
                          <a:prstClr val="black"/>
                        </a:solidFill>
                        <a:effectLst/>
                        <a:uLnTx/>
                        <a:uFillTx/>
                        <a:latin typeface="+mn-lt"/>
                        <a:ea typeface="+mn-ea"/>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Quentin Flückiger</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Professor:</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Marcus </a:t>
                      </a:r>
                      <a:r>
                        <a:rPr kumimoji="0" lang="de-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Hudritsch</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Expert:</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Eric </a:t>
                      </a:r>
                      <a:r>
                        <a:rPr kumimoji="0" lang="de-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Dubuis</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Textfeld 2"/>
          <p:cNvSpPr txBox="1"/>
          <p:nvPr/>
        </p:nvSpPr>
        <p:spPr>
          <a:xfrm>
            <a:off x="6969455" y="19956914"/>
            <a:ext cx="15122378" cy="584775"/>
          </a:xfrm>
          <a:prstGeom prst="rect">
            <a:avLst/>
          </a:prstGeom>
          <a:noFill/>
        </p:spPr>
        <p:txBody>
          <a:bodyPr wrap="square" rtlCol="0">
            <a:spAutoFit/>
          </a:bodyPr>
          <a:lstStyle/>
          <a:p>
            <a:pPr marL="266700" indent="-266700" algn="ctr">
              <a:buClr>
                <a:srgbClr val="FAA500"/>
              </a:buClr>
              <a:buSzPct val="80000"/>
              <a:buFont typeface="Lucida Grande" charset="0"/>
              <a:buChar char="▶"/>
              <a:defRPr/>
            </a:pPr>
            <a:r>
              <a:rPr lang="en-GB" altLang="de-DE" sz="3200" dirty="0">
                <a:solidFill>
                  <a:srgbClr val="697D91"/>
                </a:solidFill>
                <a:latin typeface="Lucida Sans" pitchFamily="34" charset="0"/>
              </a:rPr>
              <a:t>Bachelor </a:t>
            </a:r>
            <a:r>
              <a:rPr lang="en-GB" altLang="de-DE" sz="3200">
                <a:solidFill>
                  <a:srgbClr val="697D91"/>
                </a:solidFill>
                <a:latin typeface="Lucida Sans" pitchFamily="34" charset="0"/>
              </a:rPr>
              <a:t>Thesis 2019</a:t>
            </a:r>
            <a:r>
              <a:rPr lang="en-GB" altLang="de-DE" sz="3200" dirty="0">
                <a:solidFill>
                  <a:srgbClr val="697D91"/>
                </a:solidFill>
                <a:latin typeface="Lucida Sans" pitchFamily="34" charset="0"/>
              </a:rPr>
              <a:t>	 Degree Programme  Computer Science</a:t>
            </a:r>
            <a:endParaRPr lang="en-GB" sz="3200" dirty="0">
              <a:solidFill>
                <a:srgbClr val="697D91"/>
              </a:solidFill>
              <a:latin typeface="Lucida Sans" pitchFamily="34" charset="0"/>
            </a:endParaRPr>
          </a:p>
        </p:txBody>
      </p:sp>
      <p:sp>
        <p:nvSpPr>
          <p:cNvPr id="6" name="Textfeld 5"/>
          <p:cNvSpPr txBox="1"/>
          <p:nvPr/>
        </p:nvSpPr>
        <p:spPr>
          <a:xfrm>
            <a:off x="898775" y="896767"/>
            <a:ext cx="8845847" cy="9140964"/>
          </a:xfrm>
          <a:prstGeom prst="rect">
            <a:avLst/>
          </a:prstGeom>
          <a:noFill/>
        </p:spPr>
        <p:txBody>
          <a:bodyPr wrap="square" rtlCol="0">
            <a:spAutoFit/>
          </a:bodyPr>
          <a:lstStyle/>
          <a:p>
            <a:pPr algn="just">
              <a:buClr>
                <a:srgbClr val="FAA500"/>
              </a:buClr>
              <a:buSzPct val="80000"/>
              <a:defRPr/>
            </a:pPr>
            <a:r>
              <a:rPr lang="en-US" altLang="de-DE" sz="4400" dirty="0">
                <a:solidFill>
                  <a:srgbClr val="697D91"/>
                </a:solidFill>
                <a:latin typeface="+mj-lt"/>
              </a:rPr>
              <a:t>Starting position</a:t>
            </a:r>
            <a:endParaRPr lang="en-US" altLang="de-DE" sz="3200" dirty="0">
              <a:solidFill>
                <a:srgbClr val="697D91"/>
              </a:solidFill>
              <a:latin typeface="Lucida Sans" pitchFamily="34" charset="0"/>
            </a:endParaRPr>
          </a:p>
          <a:p>
            <a:pPr algn="just">
              <a:buClr>
                <a:srgbClr val="FAA500"/>
              </a:buClr>
              <a:buSzPct val="80000"/>
              <a:defRPr/>
            </a:pPr>
            <a:endParaRPr lang="en-US" altLang="de-DE" sz="3200" dirty="0">
              <a:latin typeface="Lucida Sans" pitchFamily="34" charset="0"/>
            </a:endParaRPr>
          </a:p>
          <a:p>
            <a:pPr algn="just">
              <a:buClr>
                <a:srgbClr val="FAA500"/>
              </a:buClr>
              <a:buSzPct val="80000"/>
              <a:defRPr/>
            </a:pPr>
            <a:r>
              <a:rPr lang="en-US" altLang="de-DE" sz="3200" dirty="0">
                <a:latin typeface="Lucida Sans" pitchFamily="34" charset="0"/>
              </a:rPr>
              <a:t>Playing games is becoming more and more popular and in everyone's day life, be it board games, video games or mobile games. Even though most of the games played on smartphone are multiplayer, they don’t involve the users to physically interact with each others. Instead they tend to isolate the players. On the contrary to split screen games on console, which are increasingly rare, but for which one needs a costly controller. This problem of equipment is located within board game as well. One game uses a set of pieces and an other one uses an other set. It is tedious to stow away a large amount of games in this case.</a:t>
            </a:r>
          </a:p>
        </p:txBody>
      </p:sp>
      <p:sp>
        <p:nvSpPr>
          <p:cNvPr id="9" name="Textfeld 8"/>
          <p:cNvSpPr txBox="1"/>
          <p:nvPr/>
        </p:nvSpPr>
        <p:spPr>
          <a:xfrm>
            <a:off x="20356484" y="875399"/>
            <a:ext cx="8845847" cy="5016758"/>
          </a:xfrm>
          <a:prstGeom prst="rect">
            <a:avLst/>
          </a:prstGeom>
          <a:noFill/>
        </p:spPr>
        <p:txBody>
          <a:bodyPr wrap="square" rtlCol="0">
            <a:spAutoFit/>
          </a:bodyPr>
          <a:lstStyle/>
          <a:p>
            <a:pPr algn="just">
              <a:buClr>
                <a:srgbClr val="FAA500"/>
              </a:buClr>
              <a:buSzPct val="80000"/>
              <a:defRPr/>
            </a:pPr>
            <a:endParaRPr lang="en-GB" altLang="de-DE" sz="3200" dirty="0">
              <a:solidFill>
                <a:srgbClr val="697D91"/>
              </a:solidFill>
              <a:latin typeface="Lucida Sans" pitchFamily="34" charset="0"/>
            </a:endParaRPr>
          </a:p>
          <a:p>
            <a:pPr algn="just">
              <a:buClr>
                <a:srgbClr val="FAA500"/>
              </a:buClr>
              <a:buSzPct val="80000"/>
              <a:defRPr/>
            </a:pPr>
            <a:endParaRPr lang="en-GB" altLang="de-DE" sz="3200" dirty="0">
              <a:latin typeface="Lucida Sans" pitchFamily="34" charset="0"/>
            </a:endParaRPr>
          </a:p>
          <a:p>
            <a:pPr algn="just">
              <a:buClr>
                <a:srgbClr val="FAA500"/>
              </a:buClr>
              <a:buSzPct val="80000"/>
              <a:defRPr/>
            </a:pPr>
            <a:r>
              <a:rPr lang="en-GB" altLang="de-DE" sz="3200" dirty="0">
                <a:latin typeface="Lucida Sans" pitchFamily="34" charset="0"/>
              </a:rPr>
              <a:t>The second one is a domino game, playable with two players. Here the controller is at the centre of the game as a domino game is a sort of card game where each player hide their hands to the other. This allowed us to start working toward a “Smart” controller. </a:t>
            </a:r>
          </a:p>
          <a:p>
            <a:pPr algn="just">
              <a:buClr>
                <a:srgbClr val="FAA500"/>
              </a:buClr>
              <a:buSzPct val="80000"/>
              <a:defRPr/>
            </a:pPr>
            <a:r>
              <a:rPr lang="fr-CH" altLang="de-DE" sz="3200" dirty="0">
                <a:solidFill>
                  <a:srgbClr val="FF0000"/>
                </a:solidFill>
                <a:latin typeface="Lucida Sans" pitchFamily="34" charset="0"/>
              </a:rPr>
              <a:t>M</a:t>
            </a:r>
            <a:r>
              <a:rPr lang="en-GB" altLang="de-DE" sz="3200" dirty="0">
                <a:solidFill>
                  <a:srgbClr val="FF0000"/>
                </a:solidFill>
                <a:latin typeface="Lucida Sans" pitchFamily="34" charset="0"/>
              </a:rPr>
              <a:t>ORE TEXT HERE</a:t>
            </a:r>
          </a:p>
        </p:txBody>
      </p:sp>
      <p:sp>
        <p:nvSpPr>
          <p:cNvPr id="10" name="Textfeld 9"/>
          <p:cNvSpPr txBox="1"/>
          <p:nvPr/>
        </p:nvSpPr>
        <p:spPr>
          <a:xfrm>
            <a:off x="10667052" y="893032"/>
            <a:ext cx="8845847" cy="9633406"/>
          </a:xfrm>
          <a:prstGeom prst="rect">
            <a:avLst/>
          </a:prstGeom>
          <a:noFill/>
        </p:spPr>
        <p:txBody>
          <a:bodyPr wrap="square" rtlCol="0">
            <a:spAutoFit/>
          </a:bodyPr>
          <a:lstStyle/>
          <a:p>
            <a:pPr algn="just">
              <a:buClr>
                <a:srgbClr val="FAA500"/>
              </a:buClr>
              <a:buSzPct val="80000"/>
              <a:defRPr/>
            </a:pPr>
            <a:r>
              <a:rPr lang="en-US" altLang="de-DE" sz="4400" dirty="0">
                <a:solidFill>
                  <a:srgbClr val="697D91"/>
                </a:solidFill>
                <a:latin typeface="+mj-lt"/>
              </a:rPr>
              <a:t>Approach</a:t>
            </a:r>
            <a:endParaRPr lang="en-US" altLang="de-DE" sz="3200" dirty="0">
              <a:solidFill>
                <a:srgbClr val="697D91"/>
              </a:solidFill>
              <a:latin typeface="Lucida Sans" pitchFamily="34" charset="0"/>
            </a:endParaRPr>
          </a:p>
          <a:p>
            <a:pPr algn="just">
              <a:buClr>
                <a:srgbClr val="FAA500"/>
              </a:buClr>
              <a:buSzPct val="80000"/>
              <a:defRPr/>
            </a:pPr>
            <a:endParaRPr lang="en-US" altLang="de-DE" sz="3200" dirty="0">
              <a:latin typeface="Lucida Sans" pitchFamily="34" charset="0"/>
            </a:endParaRPr>
          </a:p>
          <a:p>
            <a:pPr algn="just">
              <a:buClr>
                <a:srgbClr val="FAA500"/>
              </a:buClr>
              <a:buSzPct val="80000"/>
              <a:defRPr/>
            </a:pPr>
            <a:r>
              <a:rPr lang="en-US" altLang="de-DE" sz="3200" dirty="0">
                <a:latin typeface="Lucida Sans" pitchFamily="34" charset="0"/>
              </a:rPr>
              <a:t>As almost everyone owns a smartphone, we decided to use it as our controller.</a:t>
            </a:r>
          </a:p>
          <a:p>
            <a:pPr algn="just">
              <a:buClr>
                <a:srgbClr val="FAA500"/>
              </a:buClr>
              <a:buSzPct val="80000"/>
              <a:defRPr/>
            </a:pPr>
            <a:r>
              <a:rPr lang="en-US" altLang="de-DE" sz="3200" dirty="0">
                <a:latin typeface="Lucida Sans" pitchFamily="34" charset="0"/>
              </a:rPr>
              <a:t>We chose to use smartphones as controller  </a:t>
            </a:r>
          </a:p>
          <a:p>
            <a:pPr algn="just">
              <a:buClr>
                <a:srgbClr val="FAA500"/>
              </a:buClr>
              <a:buSzPct val="80000"/>
              <a:defRPr/>
            </a:pPr>
            <a:endParaRPr lang="en-US" altLang="de-DE" sz="3200" dirty="0">
              <a:latin typeface="Lucida Sans" pitchFamily="34" charset="0"/>
            </a:endParaRPr>
          </a:p>
          <a:p>
            <a:pPr algn="just">
              <a:buClr>
                <a:srgbClr val="FAA500"/>
              </a:buClr>
              <a:buSzPct val="80000"/>
              <a:defRPr/>
            </a:pPr>
            <a:r>
              <a:rPr lang="en-US" altLang="de-DE" sz="3200" dirty="0">
                <a:latin typeface="Lucida Sans" pitchFamily="34" charset="0"/>
              </a:rPr>
              <a:t>We chose to implement two games to demonstrate the base possibilities a platform such as this one would be capable off.</a:t>
            </a:r>
          </a:p>
          <a:p>
            <a:pPr algn="just">
              <a:buClr>
                <a:srgbClr val="FAA500"/>
              </a:buClr>
              <a:buSzPct val="80000"/>
              <a:defRPr/>
            </a:pPr>
            <a:r>
              <a:rPr lang="en-US" altLang="de-DE" sz="3200" dirty="0">
                <a:latin typeface="Lucida Sans" pitchFamily="34" charset="0"/>
              </a:rPr>
              <a:t>The first game is a multiplayer snake, playable from one to four player where the controller is very basic with four buttons to control our snake. We decided to develop such a game to show that the smartphone is used but as a mere tool, one which the players don’t need to look at when they play and so the possibility to interact with the other increase.</a:t>
            </a:r>
          </a:p>
        </p:txBody>
      </p:sp>
      <p:sp>
        <p:nvSpPr>
          <p:cNvPr id="13" name="Textfeld 5">
            <a:extLst>
              <a:ext uri="{FF2B5EF4-FFF2-40B4-BE49-F238E27FC236}">
                <a16:creationId xmlns:a16="http://schemas.microsoft.com/office/drawing/2014/main" id="{675CB9F1-A0DD-4CA9-99F0-444DDD5B3F05}"/>
              </a:ext>
            </a:extLst>
          </p:cNvPr>
          <p:cNvSpPr txBox="1"/>
          <p:nvPr/>
        </p:nvSpPr>
        <p:spPr>
          <a:xfrm>
            <a:off x="898774" y="13916974"/>
            <a:ext cx="8845847" cy="3231654"/>
          </a:xfrm>
          <a:prstGeom prst="rect">
            <a:avLst/>
          </a:prstGeom>
          <a:noFill/>
        </p:spPr>
        <p:txBody>
          <a:bodyPr wrap="square" rtlCol="0">
            <a:spAutoFit/>
          </a:bodyPr>
          <a:lstStyle/>
          <a:p>
            <a:pPr algn="just">
              <a:buClr>
                <a:srgbClr val="FAA500"/>
              </a:buClr>
              <a:buSzPct val="80000"/>
              <a:defRPr/>
            </a:pPr>
            <a:r>
              <a:rPr lang="en-GB" altLang="de-DE" sz="4400" dirty="0">
                <a:solidFill>
                  <a:srgbClr val="697D91"/>
                </a:solidFill>
                <a:latin typeface="+mj-lt"/>
              </a:rPr>
              <a:t>Goal</a:t>
            </a:r>
            <a:endParaRPr lang="en-GB" altLang="de-DE" sz="3200" dirty="0">
              <a:solidFill>
                <a:srgbClr val="697D91"/>
              </a:solidFill>
              <a:latin typeface="Lucida Sans" pitchFamily="34" charset="0"/>
            </a:endParaRPr>
          </a:p>
          <a:p>
            <a:pPr algn="just">
              <a:buClr>
                <a:srgbClr val="FAA500"/>
              </a:buClr>
              <a:buSzPct val="80000"/>
              <a:defRPr/>
            </a:pPr>
            <a:endParaRPr lang="en-GB" altLang="de-DE" sz="3200" dirty="0">
              <a:latin typeface="Lucida Sans" pitchFamily="34" charset="0"/>
            </a:endParaRPr>
          </a:p>
          <a:p>
            <a:pPr algn="just">
              <a:buClr>
                <a:srgbClr val="FAA500"/>
              </a:buClr>
              <a:buSzPct val="80000"/>
              <a:defRPr/>
            </a:pPr>
            <a:r>
              <a:rPr lang="en-GB" altLang="de-DE" sz="3200" dirty="0">
                <a:latin typeface="Lucida Sans" pitchFamily="34" charset="0"/>
              </a:rPr>
              <a:t>The goal of this bachelor thesis was to develop a generic platform which uses a computer as the server that plays games and use smartphone(s) as game controller. </a:t>
            </a:r>
          </a:p>
        </p:txBody>
      </p:sp>
      <p:sp>
        <p:nvSpPr>
          <p:cNvPr id="15" name="ZoneTexte 14">
            <a:extLst>
              <a:ext uri="{FF2B5EF4-FFF2-40B4-BE49-F238E27FC236}">
                <a16:creationId xmlns:a16="http://schemas.microsoft.com/office/drawing/2014/main" id="{CAADC864-C58F-4107-ACC8-D9366CC6C9E7}"/>
              </a:ext>
            </a:extLst>
          </p:cNvPr>
          <p:cNvSpPr txBox="1"/>
          <p:nvPr/>
        </p:nvSpPr>
        <p:spPr>
          <a:xfrm>
            <a:off x="10667052" y="11441178"/>
            <a:ext cx="9689431" cy="5447645"/>
          </a:xfrm>
          <a:prstGeom prst="rect">
            <a:avLst/>
          </a:prstGeom>
          <a:noFill/>
        </p:spPr>
        <p:txBody>
          <a:bodyPr wrap="square" rtlCol="0">
            <a:spAutoFit/>
          </a:bodyPr>
          <a:lstStyle/>
          <a:p>
            <a:r>
              <a:rPr lang="fr-CH" dirty="0"/>
              <a:t>PLACEHOLDER FOR PICTS</a:t>
            </a:r>
          </a:p>
          <a:p>
            <a:r>
              <a:rPr lang="fr-CH" dirty="0"/>
              <a:t>------------------------------------------</a:t>
            </a:r>
          </a:p>
          <a:p>
            <a:r>
              <a:rPr lang="fr-CH" dirty="0"/>
              <a:t>------------------------------------------</a:t>
            </a:r>
          </a:p>
          <a:p>
            <a:r>
              <a:rPr lang="fr-CH" dirty="0"/>
              <a:t>------------------------------------------</a:t>
            </a:r>
          </a:p>
          <a:p>
            <a:r>
              <a:rPr lang="fr-CH" dirty="0"/>
              <a:t>------------------------------------------------------------------------------------</a:t>
            </a:r>
          </a:p>
        </p:txBody>
      </p:sp>
      <p:sp>
        <p:nvSpPr>
          <p:cNvPr id="16" name="ZoneTexte 15">
            <a:extLst>
              <a:ext uri="{FF2B5EF4-FFF2-40B4-BE49-F238E27FC236}">
                <a16:creationId xmlns:a16="http://schemas.microsoft.com/office/drawing/2014/main" id="{3ACF3D0E-D50F-493A-B2E6-4F42653247D0}"/>
              </a:ext>
            </a:extLst>
          </p:cNvPr>
          <p:cNvSpPr txBox="1"/>
          <p:nvPr/>
        </p:nvSpPr>
        <p:spPr>
          <a:xfrm>
            <a:off x="898774" y="10144757"/>
            <a:ext cx="7962900" cy="3662541"/>
          </a:xfrm>
          <a:prstGeom prst="rect">
            <a:avLst/>
          </a:prstGeom>
          <a:noFill/>
        </p:spPr>
        <p:txBody>
          <a:bodyPr wrap="square" rtlCol="0">
            <a:spAutoFit/>
          </a:bodyPr>
          <a:lstStyle/>
          <a:p>
            <a:r>
              <a:rPr lang="fr-CH" dirty="0"/>
              <a:t>PIC</a:t>
            </a:r>
          </a:p>
          <a:p>
            <a:r>
              <a:rPr lang="fr-CH" dirty="0"/>
              <a:t>----------------------------------</a:t>
            </a:r>
          </a:p>
          <a:p>
            <a:r>
              <a:rPr lang="fr-CH" dirty="0"/>
              <a:t>----------------------------------</a:t>
            </a:r>
          </a:p>
          <a:p>
            <a:r>
              <a:rPr lang="fr-CH" dirty="0"/>
              <a:t>----------------------------------</a:t>
            </a:r>
            <a:endParaRPr lang="en-GB" dirty="0"/>
          </a:p>
        </p:txBody>
      </p:sp>
      <p:sp>
        <p:nvSpPr>
          <p:cNvPr id="17" name="Textfeld 8">
            <a:extLst>
              <a:ext uri="{FF2B5EF4-FFF2-40B4-BE49-F238E27FC236}">
                <a16:creationId xmlns:a16="http://schemas.microsoft.com/office/drawing/2014/main" id="{592625F8-C0BD-4866-8F1E-8FEFFCB3E1A7}"/>
              </a:ext>
            </a:extLst>
          </p:cNvPr>
          <p:cNvSpPr txBox="1"/>
          <p:nvPr/>
        </p:nvSpPr>
        <p:spPr>
          <a:xfrm>
            <a:off x="20356483" y="9717629"/>
            <a:ext cx="8845847" cy="7171194"/>
          </a:xfrm>
          <a:prstGeom prst="rect">
            <a:avLst/>
          </a:prstGeom>
          <a:noFill/>
        </p:spPr>
        <p:txBody>
          <a:bodyPr wrap="square" rtlCol="0">
            <a:spAutoFit/>
          </a:bodyPr>
          <a:lstStyle/>
          <a:p>
            <a:pPr algn="just">
              <a:buClr>
                <a:srgbClr val="FAA500"/>
              </a:buClr>
              <a:buSzPct val="80000"/>
              <a:defRPr/>
            </a:pPr>
            <a:r>
              <a:rPr lang="en-US" altLang="de-DE" sz="4400" dirty="0">
                <a:solidFill>
                  <a:srgbClr val="697D91"/>
                </a:solidFill>
                <a:latin typeface="+mj-lt"/>
              </a:rPr>
              <a:t>Results</a:t>
            </a:r>
            <a:endParaRPr lang="en-US" altLang="de-DE" sz="3200" dirty="0">
              <a:solidFill>
                <a:srgbClr val="697D91"/>
              </a:solidFill>
              <a:latin typeface="Lucida Sans" pitchFamily="34" charset="0"/>
            </a:endParaRPr>
          </a:p>
          <a:p>
            <a:pPr algn="just">
              <a:buClr>
                <a:srgbClr val="FAA500"/>
              </a:buClr>
              <a:buSzPct val="80000"/>
              <a:defRPr/>
            </a:pPr>
            <a:endParaRPr lang="en-US" altLang="de-DE" sz="3200" dirty="0">
              <a:latin typeface="Lucida Sans" pitchFamily="34" charset="0"/>
            </a:endParaRPr>
          </a:p>
          <a:p>
            <a:pPr algn="just">
              <a:buClr>
                <a:srgbClr val="FAA500"/>
              </a:buClr>
              <a:buSzPct val="80000"/>
              <a:defRPr/>
            </a:pPr>
            <a:r>
              <a:rPr lang="en-US" altLang="de-DE" sz="3200" dirty="0">
                <a:latin typeface="Lucida Sans" pitchFamily="34" charset="0"/>
              </a:rPr>
              <a:t>Good, </a:t>
            </a:r>
          </a:p>
          <a:p>
            <a:pPr algn="just">
              <a:buClr>
                <a:srgbClr val="FAA500"/>
              </a:buClr>
              <a:buSzPct val="80000"/>
              <a:defRPr/>
            </a:pPr>
            <a:r>
              <a:rPr lang="en-US" altLang="de-DE" sz="3200" dirty="0">
                <a:solidFill>
                  <a:srgbClr val="FF0000"/>
                </a:solidFill>
                <a:latin typeface="Lucida Sans" pitchFamily="34" charset="0"/>
              </a:rPr>
              <a:t>MORE TEXT HERE</a:t>
            </a:r>
          </a:p>
          <a:p>
            <a:pPr algn="just">
              <a:buClr>
                <a:srgbClr val="FAA500"/>
              </a:buClr>
              <a:buSzPct val="80000"/>
              <a:defRPr/>
            </a:pPr>
            <a:r>
              <a:rPr lang="en-US" altLang="de-DE" sz="3200" dirty="0">
                <a:latin typeface="Lucida Sans" pitchFamily="34" charset="0"/>
              </a:rPr>
              <a:t>With a tool as powerful as a smartphone we just used the tip of the iceberg in term of possibility to make the controller “Smart”. For example one could develop a Pictionary, or make use of the speakers, camera incorporated in the smartphone.</a:t>
            </a:r>
          </a:p>
          <a:p>
            <a:pPr algn="just">
              <a:buClr>
                <a:srgbClr val="FAA500"/>
              </a:buClr>
              <a:buSzPct val="80000"/>
              <a:defRPr/>
            </a:pPr>
            <a:r>
              <a:rPr lang="en-US" altLang="de-DE" sz="3200" dirty="0">
                <a:latin typeface="Lucida Sans" pitchFamily="34" charset="0"/>
              </a:rPr>
              <a:t>Although the base has been created and can be re-used it still needs some work for someone who would like to add a game he developed to the platform. </a:t>
            </a:r>
          </a:p>
        </p:txBody>
      </p:sp>
      <p:sp>
        <p:nvSpPr>
          <p:cNvPr id="18" name="ZoneTexte 17">
            <a:extLst>
              <a:ext uri="{FF2B5EF4-FFF2-40B4-BE49-F238E27FC236}">
                <a16:creationId xmlns:a16="http://schemas.microsoft.com/office/drawing/2014/main" id="{7D768E3B-BFF2-4C5C-91A7-73889F89CCB3}"/>
              </a:ext>
            </a:extLst>
          </p:cNvPr>
          <p:cNvSpPr txBox="1"/>
          <p:nvPr/>
        </p:nvSpPr>
        <p:spPr>
          <a:xfrm>
            <a:off x="20435329" y="5973622"/>
            <a:ext cx="7962900" cy="3662541"/>
          </a:xfrm>
          <a:prstGeom prst="rect">
            <a:avLst/>
          </a:prstGeom>
          <a:noFill/>
        </p:spPr>
        <p:txBody>
          <a:bodyPr wrap="square" rtlCol="0">
            <a:spAutoFit/>
          </a:bodyPr>
          <a:lstStyle/>
          <a:p>
            <a:r>
              <a:rPr lang="fr-CH" dirty="0"/>
              <a:t>PIC</a:t>
            </a:r>
          </a:p>
          <a:p>
            <a:r>
              <a:rPr lang="fr-CH" dirty="0"/>
              <a:t>----------------------------------</a:t>
            </a:r>
          </a:p>
          <a:p>
            <a:r>
              <a:rPr lang="fr-CH" dirty="0"/>
              <a:t>----------------------------------</a:t>
            </a:r>
          </a:p>
          <a:p>
            <a:r>
              <a:rPr lang="fr-CH" dirty="0"/>
              <a:t>----------------------------------</a:t>
            </a:r>
            <a:endParaRPr lang="en-GB" dirty="0"/>
          </a:p>
        </p:txBody>
      </p:sp>
    </p:spTree>
    <p:extLst>
      <p:ext uri="{BB962C8B-B14F-4D97-AF65-F5344CB8AC3E}">
        <p14:creationId xmlns:p14="http://schemas.microsoft.com/office/powerpoint/2010/main" val="1926550706"/>
      </p:ext>
    </p:extLst>
  </p:cSld>
  <p:clrMapOvr>
    <a:masterClrMapping/>
  </p:clrMapOvr>
</p:sld>
</file>

<file path=ppt/theme/theme1.xml><?xml version="1.0" encoding="utf-8"?>
<a:theme xmlns:a="http://schemas.openxmlformats.org/drawingml/2006/main" name="BFH_Posterpräsentation_A1_Vorlage_quer">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BFH Document" ma:contentTypeID="0x0101009127C3B567804923A8661E062BBD8EF500562C9D82744B284A86093F1D9B579BDC" ma:contentTypeVersion="2" ma:contentTypeDescription="Ein neues Dokument erstellen." ma:contentTypeScope="" ma:versionID="9c45b5bf27c78835ceac1d8ed0ad849b">
  <xsd:schema xmlns:xsd="http://www.w3.org/2001/XMLSchema" xmlns:xs="http://www.w3.org/2001/XMLSchema" xmlns:p="http://schemas.microsoft.com/office/2006/metadata/properties" xmlns:ns2="63c724b1-652e-424f-8d99-4ee509067280" xmlns:ns3="2551ef7e-3b29-44d1-a8ad-ef34c26bfc60" targetNamespace="http://schemas.microsoft.com/office/2006/metadata/properties" ma:root="true" ma:fieldsID="77ddedd9f4909d73cfb737d3d691d0f9" ns2:_="" ns3:_="">
    <xsd:import namespace="63c724b1-652e-424f-8d99-4ee509067280"/>
    <xsd:import namespace="2551ef7e-3b29-44d1-a8ad-ef34c26bfc60"/>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724b1-652e-424f-8d99-4ee509067280"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egory"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74e92fac-6607-49d4-87f2-706e70d1a0b0}" ma:internalName="TaxCatchAll" ma:showField="CatchAllData" ma:web="2551ef7e-3b29-44d1-a8ad-ef34c26bfc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xmlns:pc="http://schemas.microsoft.com/office/infopath/2007/PartnerControls">
  <documentManagement>
    <BfhIntranetDepartmentText xmlns="63c724b1-652e-424f-8d99-4ee509067280">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TaxCatchAll xmlns="2551ef7e-3b29-44d1-a8ad-ef34c26bfc60">
      <Value>241</Value>
    </TaxCatchAl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4F56C1-3E03-4158-81FF-45AFD1140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724b1-652e-424f-8d99-4ee509067280"/>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ACECAE-8DDC-4218-ADDE-80828E100BF5}">
  <ds:schemaRefs>
    <ds:schemaRef ds:uri="http://schemas.microsoft.com/office/2006/metadata/longProperties"/>
  </ds:schemaRefs>
</ds:datastoreItem>
</file>

<file path=customXml/itemProps3.xml><?xml version="1.0" encoding="utf-8"?>
<ds:datastoreItem xmlns:ds="http://schemas.openxmlformats.org/officeDocument/2006/customXml" ds:itemID="{12310AE4-98C2-4A3E-BE75-5A8AB8823A32}">
  <ds:schemaRefs>
    <ds:schemaRef ds:uri="http://schemas.microsoft.com/office/infopath/2007/PartnerControls"/>
    <ds:schemaRef ds:uri="http://purl.org/dc/elements/1.1/"/>
    <ds:schemaRef ds:uri="http://schemas.microsoft.com/office/2006/metadata/properties"/>
    <ds:schemaRef ds:uri="http://purl.org/dc/terms/"/>
    <ds:schemaRef ds:uri="63c724b1-652e-424f-8d99-4ee509067280"/>
    <ds:schemaRef ds:uri="http://schemas.openxmlformats.org/package/2006/metadata/core-properties"/>
    <ds:schemaRef ds:uri="http://schemas.microsoft.com/office/2006/documentManagement/types"/>
    <ds:schemaRef ds:uri="2551ef7e-3b29-44d1-a8ad-ef34c26bfc60"/>
    <ds:schemaRef ds:uri="http://www.w3.org/XML/1998/namespace"/>
    <ds:schemaRef ds:uri="http://purl.org/dc/dcmitype/"/>
  </ds:schemaRefs>
</ds:datastoreItem>
</file>

<file path=customXml/itemProps4.xml><?xml version="1.0" encoding="utf-8"?>
<ds:datastoreItem xmlns:ds="http://schemas.openxmlformats.org/officeDocument/2006/customXml" ds:itemID="{47870AFC-B140-4E73-B0E2-054A74E7EB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254</TotalTime>
  <Words>456</Words>
  <Application>Microsoft Office PowerPoint</Application>
  <PresentationFormat>Personnalisé</PresentationFormat>
  <Paragraphs>44</Paragraphs>
  <Slides>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MS PGothic</vt:lpstr>
      <vt:lpstr>MS PGothic</vt:lpstr>
      <vt:lpstr>Arial</vt:lpstr>
      <vt:lpstr>Calibri</vt:lpstr>
      <vt:lpstr>Lucida Grande</vt:lpstr>
      <vt:lpstr>Lucida Sans</vt:lpstr>
      <vt:lpstr>BFH_Posterpräsentation_A1_Vorlage_quer</vt:lpstr>
      <vt:lpstr>Présentation PowerPoint</vt:lpstr>
    </vt:vector>
  </TitlesOfParts>
  <Manager>kfh1</Manager>
  <Company>Bern University of Applied Sciences - Engineering and computer science</Company>
  <LinksUpToDate>false</LinksUpToDate>
  <SharedDoc>false</SharedDoc>
  <HyperlinkBase>http://www.ti.bfh.ch/en.html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BSc exhibition</dc:title>
  <dc:subject>Thesis at a glance</dc:subject>
  <dc:creator>staff BFH-TI</dc:creator>
  <cp:lastModifiedBy>Quentin Flückiger</cp:lastModifiedBy>
  <cp:revision>46</cp:revision>
  <cp:lastPrinted>2014-04-10T14:38:53Z</cp:lastPrinted>
  <dcterms:created xsi:type="dcterms:W3CDTF">2014-04-01T09:39:32Z</dcterms:created>
  <dcterms:modified xsi:type="dcterms:W3CDTF">2019-05-28T15:04:44Z</dcterms:modified>
  <dc:language>d | f | 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BfhIntranetDocumentTypeText">
    <vt:lpwstr>Vorlage|de1a6d3c-ac6a-4b34-8edd-308eb81066db</vt:lpwstr>
  </property>
  <property fmtid="{D5CDD505-2E9C-101B-9397-08002B2CF9AE}" pid="4" name="TaxCatchAll">
    <vt:lpwstr>241;#Vorlage|de1a6d3c-ac6a-4b34-8edd-308eb81066db</vt:lpwstr>
  </property>
</Properties>
</file>