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sldIdLst>
    <p:sldId id="263" r:id="rId6"/>
  </p:sldIdLst>
  <p:sldSz cx="30279975" cy="21388388"/>
  <p:notesSz cx="9874250" cy="6797675"/>
  <p:defaultTextStyle>
    <a:defPPr>
      <a:defRPr lang="de-DE"/>
    </a:defPPr>
    <a:lvl1pPr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1pPr>
    <a:lvl2pPr marL="1474788" indent="-101758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2pPr>
    <a:lvl3pPr marL="2951163" indent="-203676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3pPr>
    <a:lvl4pPr marL="4427538" indent="-305593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4pPr>
    <a:lvl5pPr marL="5903913" indent="-407511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5pPr>
    <a:lvl6pPr marL="2286000" algn="l" defTabSz="914400" rtl="0" eaLnBrk="1" latinLnBrk="0" hangingPunct="1">
      <a:defRPr sz="5800" kern="1200">
        <a:solidFill>
          <a:schemeClr val="tx1"/>
        </a:solidFill>
        <a:latin typeface="Calibri" pitchFamily="34" charset="0"/>
        <a:ea typeface="MS PGothic" pitchFamily="34" charset="-128"/>
        <a:cs typeface="+mn-cs"/>
      </a:defRPr>
    </a:lvl6pPr>
    <a:lvl7pPr marL="2743200" algn="l" defTabSz="914400" rtl="0" eaLnBrk="1" latinLnBrk="0" hangingPunct="1">
      <a:defRPr sz="5800" kern="1200">
        <a:solidFill>
          <a:schemeClr val="tx1"/>
        </a:solidFill>
        <a:latin typeface="Calibri" pitchFamily="34" charset="0"/>
        <a:ea typeface="MS PGothic" pitchFamily="34" charset="-128"/>
        <a:cs typeface="+mn-cs"/>
      </a:defRPr>
    </a:lvl7pPr>
    <a:lvl8pPr marL="3200400" algn="l" defTabSz="914400" rtl="0" eaLnBrk="1" latinLnBrk="0" hangingPunct="1">
      <a:defRPr sz="5800" kern="1200">
        <a:solidFill>
          <a:schemeClr val="tx1"/>
        </a:solidFill>
        <a:latin typeface="Calibri" pitchFamily="34" charset="0"/>
        <a:ea typeface="MS PGothic" pitchFamily="34" charset="-128"/>
        <a:cs typeface="+mn-cs"/>
      </a:defRPr>
    </a:lvl8pPr>
    <a:lvl9pPr marL="3657600" algn="l" defTabSz="914400" rtl="0" eaLnBrk="1" latinLnBrk="0" hangingPunct="1">
      <a:defRPr sz="58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6736">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3" autoAdjust="0"/>
    <p:restoredTop sz="96291" autoAdjust="0"/>
  </p:normalViewPr>
  <p:slideViewPr>
    <p:cSldViewPr snapToGrid="0" snapToObjects="1">
      <p:cViewPr varScale="1">
        <p:scale>
          <a:sx n="35" d="100"/>
          <a:sy n="35" d="100"/>
        </p:scale>
        <p:origin x="960" y="126"/>
      </p:cViewPr>
      <p:guideLst>
        <p:guide orient="horz" pos="6736"/>
        <p:guide pos="953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hteck 1"/>
          <p:cNvSpPr/>
          <p:nvPr/>
        </p:nvSpPr>
        <p:spPr>
          <a:xfrm>
            <a:off x="1" y="0"/>
            <a:ext cx="30279975" cy="21388388"/>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295214" tIns="147607" rIns="295214" bIns="147607" anchor="ctr"/>
          <a:lstStyle/>
          <a:p>
            <a:pPr algn="ctr" defTabSz="1476070" fontAlgn="auto">
              <a:spcBef>
                <a:spcPts val="0"/>
              </a:spcBef>
              <a:spcAft>
                <a:spcPts val="0"/>
              </a:spcAft>
              <a:defRPr/>
            </a:pPr>
            <a:endParaRPr lang="de-DE" dirty="0"/>
          </a:p>
        </p:txBody>
      </p:sp>
      <p:sp>
        <p:nvSpPr>
          <p:cNvPr id="3" name="Rechteck 2"/>
          <p:cNvSpPr/>
          <p:nvPr/>
        </p:nvSpPr>
        <p:spPr>
          <a:xfrm>
            <a:off x="1" y="21083588"/>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
        <p:nvSpPr>
          <p:cNvPr id="4" name="Rechteck 3"/>
          <p:cNvSpPr/>
          <p:nvPr/>
        </p:nvSpPr>
        <p:spPr>
          <a:xfrm>
            <a:off x="1" y="17881600"/>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Tree>
  </p:cSld>
  <p:clrMap bg1="lt1" tx1="dk1" bg2="lt2" tx2="dk2" accent1="accent1" accent2="accent2" accent3="accent3" accent4="accent4" accent5="accent5" accent6="accent6" hlink="hlink" folHlink="folHlink"/>
  <p:sldLayoutIdLst>
    <p:sldLayoutId id="2147483707" r:id="rId1"/>
    <p:sldLayoutId id="2147483720" r:id="rId2"/>
  </p:sldLayoutIdLst>
  <p:hf hdr="0" ftr="0" dt="0"/>
  <p:txStyles>
    <p:titleStyle>
      <a:lvl1pPr algn="ctr" defTabSz="1474788" rtl="0" eaLnBrk="1" fontAlgn="base" hangingPunct="1">
        <a:spcBef>
          <a:spcPct val="0"/>
        </a:spcBef>
        <a:spcAft>
          <a:spcPct val="0"/>
        </a:spcAft>
        <a:defRPr sz="14200" kern="1200">
          <a:solidFill>
            <a:schemeClr val="tx1"/>
          </a:solidFill>
          <a:latin typeface="+mj-lt"/>
          <a:ea typeface="MS PGothic" pitchFamily="34" charset="-128"/>
          <a:cs typeface="ＭＳ Ｐゴシック" charset="0"/>
        </a:defRPr>
      </a:lvl1pPr>
      <a:lvl2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2pPr>
      <a:lvl3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3pPr>
      <a:lvl4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4pPr>
      <a:lvl5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5pPr>
      <a:lvl6pPr marL="147607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6pPr>
      <a:lvl7pPr marL="295214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7pPr>
      <a:lvl8pPr marL="442821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8pPr>
      <a:lvl9pPr marL="590428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9pPr>
    </p:titleStyle>
    <p:bodyStyle>
      <a:lvl1pPr marL="1106488" indent="-1106488" algn="l" defTabSz="1474788" rtl="0" eaLnBrk="1" fontAlgn="base" hangingPunct="1">
        <a:spcBef>
          <a:spcPct val="20000"/>
        </a:spcBef>
        <a:spcAft>
          <a:spcPct val="0"/>
        </a:spcAft>
        <a:buFont typeface="Arial" pitchFamily="34" charset="0"/>
        <a:buChar char="•"/>
        <a:defRPr sz="10300" kern="1200">
          <a:solidFill>
            <a:schemeClr val="tx1"/>
          </a:solidFill>
          <a:latin typeface="+mn-lt"/>
          <a:ea typeface="MS PGothic" pitchFamily="34" charset="-128"/>
          <a:cs typeface="ＭＳ Ｐゴシック" charset="0"/>
        </a:defRPr>
      </a:lvl1pPr>
      <a:lvl2pPr marL="2397125" indent="-922338" algn="l" defTabSz="1474788" rtl="0" eaLnBrk="1" fontAlgn="base" hangingPunct="1">
        <a:spcBef>
          <a:spcPct val="20000"/>
        </a:spcBef>
        <a:spcAft>
          <a:spcPct val="0"/>
        </a:spcAft>
        <a:buFont typeface="Arial" pitchFamily="34" charset="0"/>
        <a:buChar char="–"/>
        <a:defRPr sz="9000" kern="1200">
          <a:solidFill>
            <a:schemeClr val="tx1"/>
          </a:solidFill>
          <a:latin typeface="+mn-lt"/>
          <a:ea typeface="MS PGothic" pitchFamily="34" charset="-128"/>
          <a:cs typeface="+mn-cs"/>
        </a:defRPr>
      </a:lvl2pPr>
      <a:lvl3pPr marL="3689350" indent="-736600" algn="l" defTabSz="1474788" rtl="0" eaLnBrk="1" fontAlgn="base" hangingPunct="1">
        <a:spcBef>
          <a:spcPct val="20000"/>
        </a:spcBef>
        <a:spcAft>
          <a:spcPct val="0"/>
        </a:spcAft>
        <a:buFont typeface="Arial" pitchFamily="34" charset="0"/>
        <a:buChar char="•"/>
        <a:defRPr sz="7700" kern="1200">
          <a:solidFill>
            <a:schemeClr val="tx1"/>
          </a:solidFill>
          <a:latin typeface="+mn-lt"/>
          <a:ea typeface="MS PGothic" pitchFamily="34" charset="-128"/>
          <a:cs typeface="+mn-cs"/>
        </a:defRPr>
      </a:lvl3pPr>
      <a:lvl4pPr marL="5165725"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4pPr>
      <a:lvl5pPr marL="6642100"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5pPr>
      <a:lvl6pPr marL="8118386" indent="-738035" algn="l" defTabSz="1476070" rtl="0" eaLnBrk="1" latinLnBrk="0" hangingPunct="1">
        <a:spcBef>
          <a:spcPct val="20000"/>
        </a:spcBef>
        <a:buFont typeface="Arial"/>
        <a:buChar char="•"/>
        <a:defRPr sz="6500" kern="1200">
          <a:solidFill>
            <a:schemeClr val="tx1"/>
          </a:solidFill>
          <a:latin typeface="+mn-lt"/>
          <a:ea typeface="+mn-ea"/>
          <a:cs typeface="+mn-cs"/>
        </a:defRPr>
      </a:lvl6pPr>
      <a:lvl7pPr marL="9594456" indent="-738035" algn="l" defTabSz="1476070" rtl="0" eaLnBrk="1" latinLnBrk="0" hangingPunct="1">
        <a:spcBef>
          <a:spcPct val="20000"/>
        </a:spcBef>
        <a:buFont typeface="Arial"/>
        <a:buChar char="•"/>
        <a:defRPr sz="6500" kern="1200">
          <a:solidFill>
            <a:schemeClr val="tx1"/>
          </a:solidFill>
          <a:latin typeface="+mn-lt"/>
          <a:ea typeface="+mn-ea"/>
          <a:cs typeface="+mn-cs"/>
        </a:defRPr>
      </a:lvl7pPr>
      <a:lvl8pPr marL="11070527" indent="-738035" algn="l" defTabSz="1476070" rtl="0" eaLnBrk="1" latinLnBrk="0" hangingPunct="1">
        <a:spcBef>
          <a:spcPct val="20000"/>
        </a:spcBef>
        <a:buFont typeface="Arial"/>
        <a:buChar char="•"/>
        <a:defRPr sz="6500" kern="1200">
          <a:solidFill>
            <a:schemeClr val="tx1"/>
          </a:solidFill>
          <a:latin typeface="+mn-lt"/>
          <a:ea typeface="+mn-ea"/>
          <a:cs typeface="+mn-cs"/>
        </a:defRPr>
      </a:lvl8pPr>
      <a:lvl9pPr marL="12546597" indent="-738035" algn="l" defTabSz="1476070"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de-DE"/>
      </a:defPPr>
      <a:lvl1pPr marL="0" algn="l" defTabSz="1476070" rtl="0" eaLnBrk="1" latinLnBrk="0" hangingPunct="1">
        <a:defRPr sz="5800" kern="1200">
          <a:solidFill>
            <a:schemeClr val="tx1"/>
          </a:solidFill>
          <a:latin typeface="+mn-lt"/>
          <a:ea typeface="+mn-ea"/>
          <a:cs typeface="+mn-cs"/>
        </a:defRPr>
      </a:lvl1pPr>
      <a:lvl2pPr marL="1476070" algn="l" defTabSz="1476070" rtl="0" eaLnBrk="1" latinLnBrk="0" hangingPunct="1">
        <a:defRPr sz="5800" kern="1200">
          <a:solidFill>
            <a:schemeClr val="tx1"/>
          </a:solidFill>
          <a:latin typeface="+mn-lt"/>
          <a:ea typeface="+mn-ea"/>
          <a:cs typeface="+mn-cs"/>
        </a:defRPr>
      </a:lvl2pPr>
      <a:lvl3pPr marL="2952140" algn="l" defTabSz="1476070" rtl="0" eaLnBrk="1" latinLnBrk="0" hangingPunct="1">
        <a:defRPr sz="5800" kern="1200">
          <a:solidFill>
            <a:schemeClr val="tx1"/>
          </a:solidFill>
          <a:latin typeface="+mn-lt"/>
          <a:ea typeface="+mn-ea"/>
          <a:cs typeface="+mn-cs"/>
        </a:defRPr>
      </a:lvl3pPr>
      <a:lvl4pPr marL="4428211" algn="l" defTabSz="1476070" rtl="0" eaLnBrk="1" latinLnBrk="0" hangingPunct="1">
        <a:defRPr sz="5800" kern="1200">
          <a:solidFill>
            <a:schemeClr val="tx1"/>
          </a:solidFill>
          <a:latin typeface="+mn-lt"/>
          <a:ea typeface="+mn-ea"/>
          <a:cs typeface="+mn-cs"/>
        </a:defRPr>
      </a:lvl4pPr>
      <a:lvl5pPr marL="5904281" algn="l" defTabSz="1476070" rtl="0" eaLnBrk="1" latinLnBrk="0" hangingPunct="1">
        <a:defRPr sz="5800" kern="1200">
          <a:solidFill>
            <a:schemeClr val="tx1"/>
          </a:solidFill>
          <a:latin typeface="+mn-lt"/>
          <a:ea typeface="+mn-ea"/>
          <a:cs typeface="+mn-cs"/>
        </a:defRPr>
      </a:lvl5pPr>
      <a:lvl6pPr marL="7380351" algn="l" defTabSz="1476070" rtl="0" eaLnBrk="1" latinLnBrk="0" hangingPunct="1">
        <a:defRPr sz="5800" kern="1200">
          <a:solidFill>
            <a:schemeClr val="tx1"/>
          </a:solidFill>
          <a:latin typeface="+mn-lt"/>
          <a:ea typeface="+mn-ea"/>
          <a:cs typeface="+mn-cs"/>
        </a:defRPr>
      </a:lvl6pPr>
      <a:lvl7pPr marL="8856421" algn="l" defTabSz="1476070" rtl="0" eaLnBrk="1" latinLnBrk="0" hangingPunct="1">
        <a:defRPr sz="5800" kern="1200">
          <a:solidFill>
            <a:schemeClr val="tx1"/>
          </a:solidFill>
          <a:latin typeface="+mn-lt"/>
          <a:ea typeface="+mn-ea"/>
          <a:cs typeface="+mn-cs"/>
        </a:defRPr>
      </a:lvl7pPr>
      <a:lvl8pPr marL="10332491" algn="l" defTabSz="1476070" rtl="0" eaLnBrk="1" latinLnBrk="0" hangingPunct="1">
        <a:defRPr sz="5800" kern="1200">
          <a:solidFill>
            <a:schemeClr val="tx1"/>
          </a:solidFill>
          <a:latin typeface="+mn-lt"/>
          <a:ea typeface="+mn-ea"/>
          <a:cs typeface="+mn-cs"/>
        </a:defRPr>
      </a:lvl8pPr>
      <a:lvl9pPr marL="11808562" algn="l" defTabSz="147607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6969455" y="19956914"/>
            <a:ext cx="15122378" cy="584775"/>
          </a:xfrm>
          <a:prstGeom prst="rect">
            <a:avLst/>
          </a:prstGeom>
          <a:noFill/>
        </p:spPr>
        <p:txBody>
          <a:bodyPr wrap="square" rtlCol="0">
            <a:spAutoFit/>
          </a:bodyPr>
          <a:lstStyle/>
          <a:p>
            <a:pPr marL="266700" indent="-266700" algn="ctr">
              <a:buClr>
                <a:srgbClr val="FAA500"/>
              </a:buClr>
              <a:buSzPct val="80000"/>
              <a:buFont typeface="Lucida Grande" charset="0"/>
              <a:buChar char="▶"/>
              <a:defRPr/>
            </a:pPr>
            <a:r>
              <a:rPr lang="en-GB" altLang="de-DE" sz="3200" dirty="0">
                <a:solidFill>
                  <a:srgbClr val="697D91"/>
                </a:solidFill>
                <a:latin typeface="Lucida Sans" pitchFamily="34" charset="0"/>
              </a:rPr>
              <a:t>Bachelor Thesis 2019/20	 Degree Programme  Computer Science</a:t>
            </a:r>
            <a:endParaRPr lang="en-GB" sz="3200" dirty="0">
              <a:solidFill>
                <a:srgbClr val="697D91"/>
              </a:solidFill>
              <a:latin typeface="Lucida Sans" pitchFamily="34" charset="0"/>
            </a:endParaRPr>
          </a:p>
        </p:txBody>
      </p:sp>
      <p:sp>
        <p:nvSpPr>
          <p:cNvPr id="6" name="Textfeld 5"/>
          <p:cNvSpPr txBox="1"/>
          <p:nvPr/>
        </p:nvSpPr>
        <p:spPr>
          <a:xfrm>
            <a:off x="898775" y="896767"/>
            <a:ext cx="8845847" cy="6678751"/>
          </a:xfrm>
          <a:prstGeom prst="rect">
            <a:avLst/>
          </a:prstGeom>
          <a:noFill/>
        </p:spPr>
        <p:txBody>
          <a:bodyPr wrap="square" rtlCol="0">
            <a:spAutoFit/>
          </a:bodyPr>
          <a:lstStyle/>
          <a:p>
            <a:pPr algn="just">
              <a:buClr>
                <a:srgbClr val="FAA500"/>
              </a:buClr>
              <a:buSzPct val="80000"/>
              <a:defRPr/>
            </a:pPr>
            <a:r>
              <a:rPr lang="en-US" altLang="de-DE" sz="4400" dirty="0">
                <a:solidFill>
                  <a:srgbClr val="697D91"/>
                </a:solidFill>
                <a:latin typeface="+mj-lt"/>
              </a:rPr>
              <a:t>Starting position</a:t>
            </a:r>
            <a:endParaRPr lang="en-US" altLang="de-DE" sz="3200" dirty="0">
              <a:solidFill>
                <a:srgbClr val="697D91"/>
              </a:solidFill>
              <a:latin typeface="Lucida Sans" pitchFamily="34" charset="0"/>
            </a:endParaRPr>
          </a:p>
          <a:p>
            <a:pPr algn="just">
              <a:buClr>
                <a:srgbClr val="FAA500"/>
              </a:buClr>
              <a:buSzPct val="80000"/>
              <a:defRPr/>
            </a:pPr>
            <a:endParaRPr lang="en-US" altLang="de-DE" sz="3200" dirty="0">
              <a:latin typeface="Lucida Sans" pitchFamily="34" charset="0"/>
            </a:endParaRPr>
          </a:p>
          <a:p>
            <a:pPr algn="just">
              <a:buClr>
                <a:srgbClr val="FAA500"/>
              </a:buClr>
              <a:buSzPct val="80000"/>
              <a:defRPr/>
            </a:pPr>
            <a:r>
              <a:rPr lang="en-GB" altLang="de-DE" sz="3200" dirty="0" err="1">
                <a:latin typeface="Lucida Sans" pitchFamily="34" charset="0"/>
              </a:rPr>
              <a:t>Thymio</a:t>
            </a:r>
            <a:r>
              <a:rPr lang="en-GB" altLang="de-DE" sz="3200" dirty="0">
                <a:latin typeface="Lucida Sans" pitchFamily="34" charset="0"/>
              </a:rPr>
              <a:t> is an educational robot that aims at improving early education in science, technology, engineering, mathematics and researching the acknowledgment by kids of robots in their learning environment. One of the main drawbacks is material, be it the space required to make it operate or the hardware capabilities (battery tends to run out fast). In this work, we explore one solution: Simulating the </a:t>
            </a:r>
            <a:r>
              <a:rPr lang="en-GB" altLang="de-DE" sz="3200" dirty="0" err="1">
                <a:latin typeface="Lucida Sans" pitchFamily="34" charset="0"/>
              </a:rPr>
              <a:t>behavior</a:t>
            </a:r>
            <a:r>
              <a:rPr lang="en-GB" altLang="de-DE" sz="3200" dirty="0">
                <a:latin typeface="Lucida Sans" pitchFamily="34" charset="0"/>
              </a:rPr>
              <a:t> in a web browser.</a:t>
            </a:r>
            <a:endParaRPr lang="en-US" altLang="de-DE" sz="3200" dirty="0">
              <a:latin typeface="Lucida Sans" pitchFamily="34" charset="0"/>
            </a:endParaRPr>
          </a:p>
        </p:txBody>
      </p:sp>
      <p:sp>
        <p:nvSpPr>
          <p:cNvPr id="10" name="Textfeld 9"/>
          <p:cNvSpPr txBox="1"/>
          <p:nvPr/>
        </p:nvSpPr>
        <p:spPr>
          <a:xfrm>
            <a:off x="10416732" y="6672624"/>
            <a:ext cx="8845847" cy="10618291"/>
          </a:xfrm>
          <a:prstGeom prst="rect">
            <a:avLst/>
          </a:prstGeom>
          <a:noFill/>
        </p:spPr>
        <p:txBody>
          <a:bodyPr wrap="square" rtlCol="0">
            <a:spAutoFit/>
          </a:bodyPr>
          <a:lstStyle/>
          <a:p>
            <a:pPr algn="just">
              <a:buClr>
                <a:srgbClr val="FAA500"/>
              </a:buClr>
              <a:buSzPct val="80000"/>
              <a:defRPr/>
            </a:pPr>
            <a:r>
              <a:rPr lang="en-US" altLang="de-DE" sz="4400" dirty="0">
                <a:solidFill>
                  <a:srgbClr val="697D91"/>
                </a:solidFill>
                <a:latin typeface="+mj-lt"/>
              </a:rPr>
              <a:t>Approach</a:t>
            </a:r>
            <a:endParaRPr lang="en-US" altLang="de-DE" sz="3200" dirty="0">
              <a:solidFill>
                <a:srgbClr val="697D91"/>
              </a:solidFill>
              <a:latin typeface="Lucida Sans" pitchFamily="34" charset="0"/>
            </a:endParaRPr>
          </a:p>
          <a:p>
            <a:pPr algn="just">
              <a:buClr>
                <a:srgbClr val="FAA500"/>
              </a:buClr>
              <a:buSzPct val="80000"/>
              <a:defRPr/>
            </a:pPr>
            <a:endParaRPr lang="en-US" altLang="de-DE" sz="3200" dirty="0">
              <a:latin typeface="Lucida Sans" pitchFamily="34" charset="0"/>
            </a:endParaRPr>
          </a:p>
          <a:p>
            <a:pPr algn="just">
              <a:buClr>
                <a:srgbClr val="FAA500"/>
              </a:buClr>
              <a:buSzPct val="80000"/>
              <a:defRPr/>
            </a:pPr>
            <a:r>
              <a:rPr lang="en-GB" sz="3200" dirty="0">
                <a:latin typeface="+mn-lt"/>
              </a:rPr>
              <a:t>We decided to use the three.js library to represent and create graphical elements, it is a library for JavaScript which uses a default WebGL renderer, thus allowing it to display, create and animate 3D computer graphics in a web browser. We chose to implement basic dissimilar playgrounds directly in the application, to give the user a direct way to use the simulator and let him the possibility to creates his playground via a tool we developed. The data containing the properties of the different shapes, meshes that populate the playground were put into a JSON file. We simulated the movement of a two wheels robot by considering each motor power as a vector and moving accordingly to the resulting vector calculated depending on the cases. </a:t>
            </a:r>
            <a:endParaRPr lang="en-GB" altLang="de-DE" sz="3200" dirty="0">
              <a:latin typeface="+mn-lt"/>
            </a:endParaRPr>
          </a:p>
        </p:txBody>
      </p:sp>
      <p:sp>
        <p:nvSpPr>
          <p:cNvPr id="13" name="Textfeld 5">
            <a:extLst>
              <a:ext uri="{FF2B5EF4-FFF2-40B4-BE49-F238E27FC236}">
                <a16:creationId xmlns:a16="http://schemas.microsoft.com/office/drawing/2014/main" id="{675CB9F1-A0DD-4CA9-99F0-444DDD5B3F05}"/>
              </a:ext>
            </a:extLst>
          </p:cNvPr>
          <p:cNvSpPr txBox="1"/>
          <p:nvPr/>
        </p:nvSpPr>
        <p:spPr>
          <a:xfrm>
            <a:off x="10416732" y="896767"/>
            <a:ext cx="8845847" cy="5509200"/>
          </a:xfrm>
          <a:prstGeom prst="rect">
            <a:avLst/>
          </a:prstGeom>
          <a:noFill/>
        </p:spPr>
        <p:txBody>
          <a:bodyPr wrap="square" rtlCol="0">
            <a:spAutoFit/>
          </a:bodyPr>
          <a:lstStyle/>
          <a:p>
            <a:pPr algn="just">
              <a:buClr>
                <a:srgbClr val="FAA500"/>
              </a:buClr>
              <a:buSzPct val="80000"/>
              <a:defRPr/>
            </a:pPr>
            <a:r>
              <a:rPr lang="en-GB" altLang="de-DE" sz="3200" dirty="0">
                <a:latin typeface="Lucida Sans" pitchFamily="34" charset="0"/>
              </a:rPr>
              <a:t>the robot and it’s surrounding, and simulate the </a:t>
            </a:r>
            <a:r>
              <a:rPr lang="en-GB" altLang="de-DE" sz="3200" dirty="0" err="1">
                <a:latin typeface="Lucida Sans" pitchFamily="34" charset="0"/>
              </a:rPr>
              <a:t>behavior</a:t>
            </a:r>
            <a:r>
              <a:rPr lang="en-GB" altLang="de-DE" sz="3200" dirty="0">
                <a:latin typeface="Lucida Sans" pitchFamily="34" charset="0"/>
              </a:rPr>
              <a:t> of a </a:t>
            </a:r>
            <a:r>
              <a:rPr lang="en-GB" altLang="de-DE" sz="3200" dirty="0" err="1">
                <a:latin typeface="Lucida Sans" pitchFamily="34" charset="0"/>
              </a:rPr>
              <a:t>Thymio</a:t>
            </a:r>
            <a:r>
              <a:rPr lang="en-GB" altLang="de-DE" sz="3200" dirty="0">
                <a:latin typeface="Lucida Sans" pitchFamily="34" charset="0"/>
              </a:rPr>
              <a:t> robot with a given program from a file with the .</a:t>
            </a:r>
            <a:r>
              <a:rPr lang="en-GB" altLang="de-DE" sz="3200" dirty="0" err="1">
                <a:latin typeface="Lucida Sans" pitchFamily="34" charset="0"/>
              </a:rPr>
              <a:t>aesl</a:t>
            </a:r>
            <a:r>
              <a:rPr lang="en-GB" altLang="de-DE" sz="3200" dirty="0">
                <a:latin typeface="Lucida Sans" pitchFamily="34" charset="0"/>
              </a:rPr>
              <a:t> extension. Furthermore, it is supposed to allow users to create customized playgrounds that can be loaded in the simulator. And lastly, the application should not require any software installation, thus it comes in the form of a web application, and has to be compatible with modern browsers.</a:t>
            </a:r>
          </a:p>
        </p:txBody>
      </p:sp>
      <p:sp>
        <p:nvSpPr>
          <p:cNvPr id="17" name="Textfeld 8">
            <a:extLst>
              <a:ext uri="{FF2B5EF4-FFF2-40B4-BE49-F238E27FC236}">
                <a16:creationId xmlns:a16="http://schemas.microsoft.com/office/drawing/2014/main" id="{592625F8-C0BD-4866-8F1E-8FEFFCB3E1A7}"/>
              </a:ext>
            </a:extLst>
          </p:cNvPr>
          <p:cNvSpPr txBox="1"/>
          <p:nvPr/>
        </p:nvSpPr>
        <p:spPr>
          <a:xfrm>
            <a:off x="20138993" y="901990"/>
            <a:ext cx="8845847" cy="6986528"/>
          </a:xfrm>
          <a:prstGeom prst="rect">
            <a:avLst/>
          </a:prstGeom>
          <a:noFill/>
        </p:spPr>
        <p:txBody>
          <a:bodyPr wrap="square" rtlCol="0">
            <a:spAutoFit/>
          </a:bodyPr>
          <a:lstStyle/>
          <a:p>
            <a:pPr algn="just">
              <a:buClr>
                <a:srgbClr val="FAA500"/>
              </a:buClr>
              <a:buSzPct val="80000"/>
              <a:defRPr/>
            </a:pPr>
            <a:r>
              <a:rPr lang="en-GB" sz="3200" dirty="0">
                <a:latin typeface="+mn-lt"/>
              </a:rPr>
              <a:t>Besides, we added some proximity sensor to the robot, which shoots </a:t>
            </a:r>
            <a:r>
              <a:rPr lang="en-GB" sz="3200" dirty="0" err="1">
                <a:latin typeface="+mn-lt"/>
              </a:rPr>
              <a:t>raycast</a:t>
            </a:r>
            <a:r>
              <a:rPr lang="en-GB" sz="3200" dirty="0">
                <a:latin typeface="+mn-lt"/>
              </a:rPr>
              <a:t> and check for intersections. We decided to use the compiler from </a:t>
            </a:r>
            <a:r>
              <a:rPr lang="en-GB" sz="3200" dirty="0" err="1">
                <a:latin typeface="+mn-lt"/>
              </a:rPr>
              <a:t>Aseba</a:t>
            </a:r>
            <a:r>
              <a:rPr lang="en-GB" sz="3200" dirty="0">
                <a:latin typeface="+mn-lt"/>
              </a:rPr>
              <a:t>, thus we had to translate it from C++ to JavaScript. To compile the </a:t>
            </a:r>
            <a:r>
              <a:rPr lang="en-GB" sz="3200" dirty="0" err="1">
                <a:latin typeface="+mn-lt"/>
              </a:rPr>
              <a:t>behavior</a:t>
            </a:r>
            <a:r>
              <a:rPr lang="en-GB" sz="3200" dirty="0">
                <a:latin typeface="+mn-lt"/>
              </a:rPr>
              <a:t> file, we first read it and pass the content to a </a:t>
            </a:r>
            <a:r>
              <a:rPr lang="en-GB" sz="3200" dirty="0" err="1">
                <a:latin typeface="+mn-lt"/>
              </a:rPr>
              <a:t>Lexer</a:t>
            </a:r>
            <a:r>
              <a:rPr lang="en-GB" sz="3200" dirty="0">
                <a:latin typeface="+mn-lt"/>
              </a:rPr>
              <a:t> that will create tokens containing the position and their type. Depending on the character we might need to look one, two or more ahead to determine its type. Once this operation is done, the file containing the tokens is parsed, thus creating a three. We then expand and control its integrity.</a:t>
            </a:r>
            <a:endParaRPr lang="en-US" altLang="de-DE" sz="3200" dirty="0">
              <a:latin typeface="+mn-lt"/>
            </a:endParaRPr>
          </a:p>
        </p:txBody>
      </p:sp>
      <p:pic>
        <p:nvPicPr>
          <p:cNvPr id="5" name="Image 4">
            <a:extLst>
              <a:ext uri="{FF2B5EF4-FFF2-40B4-BE49-F238E27FC236}">
                <a16:creationId xmlns:a16="http://schemas.microsoft.com/office/drawing/2014/main" id="{DE03A91E-48ED-4F79-B968-4551E982A01F}"/>
              </a:ext>
            </a:extLst>
          </p:cNvPr>
          <p:cNvPicPr>
            <a:picLocks noChangeAspect="1"/>
          </p:cNvPicPr>
          <p:nvPr/>
        </p:nvPicPr>
        <p:blipFill>
          <a:blip r:embed="rId2"/>
          <a:stretch>
            <a:fillRect/>
          </a:stretch>
        </p:blipFill>
        <p:spPr>
          <a:xfrm>
            <a:off x="1349667" y="11583155"/>
            <a:ext cx="7765190" cy="5777984"/>
          </a:xfrm>
          <a:prstGeom prst="rect">
            <a:avLst/>
          </a:prstGeom>
        </p:spPr>
      </p:pic>
      <p:pic>
        <p:nvPicPr>
          <p:cNvPr id="14" name="Image 13">
            <a:extLst>
              <a:ext uri="{FF2B5EF4-FFF2-40B4-BE49-F238E27FC236}">
                <a16:creationId xmlns:a16="http://schemas.microsoft.com/office/drawing/2014/main" id="{60C5432F-072D-43E4-8ACD-1481B88194CF}"/>
              </a:ext>
            </a:extLst>
          </p:cNvPr>
          <p:cNvPicPr>
            <a:picLocks noChangeAspect="1"/>
          </p:cNvPicPr>
          <p:nvPr/>
        </p:nvPicPr>
        <p:blipFill>
          <a:blip r:embed="rId3"/>
          <a:stretch>
            <a:fillRect/>
          </a:stretch>
        </p:blipFill>
        <p:spPr>
          <a:xfrm>
            <a:off x="20138994" y="9667308"/>
            <a:ext cx="8845846" cy="7693831"/>
          </a:xfrm>
          <a:prstGeom prst="rect">
            <a:avLst/>
          </a:prstGeom>
        </p:spPr>
      </p:pic>
      <p:sp>
        <p:nvSpPr>
          <p:cNvPr id="20" name="ZoneTexte 19">
            <a:extLst>
              <a:ext uri="{FF2B5EF4-FFF2-40B4-BE49-F238E27FC236}">
                <a16:creationId xmlns:a16="http://schemas.microsoft.com/office/drawing/2014/main" id="{C3786A3D-A301-4AC7-9B7A-D34C3564D58F}"/>
              </a:ext>
            </a:extLst>
          </p:cNvPr>
          <p:cNvSpPr txBox="1"/>
          <p:nvPr/>
        </p:nvSpPr>
        <p:spPr>
          <a:xfrm>
            <a:off x="1066800" y="10843173"/>
            <a:ext cx="8498951" cy="400110"/>
          </a:xfrm>
          <a:prstGeom prst="rect">
            <a:avLst/>
          </a:prstGeom>
          <a:noFill/>
        </p:spPr>
        <p:txBody>
          <a:bodyPr wrap="square" rtlCol="0">
            <a:spAutoFit/>
          </a:bodyPr>
          <a:lstStyle/>
          <a:p>
            <a:r>
              <a:rPr lang="en-US" sz="2000" dirty="0">
                <a:latin typeface="+mn-lt"/>
              </a:rPr>
              <a:t>Playground creator tool</a:t>
            </a:r>
          </a:p>
        </p:txBody>
      </p:sp>
      <p:sp>
        <p:nvSpPr>
          <p:cNvPr id="12" name="Textfeld 1" descr="Bitte möglichst die vorgegebene Breite einhalten! Sollte dieser Platz nicht reichen, kann im oberen Teil ein zusätzlicher längerer Titel verwendet werden." title="Titelfeld">
            <a:extLst>
              <a:ext uri="{FF2B5EF4-FFF2-40B4-BE49-F238E27FC236}">
                <a16:creationId xmlns:a16="http://schemas.microsoft.com/office/drawing/2014/main" id="{6227880B-0CED-4D86-9122-699795FF3B49}"/>
              </a:ext>
            </a:extLst>
          </p:cNvPr>
          <p:cNvSpPr txBox="1"/>
          <p:nvPr/>
        </p:nvSpPr>
        <p:spPr>
          <a:xfrm>
            <a:off x="6583680" y="18414123"/>
            <a:ext cx="16770096" cy="1323439"/>
          </a:xfrm>
          <a:prstGeom prst="rect">
            <a:avLst/>
          </a:prstGeom>
          <a:noFill/>
        </p:spPr>
        <p:txBody>
          <a:bodyPr wrap="none" lIns="72000" tIns="72000" rIns="72000" bIns="72000" rtlCol="0">
            <a:normAutofit/>
          </a:bodyPr>
          <a:lstStyle/>
          <a:p>
            <a:pPr algn="ctr"/>
            <a:r>
              <a:rPr lang="en-GB" sz="7200" dirty="0">
                <a:latin typeface="+mj-lt"/>
              </a:rPr>
              <a:t>Web Simulation of a </a:t>
            </a:r>
            <a:r>
              <a:rPr lang="en-GB" sz="7200" dirty="0" err="1">
                <a:latin typeface="+mj-lt"/>
              </a:rPr>
              <a:t>Thymio</a:t>
            </a:r>
            <a:r>
              <a:rPr lang="en-GB" sz="7200" dirty="0">
                <a:latin typeface="+mj-lt"/>
              </a:rPr>
              <a:t> Robot</a:t>
            </a:r>
          </a:p>
        </p:txBody>
      </p:sp>
      <p:graphicFrame>
        <p:nvGraphicFramePr>
          <p:cNvPr id="15" name="Tabelle 6">
            <a:extLst>
              <a:ext uri="{FF2B5EF4-FFF2-40B4-BE49-F238E27FC236}">
                <a16:creationId xmlns:a16="http://schemas.microsoft.com/office/drawing/2014/main" id="{0F715928-2B7D-479E-A685-A76B25EF9A9E}"/>
              </a:ext>
            </a:extLst>
          </p:cNvPr>
          <p:cNvGraphicFramePr>
            <a:graphicFrameLocks noGrp="1"/>
          </p:cNvGraphicFramePr>
          <p:nvPr>
            <p:extLst>
              <p:ext uri="{D42A27DB-BD31-4B8C-83A1-F6EECF244321}">
                <p14:modId xmlns:p14="http://schemas.microsoft.com/office/powerpoint/2010/main" val="2000003803"/>
              </p:ext>
            </p:extLst>
          </p:nvPr>
        </p:nvGraphicFramePr>
        <p:xfrm>
          <a:off x="22549104" y="18414123"/>
          <a:ext cx="6653226" cy="1737360"/>
        </p:xfrm>
        <a:graphic>
          <a:graphicData uri="http://schemas.openxmlformats.org/drawingml/2006/table">
            <a:tbl>
              <a:tblPr firstRow="1" bandRow="1">
                <a:tableStyleId>{5940675A-B579-460E-94D1-54222C63F5DA}</a:tableStyleId>
              </a:tblPr>
              <a:tblGrid>
                <a:gridCol w="2869843">
                  <a:extLst>
                    <a:ext uri="{9D8B030D-6E8A-4147-A177-3AD203B41FA5}">
                      <a16:colId xmlns:a16="http://schemas.microsoft.com/office/drawing/2014/main" val="20000"/>
                    </a:ext>
                  </a:extLst>
                </a:gridCol>
                <a:gridCol w="3783383">
                  <a:extLst>
                    <a:ext uri="{9D8B030D-6E8A-4147-A177-3AD203B41FA5}">
                      <a16:colId xmlns:a16="http://schemas.microsoft.com/office/drawing/2014/main" val="20001"/>
                    </a:ext>
                  </a:extLst>
                </a:gridCol>
              </a:tblGrid>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Graduate:</a:t>
                      </a:r>
                      <a:endParaRPr kumimoji="0" lang="fr-CH" sz="5400" b="0" i="0" u="none" strike="noStrike" kern="1200" cap="none" spc="0" normalizeH="0" baseline="0" noProof="0" dirty="0">
                        <a:ln>
                          <a:noFill/>
                        </a:ln>
                        <a:solidFill>
                          <a:prstClr val="black"/>
                        </a:solidFill>
                        <a:effectLst/>
                        <a:uLnTx/>
                        <a:uFillTx/>
                        <a:latin typeface="+mn-lt"/>
                        <a:ea typeface="+mn-ea"/>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Quentin Flückiger</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Professor:</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Claude Fuhrer</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Expert:</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Eric </a:t>
                      </a:r>
                      <a:r>
                        <a:rPr kumimoji="0" lang="de-CH" sz="3200" b="0" i="0" u="none" strike="noStrike" kern="1200" cap="none" spc="0" normalizeH="0" baseline="0" dirty="0" err="1">
                          <a:ln>
                            <a:noFill/>
                          </a:ln>
                          <a:solidFill>
                            <a:srgbClr val="697D91"/>
                          </a:solidFill>
                          <a:effectLst/>
                          <a:uLnTx/>
                          <a:uFillTx/>
                          <a:latin typeface="Lucida Sans" pitchFamily="34" charset="0"/>
                          <a:ea typeface="MS PGothic" pitchFamily="34" charset="-128"/>
                          <a:cs typeface="+mn-cs"/>
                        </a:rPr>
                        <a:t>Dubuis</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6" name="ZoneTexte 15">
            <a:extLst>
              <a:ext uri="{FF2B5EF4-FFF2-40B4-BE49-F238E27FC236}">
                <a16:creationId xmlns:a16="http://schemas.microsoft.com/office/drawing/2014/main" id="{9936E806-3071-4529-9A65-3DF9AC535292}"/>
              </a:ext>
            </a:extLst>
          </p:cNvPr>
          <p:cNvSpPr txBox="1"/>
          <p:nvPr/>
        </p:nvSpPr>
        <p:spPr>
          <a:xfrm>
            <a:off x="20138994" y="8937471"/>
            <a:ext cx="8498951" cy="400110"/>
          </a:xfrm>
          <a:prstGeom prst="rect">
            <a:avLst/>
          </a:prstGeom>
          <a:noFill/>
        </p:spPr>
        <p:txBody>
          <a:bodyPr wrap="square" rtlCol="0">
            <a:spAutoFit/>
          </a:bodyPr>
          <a:lstStyle/>
          <a:p>
            <a:r>
              <a:rPr lang="en-US" sz="2000" dirty="0">
                <a:latin typeface="+mn-lt"/>
              </a:rPr>
              <a:t>Compilation sequence diagram</a:t>
            </a:r>
          </a:p>
        </p:txBody>
      </p:sp>
      <p:sp>
        <p:nvSpPr>
          <p:cNvPr id="18" name="Textfeld 5">
            <a:extLst>
              <a:ext uri="{FF2B5EF4-FFF2-40B4-BE49-F238E27FC236}">
                <a16:creationId xmlns:a16="http://schemas.microsoft.com/office/drawing/2014/main" id="{3191641D-B105-4F7D-9A91-7A2935F76858}"/>
              </a:ext>
            </a:extLst>
          </p:cNvPr>
          <p:cNvSpPr txBox="1"/>
          <p:nvPr/>
        </p:nvSpPr>
        <p:spPr>
          <a:xfrm>
            <a:off x="893351" y="7790542"/>
            <a:ext cx="8845847" cy="2923877"/>
          </a:xfrm>
          <a:prstGeom prst="rect">
            <a:avLst/>
          </a:prstGeom>
          <a:noFill/>
        </p:spPr>
        <p:txBody>
          <a:bodyPr wrap="square" rtlCol="0">
            <a:spAutoFit/>
          </a:bodyPr>
          <a:lstStyle/>
          <a:p>
            <a:pPr algn="just">
              <a:buClr>
                <a:srgbClr val="FAA500"/>
              </a:buClr>
              <a:buSzPct val="80000"/>
              <a:defRPr/>
            </a:pPr>
            <a:r>
              <a:rPr lang="en-GB" altLang="de-DE" sz="4400" dirty="0">
                <a:solidFill>
                  <a:srgbClr val="697D91"/>
                </a:solidFill>
              </a:rPr>
              <a:t>Goal</a:t>
            </a:r>
          </a:p>
          <a:p>
            <a:pPr algn="just">
              <a:buClr>
                <a:srgbClr val="FAA500"/>
              </a:buClr>
              <a:buSzPct val="80000"/>
              <a:defRPr/>
            </a:pPr>
            <a:endParaRPr lang="en-GB" altLang="de-DE" sz="4400" dirty="0">
              <a:solidFill>
                <a:srgbClr val="697D91"/>
              </a:solidFill>
            </a:endParaRPr>
          </a:p>
          <a:p>
            <a:pPr algn="just">
              <a:buClr>
                <a:srgbClr val="FAA500"/>
              </a:buClr>
              <a:buSzPct val="80000"/>
              <a:defRPr/>
            </a:pPr>
            <a:r>
              <a:rPr lang="en-GB" altLang="de-DE" sz="3200" dirty="0">
                <a:latin typeface="Lucida Sans" pitchFamily="34" charset="0"/>
              </a:rPr>
              <a:t>The goal of this bachelor thesis was to develop a simulation environment that would let users see a 3D representation of</a:t>
            </a:r>
            <a:endParaRPr lang="en-US" altLang="de-DE" sz="3200" dirty="0">
              <a:latin typeface="Lucida Sans" pitchFamily="34" charset="0"/>
            </a:endParaRPr>
          </a:p>
        </p:txBody>
      </p:sp>
    </p:spTree>
    <p:extLst>
      <p:ext uri="{BB962C8B-B14F-4D97-AF65-F5344CB8AC3E}">
        <p14:creationId xmlns:p14="http://schemas.microsoft.com/office/powerpoint/2010/main" val="1926550706"/>
      </p:ext>
    </p:extLst>
  </p:cSld>
  <p:clrMapOvr>
    <a:masterClrMapping/>
  </p:clrMapOvr>
</p:sld>
</file>

<file path=ppt/theme/theme1.xml><?xml version="1.0" encoding="utf-8"?>
<a:theme xmlns:a="http://schemas.openxmlformats.org/drawingml/2006/main" name="BFH_Posterpräsentation_A1_Vorlage_quer">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BfhIntranetDepartmentText xmlns="63c724b1-652e-424f-8d99-4ee509067280">
      <Terms xmlns="http://schemas.microsoft.com/office/infopath/2007/PartnerControls">
        <TermInfo xmlns="http://schemas.microsoft.com/office/infopath/2007/PartnerControls">
          <TermName xmlns="http://schemas.microsoft.com/office/infopath/2007/PartnerControls">Vorlage</TermName>
          <TermId xmlns="http://schemas.microsoft.com/office/infopath/2007/PartnerControls">de1a6d3c-ac6a-4b34-8edd-308eb81066db</TermId>
        </TermInfo>
      </Terms>
    </BfhIntranetDepartmentText>
    <TaxCatchAll xmlns="2551ef7e-3b29-44d1-a8ad-ef34c26bfc60">
      <Value>241</Value>
    </TaxCatchAl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BFH Document" ma:contentTypeID="0x0101009127C3B567804923A8661E062BBD8EF500562C9D82744B284A86093F1D9B579BDC" ma:contentTypeVersion="2" ma:contentTypeDescription="Ein neues Dokument erstellen." ma:contentTypeScope="" ma:versionID="9c45b5bf27c78835ceac1d8ed0ad849b">
  <xsd:schema xmlns:xsd="http://www.w3.org/2001/XMLSchema" xmlns:xs="http://www.w3.org/2001/XMLSchema" xmlns:p="http://schemas.microsoft.com/office/2006/metadata/properties" xmlns:ns2="63c724b1-652e-424f-8d99-4ee509067280" xmlns:ns3="2551ef7e-3b29-44d1-a8ad-ef34c26bfc60" targetNamespace="http://schemas.microsoft.com/office/2006/metadata/properties" ma:root="true" ma:fieldsID="77ddedd9f4909d73cfb737d3d691d0f9" ns2:_="" ns3:_="">
    <xsd:import namespace="63c724b1-652e-424f-8d99-4ee509067280"/>
    <xsd:import namespace="2551ef7e-3b29-44d1-a8ad-ef34c26bfc60"/>
    <xsd:element name="properties">
      <xsd:complexType>
        <xsd:sequence>
          <xsd:element name="documentManagement">
            <xsd:complexType>
              <xsd:all>
                <xsd:element ref="ns2:BfhIntranetDepartmentText"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724b1-652e-424f-8d99-4ee509067280" elementFormDefault="qualified">
    <xsd:import namespace="http://schemas.microsoft.com/office/2006/documentManagement/types"/>
    <xsd:import namespace="http://schemas.microsoft.com/office/infopath/2007/PartnerControls"/>
    <xsd:element name="BfhIntranetDepartmentText" ma:index="8" ma:taxonomy="true" ma:internalName="BfhIntranetDocumentTypeText" ma:taxonomyFieldName="BfhIntranetDocumentType" ma:displayName="Category" ma:fieldId="{f8359f88-a329-420a-8398-ef3d99cc0ffa}" ma:sspId="db51d986-4054-4caf-a2c9-3203a912c9cc" ma:termSetId="b53f0ae3-1e6d-4244-92c1-70838aa45c6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551ef7e-3b29-44d1-a8ad-ef34c26bfc60"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74e92fac-6607-49d4-87f2-706e70d1a0b0}" ma:internalName="TaxCatchAll" ma:showField="CatchAllData" ma:web="2551ef7e-3b29-44d1-a8ad-ef34c26bfc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12310AE4-98C2-4A3E-BE75-5A8AB8823A32}">
  <ds:schemaRefs>
    <ds:schemaRef ds:uri="http://purl.org/dc/elements/1.1/"/>
    <ds:schemaRef ds:uri="http://schemas.microsoft.com/office/2006/metadata/properties"/>
    <ds:schemaRef ds:uri="http://purl.org/dc/terms/"/>
    <ds:schemaRef ds:uri="63c724b1-652e-424f-8d99-4ee509067280"/>
    <ds:schemaRef ds:uri="http://schemas.microsoft.com/office/2006/documentManagement/types"/>
    <ds:schemaRef ds:uri="http://schemas.microsoft.com/office/infopath/2007/PartnerControls"/>
    <ds:schemaRef ds:uri="http://schemas.openxmlformats.org/package/2006/metadata/core-properties"/>
    <ds:schemaRef ds:uri="2551ef7e-3b29-44d1-a8ad-ef34c26bfc60"/>
    <ds:schemaRef ds:uri="http://www.w3.org/XML/1998/namespace"/>
    <ds:schemaRef ds:uri="http://purl.org/dc/dcmitype/"/>
  </ds:schemaRefs>
</ds:datastoreItem>
</file>

<file path=customXml/itemProps2.xml><?xml version="1.0" encoding="utf-8"?>
<ds:datastoreItem xmlns:ds="http://schemas.openxmlformats.org/officeDocument/2006/customXml" ds:itemID="{47870AFC-B140-4E73-B0E2-054A74E7EB25}">
  <ds:schemaRefs>
    <ds:schemaRef ds:uri="http://schemas.microsoft.com/sharepoint/v3/contenttype/forms"/>
  </ds:schemaRefs>
</ds:datastoreItem>
</file>

<file path=customXml/itemProps3.xml><?xml version="1.0" encoding="utf-8"?>
<ds:datastoreItem xmlns:ds="http://schemas.openxmlformats.org/officeDocument/2006/customXml" ds:itemID="{064F56C1-3E03-4158-81FF-45AFD1140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c724b1-652e-424f-8d99-4ee509067280"/>
    <ds:schemaRef ds:uri="2551ef7e-3b29-44d1-a8ad-ef34c26bf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34ACECAE-8DDC-4218-ADDE-80828E100BF5}">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TotalTime>645</TotalTime>
  <Words>460</Words>
  <Application>Microsoft Office PowerPoint</Application>
  <PresentationFormat>Personnalisé</PresentationFormat>
  <Paragraphs>21</Paragraphs>
  <Slides>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vt:i4>
      </vt:variant>
    </vt:vector>
  </HeadingPairs>
  <TitlesOfParts>
    <vt:vector size="6" baseType="lpstr">
      <vt:lpstr>Arial</vt:lpstr>
      <vt:lpstr>Calibri</vt:lpstr>
      <vt:lpstr>Lucida Grande</vt:lpstr>
      <vt:lpstr>Lucida Sans</vt:lpstr>
      <vt:lpstr>BFH_Posterpräsentation_A1_Vorlage_quer</vt:lpstr>
      <vt:lpstr>Présentation PowerPoint</vt:lpstr>
    </vt:vector>
  </TitlesOfParts>
  <Manager>kfh1</Manager>
  <Company>Bern University of Applied Sciences - Engineering and computer science</Company>
  <LinksUpToDate>false</LinksUpToDate>
  <SharedDoc>false</SharedDoc>
  <HyperlinkBase>http://www.ti.bfh.ch/en.html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BSc exhibition</dc:title>
  <dc:subject>Thesis at a glance</dc:subject>
  <dc:creator>staff BFH-TI</dc:creator>
  <cp:lastModifiedBy>Quentin Flückiger</cp:lastModifiedBy>
  <cp:revision>70</cp:revision>
  <cp:lastPrinted>2014-04-10T14:38:53Z</cp:lastPrinted>
  <dcterms:created xsi:type="dcterms:W3CDTF">2014-04-01T09:39:32Z</dcterms:created>
  <dcterms:modified xsi:type="dcterms:W3CDTF">2020-01-06T12:04:48Z</dcterms:modified>
  <dc:language>d | f | 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fhIntranetDocumentType">
    <vt:lpwstr>241;#Vorlage|de1a6d3c-ac6a-4b34-8edd-308eb81066db</vt:lpwstr>
  </property>
  <property fmtid="{D5CDD505-2E9C-101B-9397-08002B2CF9AE}" pid="3" name="BfhIntranetDocumentTypeText">
    <vt:lpwstr>Vorlage|de1a6d3c-ac6a-4b34-8edd-308eb81066db</vt:lpwstr>
  </property>
  <property fmtid="{D5CDD505-2E9C-101B-9397-08002B2CF9AE}" pid="4" name="TaxCatchAll">
    <vt:lpwstr>241;#Vorlage|de1a6d3c-ac6a-4b34-8edd-308eb81066db</vt:lpwstr>
  </property>
</Properties>
</file>