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282" r:id="rId4"/>
    <p:sldId id="300" r:id="rId5"/>
    <p:sldId id="283" r:id="rId6"/>
    <p:sldId id="301" r:id="rId7"/>
    <p:sldId id="302" r:id="rId8"/>
    <p:sldId id="303" r:id="rId9"/>
    <p:sldId id="296" r:id="rId10"/>
    <p:sldId id="304" r:id="rId11"/>
    <p:sldId id="311" r:id="rId12"/>
    <p:sldId id="305" r:id="rId13"/>
    <p:sldId id="307" r:id="rId14"/>
    <p:sldId id="306" r:id="rId15"/>
    <p:sldId id="308" r:id="rId16"/>
    <p:sldId id="309" r:id="rId17"/>
    <p:sldId id="310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31" d="100"/>
          <a:sy n="131" d="100"/>
        </p:scale>
        <p:origin x="84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78EF4D-11A9-468E-947C-7E77FC2730EE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2020/12/26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A006804-164C-4CDA-8F38-2D5258C292C6}" type="datetime1">
              <a:rPr lang="zh-TW" altLang="en-US" smtClean="0"/>
              <a:pPr/>
              <a:t>2020/12/26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114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34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15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23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005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112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07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712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2294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017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61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824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6260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111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44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預留位置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預留位置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容相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9" name="圖片預留位置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謝您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文字預留位置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2" name="文字預留位置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3" name="文字預留位置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4" name="文字預留位置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449411"/>
            <a:ext cx="1476000" cy="220313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zh-TW" altLang="en-US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第一</a:t>
            </a:r>
            <a:r>
              <a:rPr lang="zh-TW" altLang="en-US" sz="1600" b="1" spc="-1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顧問</a:t>
            </a:r>
            <a:endParaRPr lang="zh-TW" altLang="en-US" sz="1600" b="1" spc="-1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3247" y="3640376"/>
            <a:ext cx="4770946" cy="1602932"/>
          </a:xfrm>
        </p:spPr>
        <p:txBody>
          <a:bodyPr rtlCol="0"/>
          <a:lstStyle/>
          <a:p>
            <a:pPr rtl="0"/>
            <a:b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Natural Language Processing:</a:t>
            </a:r>
          </a:p>
          <a:p>
            <a:pPr rtl="0"/>
            <a:r>
              <a:rPr lang="en-US" altLang="zh-TW" sz="2500" b="1" i="0" dirty="0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Enhancing the Dependency Mechanism of </a:t>
            </a:r>
            <a:r>
              <a:rPr lang="en-US" altLang="zh-TW" sz="2500" b="1" i="0" dirty="0" err="1">
                <a:latin typeface="+mn-lt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RoBERTa</a:t>
            </a:r>
            <a:endParaRPr lang="en-US" altLang="zh-TW" sz="25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  <a:p>
            <a:pPr rtl="0"/>
            <a:r>
              <a:rPr lang="en-US" altLang="zh-TW" sz="1400" b="1" i="0" dirty="0">
                <a:latin typeface="+mn-lt"/>
              </a:rPr>
              <a:t>			</a:t>
            </a:r>
            <a:endParaRPr lang="en-US" altLang="zh-TW" sz="1400" b="1" i="0" dirty="0">
              <a:latin typeface="+mn-lt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18" name="圖片預留位置 17">
            <a:extLst>
              <a:ext uri="{FF2B5EF4-FFF2-40B4-BE49-F238E27FC236}">
                <a16:creationId xmlns:a16="http://schemas.microsoft.com/office/drawing/2014/main" id="{2411CA0B-8E20-7C48-9074-8D5742398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8" r="37908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775C6-7ED5-E041-9682-5E30CEE33A9C}"/>
              </a:ext>
            </a:extLst>
          </p:cNvPr>
          <p:cNvSpPr txBox="1"/>
          <p:nvPr/>
        </p:nvSpPr>
        <p:spPr>
          <a:xfrm>
            <a:off x="1264596" y="2470825"/>
            <a:ext cx="64554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EDM-</a:t>
            </a:r>
            <a:r>
              <a:rPr lang="en-US" sz="7000" b="1" dirty="0" err="1"/>
              <a:t>RoBERTa</a:t>
            </a:r>
            <a:endParaRPr lang="en-US" sz="7000" b="1" dirty="0"/>
          </a:p>
        </p:txBody>
      </p:sp>
      <p:sp>
        <p:nvSpPr>
          <p:cNvPr id="6" name="副標題 3">
            <a:extLst>
              <a:ext uri="{FF2B5EF4-FFF2-40B4-BE49-F238E27FC236}">
                <a16:creationId xmlns:a16="http://schemas.microsoft.com/office/drawing/2014/main" id="{B3C4088F-7ED3-914F-9966-EEFD96FCF469}"/>
              </a:ext>
            </a:extLst>
          </p:cNvPr>
          <p:cNvSpPr txBox="1">
            <a:spLocks/>
          </p:cNvSpPr>
          <p:nvPr/>
        </p:nvSpPr>
        <p:spPr>
          <a:xfrm>
            <a:off x="658377" y="5966500"/>
            <a:ext cx="9322099" cy="835033"/>
          </a:xfrm>
          <a:prstGeom prst="rect">
            <a:avLst/>
          </a:prstGeom>
          <a:solidFill>
            <a:schemeClr val="tx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  <a:sym typeface="Microsoft JhengHei UI" panose="020B0604030504040204" pitchFamily="34" charset="-12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b="1" i="0" dirty="0">
                <a:latin typeface="+mn-lt"/>
              </a:rPr>
              <a:t>PRJ2020-002  Team Members: </a:t>
            </a:r>
            <a:r>
              <a:rPr lang="zh-TW" altLang="en-US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李昱廷 郭為軒 曹仲辰 吳岳霖 林裕峰</a:t>
            </a:r>
            <a:endParaRPr lang="en-US" altLang="zh-TW" sz="2200" b="1" i="0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r>
              <a:rPr lang="en-US" altLang="zh-TW" sz="2200" b="1" i="0" dirty="0">
                <a:latin typeface="DFKai-SB" panose="03000509000000000000" pitchFamily="65" charset="-120"/>
                <a:ea typeface="DFKai-SB" panose="03000509000000000000" pitchFamily="65" charset="-120"/>
              </a:rPr>
              <a:t>	      </a:t>
            </a:r>
            <a:r>
              <a:rPr lang="en-US" altLang="zh-TW" sz="2200" b="1" i="0" dirty="0">
                <a:latin typeface="+mn-lt"/>
                <a:ea typeface="DFKai-SB" panose="03000509000000000000" pitchFamily="65" charset="-120"/>
              </a:rPr>
              <a:t>Instructor: </a:t>
            </a:r>
            <a:r>
              <a:rPr lang="zh-TW" altLang="en-US" sz="2200" b="1" i="0" dirty="0">
                <a:latin typeface="+mn-lt"/>
                <a:ea typeface="DFKai-SB" panose="03000509000000000000" pitchFamily="65" charset="-120"/>
              </a:rPr>
              <a:t>        張炎清 教授</a:t>
            </a:r>
            <a:endParaRPr lang="en-US" altLang="zh-TW" sz="2200" b="1" i="0" dirty="0">
              <a:latin typeface="+mn-lt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4364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Single-headed RNN (SHA-RNN)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516652" y="2219787"/>
            <a:ext cx="259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648F9-7CB8-0A41-831D-BCB3F0DA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5" y="2871040"/>
            <a:ext cx="5783152" cy="552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7DF914-B467-334D-87BF-6ED281A9340C}"/>
              </a:ext>
            </a:extLst>
          </p:cNvPr>
          <p:cNvSpPr txBox="1"/>
          <p:nvPr/>
        </p:nvSpPr>
        <p:spPr>
          <a:xfrm>
            <a:off x="1516652" y="3684012"/>
            <a:ext cx="75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Linear Unit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6B32E-0BBB-5943-984B-398FF49AE20E}"/>
              </a:ext>
            </a:extLst>
          </p:cNvPr>
          <p:cNvSpPr txBox="1"/>
          <p:nvPr/>
        </p:nvSpPr>
        <p:spPr>
          <a:xfrm>
            <a:off x="952373" y="4496984"/>
            <a:ext cx="569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Models: BERT,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XLNet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65234-AACD-4849-9DD1-72F925B48DE6}"/>
              </a:ext>
            </a:extLst>
          </p:cNvPr>
          <p:cNvSpPr txBox="1"/>
          <p:nvPr/>
        </p:nvSpPr>
        <p:spPr>
          <a:xfrm>
            <a:off x="952373" y="5289466"/>
            <a:ext cx="10008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Solving the short-term dependency problem of Transformer-based Models</a:t>
            </a:r>
          </a:p>
        </p:txBody>
      </p:sp>
    </p:spTree>
    <p:extLst>
      <p:ext uri="{BB962C8B-B14F-4D97-AF65-F5344CB8AC3E}">
        <p14:creationId xmlns:p14="http://schemas.microsoft.com/office/powerpoint/2010/main" val="10301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 EDM-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952373" y="156853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Choose the best-performed model: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952373" y="2376449"/>
            <a:ext cx="666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Re-organize: Optimizing with Boom Layer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D16DF-6DDD-1440-BEC6-E2C893E34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98" y="138352"/>
            <a:ext cx="2483877" cy="6690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47973-0319-9B4F-B5CD-4F522B13162B}"/>
              </a:ext>
            </a:extLst>
          </p:cNvPr>
          <p:cNvSpPr txBox="1"/>
          <p:nvPr/>
        </p:nvSpPr>
        <p:spPr>
          <a:xfrm>
            <a:off x="1154104" y="4019887"/>
            <a:ext cx="8424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Dependency Mechanism of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Optimization: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49A00-B665-BB4E-8414-F14A25C3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479649"/>
            <a:ext cx="8716836" cy="2237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9B4765-42F5-9541-BC34-8ACF710B3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60" y="4330567"/>
            <a:ext cx="9015380" cy="22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2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EDM-</a:t>
            </a:r>
            <a:r>
              <a:rPr lang="en-US" sz="2800" b="1" dirty="0" err="1"/>
              <a:t>RoBERTa</a:t>
            </a:r>
            <a:r>
              <a:rPr lang="en-US" sz="2800" b="1" dirty="0"/>
              <a:t>: Enhancing the Dependency Structure of </a:t>
            </a:r>
            <a:r>
              <a:rPr lang="en-US" sz="2800" b="1" dirty="0" err="1"/>
              <a:t>RoBERTa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05A17-4134-CB42-BA18-D7A967D0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75" y="2907884"/>
            <a:ext cx="9012050" cy="175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3B78D-B6B3-474D-B531-66EC4DED1CA1}"/>
              </a:ext>
            </a:extLst>
          </p:cNvPr>
          <p:cNvSpPr txBox="1"/>
          <p:nvPr/>
        </p:nvSpPr>
        <p:spPr>
          <a:xfrm>
            <a:off x="1322962" y="1780162"/>
            <a:ext cx="5985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Detailed parameters of EDM-</a:t>
            </a:r>
            <a:r>
              <a:rPr lang="en-US" sz="2500" b="1" dirty="0" err="1"/>
              <a:t>RoBERTa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6646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Runtimes &amp; Environments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9BF90-F101-B548-82AE-FAC79A08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4" y="1549929"/>
            <a:ext cx="10109569" cy="37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7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1100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0C8BBC-9339-4C5C-A66C-50E9ED01322F}"/>
              </a:ext>
            </a:extLst>
          </p:cNvPr>
          <p:cNvSpPr txBox="1"/>
          <p:nvPr/>
        </p:nvSpPr>
        <p:spPr>
          <a:xfrm>
            <a:off x="1063765" y="1639362"/>
            <a:ext cx="10559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introduced a language representation model called “EDM-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”, which stands for 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“Enhancing the Dependency Mechanism of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5C972E-20D5-4DCB-AFBB-E1252A03BA81}"/>
              </a:ext>
            </a:extLst>
          </p:cNvPr>
          <p:cNvSpPr txBox="1"/>
          <p:nvPr/>
        </p:nvSpPr>
        <p:spPr>
          <a:xfrm>
            <a:off x="1063765" y="2862812"/>
            <a:ext cx="109278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designed to improve the dependency mechanism, and fine-tuning the whole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with “Sentiment Analysis Datasets.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8058D-F274-4F85-8FE0-141F54DE55C1}"/>
              </a:ext>
            </a:extLst>
          </p:cNvPr>
          <p:cNvSpPr txBox="1"/>
          <p:nvPr/>
        </p:nvSpPr>
        <p:spPr>
          <a:xfrm>
            <a:off x="1110517" y="4086262"/>
            <a:ext cx="110545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Experiments and statistics show the model we proposed successfully enhance the dependency 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mechanism on local context.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61AFF0-1A69-4A7E-B1DF-D76B12F32D41}"/>
              </a:ext>
            </a:extLst>
          </p:cNvPr>
          <p:cNvSpPr txBox="1"/>
          <p:nvPr/>
        </p:nvSpPr>
        <p:spPr>
          <a:xfrm>
            <a:off x="1110517" y="5112989"/>
            <a:ext cx="72467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EDM-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outperforms conventional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17424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E55C47-AE59-E04E-9F74-44AF926D0C17}"/>
              </a:ext>
            </a:extLst>
          </p:cNvPr>
          <p:cNvSpPr txBox="1"/>
          <p:nvPr/>
        </p:nvSpPr>
        <p:spPr>
          <a:xfrm>
            <a:off x="284256" y="551471"/>
            <a:ext cx="12156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Enhancing the Dependency Mechanism of </a:t>
            </a:r>
            <a:r>
              <a:rPr lang="en-US" sz="3000" b="1" dirty="0" err="1"/>
              <a:t>RoBERTa</a:t>
            </a:r>
            <a:r>
              <a:rPr lang="en-US" sz="3000" b="1" dirty="0"/>
              <a:t>  (EDM-</a:t>
            </a:r>
            <a:r>
              <a:rPr lang="en-US" sz="3000" b="1" dirty="0" err="1"/>
              <a:t>RoBERTa</a:t>
            </a:r>
            <a:r>
              <a:rPr lang="en-US" sz="3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0405-79F9-894C-BEFE-7E73F99E0F76}"/>
              </a:ext>
            </a:extLst>
          </p:cNvPr>
          <p:cNvSpPr txBox="1"/>
          <p:nvPr/>
        </p:nvSpPr>
        <p:spPr>
          <a:xfrm>
            <a:off x="875285" y="1441953"/>
            <a:ext cx="105252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/>
              <a:t>Learning Language Representations: Word Vectors (Word Embeddings)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DAFDD5-E509-4888-A0D9-C4EA4047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996" y="2216079"/>
            <a:ext cx="8234592" cy="4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6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General Language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205-B2AB-D540-830E-97A413894E8D}"/>
              </a:ext>
            </a:extLst>
          </p:cNvPr>
          <p:cNvSpPr txBox="1"/>
          <p:nvPr/>
        </p:nvSpPr>
        <p:spPr>
          <a:xfrm>
            <a:off x="1215957" y="1916349"/>
            <a:ext cx="898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b="1" dirty="0"/>
              <a:t> </a:t>
            </a:r>
            <a:r>
              <a:rPr lang="en-US" sz="2400" dirty="0"/>
              <a:t>Build a general language model to process with natural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940F9-06A3-CF47-ABA0-70E919AA1158}"/>
              </a:ext>
            </a:extLst>
          </p:cNvPr>
          <p:cNvSpPr txBox="1"/>
          <p:nvPr/>
        </p:nvSpPr>
        <p:spPr>
          <a:xfrm>
            <a:off x="1215957" y="2750584"/>
            <a:ext cx="9687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Target: </a:t>
            </a:r>
            <a:r>
              <a:rPr lang="en-US" sz="2400" dirty="0"/>
              <a:t>The model can be adapted to different NLP tasks by transfer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F5DC0-6EF7-E044-B8EB-2173C8FDC683}"/>
              </a:ext>
            </a:extLst>
          </p:cNvPr>
          <p:cNvSpPr txBox="1"/>
          <p:nvPr/>
        </p:nvSpPr>
        <p:spPr>
          <a:xfrm>
            <a:off x="1215957" y="3584819"/>
            <a:ext cx="847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Transfer Learning:</a:t>
            </a:r>
            <a:r>
              <a:rPr lang="en-US" sz="2400" dirty="0"/>
              <a:t> Pre-training and fine-tuning the language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DED5E8-05A4-E544-B9B5-81A4E11CD4BB}"/>
              </a:ext>
            </a:extLst>
          </p:cNvPr>
          <p:cNvSpPr txBox="1"/>
          <p:nvPr/>
        </p:nvSpPr>
        <p:spPr>
          <a:xfrm>
            <a:off x="1215957" y="4419054"/>
            <a:ext cx="9167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Conventional Language Model:</a:t>
            </a:r>
            <a:r>
              <a:rPr lang="en-US" sz="2400" dirty="0"/>
              <a:t> Sequence to Sequence model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Seq2Seq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07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693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Flowchart of NLP &amp;Model and Bottleneck Problem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A6487-7FE0-7344-8B49-BC02C9576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89" y="1944712"/>
            <a:ext cx="8974711" cy="3767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2DFDD4-4509-8547-AED8-E58912951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43" y="1588887"/>
            <a:ext cx="1847985" cy="42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595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906621" y="1906621"/>
            <a:ext cx="963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(NLU) with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Encoder: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Analysis,  Named Entity Classification,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43681-7E2E-5246-B581-AC4B96C2A6CD}"/>
              </a:ext>
            </a:extLst>
          </p:cNvPr>
          <p:cNvSpPr txBox="1"/>
          <p:nvPr/>
        </p:nvSpPr>
        <p:spPr>
          <a:xfrm>
            <a:off x="1906621" y="3508442"/>
            <a:ext cx="74035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 with Decoder: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Neural Machine Translation, Question Answering,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44ACB-683F-3447-BEAF-1897DF1BE6CF}"/>
              </a:ext>
            </a:extLst>
          </p:cNvPr>
          <p:cNvSpPr txBox="1"/>
          <p:nvPr/>
        </p:nvSpPr>
        <p:spPr>
          <a:xfrm>
            <a:off x="1994212" y="4783664"/>
            <a:ext cx="6639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 Vector: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“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Problem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10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94E4CCB-02C7-43A6-BF1E-61E48AFFA5AE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Encoder-Decoder Structure: Transformer-based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D8624-67F2-7244-AF41-3AF06403FE4E}"/>
              </a:ext>
            </a:extLst>
          </p:cNvPr>
          <p:cNvSpPr txBox="1"/>
          <p:nvPr/>
        </p:nvSpPr>
        <p:spPr>
          <a:xfrm>
            <a:off x="1118678" y="1577235"/>
            <a:ext cx="665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3FF1D-CE5B-FC4E-A813-2B1BD33775B6}"/>
              </a:ext>
            </a:extLst>
          </p:cNvPr>
          <p:cNvSpPr txBox="1"/>
          <p:nvPr/>
        </p:nvSpPr>
        <p:spPr>
          <a:xfrm>
            <a:off x="1118679" y="2341442"/>
            <a:ext cx="386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Task: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A935E-D1E0-7541-9F0A-8ADE86F3A716}"/>
              </a:ext>
            </a:extLst>
          </p:cNvPr>
          <p:cNvSpPr txBox="1"/>
          <p:nvPr/>
        </p:nvSpPr>
        <p:spPr>
          <a:xfrm>
            <a:off x="1118678" y="3247332"/>
            <a:ext cx="3238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Benchmark Datasets: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0FDE-8A5D-3D4B-A646-9223612D5F10}"/>
              </a:ext>
            </a:extLst>
          </p:cNvPr>
          <p:cNvSpPr txBox="1"/>
          <p:nvPr/>
        </p:nvSpPr>
        <p:spPr>
          <a:xfrm>
            <a:off x="1752850" y="3922389"/>
            <a:ext cx="500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GOP Debate Twitter Sentiment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4928B-0179-8049-B80E-43938973A224}"/>
              </a:ext>
            </a:extLst>
          </p:cNvPr>
          <p:cNvSpPr txBox="1"/>
          <p:nvPr/>
        </p:nvSpPr>
        <p:spPr>
          <a:xfrm>
            <a:off x="1752850" y="4495710"/>
            <a:ext cx="1090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Tweets from verified users concerning stocks traded on the NYSE, NASDQ &amp; SNP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A6F7F-AC56-3D47-B85E-88757C5B0473}"/>
              </a:ext>
            </a:extLst>
          </p:cNvPr>
          <p:cNvSpPr txBox="1"/>
          <p:nvPr/>
        </p:nvSpPr>
        <p:spPr>
          <a:xfrm>
            <a:off x="1752849" y="5058203"/>
            <a:ext cx="411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SST-2: IMDb Movies Reviews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E33F1-322D-3E4A-9CFC-14869396E459}"/>
              </a:ext>
            </a:extLst>
          </p:cNvPr>
          <p:cNvSpPr txBox="1"/>
          <p:nvPr/>
        </p:nvSpPr>
        <p:spPr>
          <a:xfrm>
            <a:off x="1752848" y="5672379"/>
            <a:ext cx="553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SST-5: Rotten Tomatoes Movies Reviews</a:t>
            </a:r>
          </a:p>
        </p:txBody>
      </p:sp>
    </p:spTree>
    <p:extLst>
      <p:ext uri="{BB962C8B-B14F-4D97-AF65-F5344CB8AC3E}">
        <p14:creationId xmlns:p14="http://schemas.microsoft.com/office/powerpoint/2010/main" val="39855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Structure: Transformer-based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1B8CB-ADBD-5543-943F-74B8A1A10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806" y="685539"/>
            <a:ext cx="4121919" cy="6021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430548" y="2272206"/>
            <a:ext cx="617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BERT: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Maskd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LM &amp; Next Sentence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2E0E-EEBC-9146-9A8A-71CE457A66D7}"/>
              </a:ext>
            </a:extLst>
          </p:cNvPr>
          <p:cNvSpPr txBox="1"/>
          <p:nvPr/>
        </p:nvSpPr>
        <p:spPr>
          <a:xfrm>
            <a:off x="1430548" y="2992554"/>
            <a:ext cx="172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04DE-69FB-6741-8A5C-9D7C9D428879}"/>
              </a:ext>
            </a:extLst>
          </p:cNvPr>
          <p:cNvSpPr txBox="1"/>
          <p:nvPr/>
        </p:nvSpPr>
        <p:spPr>
          <a:xfrm>
            <a:off x="2048245" y="3732746"/>
            <a:ext cx="594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on 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Corpus 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(WikiText103,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BookCorpus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4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CCNews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EEBC1-28CD-AF45-8054-CC75A4A30072}"/>
              </a:ext>
            </a:extLst>
          </p:cNvPr>
          <p:cNvSpPr txBox="1"/>
          <p:nvPr/>
        </p:nvSpPr>
        <p:spPr>
          <a:xfrm>
            <a:off x="2048245" y="4729584"/>
            <a:ext cx="4398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Trained with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Bigger batch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4956F-88C1-2448-896F-442BF1D95B84}"/>
              </a:ext>
            </a:extLst>
          </p:cNvPr>
          <p:cNvSpPr txBox="1"/>
          <p:nvPr/>
        </p:nvSpPr>
        <p:spPr>
          <a:xfrm>
            <a:off x="2090578" y="5522930"/>
            <a:ext cx="3747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strike="sngStrike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Sentence Prediction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63537FB0-121E-415E-8CFE-3EBE420ABEE7}"/>
              </a:ext>
            </a:extLst>
          </p:cNvPr>
          <p:cNvSpPr txBox="1"/>
          <p:nvPr/>
        </p:nvSpPr>
        <p:spPr>
          <a:xfrm>
            <a:off x="926092" y="1464412"/>
            <a:ext cx="323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Pre-training approaches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Attention Mechanism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A5022-A9F2-4143-B927-A449071B04E6}"/>
              </a:ext>
            </a:extLst>
          </p:cNvPr>
          <p:cNvSpPr txBox="1"/>
          <p:nvPr/>
        </p:nvSpPr>
        <p:spPr>
          <a:xfrm>
            <a:off x="1806418" y="4185280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Multi-headed Attention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D9A1A52-F217-754E-A733-83DA33FEC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581" y="1669873"/>
            <a:ext cx="4791583" cy="222466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6628F3-2664-9F45-9E3D-A5F441A60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422" y="4263571"/>
            <a:ext cx="4712474" cy="2381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DF6B0D-70A2-C543-A968-7B986D74325C}"/>
              </a:ext>
            </a:extLst>
          </p:cNvPr>
          <p:cNvSpPr txBox="1"/>
          <p:nvPr/>
        </p:nvSpPr>
        <p:spPr>
          <a:xfrm>
            <a:off x="1806418" y="1669873"/>
            <a:ext cx="228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4E23801-30FF-482F-98A2-6E26DDF23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8337"/>
          <a:stretch/>
        </p:blipFill>
        <p:spPr>
          <a:xfrm>
            <a:off x="2175226" y="2724542"/>
            <a:ext cx="3949874" cy="7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5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9">
            <a:extLst>
              <a:ext uri="{FF2B5EF4-FFF2-40B4-BE49-F238E27FC236}">
                <a16:creationId xmlns:a16="http://schemas.microsoft.com/office/drawing/2014/main" id="{1472181F-E1C9-5B4B-AC5F-B6ABF9C576B7}"/>
              </a:ext>
            </a:extLst>
          </p:cNvPr>
          <p:cNvSpPr txBox="1"/>
          <p:nvPr/>
        </p:nvSpPr>
        <p:spPr>
          <a:xfrm>
            <a:off x="616225" y="569844"/>
            <a:ext cx="95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Attention Mechanism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A35F1A04-046B-42E3-9C3B-FFD642B26147}"/>
              </a:ext>
            </a:extLst>
          </p:cNvPr>
          <p:cNvSpPr txBox="1"/>
          <p:nvPr/>
        </p:nvSpPr>
        <p:spPr>
          <a:xfrm>
            <a:off x="1790024" y="2339903"/>
            <a:ext cx="9811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Too many heads -&gt; Impossible to process queries from multiple positions</a:t>
            </a:r>
          </a:p>
          <a:p>
            <a:pPr lvl="6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 parallel.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1DFF8FF5-A1E8-4D4B-9DE1-775A18258604}"/>
              </a:ext>
            </a:extLst>
          </p:cNvPr>
          <p:cNvSpPr txBox="1"/>
          <p:nvPr/>
        </p:nvSpPr>
        <p:spPr>
          <a:xfrm>
            <a:off x="1790025" y="3170900"/>
            <a:ext cx="374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heads are unknown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4F69F72C-E1BD-4408-B368-6888FC13EC7B}"/>
              </a:ext>
            </a:extLst>
          </p:cNvPr>
          <p:cNvSpPr txBox="1"/>
          <p:nvPr/>
        </p:nvSpPr>
        <p:spPr>
          <a:xfrm>
            <a:off x="1790024" y="3822153"/>
            <a:ext cx="951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with “Valid heads” problem:</a:t>
            </a:r>
            <a:b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We propose EDM-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to optimize the attention process</a:t>
            </a:r>
          </a:p>
        </p:txBody>
      </p:sp>
    </p:spTree>
    <p:extLst>
      <p:ext uri="{BB962C8B-B14F-4D97-AF65-F5344CB8AC3E}">
        <p14:creationId xmlns:p14="http://schemas.microsoft.com/office/powerpoint/2010/main" val="415608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5_TF16411245.potx" id="{567857FF-B375-45FF-A8C2-7835F35CECA4}" vid="{5AC1984C-DBF7-4AE8-AC2F-A0A08EBFC5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8A784AD-7888-482C-A72A-80D30639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61CFE-D4DA-4753-A9A5-D482B9609A35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fb0879af-3eba-417a-a55a-ffe6dcd6ca77"/>
    <ds:schemaRef ds:uri="6dc4bcd6-49db-4c07-9060-8acfc67cef9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極簡彩色簡報</Template>
  <TotalTime>0</TotalTime>
  <Words>451</Words>
  <Application>Microsoft Office PowerPoint</Application>
  <PresentationFormat>寬螢幕</PresentationFormat>
  <Paragraphs>77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DFKai-SB</vt:lpstr>
      <vt:lpstr>Microsoft JhengHei UI</vt:lpstr>
      <vt:lpstr>Arial</vt:lpstr>
      <vt:lpstr>Calibri</vt:lpstr>
      <vt:lpstr>Courier New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2019-11-18T02:31:16Z</dcterms:created>
  <dcterms:modified xsi:type="dcterms:W3CDTF">2020-12-26T07:52:40Z</dcterms:modified>
</cp:coreProperties>
</file>