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48"/>
  </p:notesMasterIdLst>
  <p:handoutMasterIdLst>
    <p:handoutMasterId r:id="rId49"/>
  </p:handoutMasterIdLst>
  <p:sldIdLst>
    <p:sldId id="282" r:id="rId4"/>
    <p:sldId id="283" r:id="rId5"/>
    <p:sldId id="300" r:id="rId6"/>
    <p:sldId id="296" r:id="rId7"/>
    <p:sldId id="284" r:id="rId8"/>
    <p:sldId id="285" r:id="rId9"/>
    <p:sldId id="286" r:id="rId10"/>
    <p:sldId id="287" r:id="rId11"/>
    <p:sldId id="297" r:id="rId12"/>
    <p:sldId id="288" r:id="rId13"/>
    <p:sldId id="289" r:id="rId14"/>
    <p:sldId id="290" r:id="rId15"/>
    <p:sldId id="291" r:id="rId16"/>
    <p:sldId id="292" r:id="rId17"/>
    <p:sldId id="293" r:id="rId18"/>
    <p:sldId id="294" r:id="rId19"/>
    <p:sldId id="295" r:id="rId20"/>
    <p:sldId id="298" r:id="rId21"/>
    <p:sldId id="299" r:id="rId22"/>
    <p:sldId id="301" r:id="rId23"/>
    <p:sldId id="310" r:id="rId24"/>
    <p:sldId id="302" r:id="rId25"/>
    <p:sldId id="303" r:id="rId26"/>
    <p:sldId id="304" r:id="rId27"/>
    <p:sldId id="306" r:id="rId28"/>
    <p:sldId id="305" r:id="rId29"/>
    <p:sldId id="307" r:id="rId30"/>
    <p:sldId id="309" r:id="rId31"/>
    <p:sldId id="311" r:id="rId32"/>
    <p:sldId id="312" r:id="rId33"/>
    <p:sldId id="313" r:id="rId34"/>
    <p:sldId id="314" r:id="rId35"/>
    <p:sldId id="315" r:id="rId36"/>
    <p:sldId id="321" r:id="rId37"/>
    <p:sldId id="322" r:id="rId38"/>
    <p:sldId id="323" r:id="rId39"/>
    <p:sldId id="325" r:id="rId40"/>
    <p:sldId id="326" r:id="rId41"/>
    <p:sldId id="327" r:id="rId42"/>
    <p:sldId id="316" r:id="rId43"/>
    <p:sldId id="317" r:id="rId44"/>
    <p:sldId id="318" r:id="rId45"/>
    <p:sldId id="319" r:id="rId46"/>
    <p:sldId id="320" r:id="rId47"/>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135" d="100"/>
          <a:sy n="135" d="100"/>
        </p:scale>
        <p:origin x="192" y="5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378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3" name="日期預留位置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78EF4D-11A9-468E-947C-7E77FC2730EE}" type="datetime1">
              <a:rPr lang="zh-TW" altLang="en-US" smtClean="0">
                <a:latin typeface="Microsoft JhengHei UI" panose="020B0604030504040204" pitchFamily="34" charset="-120"/>
                <a:ea typeface="Microsoft JhengHei UI" panose="020B0604030504040204" pitchFamily="34" charset="-120"/>
                <a:sym typeface="Microsoft JhengHei UI" panose="020B0604030504040204" pitchFamily="34" charset="-120"/>
              </a:rPr>
              <a:t>2019/12/31</a:t>
            </a:fld>
            <a:endParaRPr lang="en-US" altLang="zh-TW"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4" name="頁尾預留位置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US" altLang="zh-TW" smtClean="0">
                <a:latin typeface="Microsoft JhengHei UI" panose="020B0604030504040204" pitchFamily="34" charset="-120"/>
                <a:ea typeface="Microsoft JhengHei UI" panose="020B0604030504040204" pitchFamily="34" charset="-120"/>
                <a:sym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endParaRPr lang="zh-TW" altLang="en-US"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fld id="{AA006804-164C-4CDA-8F38-2D5258C292C6}" type="datetime1">
              <a:rPr lang="zh-TW" altLang="en-US" smtClean="0"/>
              <a:pPr/>
              <a:t>2019/12/31</a:t>
            </a:fld>
            <a:endParaRPr lang="zh-TW" altLang="en-US" dirty="0"/>
          </a:p>
        </p:txBody>
      </p:sp>
      <p:sp>
        <p:nvSpPr>
          <p:cNvPr id="4" name="投影片圖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fld id="{8530193B-564F-4854-8A52-728F3FB19C85}" type="slidenum">
              <a:rPr lang="en-US" altLang="zh-TW" smtClean="0"/>
              <a:pPr/>
              <a:t>‹#›</a:t>
            </a:fld>
            <a:endParaRPr lang="zh-TW" altLang="en-US"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a:t>
            </a:fld>
            <a:endParaRPr lang="en-ZA"/>
          </a:p>
        </p:txBody>
      </p:sp>
    </p:spTree>
    <p:extLst>
      <p:ext uri="{BB962C8B-B14F-4D97-AF65-F5344CB8AC3E}">
        <p14:creationId xmlns:p14="http://schemas.microsoft.com/office/powerpoint/2010/main" val="27311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10</a:t>
            </a:fld>
            <a:endParaRPr lang="en-ZA"/>
          </a:p>
        </p:txBody>
      </p:sp>
    </p:spTree>
    <p:extLst>
      <p:ext uri="{BB962C8B-B14F-4D97-AF65-F5344CB8AC3E}">
        <p14:creationId xmlns:p14="http://schemas.microsoft.com/office/powerpoint/2010/main" val="2189320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11</a:t>
            </a:fld>
            <a:endParaRPr lang="en-ZA"/>
          </a:p>
        </p:txBody>
      </p:sp>
    </p:spTree>
    <p:extLst>
      <p:ext uri="{BB962C8B-B14F-4D97-AF65-F5344CB8AC3E}">
        <p14:creationId xmlns:p14="http://schemas.microsoft.com/office/powerpoint/2010/main" val="219306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12</a:t>
            </a:fld>
            <a:endParaRPr lang="en-ZA"/>
          </a:p>
        </p:txBody>
      </p:sp>
    </p:spTree>
    <p:extLst>
      <p:ext uri="{BB962C8B-B14F-4D97-AF65-F5344CB8AC3E}">
        <p14:creationId xmlns:p14="http://schemas.microsoft.com/office/powerpoint/2010/main" val="42250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13</a:t>
            </a:fld>
            <a:endParaRPr lang="en-ZA"/>
          </a:p>
        </p:txBody>
      </p:sp>
    </p:spTree>
    <p:extLst>
      <p:ext uri="{BB962C8B-B14F-4D97-AF65-F5344CB8AC3E}">
        <p14:creationId xmlns:p14="http://schemas.microsoft.com/office/powerpoint/2010/main" val="3731183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14</a:t>
            </a:fld>
            <a:endParaRPr lang="en-ZA"/>
          </a:p>
        </p:txBody>
      </p:sp>
    </p:spTree>
    <p:extLst>
      <p:ext uri="{BB962C8B-B14F-4D97-AF65-F5344CB8AC3E}">
        <p14:creationId xmlns:p14="http://schemas.microsoft.com/office/powerpoint/2010/main" val="130468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15</a:t>
            </a:fld>
            <a:endParaRPr lang="en-ZA"/>
          </a:p>
        </p:txBody>
      </p:sp>
    </p:spTree>
    <p:extLst>
      <p:ext uri="{BB962C8B-B14F-4D97-AF65-F5344CB8AC3E}">
        <p14:creationId xmlns:p14="http://schemas.microsoft.com/office/powerpoint/2010/main" val="381886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16</a:t>
            </a:fld>
            <a:endParaRPr lang="en-ZA"/>
          </a:p>
        </p:txBody>
      </p:sp>
    </p:spTree>
    <p:extLst>
      <p:ext uri="{BB962C8B-B14F-4D97-AF65-F5344CB8AC3E}">
        <p14:creationId xmlns:p14="http://schemas.microsoft.com/office/powerpoint/2010/main" val="2469374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17</a:t>
            </a:fld>
            <a:endParaRPr lang="en-ZA"/>
          </a:p>
        </p:txBody>
      </p:sp>
    </p:spTree>
    <p:extLst>
      <p:ext uri="{BB962C8B-B14F-4D97-AF65-F5344CB8AC3E}">
        <p14:creationId xmlns:p14="http://schemas.microsoft.com/office/powerpoint/2010/main" val="119984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18</a:t>
            </a:fld>
            <a:endParaRPr lang="en-ZA"/>
          </a:p>
        </p:txBody>
      </p:sp>
    </p:spTree>
    <p:extLst>
      <p:ext uri="{BB962C8B-B14F-4D97-AF65-F5344CB8AC3E}">
        <p14:creationId xmlns:p14="http://schemas.microsoft.com/office/powerpoint/2010/main" val="1164814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19</a:t>
            </a:fld>
            <a:endParaRPr lang="en-ZA"/>
          </a:p>
        </p:txBody>
      </p:sp>
    </p:spTree>
    <p:extLst>
      <p:ext uri="{BB962C8B-B14F-4D97-AF65-F5344CB8AC3E}">
        <p14:creationId xmlns:p14="http://schemas.microsoft.com/office/powerpoint/2010/main" val="320099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a:t>
            </a:fld>
            <a:endParaRPr lang="en-ZA"/>
          </a:p>
        </p:txBody>
      </p:sp>
    </p:spTree>
    <p:extLst>
      <p:ext uri="{BB962C8B-B14F-4D97-AF65-F5344CB8AC3E}">
        <p14:creationId xmlns:p14="http://schemas.microsoft.com/office/powerpoint/2010/main" val="1292294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20</a:t>
            </a:fld>
            <a:endParaRPr lang="en-ZA"/>
          </a:p>
        </p:txBody>
      </p:sp>
    </p:spTree>
    <p:extLst>
      <p:ext uri="{BB962C8B-B14F-4D97-AF65-F5344CB8AC3E}">
        <p14:creationId xmlns:p14="http://schemas.microsoft.com/office/powerpoint/2010/main" val="311090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21</a:t>
            </a:fld>
            <a:endParaRPr lang="en-ZA"/>
          </a:p>
        </p:txBody>
      </p:sp>
    </p:spTree>
    <p:extLst>
      <p:ext uri="{BB962C8B-B14F-4D97-AF65-F5344CB8AC3E}">
        <p14:creationId xmlns:p14="http://schemas.microsoft.com/office/powerpoint/2010/main" val="3964130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22</a:t>
            </a:fld>
            <a:endParaRPr lang="en-ZA"/>
          </a:p>
        </p:txBody>
      </p:sp>
    </p:spTree>
    <p:extLst>
      <p:ext uri="{BB962C8B-B14F-4D97-AF65-F5344CB8AC3E}">
        <p14:creationId xmlns:p14="http://schemas.microsoft.com/office/powerpoint/2010/main" val="4254899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23</a:t>
            </a:fld>
            <a:endParaRPr lang="en-ZA"/>
          </a:p>
        </p:txBody>
      </p:sp>
    </p:spTree>
    <p:extLst>
      <p:ext uri="{BB962C8B-B14F-4D97-AF65-F5344CB8AC3E}">
        <p14:creationId xmlns:p14="http://schemas.microsoft.com/office/powerpoint/2010/main" val="2248717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24</a:t>
            </a:fld>
            <a:endParaRPr lang="en-ZA"/>
          </a:p>
        </p:txBody>
      </p:sp>
    </p:spTree>
    <p:extLst>
      <p:ext uri="{BB962C8B-B14F-4D97-AF65-F5344CB8AC3E}">
        <p14:creationId xmlns:p14="http://schemas.microsoft.com/office/powerpoint/2010/main" val="1354460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25</a:t>
            </a:fld>
            <a:endParaRPr lang="en-ZA"/>
          </a:p>
        </p:txBody>
      </p:sp>
    </p:spTree>
    <p:extLst>
      <p:ext uri="{BB962C8B-B14F-4D97-AF65-F5344CB8AC3E}">
        <p14:creationId xmlns:p14="http://schemas.microsoft.com/office/powerpoint/2010/main" val="321396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26</a:t>
            </a:fld>
            <a:endParaRPr lang="en-ZA"/>
          </a:p>
        </p:txBody>
      </p:sp>
    </p:spTree>
    <p:extLst>
      <p:ext uri="{BB962C8B-B14F-4D97-AF65-F5344CB8AC3E}">
        <p14:creationId xmlns:p14="http://schemas.microsoft.com/office/powerpoint/2010/main" val="129739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27</a:t>
            </a:fld>
            <a:endParaRPr lang="en-ZA"/>
          </a:p>
        </p:txBody>
      </p:sp>
    </p:spTree>
    <p:extLst>
      <p:ext uri="{BB962C8B-B14F-4D97-AF65-F5344CB8AC3E}">
        <p14:creationId xmlns:p14="http://schemas.microsoft.com/office/powerpoint/2010/main" val="193597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28</a:t>
            </a:fld>
            <a:endParaRPr lang="en-ZA"/>
          </a:p>
        </p:txBody>
      </p:sp>
    </p:spTree>
    <p:extLst>
      <p:ext uri="{BB962C8B-B14F-4D97-AF65-F5344CB8AC3E}">
        <p14:creationId xmlns:p14="http://schemas.microsoft.com/office/powerpoint/2010/main" val="4228039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29</a:t>
            </a:fld>
            <a:endParaRPr lang="en-ZA"/>
          </a:p>
        </p:txBody>
      </p:sp>
    </p:spTree>
    <p:extLst>
      <p:ext uri="{BB962C8B-B14F-4D97-AF65-F5344CB8AC3E}">
        <p14:creationId xmlns:p14="http://schemas.microsoft.com/office/powerpoint/2010/main" val="278830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a:t>
            </a:fld>
            <a:endParaRPr lang="en-ZA"/>
          </a:p>
        </p:txBody>
      </p:sp>
    </p:spTree>
    <p:extLst>
      <p:ext uri="{BB962C8B-B14F-4D97-AF65-F5344CB8AC3E}">
        <p14:creationId xmlns:p14="http://schemas.microsoft.com/office/powerpoint/2010/main" val="3327122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30</a:t>
            </a:fld>
            <a:endParaRPr lang="en-ZA"/>
          </a:p>
        </p:txBody>
      </p:sp>
    </p:spTree>
    <p:extLst>
      <p:ext uri="{BB962C8B-B14F-4D97-AF65-F5344CB8AC3E}">
        <p14:creationId xmlns:p14="http://schemas.microsoft.com/office/powerpoint/2010/main" val="1669151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31</a:t>
            </a:fld>
            <a:endParaRPr lang="en-ZA"/>
          </a:p>
        </p:txBody>
      </p:sp>
    </p:spTree>
    <p:extLst>
      <p:ext uri="{BB962C8B-B14F-4D97-AF65-F5344CB8AC3E}">
        <p14:creationId xmlns:p14="http://schemas.microsoft.com/office/powerpoint/2010/main" val="2918141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32</a:t>
            </a:fld>
            <a:endParaRPr lang="en-ZA"/>
          </a:p>
        </p:txBody>
      </p:sp>
    </p:spTree>
    <p:extLst>
      <p:ext uri="{BB962C8B-B14F-4D97-AF65-F5344CB8AC3E}">
        <p14:creationId xmlns:p14="http://schemas.microsoft.com/office/powerpoint/2010/main" val="2423813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33</a:t>
            </a:fld>
            <a:endParaRPr lang="en-ZA"/>
          </a:p>
        </p:txBody>
      </p:sp>
    </p:spTree>
    <p:extLst>
      <p:ext uri="{BB962C8B-B14F-4D97-AF65-F5344CB8AC3E}">
        <p14:creationId xmlns:p14="http://schemas.microsoft.com/office/powerpoint/2010/main" val="1599661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34</a:t>
            </a:fld>
            <a:endParaRPr lang="en-ZA"/>
          </a:p>
        </p:txBody>
      </p:sp>
    </p:spTree>
    <p:extLst>
      <p:ext uri="{BB962C8B-B14F-4D97-AF65-F5344CB8AC3E}">
        <p14:creationId xmlns:p14="http://schemas.microsoft.com/office/powerpoint/2010/main" val="142339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35</a:t>
            </a:fld>
            <a:endParaRPr lang="en-ZA"/>
          </a:p>
        </p:txBody>
      </p:sp>
    </p:spTree>
    <p:extLst>
      <p:ext uri="{BB962C8B-B14F-4D97-AF65-F5344CB8AC3E}">
        <p14:creationId xmlns:p14="http://schemas.microsoft.com/office/powerpoint/2010/main" val="2972563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36</a:t>
            </a:fld>
            <a:endParaRPr lang="en-ZA"/>
          </a:p>
        </p:txBody>
      </p:sp>
    </p:spTree>
    <p:extLst>
      <p:ext uri="{BB962C8B-B14F-4D97-AF65-F5344CB8AC3E}">
        <p14:creationId xmlns:p14="http://schemas.microsoft.com/office/powerpoint/2010/main" val="3202333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37</a:t>
            </a:fld>
            <a:endParaRPr lang="en-ZA"/>
          </a:p>
        </p:txBody>
      </p:sp>
    </p:spTree>
    <p:extLst>
      <p:ext uri="{BB962C8B-B14F-4D97-AF65-F5344CB8AC3E}">
        <p14:creationId xmlns:p14="http://schemas.microsoft.com/office/powerpoint/2010/main" val="1195818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38</a:t>
            </a:fld>
            <a:endParaRPr lang="en-ZA"/>
          </a:p>
        </p:txBody>
      </p:sp>
    </p:spTree>
    <p:extLst>
      <p:ext uri="{BB962C8B-B14F-4D97-AF65-F5344CB8AC3E}">
        <p14:creationId xmlns:p14="http://schemas.microsoft.com/office/powerpoint/2010/main" val="1329853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39</a:t>
            </a:fld>
            <a:endParaRPr lang="en-ZA"/>
          </a:p>
        </p:txBody>
      </p:sp>
    </p:spTree>
    <p:extLst>
      <p:ext uri="{BB962C8B-B14F-4D97-AF65-F5344CB8AC3E}">
        <p14:creationId xmlns:p14="http://schemas.microsoft.com/office/powerpoint/2010/main" val="134669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a:t>
            </a:fld>
            <a:endParaRPr lang="en-ZA"/>
          </a:p>
        </p:txBody>
      </p:sp>
    </p:spTree>
    <p:extLst>
      <p:ext uri="{BB962C8B-B14F-4D97-AF65-F5344CB8AC3E}">
        <p14:creationId xmlns:p14="http://schemas.microsoft.com/office/powerpoint/2010/main" val="3762600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40</a:t>
            </a:fld>
            <a:endParaRPr lang="en-ZA"/>
          </a:p>
        </p:txBody>
      </p:sp>
    </p:spTree>
    <p:extLst>
      <p:ext uri="{BB962C8B-B14F-4D97-AF65-F5344CB8AC3E}">
        <p14:creationId xmlns:p14="http://schemas.microsoft.com/office/powerpoint/2010/main" val="1644337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41</a:t>
            </a:fld>
            <a:endParaRPr lang="en-ZA"/>
          </a:p>
        </p:txBody>
      </p:sp>
    </p:spTree>
    <p:extLst>
      <p:ext uri="{BB962C8B-B14F-4D97-AF65-F5344CB8AC3E}">
        <p14:creationId xmlns:p14="http://schemas.microsoft.com/office/powerpoint/2010/main" val="4212433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42</a:t>
            </a:fld>
            <a:endParaRPr lang="en-ZA"/>
          </a:p>
        </p:txBody>
      </p:sp>
    </p:spTree>
    <p:extLst>
      <p:ext uri="{BB962C8B-B14F-4D97-AF65-F5344CB8AC3E}">
        <p14:creationId xmlns:p14="http://schemas.microsoft.com/office/powerpoint/2010/main" val="1166479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43</a:t>
            </a:fld>
            <a:endParaRPr lang="en-ZA"/>
          </a:p>
        </p:txBody>
      </p:sp>
    </p:spTree>
    <p:extLst>
      <p:ext uri="{BB962C8B-B14F-4D97-AF65-F5344CB8AC3E}">
        <p14:creationId xmlns:p14="http://schemas.microsoft.com/office/powerpoint/2010/main" val="2572479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44</a:t>
            </a:fld>
            <a:endParaRPr lang="en-ZA"/>
          </a:p>
        </p:txBody>
      </p:sp>
    </p:spTree>
    <p:extLst>
      <p:ext uri="{BB962C8B-B14F-4D97-AF65-F5344CB8AC3E}">
        <p14:creationId xmlns:p14="http://schemas.microsoft.com/office/powerpoint/2010/main" val="134226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5</a:t>
            </a:fld>
            <a:endParaRPr lang="en-ZA"/>
          </a:p>
        </p:txBody>
      </p:sp>
    </p:spTree>
    <p:extLst>
      <p:ext uri="{BB962C8B-B14F-4D97-AF65-F5344CB8AC3E}">
        <p14:creationId xmlns:p14="http://schemas.microsoft.com/office/powerpoint/2010/main" val="242081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6</a:t>
            </a:fld>
            <a:endParaRPr lang="en-ZA"/>
          </a:p>
        </p:txBody>
      </p:sp>
    </p:spTree>
    <p:extLst>
      <p:ext uri="{BB962C8B-B14F-4D97-AF65-F5344CB8AC3E}">
        <p14:creationId xmlns:p14="http://schemas.microsoft.com/office/powerpoint/2010/main" val="343852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7</a:t>
            </a:fld>
            <a:endParaRPr lang="en-ZA"/>
          </a:p>
        </p:txBody>
      </p:sp>
    </p:spTree>
    <p:extLst>
      <p:ext uri="{BB962C8B-B14F-4D97-AF65-F5344CB8AC3E}">
        <p14:creationId xmlns:p14="http://schemas.microsoft.com/office/powerpoint/2010/main" val="107174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8</a:t>
            </a:fld>
            <a:endParaRPr lang="en-ZA"/>
          </a:p>
        </p:txBody>
      </p:sp>
    </p:spTree>
    <p:extLst>
      <p:ext uri="{BB962C8B-B14F-4D97-AF65-F5344CB8AC3E}">
        <p14:creationId xmlns:p14="http://schemas.microsoft.com/office/powerpoint/2010/main" val="83211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30193B-564F-4854-8A52-728F3FB19C85}" type="slidenum">
              <a:rPr lang="en-ZA" smtClean="0"/>
              <a:pPr/>
              <a:t>9</a:t>
            </a:fld>
            <a:endParaRPr lang="en-ZA"/>
          </a:p>
        </p:txBody>
      </p:sp>
    </p:spTree>
    <p:extLst>
      <p:ext uri="{BB962C8B-B14F-4D97-AF65-F5344CB8AC3E}">
        <p14:creationId xmlns:p14="http://schemas.microsoft.com/office/powerpoint/2010/main" val="90798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9" name="圖片預留位置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stStyle>
          <a:p>
            <a:pPr rtl="0"/>
            <a:r>
              <a:rPr lang="zh-TW" altLang="en-US"/>
              <a:t>插入或拖放您的相片</a:t>
            </a:r>
            <a:endParaRPr lang="zh-TW" altLang="en-US" dirty="0"/>
          </a:p>
        </p:txBody>
      </p:sp>
      <p:sp>
        <p:nvSpPr>
          <p:cNvPr id="2" name="標題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pPr rtl="0"/>
            <a:r>
              <a:rPr lang="zh-TW" altLang="en-US"/>
              <a:t>簡報標題</a:t>
            </a:r>
            <a:endParaRPr lang="zh-TW" altLang="en-US" dirty="0"/>
          </a:p>
        </p:txBody>
      </p:sp>
      <p:sp>
        <p:nvSpPr>
          <p:cNvPr id="3" name="副標題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按一下以編輯母片副標題樣式</a:t>
            </a:r>
            <a:endParaRPr lang="zh-TW" altLang="en-US" dirty="0"/>
          </a:p>
        </p:txBody>
      </p:sp>
      <p:sp>
        <p:nvSpPr>
          <p:cNvPr id="7" name="矩形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8" name="矩形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1" name="矩形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7" name="副標題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內容預留位置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6" name="文字預留位置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zh-TW" altLang="en-US"/>
              <a:t>新增頁尾</a:t>
            </a:r>
            <a:endParaRPr lang="zh-TW" altLang="en-US" dirty="0"/>
          </a:p>
        </p:txBody>
      </p:sp>
      <p:sp>
        <p:nvSpPr>
          <p:cNvPr id="5" name="投影片編號預留位置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9" name="副標題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內容預留位置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11" name="文字預留位置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zh-TW" altLang="en-US"/>
              <a:t>新增頁尾</a:t>
            </a:r>
            <a:endParaRPr lang="zh-TW" altLang="en-US" dirty="0"/>
          </a:p>
        </p:txBody>
      </p:sp>
      <p:sp>
        <p:nvSpPr>
          <p:cNvPr id="6" name="投影片編號預留位置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10" name="副標題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內容預留位置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13" name="文字預留位置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15" name="文字預留位置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17" name="文字預留位置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zh-TW" altLang="en-US"/>
              <a:t>新增頁尾</a:t>
            </a:r>
            <a:endParaRPr lang="zh-TW" altLang="en-US" dirty="0"/>
          </a:p>
        </p:txBody>
      </p:sp>
      <p:sp>
        <p:nvSpPr>
          <p:cNvPr id="6" name="投影片編號預留位置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5" name="副標題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頁尾預留位置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zh-TW" altLang="en-US"/>
              <a:t>新增頁尾</a:t>
            </a:r>
            <a:endParaRPr lang="zh-TW" altLang="en-US" dirty="0"/>
          </a:p>
        </p:txBody>
      </p:sp>
      <p:sp>
        <p:nvSpPr>
          <p:cNvPr id="4" name="投影片編號預留位置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預留位置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zh-TW" altLang="en-US"/>
              <a:t>新增頁尾</a:t>
            </a:r>
            <a:endParaRPr lang="zh-TW" altLang="en-US" dirty="0"/>
          </a:p>
        </p:txBody>
      </p:sp>
      <p:sp>
        <p:nvSpPr>
          <p:cNvPr id="3" name="投影片編號預留位置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投影片 2">
    <p:bg>
      <p:bgPr>
        <a:solidFill>
          <a:schemeClr val="bg1"/>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2" name="標題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pPr rtl="0"/>
            <a:r>
              <a:rPr lang="zh-TW" altLang="en-US"/>
              <a:t>簡報標題</a:t>
            </a:r>
            <a:endParaRPr lang="zh-TW" altLang="en-US" dirty="0"/>
          </a:p>
        </p:txBody>
      </p:sp>
      <p:sp>
        <p:nvSpPr>
          <p:cNvPr id="3" name="副標題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按一下以編輯母片副標題樣式</a:t>
            </a:r>
            <a:endParaRPr lang="zh-TW" altLang="en-US" dirty="0"/>
          </a:p>
        </p:txBody>
      </p:sp>
      <p:sp>
        <p:nvSpPr>
          <p:cNvPr id="7" name="矩形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8" name="矩形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1" name="矩形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lvl1pPr>
              <a:defRPr>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投影片 3">
    <p:bg>
      <p:bgPr>
        <a:solidFill>
          <a:schemeClr val="bg1"/>
        </a:solidFill>
        <a:effectLst/>
      </p:bgPr>
    </p:bg>
    <p:spTree>
      <p:nvGrpSpPr>
        <p:cNvPr id="1" name=""/>
        <p:cNvGrpSpPr/>
        <p:nvPr/>
      </p:nvGrpSpPr>
      <p:grpSpPr>
        <a:xfrm>
          <a:off x="0" y="0"/>
          <a:ext cx="0" cy="0"/>
          <a:chOff x="0" y="0"/>
          <a:chExt cx="0" cy="0"/>
        </a:xfrm>
      </p:grpSpPr>
      <p:sp>
        <p:nvSpPr>
          <p:cNvPr id="9" name="圖片預留位置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stStyle>
          <a:p>
            <a:pPr rtl="0"/>
            <a:r>
              <a:rPr lang="zh-TW" altLang="en-US"/>
              <a:t>插入或拖放您的相片</a:t>
            </a:r>
            <a:endParaRPr lang="zh-TW" altLang="en-US" dirty="0"/>
          </a:p>
        </p:txBody>
      </p:sp>
      <p:sp>
        <p:nvSpPr>
          <p:cNvPr id="2" name="標題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pPr rtl="0"/>
            <a:r>
              <a:rPr lang="zh-TW" altLang="en-US"/>
              <a:t>簡報標題</a:t>
            </a:r>
            <a:endParaRPr lang="zh-TW" altLang="en-US" dirty="0"/>
          </a:p>
        </p:txBody>
      </p:sp>
      <p:sp>
        <p:nvSpPr>
          <p:cNvPr id="3" name="副標題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按一下以編輯母片副標題樣式</a:t>
            </a:r>
            <a:endParaRPr lang="zh-TW" altLang="en-US" dirty="0"/>
          </a:p>
        </p:txBody>
      </p:sp>
      <p:sp>
        <p:nvSpPr>
          <p:cNvPr id="7" name="矩形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8" name="矩形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1" name="矩形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lvl1pPr>
              <a:defRPr>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容相片 1">
    <p:spTree>
      <p:nvGrpSpPr>
        <p:cNvPr id="1" name=""/>
        <p:cNvGrpSpPr/>
        <p:nvPr/>
      </p:nvGrpSpPr>
      <p:grpSpPr>
        <a:xfrm>
          <a:off x="0" y="0"/>
          <a:ext cx="0" cy="0"/>
          <a:chOff x="0" y="0"/>
          <a:chExt cx="0" cy="0"/>
        </a:xfrm>
      </p:grpSpPr>
      <p:sp>
        <p:nvSpPr>
          <p:cNvPr id="8" name="圖片預留位置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zh-TW" altLang="en-US"/>
              <a:t>插入或拖放您的相片</a:t>
            </a:r>
            <a:endParaRPr lang="zh-TW" altLang="en-US" dirty="0"/>
          </a:p>
        </p:txBody>
      </p:sp>
      <p:sp>
        <p:nvSpPr>
          <p:cNvPr id="2" name="標題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zh-TW" altLang="en-US"/>
              <a:t>按一下以編輯頁面標題</a:t>
            </a:r>
            <a:endParaRPr lang="zh-TW" altLang="en-US" dirty="0"/>
          </a:p>
        </p:txBody>
      </p:sp>
      <p:sp>
        <p:nvSpPr>
          <p:cNvPr id="10" name="副標題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內容預留位置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zh-TW" altLang="en-US"/>
              <a:t>新增頁尾</a:t>
            </a:r>
            <a:endParaRPr lang="zh-TW" altLang="en-US" dirty="0"/>
          </a:p>
        </p:txBody>
      </p:sp>
      <p:sp>
        <p:nvSpPr>
          <p:cNvPr id="5" name="投影片編號預留位置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容相片 2">
    <p:spTree>
      <p:nvGrpSpPr>
        <p:cNvPr id="1" name=""/>
        <p:cNvGrpSpPr/>
        <p:nvPr/>
      </p:nvGrpSpPr>
      <p:grpSpPr>
        <a:xfrm>
          <a:off x="0" y="0"/>
          <a:ext cx="0" cy="0"/>
          <a:chOff x="0" y="0"/>
          <a:chExt cx="0" cy="0"/>
        </a:xfrm>
      </p:grpSpPr>
      <p:sp>
        <p:nvSpPr>
          <p:cNvPr id="3" name="內容預留位置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zh-TW" altLang="en-US"/>
              <a:t>新增頁尾</a:t>
            </a:r>
            <a:endParaRPr lang="zh-TW" altLang="en-US" dirty="0"/>
          </a:p>
        </p:txBody>
      </p:sp>
      <p:sp>
        <p:nvSpPr>
          <p:cNvPr id="5" name="投影片編號預留位置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US" altLang="zh-TW" smtClean="0"/>
              <a:pPr/>
              <a:t>‹#›</a:t>
            </a:fld>
            <a:endParaRPr lang="zh-TW" altLang="en-US" dirty="0"/>
          </a:p>
        </p:txBody>
      </p:sp>
      <p:sp>
        <p:nvSpPr>
          <p:cNvPr id="9" name="圖片預留位置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zh-TW" altLang="en-US"/>
              <a:t>插入或拖放您的相片</a:t>
            </a:r>
            <a:endParaRPr lang="zh-TW" altLang="en-US" dirty="0"/>
          </a:p>
        </p:txBody>
      </p:sp>
      <p:sp>
        <p:nvSpPr>
          <p:cNvPr id="6" name="標題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zh-TW" altLang="en-US"/>
              <a:t>按一下以編輯母片標題樣式</a:t>
            </a:r>
            <a:endParaRPr lang="zh-TW" altLang="en-US" dirty="0"/>
          </a:p>
        </p:txBody>
      </p:sp>
      <p:sp>
        <p:nvSpPr>
          <p:cNvPr id="11" name="副標題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9" name="副標題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比較左方預留位置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12" name="比較左方預留位置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zh-TW" altLang="en-US"/>
              <a:t>按一下以編輯母片文字樣式</a:t>
            </a:r>
          </a:p>
        </p:txBody>
      </p:sp>
      <p:sp>
        <p:nvSpPr>
          <p:cNvPr id="8" name="文字預留位置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zh-TW" altLang="en-US"/>
              <a:t>新增頁尾</a:t>
            </a:r>
            <a:endParaRPr lang="zh-TW" altLang="en-US" dirty="0"/>
          </a:p>
        </p:txBody>
      </p:sp>
      <p:sp>
        <p:nvSpPr>
          <p:cNvPr id="6" name="投影片編號預留位置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大型相片">
    <p:spTree>
      <p:nvGrpSpPr>
        <p:cNvPr id="1" name=""/>
        <p:cNvGrpSpPr/>
        <p:nvPr/>
      </p:nvGrpSpPr>
      <p:grpSpPr>
        <a:xfrm>
          <a:off x="0" y="0"/>
          <a:ext cx="0" cy="0"/>
          <a:chOff x="0" y="0"/>
          <a:chExt cx="0" cy="0"/>
        </a:xfrm>
      </p:grpSpPr>
      <p:sp>
        <p:nvSpPr>
          <p:cNvPr id="7" name="圖片預留位置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zh-TW" altLang="en-US"/>
              <a:t>插入或拖放您的相片</a:t>
            </a:r>
            <a:endParaRPr lang="zh-TW" altLang="en-US" dirty="0"/>
          </a:p>
        </p:txBody>
      </p:sp>
      <p:sp>
        <p:nvSpPr>
          <p:cNvPr id="3" name="內容預留位置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輸入您的標題</a:t>
            </a:r>
            <a:endParaRPr lang="zh-TW" altLang="en-US" dirty="0"/>
          </a:p>
        </p:txBody>
      </p:sp>
      <p:sp>
        <p:nvSpPr>
          <p:cNvPr id="4" name="頁尾預留位置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zh-TW" altLang="en-US"/>
              <a:t>新增頁尾</a:t>
            </a:r>
            <a:endParaRPr lang="zh-TW" altLang="en-US" dirty="0"/>
          </a:p>
        </p:txBody>
      </p:sp>
      <p:sp>
        <p:nvSpPr>
          <p:cNvPr id="2" name="投影片編號預留位置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感謝您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pPr rtl="0"/>
            <a:r>
              <a:rPr lang="zh-TW" altLang="en-US"/>
              <a:t>感謝您</a:t>
            </a:r>
            <a:endParaRPr lang="zh-TW" altLang="en-US" dirty="0"/>
          </a:p>
        </p:txBody>
      </p:sp>
      <p:sp>
        <p:nvSpPr>
          <p:cNvPr id="7" name="矩形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8" name="矩形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1" name="矩形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0" name="文字預留位置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全名</a:t>
            </a:r>
            <a:endParaRPr lang="zh-TW" altLang="en-US" dirty="0"/>
          </a:p>
        </p:txBody>
      </p:sp>
      <p:sp>
        <p:nvSpPr>
          <p:cNvPr id="12" name="文字預留位置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電話號碼</a:t>
            </a:r>
            <a:endParaRPr lang="zh-TW" altLang="en-US" dirty="0"/>
          </a:p>
        </p:txBody>
      </p:sp>
      <p:sp>
        <p:nvSpPr>
          <p:cNvPr id="13" name="文字預留位置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電子郵件或社交媒體控制代碼</a:t>
            </a:r>
            <a:endParaRPr lang="zh-TW" altLang="en-US" dirty="0"/>
          </a:p>
        </p:txBody>
      </p:sp>
      <p:sp>
        <p:nvSpPr>
          <p:cNvPr id="14" name="文字預留位置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公司網站</a:t>
            </a:r>
            <a:endParaRPr lang="zh-TW" altLang="en-US" dirty="0"/>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zh-TW" altLang="en-US"/>
              <a:t>按一下以編輯頁面標題</a:t>
            </a:r>
            <a:endParaRPr lang="zh-TW" altLang="en-US" dirty="0"/>
          </a:p>
        </p:txBody>
      </p:sp>
      <p:sp>
        <p:nvSpPr>
          <p:cNvPr id="7" name="副標題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TW" altLang="en-US"/>
              <a:t>副標題</a:t>
            </a:r>
            <a:endParaRPr lang="zh-TW" altLang="en-US" dirty="0"/>
          </a:p>
        </p:txBody>
      </p:sp>
      <p:sp>
        <p:nvSpPr>
          <p:cNvPr id="3" name="內容預留位置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頁尾預留位置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zh-TW" altLang="en-US"/>
              <a:t>新增頁尾</a:t>
            </a:r>
            <a:endParaRPr lang="zh-TW" altLang="en-US" dirty="0"/>
          </a:p>
        </p:txBody>
      </p:sp>
      <p:sp>
        <p:nvSpPr>
          <p:cNvPr id="5" name="投影片編號預留位置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US" altLang="zh-TW" smtClean="0"/>
              <a:pPr/>
              <a:t>‹#›</a:t>
            </a:fld>
            <a:endParaRPr lang="zh-TW" altLang="en-US"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7" name="矩形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2" name="標題預留位置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zh-TW" altLang="en-US"/>
              <a:t>按一下以編輯頁面標題</a:t>
            </a:r>
            <a:endParaRPr lang="zh-TW" altLang="en-US" dirty="0"/>
          </a:p>
        </p:txBody>
      </p:sp>
      <p:sp>
        <p:nvSpPr>
          <p:cNvPr id="3" name="文字預留位置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Microsoft JhengHei UI" panose="020B0604030504040204" pitchFamily="34" charset="-120"/>
                <a:ea typeface="Microsoft JhengHei UI" panose="020B0604030504040204" pitchFamily="34" charset="-120"/>
                <a:cs typeface="Times New Roman" panose="02020603050405020304" pitchFamily="18" charset="0"/>
                <a:sym typeface="Microsoft JhengHei UI" panose="020B0604030504040204" pitchFamily="34" charset="-120"/>
              </a:defRPr>
            </a:lvl1pPr>
          </a:lstStyle>
          <a:p>
            <a:r>
              <a:rPr lang="zh-TW" altLang="en-US"/>
              <a:t>新增頁尾</a:t>
            </a:r>
            <a:endParaRPr lang="zh-TW" altLang="en-US" dirty="0"/>
          </a:p>
        </p:txBody>
      </p:sp>
      <p:sp>
        <p:nvSpPr>
          <p:cNvPr id="6" name="投影片編號預留位置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latin typeface="Microsoft JhengHei UI" panose="020B0604030504040204" pitchFamily="34" charset="-120"/>
                <a:ea typeface="Microsoft JhengHei UI" panose="020B0604030504040204" pitchFamily="34" charset="-120"/>
                <a:sym typeface="Microsoft JhengHei UI" panose="020B0604030504040204" pitchFamily="34" charset="-120"/>
              </a:defRPr>
            </a:lvl1pPr>
          </a:lstStyle>
          <a:p>
            <a:fld id="{19B51A1E-902D-48AF-9020-955120F399B6}" type="slidenum">
              <a:rPr lang="en-US" altLang="zh-TW" smtClean="0"/>
              <a:pPr/>
              <a:t>‹#›</a:t>
            </a:fld>
            <a:endParaRPr lang="zh-TW" altLang="en-US" dirty="0"/>
          </a:p>
        </p:txBody>
      </p:sp>
      <p:sp>
        <p:nvSpPr>
          <p:cNvPr id="4" name="文字方塊 3">
            <a:extLst>
              <a:ext uri="{FF2B5EF4-FFF2-40B4-BE49-F238E27FC236}">
                <a16:creationId xmlns:a16="http://schemas.microsoft.com/office/drawing/2014/main" id="{34FDC6F9-37F9-4E25-AECA-D307B8421C73}"/>
              </a:ext>
            </a:extLst>
          </p:cNvPr>
          <p:cNvSpPr txBox="1"/>
          <p:nvPr userDrawn="1"/>
        </p:nvSpPr>
        <p:spPr>
          <a:xfrm>
            <a:off x="9630116" y="6449411"/>
            <a:ext cx="1476000" cy="220313"/>
          </a:xfrm>
          <a:prstGeom prst="rect">
            <a:avLst/>
          </a:prstGeom>
          <a:noFill/>
        </p:spPr>
        <p:txBody>
          <a:bodyPr wrap="square" lIns="0" tIns="36000" rIns="0" bIns="0" rtlCol="0">
            <a:spAutoFit/>
          </a:bodyPr>
          <a:lstStyle/>
          <a:p>
            <a:pPr algn="r" rtl="0">
              <a:lnSpc>
                <a:spcPts val="1400"/>
              </a:lnSpc>
            </a:pPr>
            <a:r>
              <a:rPr lang="zh-TW" altLang="en-US" sz="1600" b="1" spc="-100">
                <a:solidFill>
                  <a:schemeClr val="tx1">
                    <a:lumMod val="50000"/>
                    <a:lumOff val="50000"/>
                  </a:schemeClr>
                </a:solidFill>
                <a:latin typeface="Microsoft JhengHei UI" panose="020B0604030504040204" pitchFamily="34" charset="-120"/>
                <a:ea typeface="Microsoft JhengHei UI" panose="020B0604030504040204" pitchFamily="34" charset="-120"/>
                <a:sym typeface="Microsoft JhengHei UI" panose="020B0604030504040204" pitchFamily="34" charset="-120"/>
              </a:rPr>
              <a:t>第一</a:t>
            </a:r>
            <a:r>
              <a:rPr lang="zh-TW" altLang="en-US" sz="1600" b="1" spc="-100">
                <a:solidFill>
                  <a:schemeClr val="tx1"/>
                </a:solidFill>
                <a:latin typeface="Microsoft JhengHei UI" panose="020B0604030504040204" pitchFamily="34" charset="-120"/>
                <a:ea typeface="Microsoft JhengHei UI" panose="020B0604030504040204" pitchFamily="34" charset="-120"/>
                <a:sym typeface="Microsoft JhengHei UI" panose="020B0604030504040204" pitchFamily="34" charset="-120"/>
              </a:rPr>
              <a:t>顧問</a:t>
            </a:r>
            <a:endParaRPr lang="zh-TW" altLang="en-US" sz="1600" b="1" spc="-100" dirty="0">
              <a:solidFill>
                <a:schemeClr val="tx1"/>
              </a:solidFill>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8" name="矩形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0" name="矩形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11" name="矩形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icrosoft JhengHei UI" panose="020B0604030504040204" pitchFamily="34" charset="-120"/>
          <a:ea typeface="Microsoft JhengHei UI" panose="020B0604030504040204" pitchFamily="34" charset="-120"/>
          <a:cs typeface="+mj-cs"/>
          <a:sym typeface="Microsoft JhengHei UI" panose="020B0604030504040204" pitchFamily="34" charset="-120"/>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sym typeface="Microsoft JhengHei UI" panose="020B0604030504040204" pitchFamily="34" charset="-12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0B3D2B-613A-41BE-987D-E6A1324B456D}"/>
              </a:ext>
            </a:extLst>
          </p:cNvPr>
          <p:cNvSpPr>
            <a:spLocks noGrp="1"/>
          </p:cNvSpPr>
          <p:nvPr>
            <p:ph type="ctrTitle"/>
          </p:nvPr>
        </p:nvSpPr>
        <p:spPr>
          <a:xfrm>
            <a:off x="-1396337" y="3868881"/>
            <a:ext cx="6798250" cy="1153491"/>
          </a:xfrm>
        </p:spPr>
        <p:txBody>
          <a:bodyPr rtlCol="0" anchor="ctr" anchorCtr="0"/>
          <a:lstStyle/>
          <a:p>
            <a:pPr rtl="0"/>
            <a:r>
              <a:rPr lang="en-US" altLang="zh-TW" dirty="0"/>
              <a:t>Natural Language Processing</a:t>
            </a:r>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4" name="副標題 3">
            <a:extLst>
              <a:ext uri="{FF2B5EF4-FFF2-40B4-BE49-F238E27FC236}">
                <a16:creationId xmlns:a16="http://schemas.microsoft.com/office/drawing/2014/main" id="{4772945D-CA91-4CFE-8EB7-941C7618C994}"/>
              </a:ext>
            </a:extLst>
          </p:cNvPr>
          <p:cNvSpPr>
            <a:spLocks noGrp="1"/>
          </p:cNvSpPr>
          <p:nvPr>
            <p:ph type="subTitle" idx="1"/>
          </p:nvPr>
        </p:nvSpPr>
        <p:spPr>
          <a:xfrm>
            <a:off x="6168887" y="4245294"/>
            <a:ext cx="3811589" cy="1665176"/>
          </a:xfrm>
        </p:spPr>
        <p:txBody>
          <a:bodyPr rtlCol="0"/>
          <a:lstStyle/>
          <a:p>
            <a:pPr rtl="0"/>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Bidirectional </a:t>
            </a:r>
            <a:br>
              <a:rPr lang="en-US" altLang="zh-TW" i="0" dirty="0"/>
            </a:br>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Encoder </a:t>
            </a:r>
            <a:br>
              <a:rPr lang="en-US" altLang="zh-TW" i="0" dirty="0"/>
            </a:br>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Representations from </a:t>
            </a:r>
            <a:b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br>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Transformers</a:t>
            </a:r>
            <a:r>
              <a:rPr lang="zh-TW" altLang="en-US"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    </a:t>
            </a:r>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(BERT)</a:t>
            </a:r>
          </a:p>
        </p:txBody>
      </p:sp>
      <p:pic>
        <p:nvPicPr>
          <p:cNvPr id="18" name="圖片預留位置 17">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37908" r="37908"/>
          <a:stretch>
            <a:fillRect/>
          </a:stretch>
        </p:blipFill>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2" name="矩形 1">
            <a:extLst>
              <a:ext uri="{FF2B5EF4-FFF2-40B4-BE49-F238E27FC236}">
                <a16:creationId xmlns:a16="http://schemas.microsoft.com/office/drawing/2014/main" id="{0798921F-2BBA-4A54-AE09-9C27C86C3E60}"/>
              </a:ext>
            </a:extLst>
          </p:cNvPr>
          <p:cNvSpPr/>
          <p:nvPr/>
        </p:nvSpPr>
        <p:spPr>
          <a:xfrm>
            <a:off x="616225" y="1483091"/>
            <a:ext cx="11032436" cy="1318631"/>
          </a:xfrm>
          <a:prstGeom prst="rect">
            <a:avLst/>
          </a:prstGeom>
        </p:spPr>
        <p:txBody>
          <a:bodyPr wrap="square">
            <a:spAutoFit/>
          </a:bodyPr>
          <a:lstStyle/>
          <a:p>
            <a:pPr>
              <a:lnSpc>
                <a:spcPct val="150000"/>
              </a:lnSpc>
            </a:pPr>
            <a:r>
              <a:rPr lang="en-GB" sz="2400" baseline="30000" dirty="0">
                <a:solidFill>
                  <a:srgbClr val="000000"/>
                </a:solidFill>
              </a:rPr>
              <a:t>Unlike </a:t>
            </a:r>
            <a:r>
              <a:rPr lang="en-GB" sz="2400" baseline="30000" dirty="0">
                <a:solidFill>
                  <a:srgbClr val="00006C"/>
                </a:solidFill>
              </a:rPr>
              <a:t>Peters et al. </a:t>
            </a:r>
            <a:r>
              <a:rPr lang="en-GB" sz="2400" baseline="30000" dirty="0">
                <a:solidFill>
                  <a:srgbClr val="000000"/>
                </a:solidFill>
              </a:rPr>
              <a:t>(</a:t>
            </a:r>
            <a:r>
              <a:rPr lang="en-GB" sz="2400" baseline="30000" dirty="0">
                <a:solidFill>
                  <a:srgbClr val="00006C"/>
                </a:solidFill>
              </a:rPr>
              <a:t>2018a</a:t>
            </a:r>
            <a:r>
              <a:rPr lang="en-GB" sz="2400" baseline="30000" dirty="0">
                <a:solidFill>
                  <a:srgbClr val="000000"/>
                </a:solidFill>
              </a:rPr>
              <a:t>) and </a:t>
            </a:r>
            <a:r>
              <a:rPr lang="en-GB" sz="2400" baseline="30000" dirty="0">
                <a:solidFill>
                  <a:srgbClr val="00006C"/>
                </a:solidFill>
              </a:rPr>
              <a:t>Radford et al. </a:t>
            </a:r>
            <a:r>
              <a:rPr lang="en-GB" sz="2400" baseline="30000" dirty="0">
                <a:solidFill>
                  <a:srgbClr val="000000"/>
                </a:solidFill>
              </a:rPr>
              <a:t>(</a:t>
            </a:r>
            <a:r>
              <a:rPr lang="en-GB" sz="2400" baseline="30000" dirty="0">
                <a:solidFill>
                  <a:srgbClr val="00006C"/>
                </a:solidFill>
              </a:rPr>
              <a:t>2018</a:t>
            </a:r>
            <a:r>
              <a:rPr lang="en-GB" sz="2400" baseline="30000" dirty="0">
                <a:solidFill>
                  <a:srgbClr val="000000"/>
                </a:solidFill>
              </a:rPr>
              <a:t>), we do not use traditional left-to-right or right-to-left language models to </a:t>
            </a:r>
            <a:br>
              <a:rPr lang="en-GB" sz="2400" baseline="30000" dirty="0">
                <a:solidFill>
                  <a:srgbClr val="000000"/>
                </a:solidFill>
              </a:rPr>
            </a:br>
            <a:r>
              <a:rPr lang="en-GB" sz="2400" baseline="30000" dirty="0">
                <a:solidFill>
                  <a:srgbClr val="000000"/>
                </a:solidFill>
              </a:rPr>
              <a:t>pre-train BERT. </a:t>
            </a:r>
            <a:br>
              <a:rPr lang="en-GB" sz="2400" baseline="30000" dirty="0">
                <a:solidFill>
                  <a:srgbClr val="000000"/>
                </a:solidFill>
              </a:rPr>
            </a:br>
            <a:r>
              <a:rPr lang="en-GB" sz="2400" baseline="30000" dirty="0">
                <a:solidFill>
                  <a:srgbClr val="000000"/>
                </a:solidFill>
              </a:rPr>
              <a:t>Instead, we pre-train BERT using two unsupervised tasks, described in this section. This step is presented in the left part of Figure </a:t>
            </a:r>
            <a:r>
              <a:rPr lang="en-GB" sz="2400" baseline="30000" dirty="0">
                <a:solidFill>
                  <a:srgbClr val="00006C"/>
                </a:solidFill>
              </a:rPr>
              <a:t>1</a:t>
            </a:r>
            <a:r>
              <a:rPr lang="en-GB" sz="2400" baseline="30000" dirty="0">
                <a:solidFill>
                  <a:srgbClr val="000000"/>
                </a:solidFill>
              </a:rPr>
              <a:t>.</a:t>
            </a:r>
            <a:endParaRPr lang="en-US" sz="2400" dirty="0"/>
          </a:p>
        </p:txBody>
      </p:sp>
      <p:pic>
        <p:nvPicPr>
          <p:cNvPr id="10" name="圖片 9">
            <a:extLst>
              <a:ext uri="{FF2B5EF4-FFF2-40B4-BE49-F238E27FC236}">
                <a16:creationId xmlns:a16="http://schemas.microsoft.com/office/drawing/2014/main" id="{C2CD4723-CDF0-4670-8EE6-8E32F1D89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929" y="2949951"/>
            <a:ext cx="9120142" cy="3494858"/>
          </a:xfrm>
          <a:prstGeom prst="rect">
            <a:avLst/>
          </a:prstGeom>
        </p:spPr>
      </p:pic>
    </p:spTree>
    <p:extLst>
      <p:ext uri="{BB962C8B-B14F-4D97-AF65-F5344CB8AC3E}">
        <p14:creationId xmlns:p14="http://schemas.microsoft.com/office/powerpoint/2010/main" val="35395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4" name="文字方塊 3">
            <a:extLst>
              <a:ext uri="{FF2B5EF4-FFF2-40B4-BE49-F238E27FC236}">
                <a16:creationId xmlns:a16="http://schemas.microsoft.com/office/drawing/2014/main" id="{CA34B978-2FC6-49CC-89CC-2D0B7B99D138}"/>
              </a:ext>
            </a:extLst>
          </p:cNvPr>
          <p:cNvSpPr txBox="1"/>
          <p:nvPr/>
        </p:nvSpPr>
        <p:spPr>
          <a:xfrm>
            <a:off x="516835" y="1093064"/>
            <a:ext cx="4642105" cy="430887"/>
          </a:xfrm>
          <a:prstGeom prst="rect">
            <a:avLst/>
          </a:prstGeom>
          <a:noFill/>
        </p:spPr>
        <p:txBody>
          <a:bodyPr wrap="none" rtlCol="0">
            <a:spAutoFit/>
          </a:bodyPr>
          <a:lstStyle/>
          <a:p>
            <a:r>
              <a:rPr lang="en-US" sz="2200" b="1" dirty="0"/>
              <a:t>3.1.1    Task #1 : Masked LM (MLM)</a:t>
            </a:r>
          </a:p>
        </p:txBody>
      </p:sp>
      <p:sp>
        <p:nvSpPr>
          <p:cNvPr id="5" name="矩形 4">
            <a:extLst>
              <a:ext uri="{FF2B5EF4-FFF2-40B4-BE49-F238E27FC236}">
                <a16:creationId xmlns:a16="http://schemas.microsoft.com/office/drawing/2014/main" id="{7FC8885F-36E0-418A-B1E4-7F32429F9B86}"/>
              </a:ext>
            </a:extLst>
          </p:cNvPr>
          <p:cNvSpPr/>
          <p:nvPr/>
        </p:nvSpPr>
        <p:spPr>
          <a:xfrm>
            <a:off x="516835" y="1755744"/>
            <a:ext cx="11489634" cy="2426626"/>
          </a:xfrm>
          <a:prstGeom prst="rect">
            <a:avLst/>
          </a:prstGeom>
        </p:spPr>
        <p:txBody>
          <a:bodyPr wrap="square">
            <a:spAutoFit/>
          </a:bodyPr>
          <a:lstStyle/>
          <a:p>
            <a:pPr>
              <a:lnSpc>
                <a:spcPct val="150000"/>
              </a:lnSpc>
            </a:pPr>
            <a:r>
              <a:rPr lang="en-GB" sz="2400" baseline="30000" dirty="0">
                <a:solidFill>
                  <a:srgbClr val="000000"/>
                </a:solidFill>
              </a:rPr>
              <a:t>Intuitively, it is reasonable to believe that a deep bidirectional model is strictly more powerful than either a left-to-right model or the shallow concatenation of a left-to-right and a right-to-left model. </a:t>
            </a:r>
          </a:p>
          <a:p>
            <a:pPr>
              <a:lnSpc>
                <a:spcPct val="150000"/>
              </a:lnSpc>
            </a:pPr>
            <a:endParaRPr lang="en-GB" sz="2400" baseline="30000" dirty="0">
              <a:solidFill>
                <a:srgbClr val="000000"/>
              </a:solidFill>
            </a:endParaRPr>
          </a:p>
          <a:p>
            <a:pPr>
              <a:lnSpc>
                <a:spcPct val="150000"/>
              </a:lnSpc>
            </a:pPr>
            <a:r>
              <a:rPr lang="en-GB" sz="2400" baseline="30000" dirty="0">
                <a:solidFill>
                  <a:srgbClr val="000000"/>
                </a:solidFill>
              </a:rPr>
              <a:t>Unfortunately, standard conditional language models can only be trained left-to-right or right-to-left, since bidirectional conditioning would allow each word to indirectly “see itself”, and the model could trivially predict the target word in a </a:t>
            </a:r>
            <a:br>
              <a:rPr lang="en-GB" sz="2400" baseline="30000" dirty="0">
                <a:solidFill>
                  <a:srgbClr val="000000"/>
                </a:solidFill>
              </a:rPr>
            </a:br>
            <a:r>
              <a:rPr lang="en-GB" sz="2400" baseline="30000" dirty="0">
                <a:solidFill>
                  <a:srgbClr val="000000"/>
                </a:solidFill>
              </a:rPr>
              <a:t>multi-layered context.</a:t>
            </a:r>
            <a:endParaRPr lang="en-US" sz="2400" dirty="0"/>
          </a:p>
        </p:txBody>
      </p:sp>
      <p:sp>
        <p:nvSpPr>
          <p:cNvPr id="6" name="矩形 5">
            <a:extLst>
              <a:ext uri="{FF2B5EF4-FFF2-40B4-BE49-F238E27FC236}">
                <a16:creationId xmlns:a16="http://schemas.microsoft.com/office/drawing/2014/main" id="{DC14D8B0-AFCB-4E6C-8330-1984C9E20D9B}"/>
              </a:ext>
            </a:extLst>
          </p:cNvPr>
          <p:cNvSpPr/>
          <p:nvPr/>
        </p:nvSpPr>
        <p:spPr>
          <a:xfrm>
            <a:off x="516835" y="4238677"/>
            <a:ext cx="11489634" cy="2057294"/>
          </a:xfrm>
          <a:prstGeom prst="rect">
            <a:avLst/>
          </a:prstGeom>
        </p:spPr>
        <p:txBody>
          <a:bodyPr wrap="square">
            <a:spAutoFit/>
          </a:bodyPr>
          <a:lstStyle/>
          <a:p>
            <a:pPr>
              <a:lnSpc>
                <a:spcPct val="150000"/>
              </a:lnSpc>
            </a:pPr>
            <a:r>
              <a:rPr lang="en-GB" sz="2400" baseline="30000" dirty="0">
                <a:solidFill>
                  <a:srgbClr val="000000"/>
                </a:solidFill>
              </a:rPr>
              <a:t>In order to train a deep bidirectional representation, we simply mask some percentage of the input tokens at random, and then predict those masked tokens. We refer to this procedure as a “masked LM” (MLM),  although it is often referred to as a Cloze task in the literature (</a:t>
            </a:r>
            <a:r>
              <a:rPr lang="en-GB" sz="2400" baseline="30000" dirty="0">
                <a:solidFill>
                  <a:srgbClr val="00006C"/>
                </a:solidFill>
              </a:rPr>
              <a:t>Taylor</a:t>
            </a:r>
            <a:r>
              <a:rPr lang="en-GB" sz="2400" baseline="30000" dirty="0">
                <a:solidFill>
                  <a:srgbClr val="000000"/>
                </a:solidFill>
              </a:rPr>
              <a:t>, </a:t>
            </a:r>
            <a:r>
              <a:rPr lang="en-GB" sz="2400" baseline="30000" dirty="0">
                <a:solidFill>
                  <a:srgbClr val="00006C"/>
                </a:solidFill>
              </a:rPr>
              <a:t>1953</a:t>
            </a:r>
            <a:r>
              <a:rPr lang="en-GB" sz="2400" baseline="30000" dirty="0">
                <a:solidFill>
                  <a:srgbClr val="000000"/>
                </a:solidFill>
              </a:rPr>
              <a:t>). </a:t>
            </a:r>
            <a:br>
              <a:rPr lang="en-GB" sz="2400" baseline="30000" dirty="0">
                <a:solidFill>
                  <a:srgbClr val="000000"/>
                </a:solidFill>
              </a:rPr>
            </a:br>
            <a:r>
              <a:rPr lang="en-GB" sz="2400" baseline="30000" dirty="0">
                <a:solidFill>
                  <a:srgbClr val="000000"/>
                </a:solidFill>
              </a:rPr>
              <a:t>In this case, the final hidden vectors corresponding to the mask tokens are fed into an output </a:t>
            </a:r>
            <a:r>
              <a:rPr lang="en-GB" sz="2400" baseline="30000" dirty="0" err="1">
                <a:solidFill>
                  <a:srgbClr val="000000"/>
                </a:solidFill>
              </a:rPr>
              <a:t>softmax</a:t>
            </a:r>
            <a:r>
              <a:rPr lang="en-GB" sz="2400" baseline="30000" dirty="0">
                <a:solidFill>
                  <a:srgbClr val="000000"/>
                </a:solidFill>
              </a:rPr>
              <a:t> over the vocabulary, as in a </a:t>
            </a:r>
            <a:br>
              <a:rPr lang="en-GB" sz="2400" baseline="30000" dirty="0">
                <a:solidFill>
                  <a:srgbClr val="000000"/>
                </a:solidFill>
              </a:rPr>
            </a:br>
            <a:r>
              <a:rPr lang="en-GB" sz="2400" baseline="30000" dirty="0">
                <a:solidFill>
                  <a:srgbClr val="000000"/>
                </a:solidFill>
              </a:rPr>
              <a:t>standard LM.</a:t>
            </a:r>
            <a:endParaRPr lang="en-US" sz="2400" dirty="0"/>
          </a:p>
        </p:txBody>
      </p:sp>
    </p:spTree>
    <p:extLst>
      <p:ext uri="{BB962C8B-B14F-4D97-AF65-F5344CB8AC3E}">
        <p14:creationId xmlns:p14="http://schemas.microsoft.com/office/powerpoint/2010/main" val="51992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2" name="矩形 1">
            <a:extLst>
              <a:ext uri="{FF2B5EF4-FFF2-40B4-BE49-F238E27FC236}">
                <a16:creationId xmlns:a16="http://schemas.microsoft.com/office/drawing/2014/main" id="{D213AA21-08DC-49C8-851B-3DA3C56D5644}"/>
              </a:ext>
            </a:extLst>
          </p:cNvPr>
          <p:cNvSpPr/>
          <p:nvPr/>
        </p:nvSpPr>
        <p:spPr>
          <a:xfrm>
            <a:off x="616225" y="1747703"/>
            <a:ext cx="11323984" cy="949299"/>
          </a:xfrm>
          <a:prstGeom prst="rect">
            <a:avLst/>
          </a:prstGeom>
        </p:spPr>
        <p:txBody>
          <a:bodyPr wrap="square">
            <a:spAutoFit/>
          </a:bodyPr>
          <a:lstStyle/>
          <a:p>
            <a:pPr>
              <a:lnSpc>
                <a:spcPct val="150000"/>
              </a:lnSpc>
            </a:pPr>
            <a:r>
              <a:rPr lang="en-GB" sz="2400" baseline="30000" dirty="0">
                <a:solidFill>
                  <a:srgbClr val="000000"/>
                </a:solidFill>
              </a:rPr>
              <a:t>In all of our experiments, we mask 15% of all </a:t>
            </a:r>
            <a:r>
              <a:rPr lang="en-GB" sz="2400" baseline="30000" dirty="0" err="1">
                <a:solidFill>
                  <a:srgbClr val="000000"/>
                </a:solidFill>
              </a:rPr>
              <a:t>WordPiece</a:t>
            </a:r>
            <a:r>
              <a:rPr lang="en-GB" sz="2400" baseline="30000" dirty="0">
                <a:solidFill>
                  <a:srgbClr val="000000"/>
                </a:solidFill>
              </a:rPr>
              <a:t> tokens in each sequence at random. In contrast to denoising auto-encoders (</a:t>
            </a:r>
            <a:r>
              <a:rPr lang="en-GB" sz="2400" baseline="30000" dirty="0">
                <a:solidFill>
                  <a:srgbClr val="00006C"/>
                </a:solidFill>
              </a:rPr>
              <a:t>Vincent et al.</a:t>
            </a:r>
            <a:r>
              <a:rPr lang="en-GB" sz="2400" baseline="30000" dirty="0">
                <a:solidFill>
                  <a:srgbClr val="000000"/>
                </a:solidFill>
              </a:rPr>
              <a:t>, </a:t>
            </a:r>
            <a:r>
              <a:rPr lang="en-GB" sz="2400" baseline="30000" dirty="0">
                <a:solidFill>
                  <a:srgbClr val="00006C"/>
                </a:solidFill>
              </a:rPr>
              <a:t>2008</a:t>
            </a:r>
            <a:r>
              <a:rPr lang="en-GB" sz="2400" baseline="30000" dirty="0">
                <a:solidFill>
                  <a:srgbClr val="000000"/>
                </a:solidFill>
              </a:rPr>
              <a:t>), we only predict the masked words rather than reconstructing the entire input.</a:t>
            </a:r>
            <a:endParaRPr lang="en-US" sz="2400" dirty="0"/>
          </a:p>
        </p:txBody>
      </p:sp>
      <p:sp>
        <p:nvSpPr>
          <p:cNvPr id="7" name="矩形 6">
            <a:extLst>
              <a:ext uri="{FF2B5EF4-FFF2-40B4-BE49-F238E27FC236}">
                <a16:creationId xmlns:a16="http://schemas.microsoft.com/office/drawing/2014/main" id="{D450CFD0-E03F-41AF-8CC2-E024292713C9}"/>
              </a:ext>
            </a:extLst>
          </p:cNvPr>
          <p:cNvSpPr/>
          <p:nvPr/>
        </p:nvSpPr>
        <p:spPr>
          <a:xfrm>
            <a:off x="594693" y="2836975"/>
            <a:ext cx="11323983" cy="2057294"/>
          </a:xfrm>
          <a:prstGeom prst="rect">
            <a:avLst/>
          </a:prstGeom>
        </p:spPr>
        <p:txBody>
          <a:bodyPr wrap="square">
            <a:spAutoFit/>
          </a:bodyPr>
          <a:lstStyle/>
          <a:p>
            <a:pPr>
              <a:lnSpc>
                <a:spcPct val="150000"/>
              </a:lnSpc>
            </a:pPr>
            <a:r>
              <a:rPr lang="en-GB" sz="2400" baseline="30000" dirty="0">
                <a:solidFill>
                  <a:srgbClr val="000000"/>
                </a:solidFill>
              </a:rPr>
              <a:t>Although this allows us to obtain a bidirectional pre-trained model, a downside is that we are creating a mismatch between pre-training and fine-tuning, since the </a:t>
            </a:r>
            <a:r>
              <a:rPr lang="en-GB" sz="2400" baseline="30000" dirty="0">
                <a:solidFill>
                  <a:srgbClr val="000000"/>
                </a:solidFill>
                <a:latin typeface="Bahnschrift Light" panose="020B0502040204020203" pitchFamily="34" charset="0"/>
              </a:rPr>
              <a:t>[MASK]</a:t>
            </a:r>
            <a:r>
              <a:rPr lang="en-GB" sz="2400" baseline="30000" dirty="0">
                <a:solidFill>
                  <a:srgbClr val="000000"/>
                </a:solidFill>
              </a:rPr>
              <a:t> token does not appear during fine-tuning. To mitigate this, we do not always replace “masked” words with the actual </a:t>
            </a:r>
            <a:r>
              <a:rPr lang="en-GB" sz="2400" baseline="30000" dirty="0">
                <a:solidFill>
                  <a:srgbClr val="000000"/>
                </a:solidFill>
                <a:latin typeface="Bahnschrift Light" panose="020B0502040204020203" pitchFamily="34" charset="0"/>
              </a:rPr>
              <a:t>[MASK] </a:t>
            </a:r>
            <a:r>
              <a:rPr lang="en-GB" sz="2400" baseline="30000" dirty="0">
                <a:solidFill>
                  <a:srgbClr val="000000"/>
                </a:solidFill>
              </a:rPr>
              <a:t>token. </a:t>
            </a:r>
            <a:br>
              <a:rPr lang="en-GB" sz="2400" baseline="30000" dirty="0">
                <a:solidFill>
                  <a:srgbClr val="000000"/>
                </a:solidFill>
              </a:rPr>
            </a:br>
            <a:br>
              <a:rPr lang="en-GB" sz="2400" baseline="30000" dirty="0">
                <a:solidFill>
                  <a:srgbClr val="000000"/>
                </a:solidFill>
              </a:rPr>
            </a:br>
            <a:endParaRPr lang="en-US" sz="2400" dirty="0"/>
          </a:p>
        </p:txBody>
      </p:sp>
      <p:sp>
        <p:nvSpPr>
          <p:cNvPr id="10" name="文字方塊 9">
            <a:extLst>
              <a:ext uri="{FF2B5EF4-FFF2-40B4-BE49-F238E27FC236}">
                <a16:creationId xmlns:a16="http://schemas.microsoft.com/office/drawing/2014/main" id="{DC31A135-2C64-4649-B051-89D067923D05}"/>
              </a:ext>
            </a:extLst>
          </p:cNvPr>
          <p:cNvSpPr txBox="1"/>
          <p:nvPr/>
        </p:nvSpPr>
        <p:spPr>
          <a:xfrm>
            <a:off x="516835" y="1093064"/>
            <a:ext cx="4642105" cy="430887"/>
          </a:xfrm>
          <a:prstGeom prst="rect">
            <a:avLst/>
          </a:prstGeom>
          <a:noFill/>
        </p:spPr>
        <p:txBody>
          <a:bodyPr wrap="none" rtlCol="0">
            <a:spAutoFit/>
          </a:bodyPr>
          <a:lstStyle/>
          <a:p>
            <a:r>
              <a:rPr lang="en-US" sz="2200" b="1" dirty="0"/>
              <a:t>3.1.1    Task #1 : Masked LM (MLM)</a:t>
            </a:r>
          </a:p>
        </p:txBody>
      </p:sp>
    </p:spTree>
    <p:extLst>
      <p:ext uri="{BB962C8B-B14F-4D97-AF65-F5344CB8AC3E}">
        <p14:creationId xmlns:p14="http://schemas.microsoft.com/office/powerpoint/2010/main" val="403168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pic>
        <p:nvPicPr>
          <p:cNvPr id="8" name="圖片 7">
            <a:extLst>
              <a:ext uri="{FF2B5EF4-FFF2-40B4-BE49-F238E27FC236}">
                <a16:creationId xmlns:a16="http://schemas.microsoft.com/office/drawing/2014/main" id="{B2FDA820-6A84-4855-B2BE-C65CD3D2C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480" y="1846400"/>
            <a:ext cx="342900" cy="276225"/>
          </a:xfrm>
          <a:prstGeom prst="rect">
            <a:avLst/>
          </a:prstGeom>
        </p:spPr>
      </p:pic>
      <p:pic>
        <p:nvPicPr>
          <p:cNvPr id="9" name="圖片 8">
            <a:extLst>
              <a:ext uri="{FF2B5EF4-FFF2-40B4-BE49-F238E27FC236}">
                <a16:creationId xmlns:a16="http://schemas.microsoft.com/office/drawing/2014/main" id="{6BF2A36E-31D4-4FED-9BB9-A330C375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506" y="3290887"/>
            <a:ext cx="342900" cy="276225"/>
          </a:xfrm>
          <a:prstGeom prst="rect">
            <a:avLst/>
          </a:prstGeom>
        </p:spPr>
      </p:pic>
      <p:sp>
        <p:nvSpPr>
          <p:cNvPr id="5" name="矩形 4">
            <a:extLst>
              <a:ext uri="{FF2B5EF4-FFF2-40B4-BE49-F238E27FC236}">
                <a16:creationId xmlns:a16="http://schemas.microsoft.com/office/drawing/2014/main" id="{00593080-DB39-4395-97DD-DEE7E94F03D2}"/>
              </a:ext>
            </a:extLst>
          </p:cNvPr>
          <p:cNvSpPr/>
          <p:nvPr/>
        </p:nvSpPr>
        <p:spPr>
          <a:xfrm>
            <a:off x="662608" y="1788755"/>
            <a:ext cx="11256067" cy="2426626"/>
          </a:xfrm>
          <a:prstGeom prst="rect">
            <a:avLst/>
          </a:prstGeom>
        </p:spPr>
        <p:txBody>
          <a:bodyPr wrap="square">
            <a:spAutoFit/>
          </a:bodyPr>
          <a:lstStyle/>
          <a:p>
            <a:pPr>
              <a:lnSpc>
                <a:spcPct val="150000"/>
              </a:lnSpc>
            </a:pPr>
            <a:r>
              <a:rPr lang="en-GB" sz="2400" baseline="30000" dirty="0">
                <a:solidFill>
                  <a:srgbClr val="000000"/>
                </a:solidFill>
              </a:rPr>
              <a:t>The training data generator chooses 15% of the token positions at random for prediction. If the          token is chosen, we replace the  token with</a:t>
            </a:r>
            <a:br>
              <a:rPr lang="en-GB" sz="2400" baseline="30000" dirty="0">
                <a:solidFill>
                  <a:srgbClr val="000000"/>
                </a:solidFill>
              </a:rPr>
            </a:br>
            <a:r>
              <a:rPr lang="en-GB" sz="2400" baseline="30000" dirty="0">
                <a:solidFill>
                  <a:srgbClr val="000000"/>
                </a:solidFill>
              </a:rPr>
              <a:t> (1) the </a:t>
            </a:r>
            <a:r>
              <a:rPr lang="en-GB" sz="2400" baseline="30000" dirty="0">
                <a:solidFill>
                  <a:srgbClr val="000000"/>
                </a:solidFill>
                <a:latin typeface="Bahnschrift Light" panose="020B0502040204020203" pitchFamily="34" charset="0"/>
              </a:rPr>
              <a:t>[MASK] </a:t>
            </a:r>
            <a:r>
              <a:rPr lang="en-GB" sz="2400" baseline="30000" dirty="0">
                <a:solidFill>
                  <a:srgbClr val="000000"/>
                </a:solidFill>
              </a:rPr>
              <a:t>token 80% of the time   		</a:t>
            </a:r>
            <a:r>
              <a:rPr lang="en-GB" sz="2400" baseline="30000" dirty="0">
                <a:solidFill>
                  <a:srgbClr val="FF0000"/>
                </a:solidFill>
              </a:rPr>
              <a:t>Ex: my dog is hairy -&gt;  my dog is </a:t>
            </a:r>
            <a:r>
              <a:rPr lang="en-GB" sz="2400" baseline="30000" dirty="0">
                <a:solidFill>
                  <a:srgbClr val="FF0000"/>
                </a:solidFill>
                <a:latin typeface="Bahnschrift Light" panose="020B0502040204020203" pitchFamily="34" charset="0"/>
              </a:rPr>
              <a:t>[MASK]</a:t>
            </a:r>
            <a:br>
              <a:rPr lang="en-GB" sz="2400" baseline="30000" dirty="0">
                <a:solidFill>
                  <a:srgbClr val="FF0000"/>
                </a:solidFill>
                <a:latin typeface="Bahnschrift Light" panose="020B0502040204020203" pitchFamily="34" charset="0"/>
              </a:rPr>
            </a:br>
            <a:r>
              <a:rPr lang="en-GB" sz="2400" baseline="30000" dirty="0">
                <a:solidFill>
                  <a:srgbClr val="000000"/>
                </a:solidFill>
              </a:rPr>
              <a:t> (2) a random token 10% of the time      		</a:t>
            </a:r>
            <a:r>
              <a:rPr lang="en-GB" sz="2400" baseline="30000" dirty="0">
                <a:solidFill>
                  <a:srgbClr val="FF0000"/>
                </a:solidFill>
              </a:rPr>
              <a:t>Ex: my dog is hairy -&gt; my dog is apple</a:t>
            </a:r>
            <a:br>
              <a:rPr lang="en-GB" sz="2400" baseline="30000" dirty="0">
                <a:solidFill>
                  <a:srgbClr val="000000"/>
                </a:solidFill>
              </a:rPr>
            </a:br>
            <a:r>
              <a:rPr lang="en-GB" sz="2400" baseline="30000" dirty="0">
                <a:solidFill>
                  <a:srgbClr val="000000"/>
                </a:solidFill>
              </a:rPr>
              <a:t> (3) the unchanged         token 10% of the time	</a:t>
            </a:r>
            <a:r>
              <a:rPr lang="en-GB" sz="2400" baseline="30000" dirty="0">
                <a:solidFill>
                  <a:srgbClr val="FF0000"/>
                </a:solidFill>
              </a:rPr>
              <a:t>Ex: my dog is hairy -&gt; hairy</a:t>
            </a:r>
            <a:br>
              <a:rPr lang="en-GB" sz="2400" baseline="30000" dirty="0">
                <a:solidFill>
                  <a:srgbClr val="000000"/>
                </a:solidFill>
              </a:rPr>
            </a:br>
            <a:endParaRPr lang="en-US" sz="2400" dirty="0"/>
          </a:p>
        </p:txBody>
      </p:sp>
      <p:sp>
        <p:nvSpPr>
          <p:cNvPr id="13" name="文字方塊 12">
            <a:extLst>
              <a:ext uri="{FF2B5EF4-FFF2-40B4-BE49-F238E27FC236}">
                <a16:creationId xmlns:a16="http://schemas.microsoft.com/office/drawing/2014/main" id="{7003A001-B7C8-4F67-AB08-2466CDD6FD40}"/>
              </a:ext>
            </a:extLst>
          </p:cNvPr>
          <p:cNvSpPr txBox="1"/>
          <p:nvPr/>
        </p:nvSpPr>
        <p:spPr>
          <a:xfrm>
            <a:off x="516835" y="1093064"/>
            <a:ext cx="4642105" cy="430887"/>
          </a:xfrm>
          <a:prstGeom prst="rect">
            <a:avLst/>
          </a:prstGeom>
          <a:noFill/>
        </p:spPr>
        <p:txBody>
          <a:bodyPr wrap="none" rtlCol="0">
            <a:spAutoFit/>
          </a:bodyPr>
          <a:lstStyle/>
          <a:p>
            <a:r>
              <a:rPr lang="en-US" sz="2200" b="1" dirty="0"/>
              <a:t>3.1.1    Task #1 : Masked LM (MLM)</a:t>
            </a:r>
          </a:p>
        </p:txBody>
      </p:sp>
    </p:spTree>
    <p:extLst>
      <p:ext uri="{BB962C8B-B14F-4D97-AF65-F5344CB8AC3E}">
        <p14:creationId xmlns:p14="http://schemas.microsoft.com/office/powerpoint/2010/main" val="207029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4" name="文字方塊 3">
            <a:extLst>
              <a:ext uri="{FF2B5EF4-FFF2-40B4-BE49-F238E27FC236}">
                <a16:creationId xmlns:a16="http://schemas.microsoft.com/office/drawing/2014/main" id="{CA34B978-2FC6-49CC-89CC-2D0B7B99D138}"/>
              </a:ext>
            </a:extLst>
          </p:cNvPr>
          <p:cNvSpPr txBox="1"/>
          <p:nvPr/>
        </p:nvSpPr>
        <p:spPr>
          <a:xfrm>
            <a:off x="516835" y="1093064"/>
            <a:ext cx="5997989" cy="430887"/>
          </a:xfrm>
          <a:prstGeom prst="rect">
            <a:avLst/>
          </a:prstGeom>
          <a:noFill/>
        </p:spPr>
        <p:txBody>
          <a:bodyPr wrap="none" rtlCol="0">
            <a:spAutoFit/>
          </a:bodyPr>
          <a:lstStyle/>
          <a:p>
            <a:r>
              <a:rPr lang="en-US" sz="2200" b="1" dirty="0"/>
              <a:t>3.1.2    Task #2 : Next Sentence Prediction (NSP)</a:t>
            </a:r>
          </a:p>
        </p:txBody>
      </p:sp>
      <p:sp>
        <p:nvSpPr>
          <p:cNvPr id="2" name="矩形 1">
            <a:extLst>
              <a:ext uri="{FF2B5EF4-FFF2-40B4-BE49-F238E27FC236}">
                <a16:creationId xmlns:a16="http://schemas.microsoft.com/office/drawing/2014/main" id="{03E1C5B7-DB01-45BA-8E3A-C64C9E6C75AD}"/>
              </a:ext>
            </a:extLst>
          </p:cNvPr>
          <p:cNvSpPr/>
          <p:nvPr/>
        </p:nvSpPr>
        <p:spPr>
          <a:xfrm>
            <a:off x="675860" y="1841571"/>
            <a:ext cx="11376992" cy="2057294"/>
          </a:xfrm>
          <a:prstGeom prst="rect">
            <a:avLst/>
          </a:prstGeom>
        </p:spPr>
        <p:txBody>
          <a:bodyPr wrap="square">
            <a:spAutoFit/>
          </a:bodyPr>
          <a:lstStyle/>
          <a:p>
            <a:pPr>
              <a:lnSpc>
                <a:spcPct val="150000"/>
              </a:lnSpc>
            </a:pPr>
            <a:r>
              <a:rPr lang="en-GB" sz="2400" baseline="30000" dirty="0">
                <a:solidFill>
                  <a:srgbClr val="000000"/>
                </a:solidFill>
              </a:rPr>
              <a:t>Many important downstream tasks such as Question Answering (QA) and Natural Language Inference (NLI) are based on understanding the relationship between two sentences, which is not directly captured by language </a:t>
            </a:r>
            <a:r>
              <a:rPr lang="en-GB" sz="2400" baseline="30000" dirty="0" err="1">
                <a:solidFill>
                  <a:srgbClr val="000000"/>
                </a:solidFill>
              </a:rPr>
              <a:t>modeling</a:t>
            </a:r>
            <a:r>
              <a:rPr lang="en-GB" sz="2400" baseline="30000" dirty="0">
                <a:solidFill>
                  <a:srgbClr val="000000"/>
                </a:solidFill>
              </a:rPr>
              <a:t>. In order to train a model that understands sentence relationships, we pre-train for a binarized next sentence prediction task that can be trivially generated from any monolingual corpus. Specifically, when choosing the sentences </a:t>
            </a:r>
            <a:r>
              <a:rPr lang="en-GB" sz="2400" baseline="30000" dirty="0">
                <a:solidFill>
                  <a:srgbClr val="000000"/>
                </a:solidFill>
                <a:latin typeface="Bahnschrift Light" panose="020B0502040204020203" pitchFamily="34" charset="0"/>
              </a:rPr>
              <a:t>A</a:t>
            </a:r>
            <a:r>
              <a:rPr lang="en-GB" sz="2400" baseline="30000" dirty="0">
                <a:solidFill>
                  <a:srgbClr val="000000"/>
                </a:solidFill>
              </a:rPr>
              <a:t> and </a:t>
            </a:r>
            <a:r>
              <a:rPr lang="en-GB" sz="2400" baseline="30000" dirty="0">
                <a:solidFill>
                  <a:srgbClr val="000000"/>
                </a:solidFill>
                <a:latin typeface="Bahnschrift Light" panose="020B0502040204020203" pitchFamily="34" charset="0"/>
              </a:rPr>
              <a:t>B</a:t>
            </a:r>
            <a:r>
              <a:rPr lang="en-GB" sz="2400" baseline="30000" dirty="0">
                <a:solidFill>
                  <a:srgbClr val="000000"/>
                </a:solidFill>
              </a:rPr>
              <a:t> for each pre-training example, 50% of the time </a:t>
            </a:r>
            <a:r>
              <a:rPr lang="en-GB" sz="2400" baseline="30000" dirty="0">
                <a:solidFill>
                  <a:srgbClr val="000000"/>
                </a:solidFill>
                <a:latin typeface="Bahnschrift Light" panose="020B0502040204020203" pitchFamily="34" charset="0"/>
              </a:rPr>
              <a:t>B</a:t>
            </a:r>
            <a:r>
              <a:rPr lang="en-GB" sz="2400" baseline="30000" dirty="0">
                <a:solidFill>
                  <a:srgbClr val="000000"/>
                </a:solidFill>
              </a:rPr>
              <a:t> is the actual next sentence that follows </a:t>
            </a:r>
            <a:r>
              <a:rPr lang="en-GB" sz="2400" baseline="30000" dirty="0">
                <a:solidFill>
                  <a:srgbClr val="000000"/>
                </a:solidFill>
                <a:latin typeface="Bahnschrift Light" panose="020B0502040204020203" pitchFamily="34" charset="0"/>
              </a:rPr>
              <a:t>A </a:t>
            </a:r>
            <a:r>
              <a:rPr lang="en-GB" sz="2400" baseline="30000" dirty="0">
                <a:solidFill>
                  <a:srgbClr val="000000"/>
                </a:solidFill>
              </a:rPr>
              <a:t>(</a:t>
            </a:r>
            <a:r>
              <a:rPr lang="en-GB" sz="2400" baseline="30000" dirty="0" err="1">
                <a:solidFill>
                  <a:srgbClr val="000000"/>
                </a:solidFill>
              </a:rPr>
              <a:t>labeled</a:t>
            </a:r>
            <a:r>
              <a:rPr lang="en-GB" sz="2400" baseline="30000" dirty="0">
                <a:solidFill>
                  <a:srgbClr val="000000"/>
                </a:solidFill>
              </a:rPr>
              <a:t> as </a:t>
            </a:r>
            <a:r>
              <a:rPr lang="en-GB" sz="2400" baseline="30000" dirty="0" err="1">
                <a:solidFill>
                  <a:srgbClr val="000000"/>
                </a:solidFill>
                <a:latin typeface="Bahnschrift Light" panose="020B0502040204020203" pitchFamily="34" charset="0"/>
              </a:rPr>
              <a:t>IsNext</a:t>
            </a:r>
            <a:r>
              <a:rPr lang="en-GB" sz="2400" baseline="30000" dirty="0">
                <a:solidFill>
                  <a:srgbClr val="000000"/>
                </a:solidFill>
              </a:rPr>
              <a:t>), and 50% of the time it is a random sentence from the corpus (</a:t>
            </a:r>
            <a:r>
              <a:rPr lang="en-GB" sz="2400" baseline="30000" dirty="0" err="1">
                <a:solidFill>
                  <a:srgbClr val="000000"/>
                </a:solidFill>
              </a:rPr>
              <a:t>labeled</a:t>
            </a:r>
            <a:r>
              <a:rPr lang="en-GB" sz="2400" baseline="30000" dirty="0">
                <a:solidFill>
                  <a:srgbClr val="000000"/>
                </a:solidFill>
              </a:rPr>
              <a:t> as </a:t>
            </a:r>
            <a:r>
              <a:rPr lang="en-GB" sz="2400" baseline="30000" dirty="0" err="1">
                <a:solidFill>
                  <a:srgbClr val="000000"/>
                </a:solidFill>
                <a:latin typeface="Bahnschrift Light" panose="020B0502040204020203" pitchFamily="34" charset="0"/>
              </a:rPr>
              <a:t>NotNext</a:t>
            </a:r>
            <a:r>
              <a:rPr lang="en-GB" sz="2400" baseline="30000" dirty="0">
                <a:solidFill>
                  <a:srgbClr val="000000"/>
                </a:solidFill>
              </a:rPr>
              <a:t>).</a:t>
            </a:r>
            <a:endParaRPr lang="en-US" sz="2400" dirty="0"/>
          </a:p>
        </p:txBody>
      </p:sp>
      <p:sp>
        <p:nvSpPr>
          <p:cNvPr id="6" name="文字方塊 5">
            <a:extLst>
              <a:ext uri="{FF2B5EF4-FFF2-40B4-BE49-F238E27FC236}">
                <a16:creationId xmlns:a16="http://schemas.microsoft.com/office/drawing/2014/main" id="{98635574-57A8-4FFA-A6CB-182398FCA7CF}"/>
              </a:ext>
            </a:extLst>
          </p:cNvPr>
          <p:cNvSpPr txBox="1"/>
          <p:nvPr/>
        </p:nvSpPr>
        <p:spPr>
          <a:xfrm>
            <a:off x="3226902" y="3898865"/>
            <a:ext cx="11310732" cy="2793072"/>
          </a:xfrm>
          <a:prstGeom prst="rect">
            <a:avLst/>
          </a:prstGeom>
          <a:noFill/>
        </p:spPr>
        <p:txBody>
          <a:bodyPr wrap="square" rtlCol="0">
            <a:spAutoFit/>
          </a:bodyPr>
          <a:lstStyle/>
          <a:p>
            <a:pPr>
              <a:lnSpc>
                <a:spcPct val="150000"/>
              </a:lnSpc>
            </a:pPr>
            <a:r>
              <a:rPr lang="en-US" altLang="zh-CN" sz="1500" dirty="0"/>
              <a:t>Ex:</a:t>
            </a:r>
          </a:p>
          <a:p>
            <a:pPr>
              <a:lnSpc>
                <a:spcPct val="150000"/>
              </a:lnSpc>
            </a:pPr>
            <a:r>
              <a:rPr lang="en-GB" altLang="zh-CN" sz="1500" dirty="0"/>
              <a:t>Input =</a:t>
            </a:r>
            <a:r>
              <a:rPr lang="en-GB" altLang="zh-CN" sz="1500" dirty="0">
                <a:solidFill>
                  <a:srgbClr val="FF0000"/>
                </a:solidFill>
              </a:rPr>
              <a:t> [CLS] </a:t>
            </a:r>
            <a:r>
              <a:rPr lang="en-GB" altLang="zh-CN" sz="1500" dirty="0"/>
              <a:t>the man went to </a:t>
            </a:r>
            <a:r>
              <a:rPr lang="en-GB" altLang="zh-CN" sz="1500" dirty="0">
                <a:solidFill>
                  <a:srgbClr val="FF0000"/>
                </a:solidFill>
              </a:rPr>
              <a:t>[MASK] </a:t>
            </a:r>
            <a:r>
              <a:rPr lang="en-GB" altLang="zh-CN" sz="1500" dirty="0"/>
              <a:t>store</a:t>
            </a:r>
            <a:r>
              <a:rPr lang="en-GB" altLang="zh-CN" sz="1500" dirty="0">
                <a:solidFill>
                  <a:srgbClr val="FF0000"/>
                </a:solidFill>
              </a:rPr>
              <a:t> [SEP]</a:t>
            </a:r>
          </a:p>
          <a:p>
            <a:pPr>
              <a:lnSpc>
                <a:spcPct val="150000"/>
              </a:lnSpc>
            </a:pPr>
            <a:r>
              <a:rPr lang="en-GB" altLang="zh-CN" sz="1500" dirty="0"/>
              <a:t>he bought a gallon </a:t>
            </a:r>
            <a:r>
              <a:rPr lang="en-GB" altLang="zh-CN" sz="1500" dirty="0">
                <a:solidFill>
                  <a:srgbClr val="FF0000"/>
                </a:solidFill>
              </a:rPr>
              <a:t>[MASK] </a:t>
            </a:r>
            <a:r>
              <a:rPr lang="en-GB" altLang="zh-CN" sz="1500" dirty="0"/>
              <a:t>milk</a:t>
            </a:r>
            <a:r>
              <a:rPr lang="en-GB" altLang="zh-CN" sz="1500" dirty="0">
                <a:solidFill>
                  <a:srgbClr val="FF0000"/>
                </a:solidFill>
              </a:rPr>
              <a:t> [SEP]</a:t>
            </a:r>
          </a:p>
          <a:p>
            <a:pPr>
              <a:lnSpc>
                <a:spcPct val="150000"/>
              </a:lnSpc>
            </a:pPr>
            <a:r>
              <a:rPr lang="en-US" altLang="zh-CN" sz="1500" dirty="0"/>
              <a:t>Label = </a:t>
            </a:r>
            <a:r>
              <a:rPr lang="en-US" altLang="zh-CN" sz="1500" dirty="0" err="1"/>
              <a:t>IsNext</a:t>
            </a:r>
            <a:endParaRPr lang="en-US" altLang="zh-CN" sz="1500" dirty="0"/>
          </a:p>
          <a:p>
            <a:pPr>
              <a:lnSpc>
                <a:spcPct val="150000"/>
              </a:lnSpc>
            </a:pPr>
            <a:r>
              <a:rPr lang="en-GB" altLang="zh-CN" sz="1500" dirty="0"/>
              <a:t>Input =</a:t>
            </a:r>
            <a:r>
              <a:rPr lang="en-GB" altLang="zh-CN" sz="1500" dirty="0">
                <a:solidFill>
                  <a:srgbClr val="FF0000"/>
                </a:solidFill>
              </a:rPr>
              <a:t> [CLS] </a:t>
            </a:r>
            <a:r>
              <a:rPr lang="en-GB" altLang="zh-CN" sz="1500" dirty="0"/>
              <a:t>the man </a:t>
            </a:r>
            <a:r>
              <a:rPr lang="en-GB" altLang="zh-CN" sz="1500" dirty="0">
                <a:solidFill>
                  <a:srgbClr val="FF0000"/>
                </a:solidFill>
              </a:rPr>
              <a:t>[MASK] </a:t>
            </a:r>
            <a:r>
              <a:rPr lang="en-GB" altLang="zh-CN" sz="1500" dirty="0"/>
              <a:t>to the store </a:t>
            </a:r>
            <a:r>
              <a:rPr lang="en-GB" altLang="zh-CN" sz="1500" dirty="0">
                <a:solidFill>
                  <a:srgbClr val="FF0000"/>
                </a:solidFill>
              </a:rPr>
              <a:t>[SEP]</a:t>
            </a:r>
          </a:p>
          <a:p>
            <a:pPr>
              <a:lnSpc>
                <a:spcPct val="150000"/>
              </a:lnSpc>
            </a:pPr>
            <a:r>
              <a:rPr lang="en-GB" altLang="zh-CN" sz="1500" dirty="0"/>
              <a:t>penguin</a:t>
            </a:r>
            <a:r>
              <a:rPr lang="en-GB" altLang="zh-CN" sz="1500" dirty="0">
                <a:solidFill>
                  <a:srgbClr val="FF0000"/>
                </a:solidFill>
              </a:rPr>
              <a:t> [MASK] </a:t>
            </a:r>
            <a:r>
              <a:rPr lang="en-GB" altLang="zh-CN" sz="1500" dirty="0"/>
              <a:t>are flight ##less birds </a:t>
            </a:r>
            <a:r>
              <a:rPr lang="en-GB" altLang="zh-CN" sz="1500" dirty="0">
                <a:solidFill>
                  <a:srgbClr val="FF0000"/>
                </a:solidFill>
              </a:rPr>
              <a:t>[SEP]</a:t>
            </a:r>
          </a:p>
          <a:p>
            <a:pPr>
              <a:lnSpc>
                <a:spcPct val="150000"/>
              </a:lnSpc>
            </a:pPr>
            <a:r>
              <a:rPr lang="en-US" altLang="zh-TW" sz="1500" dirty="0"/>
              <a:t>Label = </a:t>
            </a:r>
            <a:r>
              <a:rPr lang="en-US" altLang="zh-TW" sz="1500" dirty="0" err="1"/>
              <a:t>NotNext</a:t>
            </a:r>
            <a:endParaRPr lang="en-US" altLang="zh-TW" sz="1500" dirty="0"/>
          </a:p>
          <a:p>
            <a:endParaRPr lang="en-US" dirty="0">
              <a:solidFill>
                <a:srgbClr val="FF0000"/>
              </a:solidFill>
            </a:endParaRPr>
          </a:p>
        </p:txBody>
      </p:sp>
    </p:spTree>
    <p:extLst>
      <p:ext uri="{BB962C8B-B14F-4D97-AF65-F5344CB8AC3E}">
        <p14:creationId xmlns:p14="http://schemas.microsoft.com/office/powerpoint/2010/main" val="188163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5" name="矩形 4">
            <a:extLst>
              <a:ext uri="{FF2B5EF4-FFF2-40B4-BE49-F238E27FC236}">
                <a16:creationId xmlns:a16="http://schemas.microsoft.com/office/drawing/2014/main" id="{9D091840-6E71-4803-B81E-CF21B1E366F2}"/>
              </a:ext>
            </a:extLst>
          </p:cNvPr>
          <p:cNvSpPr/>
          <p:nvPr/>
        </p:nvSpPr>
        <p:spPr>
          <a:xfrm>
            <a:off x="616224" y="1724005"/>
            <a:ext cx="11131827" cy="949299"/>
          </a:xfrm>
          <a:prstGeom prst="rect">
            <a:avLst/>
          </a:prstGeom>
        </p:spPr>
        <p:txBody>
          <a:bodyPr wrap="square">
            <a:spAutoFit/>
          </a:bodyPr>
          <a:lstStyle/>
          <a:p>
            <a:pPr>
              <a:lnSpc>
                <a:spcPct val="150000"/>
              </a:lnSpc>
            </a:pPr>
            <a:r>
              <a:rPr lang="en-GB" sz="2400" baseline="30000" dirty="0">
                <a:solidFill>
                  <a:srgbClr val="000000"/>
                </a:solidFill>
              </a:rPr>
              <a:t>As we show in Figure </a:t>
            </a:r>
            <a:r>
              <a:rPr lang="en-GB" sz="2400" baseline="30000" dirty="0">
                <a:solidFill>
                  <a:srgbClr val="00006C"/>
                </a:solidFill>
              </a:rPr>
              <a:t>1</a:t>
            </a:r>
            <a:r>
              <a:rPr lang="en-GB" sz="2400" baseline="30000" dirty="0">
                <a:solidFill>
                  <a:srgbClr val="000000"/>
                </a:solidFill>
              </a:rPr>
              <a:t>, C is used for next sentence prediction (NSP).</a:t>
            </a:r>
            <a:r>
              <a:rPr lang="en-GB" sz="2400" baseline="30000" dirty="0">
                <a:solidFill>
                  <a:srgbClr val="00006C"/>
                </a:solidFill>
              </a:rPr>
              <a:t> </a:t>
            </a:r>
            <a:r>
              <a:rPr lang="en-GB" sz="2400" baseline="30000" dirty="0">
                <a:solidFill>
                  <a:srgbClr val="000000"/>
                </a:solidFill>
              </a:rPr>
              <a:t>Despite its simplicity, we demonstrate in Section </a:t>
            </a:r>
            <a:r>
              <a:rPr lang="en-GB" sz="2400" baseline="30000" dirty="0">
                <a:solidFill>
                  <a:srgbClr val="00006C"/>
                </a:solidFill>
              </a:rPr>
              <a:t>5.1 </a:t>
            </a:r>
            <a:r>
              <a:rPr lang="en-GB" sz="2400" baseline="30000" dirty="0">
                <a:solidFill>
                  <a:srgbClr val="000000"/>
                </a:solidFill>
              </a:rPr>
              <a:t>that </a:t>
            </a:r>
            <a:br>
              <a:rPr lang="en-GB" sz="2400" baseline="30000" dirty="0">
                <a:solidFill>
                  <a:srgbClr val="000000"/>
                </a:solidFill>
              </a:rPr>
            </a:br>
            <a:r>
              <a:rPr lang="en-GB" sz="2400" baseline="30000" dirty="0">
                <a:solidFill>
                  <a:srgbClr val="000000"/>
                </a:solidFill>
              </a:rPr>
              <a:t>pre-training towards this task is very beneficial to both QA and NLI. </a:t>
            </a:r>
            <a:endParaRPr lang="en-US" sz="2400" dirty="0"/>
          </a:p>
        </p:txBody>
      </p:sp>
      <p:sp>
        <p:nvSpPr>
          <p:cNvPr id="6" name="矩形 5">
            <a:extLst>
              <a:ext uri="{FF2B5EF4-FFF2-40B4-BE49-F238E27FC236}">
                <a16:creationId xmlns:a16="http://schemas.microsoft.com/office/drawing/2014/main" id="{C12FABC1-10CC-43A0-8B7C-2BF8CAC0FB8A}"/>
              </a:ext>
            </a:extLst>
          </p:cNvPr>
          <p:cNvSpPr/>
          <p:nvPr/>
        </p:nvSpPr>
        <p:spPr>
          <a:xfrm>
            <a:off x="616224" y="2948940"/>
            <a:ext cx="11131826" cy="1318631"/>
          </a:xfrm>
          <a:prstGeom prst="rect">
            <a:avLst/>
          </a:prstGeom>
        </p:spPr>
        <p:txBody>
          <a:bodyPr wrap="square">
            <a:spAutoFit/>
          </a:bodyPr>
          <a:lstStyle/>
          <a:p>
            <a:pPr>
              <a:lnSpc>
                <a:spcPct val="150000"/>
              </a:lnSpc>
            </a:pPr>
            <a:r>
              <a:rPr lang="en-GB" sz="2400" baseline="30000" dirty="0">
                <a:solidFill>
                  <a:srgbClr val="000000"/>
                </a:solidFill>
              </a:rPr>
              <a:t>The NSP task is closely related to representation learning objectives used in </a:t>
            </a:r>
            <a:r>
              <a:rPr lang="en-GB" sz="2400" baseline="30000" dirty="0" err="1">
                <a:solidFill>
                  <a:srgbClr val="00006C"/>
                </a:solidFill>
              </a:rPr>
              <a:t>Jernite</a:t>
            </a:r>
            <a:r>
              <a:rPr lang="en-GB" sz="2400" baseline="30000" dirty="0">
                <a:solidFill>
                  <a:srgbClr val="00006C"/>
                </a:solidFill>
              </a:rPr>
              <a:t> et al. </a:t>
            </a:r>
            <a:r>
              <a:rPr lang="en-GB" sz="2400" baseline="30000" dirty="0">
                <a:solidFill>
                  <a:srgbClr val="000000"/>
                </a:solidFill>
              </a:rPr>
              <a:t>(</a:t>
            </a:r>
            <a:r>
              <a:rPr lang="en-GB" sz="2400" baseline="30000" dirty="0">
                <a:solidFill>
                  <a:srgbClr val="00006C"/>
                </a:solidFill>
              </a:rPr>
              <a:t>2017</a:t>
            </a:r>
            <a:r>
              <a:rPr lang="en-GB" sz="2400" baseline="30000" dirty="0">
                <a:solidFill>
                  <a:srgbClr val="000000"/>
                </a:solidFill>
              </a:rPr>
              <a:t>) and </a:t>
            </a:r>
            <a:r>
              <a:rPr lang="en-GB" sz="2400" baseline="30000" dirty="0" err="1">
                <a:solidFill>
                  <a:srgbClr val="00006C"/>
                </a:solidFill>
              </a:rPr>
              <a:t>Logeswaran</a:t>
            </a:r>
            <a:r>
              <a:rPr lang="en-GB" sz="2400" baseline="30000" dirty="0">
                <a:solidFill>
                  <a:srgbClr val="00006C"/>
                </a:solidFill>
              </a:rPr>
              <a:t> and Lee </a:t>
            </a:r>
            <a:r>
              <a:rPr lang="en-GB" sz="2400" baseline="30000" dirty="0">
                <a:solidFill>
                  <a:srgbClr val="000000"/>
                </a:solidFill>
              </a:rPr>
              <a:t>(</a:t>
            </a:r>
            <a:r>
              <a:rPr lang="en-GB" sz="2400" baseline="30000" dirty="0">
                <a:solidFill>
                  <a:srgbClr val="00006C"/>
                </a:solidFill>
              </a:rPr>
              <a:t>2018</a:t>
            </a:r>
            <a:r>
              <a:rPr lang="en-GB" sz="2400" baseline="30000" dirty="0">
                <a:solidFill>
                  <a:srgbClr val="000000"/>
                </a:solidFill>
              </a:rPr>
              <a:t>). However, in prior work, only sentence embeddings are transferred to down-stream tasks, where BERT transfers all parameters to initialize end-task model parameters.</a:t>
            </a:r>
            <a:endParaRPr lang="en-US" sz="2400" dirty="0"/>
          </a:p>
        </p:txBody>
      </p:sp>
      <p:sp>
        <p:nvSpPr>
          <p:cNvPr id="8" name="文字方塊 7">
            <a:extLst>
              <a:ext uri="{FF2B5EF4-FFF2-40B4-BE49-F238E27FC236}">
                <a16:creationId xmlns:a16="http://schemas.microsoft.com/office/drawing/2014/main" id="{2BB88096-DA3B-4167-8347-E34FCDA12326}"/>
              </a:ext>
            </a:extLst>
          </p:cNvPr>
          <p:cNvSpPr txBox="1"/>
          <p:nvPr/>
        </p:nvSpPr>
        <p:spPr>
          <a:xfrm>
            <a:off x="516835" y="1093064"/>
            <a:ext cx="5997989" cy="430887"/>
          </a:xfrm>
          <a:prstGeom prst="rect">
            <a:avLst/>
          </a:prstGeom>
          <a:noFill/>
        </p:spPr>
        <p:txBody>
          <a:bodyPr wrap="none" rtlCol="0">
            <a:spAutoFit/>
          </a:bodyPr>
          <a:lstStyle/>
          <a:p>
            <a:r>
              <a:rPr lang="en-US" sz="2200" b="1" dirty="0"/>
              <a:t>3.1.2    Task #2 : Next Sentence Prediction (NSP)</a:t>
            </a:r>
          </a:p>
        </p:txBody>
      </p:sp>
      <p:pic>
        <p:nvPicPr>
          <p:cNvPr id="7" name="圖片 6">
            <a:extLst>
              <a:ext uri="{FF2B5EF4-FFF2-40B4-BE49-F238E27FC236}">
                <a16:creationId xmlns:a16="http://schemas.microsoft.com/office/drawing/2014/main" id="{3D40875C-1E44-4744-AF5B-B92F9A2ED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848" y="3608255"/>
            <a:ext cx="7955202" cy="3048451"/>
          </a:xfrm>
          <a:prstGeom prst="rect">
            <a:avLst/>
          </a:prstGeom>
        </p:spPr>
      </p:pic>
    </p:spTree>
    <p:extLst>
      <p:ext uri="{BB962C8B-B14F-4D97-AF65-F5344CB8AC3E}">
        <p14:creationId xmlns:p14="http://schemas.microsoft.com/office/powerpoint/2010/main" val="248198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3.1    BERT – </a:t>
            </a:r>
            <a:r>
              <a:rPr lang="en-US" sz="2600" b="1" dirty="0"/>
              <a:t>Pre-training BERT</a:t>
            </a:r>
          </a:p>
        </p:txBody>
      </p:sp>
      <p:sp>
        <p:nvSpPr>
          <p:cNvPr id="8" name="文字方塊 7">
            <a:extLst>
              <a:ext uri="{FF2B5EF4-FFF2-40B4-BE49-F238E27FC236}">
                <a16:creationId xmlns:a16="http://schemas.microsoft.com/office/drawing/2014/main" id="{2BB88096-DA3B-4167-8347-E34FCDA12326}"/>
              </a:ext>
            </a:extLst>
          </p:cNvPr>
          <p:cNvSpPr txBox="1"/>
          <p:nvPr/>
        </p:nvSpPr>
        <p:spPr>
          <a:xfrm>
            <a:off x="516835" y="1093064"/>
            <a:ext cx="3121111" cy="430887"/>
          </a:xfrm>
          <a:prstGeom prst="rect">
            <a:avLst/>
          </a:prstGeom>
          <a:noFill/>
        </p:spPr>
        <p:txBody>
          <a:bodyPr wrap="none" rtlCol="0">
            <a:spAutoFit/>
          </a:bodyPr>
          <a:lstStyle/>
          <a:p>
            <a:r>
              <a:rPr lang="en-US" sz="2200" b="1" dirty="0"/>
              <a:t>3.1.3    Pre-training data</a:t>
            </a:r>
          </a:p>
        </p:txBody>
      </p:sp>
      <p:sp>
        <p:nvSpPr>
          <p:cNvPr id="2" name="矩形 1">
            <a:extLst>
              <a:ext uri="{FF2B5EF4-FFF2-40B4-BE49-F238E27FC236}">
                <a16:creationId xmlns:a16="http://schemas.microsoft.com/office/drawing/2014/main" id="{C5F7395D-57E5-4FA2-B6C0-4BC674C34C20}"/>
              </a:ext>
            </a:extLst>
          </p:cNvPr>
          <p:cNvSpPr/>
          <p:nvPr/>
        </p:nvSpPr>
        <p:spPr>
          <a:xfrm>
            <a:off x="616225" y="1702617"/>
            <a:ext cx="11370366" cy="2426626"/>
          </a:xfrm>
          <a:prstGeom prst="rect">
            <a:avLst/>
          </a:prstGeom>
        </p:spPr>
        <p:txBody>
          <a:bodyPr wrap="square">
            <a:spAutoFit/>
          </a:bodyPr>
          <a:lstStyle/>
          <a:p>
            <a:pPr>
              <a:lnSpc>
                <a:spcPct val="150000"/>
              </a:lnSpc>
            </a:pPr>
            <a:r>
              <a:rPr lang="en-GB" sz="2400" baseline="30000" dirty="0">
                <a:solidFill>
                  <a:srgbClr val="000000"/>
                </a:solidFill>
              </a:rPr>
              <a:t>The pre-training procedure largely follows the existing literature on language model pre-training. For the pre-training corpus we use the </a:t>
            </a:r>
            <a:r>
              <a:rPr lang="en-GB" sz="2400" baseline="30000" dirty="0" err="1">
                <a:solidFill>
                  <a:srgbClr val="000000"/>
                </a:solidFill>
              </a:rPr>
              <a:t>BooksCorpus</a:t>
            </a:r>
            <a:r>
              <a:rPr lang="en-GB" sz="2400" baseline="30000" dirty="0">
                <a:solidFill>
                  <a:srgbClr val="000000"/>
                </a:solidFill>
              </a:rPr>
              <a:t> (800M words) (</a:t>
            </a:r>
            <a:r>
              <a:rPr lang="en-GB" sz="2400" baseline="30000" dirty="0">
                <a:solidFill>
                  <a:srgbClr val="00006C"/>
                </a:solidFill>
              </a:rPr>
              <a:t>Zhu et al.</a:t>
            </a:r>
            <a:r>
              <a:rPr lang="en-GB" sz="2400" baseline="30000" dirty="0">
                <a:solidFill>
                  <a:srgbClr val="000000"/>
                </a:solidFill>
              </a:rPr>
              <a:t>, </a:t>
            </a:r>
            <a:r>
              <a:rPr lang="en-GB" sz="2400" baseline="30000" dirty="0">
                <a:solidFill>
                  <a:srgbClr val="00006C"/>
                </a:solidFill>
              </a:rPr>
              <a:t>2015</a:t>
            </a:r>
            <a:r>
              <a:rPr lang="en-GB" sz="2400" baseline="30000" dirty="0">
                <a:solidFill>
                  <a:srgbClr val="000000"/>
                </a:solidFill>
              </a:rPr>
              <a:t>) and English Wikipedia (2,500M words).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For Wikipedia we extract only the text passages and ignore lists, tables, and headers. It is critical to use a document-level corpus rather than a shuffled sentence-level corpus such as the Billion Word Benchmark (</a:t>
            </a:r>
            <a:r>
              <a:rPr lang="en-GB" sz="2400" baseline="30000" dirty="0" err="1">
                <a:solidFill>
                  <a:srgbClr val="00006C"/>
                </a:solidFill>
              </a:rPr>
              <a:t>Chelba</a:t>
            </a:r>
            <a:r>
              <a:rPr lang="en-GB" sz="2400" baseline="30000" dirty="0">
                <a:solidFill>
                  <a:srgbClr val="00006C"/>
                </a:solidFill>
              </a:rPr>
              <a:t> et al.</a:t>
            </a:r>
            <a:r>
              <a:rPr lang="en-GB" sz="2400" baseline="30000" dirty="0">
                <a:solidFill>
                  <a:srgbClr val="000000"/>
                </a:solidFill>
              </a:rPr>
              <a:t>, </a:t>
            </a:r>
            <a:r>
              <a:rPr lang="en-GB" sz="2400" baseline="30000" dirty="0">
                <a:solidFill>
                  <a:srgbClr val="00006C"/>
                </a:solidFill>
              </a:rPr>
              <a:t>2013</a:t>
            </a:r>
            <a:r>
              <a:rPr lang="en-GB" sz="2400" baseline="30000" dirty="0">
                <a:solidFill>
                  <a:srgbClr val="000000"/>
                </a:solidFill>
              </a:rPr>
              <a:t>) in order to extract long contiguous sequences.</a:t>
            </a:r>
            <a:endParaRPr lang="en-US" sz="2400" dirty="0"/>
          </a:p>
        </p:txBody>
      </p:sp>
    </p:spTree>
    <p:extLst>
      <p:ext uri="{BB962C8B-B14F-4D97-AF65-F5344CB8AC3E}">
        <p14:creationId xmlns:p14="http://schemas.microsoft.com/office/powerpoint/2010/main" val="58926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3.2    BERT –   </a:t>
            </a:r>
            <a:r>
              <a:rPr lang="en-US" sz="2600" b="1" dirty="0"/>
              <a:t>Fine-tuning BERT</a:t>
            </a:r>
          </a:p>
        </p:txBody>
      </p:sp>
      <p:sp>
        <p:nvSpPr>
          <p:cNvPr id="4" name="矩形 3">
            <a:extLst>
              <a:ext uri="{FF2B5EF4-FFF2-40B4-BE49-F238E27FC236}">
                <a16:creationId xmlns:a16="http://schemas.microsoft.com/office/drawing/2014/main" id="{EA36C360-23B9-4DCC-9B60-5FAF12A09104}"/>
              </a:ext>
            </a:extLst>
          </p:cNvPr>
          <p:cNvSpPr/>
          <p:nvPr/>
        </p:nvSpPr>
        <p:spPr>
          <a:xfrm>
            <a:off x="728869" y="1339048"/>
            <a:ext cx="11463131" cy="3165290"/>
          </a:xfrm>
          <a:prstGeom prst="rect">
            <a:avLst/>
          </a:prstGeom>
        </p:spPr>
        <p:txBody>
          <a:bodyPr wrap="square">
            <a:spAutoFit/>
          </a:bodyPr>
          <a:lstStyle/>
          <a:p>
            <a:pPr>
              <a:lnSpc>
                <a:spcPct val="150000"/>
              </a:lnSpc>
            </a:pPr>
            <a:r>
              <a:rPr lang="en-GB" sz="2400" baseline="30000" dirty="0">
                <a:solidFill>
                  <a:srgbClr val="000000"/>
                </a:solidFill>
              </a:rPr>
              <a:t>Fine-tuning is straightforward since the self-attention mechanism in the Transformer allows BERT to model many downstream tasks— whether they involve single text or text pairs—by swapping out the appropriate inputs and outputs.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For applications involving text pairs, a common pattern is to independently encode text pairs before applying bidirectional cross attention, such as </a:t>
            </a:r>
            <a:r>
              <a:rPr lang="en-GB" sz="2400" baseline="30000" dirty="0">
                <a:solidFill>
                  <a:srgbClr val="00006C"/>
                </a:solidFill>
              </a:rPr>
              <a:t>Parikh et al. </a:t>
            </a:r>
            <a:r>
              <a:rPr lang="en-GB" sz="2400" baseline="30000" dirty="0">
                <a:solidFill>
                  <a:srgbClr val="000000"/>
                </a:solidFill>
              </a:rPr>
              <a:t>(</a:t>
            </a:r>
            <a:r>
              <a:rPr lang="en-GB" sz="2400" baseline="30000" dirty="0">
                <a:solidFill>
                  <a:srgbClr val="00006C"/>
                </a:solidFill>
              </a:rPr>
              <a:t>2016</a:t>
            </a:r>
            <a:r>
              <a:rPr lang="en-GB" sz="2400" baseline="30000" dirty="0">
                <a:solidFill>
                  <a:srgbClr val="000000"/>
                </a:solidFill>
              </a:rPr>
              <a:t>); </a:t>
            </a:r>
            <a:r>
              <a:rPr lang="en-GB" sz="2400" baseline="30000" dirty="0" err="1">
                <a:solidFill>
                  <a:srgbClr val="00006C"/>
                </a:solidFill>
              </a:rPr>
              <a:t>Seo</a:t>
            </a:r>
            <a:r>
              <a:rPr lang="en-GB" sz="2400" baseline="30000" dirty="0">
                <a:solidFill>
                  <a:srgbClr val="00006C"/>
                </a:solidFill>
              </a:rPr>
              <a:t> et al. </a:t>
            </a:r>
            <a:r>
              <a:rPr lang="en-GB" sz="2400" baseline="30000" dirty="0">
                <a:solidFill>
                  <a:srgbClr val="000000"/>
                </a:solidFill>
              </a:rPr>
              <a:t>(</a:t>
            </a:r>
            <a:r>
              <a:rPr lang="en-GB" sz="2400" baseline="30000" dirty="0">
                <a:solidFill>
                  <a:srgbClr val="00006C"/>
                </a:solidFill>
              </a:rPr>
              <a:t>2017</a:t>
            </a:r>
            <a:r>
              <a:rPr lang="en-GB" sz="2400" baseline="30000" dirty="0">
                <a:solidFill>
                  <a:srgbClr val="000000"/>
                </a:solidFill>
              </a:rPr>
              <a:t>).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BERT instead uses the self-attention mechanism to unify these two stages, as encoding a concatenated text pair with self-attention effectively includes bidirectional cross attention between two sentences.</a:t>
            </a:r>
            <a:endParaRPr lang="en-US" sz="2400" dirty="0"/>
          </a:p>
        </p:txBody>
      </p:sp>
    </p:spTree>
    <p:extLst>
      <p:ext uri="{BB962C8B-B14F-4D97-AF65-F5344CB8AC3E}">
        <p14:creationId xmlns:p14="http://schemas.microsoft.com/office/powerpoint/2010/main" val="1327789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68594A-278F-43BF-9157-75CFE301E89E}"/>
              </a:ext>
            </a:extLst>
          </p:cNvPr>
          <p:cNvSpPr/>
          <p:nvPr/>
        </p:nvSpPr>
        <p:spPr>
          <a:xfrm>
            <a:off x="616225" y="1416831"/>
            <a:ext cx="11337236" cy="2633157"/>
          </a:xfrm>
          <a:prstGeom prst="rect">
            <a:avLst/>
          </a:prstGeom>
        </p:spPr>
        <p:txBody>
          <a:bodyPr wrap="square">
            <a:spAutoFit/>
          </a:bodyPr>
          <a:lstStyle/>
          <a:p>
            <a:pPr>
              <a:lnSpc>
                <a:spcPct val="150000"/>
              </a:lnSpc>
            </a:pPr>
            <a:r>
              <a:rPr lang="en-GB" sz="2400" baseline="30000" dirty="0">
                <a:solidFill>
                  <a:srgbClr val="000000"/>
                </a:solidFill>
              </a:rPr>
              <a:t>For each task, we simply plug in the task- specific inputs and outputs into BERT and fine-tune all the parameters end-to-end. </a:t>
            </a:r>
            <a:br>
              <a:rPr lang="en-GB" sz="2400" baseline="30000" dirty="0">
                <a:solidFill>
                  <a:srgbClr val="000000"/>
                </a:solidFill>
              </a:rPr>
            </a:br>
            <a:r>
              <a:rPr lang="en-GB" sz="2400" baseline="30000" dirty="0">
                <a:solidFill>
                  <a:srgbClr val="000000"/>
                </a:solidFill>
              </a:rPr>
              <a:t>At the in- put, sentence </a:t>
            </a:r>
            <a:r>
              <a:rPr lang="en-GB" sz="2400" baseline="30000" dirty="0">
                <a:solidFill>
                  <a:srgbClr val="000000"/>
                </a:solidFill>
                <a:latin typeface="Bahnschrift Light" panose="020B0502040204020203" pitchFamily="34" charset="0"/>
              </a:rPr>
              <a:t>A</a:t>
            </a:r>
            <a:r>
              <a:rPr lang="en-GB" sz="2400" baseline="30000" dirty="0">
                <a:solidFill>
                  <a:srgbClr val="000000"/>
                </a:solidFill>
              </a:rPr>
              <a:t> and sentence </a:t>
            </a:r>
            <a:r>
              <a:rPr lang="en-GB" sz="2400" baseline="30000" dirty="0">
                <a:solidFill>
                  <a:srgbClr val="000000"/>
                </a:solidFill>
                <a:latin typeface="Bahnschrift Light" panose="020B0502040204020203" pitchFamily="34" charset="0"/>
              </a:rPr>
              <a:t>B</a:t>
            </a:r>
            <a:r>
              <a:rPr lang="en-GB" sz="2400" baseline="30000" dirty="0">
                <a:solidFill>
                  <a:srgbClr val="000000"/>
                </a:solidFill>
              </a:rPr>
              <a:t> from pre-training are analogous to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(1) sentence pairs in paraphrasing</a:t>
            </a:r>
            <a:br>
              <a:rPr lang="en-GB" sz="2400" baseline="30000" dirty="0">
                <a:solidFill>
                  <a:srgbClr val="000000"/>
                </a:solidFill>
              </a:rPr>
            </a:br>
            <a:r>
              <a:rPr lang="en-GB" sz="2400" baseline="30000" dirty="0">
                <a:solidFill>
                  <a:srgbClr val="000000"/>
                </a:solidFill>
              </a:rPr>
              <a:t>(2) hypothesis-premise pairs in entailment</a:t>
            </a:r>
            <a:br>
              <a:rPr lang="en-GB" sz="2400" baseline="30000" dirty="0">
                <a:solidFill>
                  <a:srgbClr val="000000"/>
                </a:solidFill>
              </a:rPr>
            </a:br>
            <a:r>
              <a:rPr lang="en-GB" sz="2400" baseline="30000" dirty="0">
                <a:solidFill>
                  <a:srgbClr val="000000"/>
                </a:solidFill>
              </a:rPr>
              <a:t>(3) question-passage pairs in question answering</a:t>
            </a:r>
            <a:br>
              <a:rPr lang="en-GB" sz="2400" baseline="30000" dirty="0">
                <a:solidFill>
                  <a:srgbClr val="000000"/>
                </a:solidFill>
              </a:rPr>
            </a:br>
            <a:r>
              <a:rPr lang="en-GB" sz="2400" baseline="30000" dirty="0">
                <a:solidFill>
                  <a:srgbClr val="000000"/>
                </a:solidFill>
              </a:rPr>
              <a:t>(4) </a:t>
            </a:r>
            <a:r>
              <a:rPr lang="en-GB" sz="2400" baseline="30000" dirty="0"/>
              <a:t>a degenerate text-∅ pair in text classification or sequence tagging</a:t>
            </a:r>
            <a:endParaRPr lang="en-GB" sz="2400" baseline="30000" dirty="0">
              <a:solidFill>
                <a:srgbClr val="000000"/>
              </a:solidFill>
            </a:endParaRPr>
          </a:p>
        </p:txBody>
      </p:sp>
      <p:sp>
        <p:nvSpPr>
          <p:cNvPr id="4" name="文字方塊 3">
            <a:extLst>
              <a:ext uri="{FF2B5EF4-FFF2-40B4-BE49-F238E27FC236}">
                <a16:creationId xmlns:a16="http://schemas.microsoft.com/office/drawing/2014/main" id="{E3440596-026F-445F-8707-47B74EF9715C}"/>
              </a:ext>
            </a:extLst>
          </p:cNvPr>
          <p:cNvSpPr txBox="1"/>
          <p:nvPr/>
        </p:nvSpPr>
        <p:spPr>
          <a:xfrm>
            <a:off x="616225" y="569844"/>
            <a:ext cx="7566992" cy="523220"/>
          </a:xfrm>
          <a:prstGeom prst="rect">
            <a:avLst/>
          </a:prstGeom>
          <a:noFill/>
        </p:spPr>
        <p:txBody>
          <a:bodyPr wrap="square" rtlCol="0">
            <a:spAutoFit/>
          </a:bodyPr>
          <a:lstStyle/>
          <a:p>
            <a:r>
              <a:rPr lang="en-US" sz="2800" b="1" dirty="0"/>
              <a:t>3.2    BERT –   </a:t>
            </a:r>
            <a:r>
              <a:rPr lang="en-US" sz="2600" b="1" dirty="0"/>
              <a:t>Fine-tuning BERT</a:t>
            </a:r>
          </a:p>
        </p:txBody>
      </p:sp>
    </p:spTree>
    <p:extLst>
      <p:ext uri="{BB962C8B-B14F-4D97-AF65-F5344CB8AC3E}">
        <p14:creationId xmlns:p14="http://schemas.microsoft.com/office/powerpoint/2010/main" val="10072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A97239-E315-4985-A338-089C8A39D51C}"/>
              </a:ext>
            </a:extLst>
          </p:cNvPr>
          <p:cNvSpPr/>
          <p:nvPr/>
        </p:nvSpPr>
        <p:spPr>
          <a:xfrm>
            <a:off x="616225" y="1674783"/>
            <a:ext cx="11178210" cy="2057294"/>
          </a:xfrm>
          <a:prstGeom prst="rect">
            <a:avLst/>
          </a:prstGeom>
        </p:spPr>
        <p:txBody>
          <a:bodyPr wrap="square">
            <a:spAutoFit/>
          </a:bodyPr>
          <a:lstStyle/>
          <a:p>
            <a:pPr>
              <a:lnSpc>
                <a:spcPct val="150000"/>
              </a:lnSpc>
            </a:pPr>
            <a:r>
              <a:rPr lang="en-GB" sz="2400" baseline="30000" dirty="0">
                <a:solidFill>
                  <a:srgbClr val="000000"/>
                </a:solidFill>
              </a:rPr>
              <a:t>Compared to pre-training, fine-tuning is relatively inexpensive. All of the results in the paper can be replicated in at most 1 hour on a single Cloud TPU, or a few hours on a GPU, starting from the exact same pre-trained model.</a:t>
            </a:r>
            <a:r>
              <a:rPr lang="en-GB" sz="2400" baseline="30000" dirty="0">
                <a:solidFill>
                  <a:srgbClr val="00006C"/>
                </a:solidFill>
              </a:rPr>
              <a:t> </a:t>
            </a:r>
            <a:br>
              <a:rPr lang="en-GB" sz="2400" baseline="30000" dirty="0">
                <a:solidFill>
                  <a:srgbClr val="00006C"/>
                </a:solidFill>
              </a:rPr>
            </a:br>
            <a:br>
              <a:rPr lang="en-GB" sz="2400" baseline="30000" dirty="0">
                <a:solidFill>
                  <a:srgbClr val="00006C"/>
                </a:solidFill>
              </a:rPr>
            </a:br>
            <a:r>
              <a:rPr lang="en-GB" sz="2400" baseline="30000" dirty="0">
                <a:solidFill>
                  <a:srgbClr val="000000"/>
                </a:solidFill>
              </a:rPr>
              <a:t>We describe the task-specific details in the corresponding subsections of Section </a:t>
            </a:r>
            <a:r>
              <a:rPr lang="en-GB" sz="2400" baseline="30000" dirty="0">
                <a:solidFill>
                  <a:srgbClr val="00006C"/>
                </a:solidFill>
              </a:rPr>
              <a:t>4</a:t>
            </a:r>
            <a:r>
              <a:rPr lang="en-GB" sz="2400" baseline="30000" dirty="0">
                <a:solidFill>
                  <a:srgbClr val="000000"/>
                </a:solidFill>
              </a:rPr>
              <a:t>. </a:t>
            </a:r>
            <a:br>
              <a:rPr lang="en-GB" sz="2400" baseline="30000" dirty="0">
                <a:solidFill>
                  <a:srgbClr val="000000"/>
                </a:solidFill>
              </a:rPr>
            </a:br>
            <a:r>
              <a:rPr lang="en-GB" sz="2400" baseline="30000" dirty="0">
                <a:solidFill>
                  <a:srgbClr val="000000"/>
                </a:solidFill>
              </a:rPr>
              <a:t>More details can be found in Appendix </a:t>
            </a:r>
            <a:r>
              <a:rPr lang="en-GB" sz="2400" baseline="30000" dirty="0">
                <a:solidFill>
                  <a:srgbClr val="00006C"/>
                </a:solidFill>
              </a:rPr>
              <a:t>A.5</a:t>
            </a:r>
            <a:r>
              <a:rPr lang="en-GB" sz="2400" baseline="30000" dirty="0">
                <a:solidFill>
                  <a:srgbClr val="000000"/>
                </a:solidFill>
              </a:rPr>
              <a:t>.</a:t>
            </a:r>
            <a:endParaRPr lang="en-US" sz="2400" dirty="0"/>
          </a:p>
        </p:txBody>
      </p:sp>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3.2    BERT –   </a:t>
            </a:r>
            <a:r>
              <a:rPr lang="en-US" sz="2600" b="1" dirty="0"/>
              <a:t>Fine-tuning BERT</a:t>
            </a:r>
          </a:p>
        </p:txBody>
      </p:sp>
    </p:spTree>
    <p:extLst>
      <p:ext uri="{BB962C8B-B14F-4D97-AF65-F5344CB8AC3E}">
        <p14:creationId xmlns:p14="http://schemas.microsoft.com/office/powerpoint/2010/main" val="367085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tile tx="0" ty="0" sx="100000" sy="100000" flip="none" algn="tl"/>
        </a:blipFill>
        <a:effectLst/>
      </p:bgPr>
    </p:bg>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E94E4CCB-02C7-43A6-BF1E-61E48AFFA5AE}"/>
              </a:ext>
            </a:extLst>
          </p:cNvPr>
          <p:cNvSpPr txBox="1"/>
          <p:nvPr/>
        </p:nvSpPr>
        <p:spPr>
          <a:xfrm>
            <a:off x="616225" y="569844"/>
            <a:ext cx="1769165" cy="523220"/>
          </a:xfrm>
          <a:prstGeom prst="rect">
            <a:avLst/>
          </a:prstGeom>
          <a:noFill/>
        </p:spPr>
        <p:txBody>
          <a:bodyPr wrap="square" rtlCol="0">
            <a:spAutoFit/>
          </a:bodyPr>
          <a:lstStyle/>
          <a:p>
            <a:r>
              <a:rPr lang="en-US" sz="2800" b="1" dirty="0"/>
              <a:t>3    BERT</a:t>
            </a:r>
          </a:p>
        </p:txBody>
      </p:sp>
      <p:sp>
        <p:nvSpPr>
          <p:cNvPr id="11" name="矩形 10">
            <a:extLst>
              <a:ext uri="{FF2B5EF4-FFF2-40B4-BE49-F238E27FC236}">
                <a16:creationId xmlns:a16="http://schemas.microsoft.com/office/drawing/2014/main" id="{08678752-145D-4488-AD00-DF3C82F18F99}"/>
              </a:ext>
            </a:extLst>
          </p:cNvPr>
          <p:cNvSpPr/>
          <p:nvPr/>
        </p:nvSpPr>
        <p:spPr>
          <a:xfrm>
            <a:off x="695739" y="1305917"/>
            <a:ext cx="11284226" cy="2057294"/>
          </a:xfrm>
          <a:prstGeom prst="rect">
            <a:avLst/>
          </a:prstGeom>
        </p:spPr>
        <p:txBody>
          <a:bodyPr wrap="square">
            <a:spAutoFit/>
          </a:bodyPr>
          <a:lstStyle/>
          <a:p>
            <a:pPr>
              <a:lnSpc>
                <a:spcPct val="150000"/>
              </a:lnSpc>
            </a:pPr>
            <a:r>
              <a:rPr lang="en-GB" sz="2400" baseline="30000" dirty="0">
                <a:solidFill>
                  <a:srgbClr val="000000"/>
                </a:solidFill>
              </a:rPr>
              <a:t>We introduce BERT and its detailed implementation in this section. There are two steps in our framework: pre-training and fine-tuning. </a:t>
            </a:r>
            <a:br>
              <a:rPr lang="en-GB" sz="2400" baseline="30000" dirty="0">
                <a:solidFill>
                  <a:srgbClr val="000000"/>
                </a:solidFill>
              </a:rPr>
            </a:br>
            <a:r>
              <a:rPr lang="en-GB" sz="2400" baseline="30000" dirty="0">
                <a:solidFill>
                  <a:srgbClr val="000000"/>
                </a:solidFill>
              </a:rPr>
              <a:t>During pre-training, the model is trained on </a:t>
            </a:r>
            <a:r>
              <a:rPr lang="en-GB" sz="2400" baseline="30000" dirty="0" err="1">
                <a:solidFill>
                  <a:srgbClr val="000000"/>
                </a:solidFill>
              </a:rPr>
              <a:t>unlabeled</a:t>
            </a:r>
            <a:r>
              <a:rPr lang="en-GB" sz="2400" baseline="30000" dirty="0">
                <a:solidFill>
                  <a:srgbClr val="000000"/>
                </a:solidFill>
              </a:rPr>
              <a:t> data over different pre-training tasks. For fine-tuning, the BERT model is first initialized with the pre-trained parameters, and all of the parameters are fine-tuned using </a:t>
            </a:r>
            <a:r>
              <a:rPr lang="en-GB" sz="2400" baseline="30000" dirty="0" err="1">
                <a:solidFill>
                  <a:srgbClr val="000000"/>
                </a:solidFill>
              </a:rPr>
              <a:t>labeled</a:t>
            </a:r>
            <a:r>
              <a:rPr lang="en-GB" sz="2400" baseline="30000" dirty="0">
                <a:solidFill>
                  <a:srgbClr val="000000"/>
                </a:solidFill>
              </a:rPr>
              <a:t> data from the downstream tasks. </a:t>
            </a:r>
            <a:br>
              <a:rPr lang="en-GB" sz="2400" baseline="30000" dirty="0">
                <a:solidFill>
                  <a:srgbClr val="000000"/>
                </a:solidFill>
              </a:rPr>
            </a:br>
            <a:br>
              <a:rPr lang="en-GB" sz="2400" baseline="30000" dirty="0">
                <a:solidFill>
                  <a:srgbClr val="000000"/>
                </a:solidFill>
              </a:rPr>
            </a:br>
            <a:endParaRPr lang="en-US" sz="2400" dirty="0"/>
          </a:p>
        </p:txBody>
      </p:sp>
      <p:sp>
        <p:nvSpPr>
          <p:cNvPr id="12" name="矩形 11">
            <a:extLst>
              <a:ext uri="{FF2B5EF4-FFF2-40B4-BE49-F238E27FC236}">
                <a16:creationId xmlns:a16="http://schemas.microsoft.com/office/drawing/2014/main" id="{42109AAC-FB86-43D1-B98B-7B26661FEC94}"/>
              </a:ext>
            </a:extLst>
          </p:cNvPr>
          <p:cNvSpPr/>
          <p:nvPr/>
        </p:nvSpPr>
        <p:spPr>
          <a:xfrm>
            <a:off x="695739" y="2888561"/>
            <a:ext cx="11284225" cy="949299"/>
          </a:xfrm>
          <a:prstGeom prst="rect">
            <a:avLst/>
          </a:prstGeom>
        </p:spPr>
        <p:txBody>
          <a:bodyPr wrap="square">
            <a:spAutoFit/>
          </a:bodyPr>
          <a:lstStyle/>
          <a:p>
            <a:pPr>
              <a:lnSpc>
                <a:spcPct val="150000"/>
              </a:lnSpc>
            </a:pPr>
            <a:r>
              <a:rPr lang="en-GB" sz="2400" baseline="30000" dirty="0">
                <a:solidFill>
                  <a:srgbClr val="000000"/>
                </a:solidFill>
              </a:rPr>
              <a:t>A distinctive feature of BERT is its unified architecture across different tasks. There is mini</a:t>
            </a:r>
            <a:r>
              <a:rPr lang="en-GB" sz="2400" baseline="30000" dirty="0"/>
              <a:t>mal difference between the pre-trained architecture and the final downstream architecture.</a:t>
            </a:r>
            <a:endParaRPr lang="en-US" sz="2400" dirty="0"/>
          </a:p>
        </p:txBody>
      </p:sp>
    </p:spTree>
    <p:extLst>
      <p:ext uri="{BB962C8B-B14F-4D97-AF65-F5344CB8AC3E}">
        <p14:creationId xmlns:p14="http://schemas.microsoft.com/office/powerpoint/2010/main" val="2840740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2" name="Rectangle 1">
            <a:extLst>
              <a:ext uri="{FF2B5EF4-FFF2-40B4-BE49-F238E27FC236}">
                <a16:creationId xmlns:a16="http://schemas.microsoft.com/office/drawing/2014/main" id="{69EC4902-6E96-7F49-BA58-1EF9CB5F751E}"/>
              </a:ext>
            </a:extLst>
          </p:cNvPr>
          <p:cNvSpPr/>
          <p:nvPr/>
        </p:nvSpPr>
        <p:spPr>
          <a:xfrm>
            <a:off x="737681" y="1410910"/>
            <a:ext cx="10716638" cy="2677656"/>
          </a:xfrm>
          <a:prstGeom prst="rect">
            <a:avLst/>
          </a:prstGeom>
        </p:spPr>
        <p:txBody>
          <a:bodyPr wrap="square">
            <a:spAutoFit/>
          </a:bodyPr>
          <a:lstStyle/>
          <a:p>
            <a:r>
              <a:rPr lang="en-US" sz="2800" dirty="0">
                <a:latin typeface="NimbusRomNo9L"/>
              </a:rPr>
              <a:t>The Stanford Question Answering Dataset (</a:t>
            </a:r>
            <a:r>
              <a:rPr lang="en-US" sz="2800" dirty="0" err="1">
                <a:latin typeface="NimbusRomNo9L"/>
              </a:rPr>
              <a:t>SQuAD</a:t>
            </a:r>
            <a:r>
              <a:rPr lang="en-US" sz="2800" dirty="0">
                <a:latin typeface="NimbusRomNo9L"/>
              </a:rPr>
              <a:t> v1.1) is a collection of 100k crowd-sourced question/answer pairs (</a:t>
            </a:r>
            <a:r>
              <a:rPr lang="en-US" sz="2800" dirty="0" err="1">
                <a:solidFill>
                  <a:srgbClr val="00007F"/>
                </a:solidFill>
                <a:latin typeface="NimbusRomNo9L"/>
              </a:rPr>
              <a:t>Rajpurkar</a:t>
            </a:r>
            <a:r>
              <a:rPr lang="en-US" sz="2800" dirty="0">
                <a:solidFill>
                  <a:srgbClr val="00007F"/>
                </a:solidFill>
                <a:latin typeface="NimbusRomNo9L"/>
              </a:rPr>
              <a:t> et al.</a:t>
            </a:r>
            <a:r>
              <a:rPr lang="en-US" sz="2800" dirty="0">
                <a:latin typeface="NimbusRomNo9L"/>
              </a:rPr>
              <a:t>, </a:t>
            </a:r>
            <a:r>
              <a:rPr lang="en-US" sz="2800" dirty="0">
                <a:solidFill>
                  <a:srgbClr val="00007F"/>
                </a:solidFill>
                <a:latin typeface="NimbusRomNo9L"/>
              </a:rPr>
              <a:t>2016</a:t>
            </a:r>
            <a:r>
              <a:rPr lang="en-US" sz="2800" dirty="0">
                <a:latin typeface="NimbusRomNo9L"/>
              </a:rPr>
              <a:t>). </a:t>
            </a:r>
            <a:br>
              <a:rPr lang="en-US" sz="2800" dirty="0">
                <a:latin typeface="NimbusRomNo9L"/>
              </a:rPr>
            </a:br>
            <a:br>
              <a:rPr lang="en-US" sz="2800" dirty="0">
                <a:latin typeface="NimbusRomNo9L"/>
              </a:rPr>
            </a:br>
            <a:r>
              <a:rPr lang="en-US" sz="2800" dirty="0">
                <a:latin typeface="NimbusRomNo9L"/>
              </a:rPr>
              <a:t>Given a question and a passage from </a:t>
            </a:r>
            <a:r>
              <a:rPr lang="en-US" sz="2800" dirty="0"/>
              <a:t>Wikipedia containing the answer, the task is to predict the answer text span in the passage. </a:t>
            </a:r>
          </a:p>
          <a:p>
            <a:endParaRPr lang="en-US" sz="2800" dirty="0"/>
          </a:p>
        </p:txBody>
      </p:sp>
    </p:spTree>
    <p:extLst>
      <p:ext uri="{BB962C8B-B14F-4D97-AF65-F5344CB8AC3E}">
        <p14:creationId xmlns:p14="http://schemas.microsoft.com/office/powerpoint/2010/main" val="174880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2" name="Rectangle 1">
            <a:extLst>
              <a:ext uri="{FF2B5EF4-FFF2-40B4-BE49-F238E27FC236}">
                <a16:creationId xmlns:a16="http://schemas.microsoft.com/office/drawing/2014/main" id="{69EC4902-6E96-7F49-BA58-1EF9CB5F751E}"/>
              </a:ext>
            </a:extLst>
          </p:cNvPr>
          <p:cNvSpPr/>
          <p:nvPr/>
        </p:nvSpPr>
        <p:spPr>
          <a:xfrm>
            <a:off x="737681" y="1410910"/>
            <a:ext cx="10716638" cy="5262979"/>
          </a:xfrm>
          <a:prstGeom prst="rect">
            <a:avLst/>
          </a:prstGeom>
        </p:spPr>
        <p:txBody>
          <a:bodyPr wrap="square">
            <a:spAutoFit/>
          </a:bodyPr>
          <a:lstStyle/>
          <a:p>
            <a:pPr fontAlgn="base"/>
            <a:r>
              <a:rPr lang="en-US" altLang="zh-TW" sz="2800" dirty="0"/>
              <a:t>•</a:t>
            </a:r>
            <a:r>
              <a:rPr lang="zh-TW" altLang="en-US" sz="2800" dirty="0"/>
              <a:t>輸入問題：</a:t>
            </a:r>
          </a:p>
          <a:p>
            <a:pPr fontAlgn="base"/>
            <a:r>
              <a:rPr lang="zh-TW" altLang="en-US" sz="2800" dirty="0"/>
              <a:t>水滴在哪裡與冰晶碰撞形成沉澱？</a:t>
            </a:r>
            <a:br>
              <a:rPr lang="en-US" altLang="zh-TW" sz="2800" dirty="0"/>
            </a:br>
            <a:br>
              <a:rPr lang="en-US" altLang="zh-TW" sz="2800" dirty="0"/>
            </a:br>
            <a:endParaRPr lang="zh-TW" altLang="en-US" sz="2800" dirty="0"/>
          </a:p>
          <a:p>
            <a:pPr fontAlgn="base"/>
            <a:r>
              <a:rPr lang="en-US" altLang="zh-TW" sz="2800" dirty="0"/>
              <a:t>•</a:t>
            </a:r>
            <a:r>
              <a:rPr lang="zh-TW" altLang="en-US" sz="2800" dirty="0"/>
              <a:t>輸入段落：</a:t>
            </a:r>
          </a:p>
          <a:p>
            <a:pPr fontAlgn="base"/>
            <a:r>
              <a:rPr lang="en-US" altLang="zh-TW" sz="2800" dirty="0"/>
              <a:t>...</a:t>
            </a:r>
            <a:r>
              <a:rPr lang="zh-TW" altLang="en-US" sz="2800" dirty="0"/>
              <a:t>沉澱形成為較小的液滴通過與雲中的其他雨滴或冰晶碰撞而聚結。</a:t>
            </a:r>
            <a:r>
              <a:rPr lang="en-US" altLang="zh-TW" sz="2800" dirty="0"/>
              <a:t>...</a:t>
            </a:r>
            <a:br>
              <a:rPr lang="en-US" altLang="zh-TW" sz="2800" dirty="0"/>
            </a:br>
            <a:br>
              <a:rPr lang="en-US" altLang="zh-TW" sz="2800" dirty="0"/>
            </a:br>
            <a:endParaRPr lang="zh-TW" altLang="en-US" sz="2800" dirty="0"/>
          </a:p>
          <a:p>
            <a:pPr fontAlgn="base"/>
            <a:r>
              <a:rPr lang="en-US" altLang="zh-TW" sz="2800" dirty="0"/>
              <a:t>•</a:t>
            </a:r>
            <a:r>
              <a:rPr lang="zh-TW" altLang="en-US" sz="2800" dirty="0"/>
              <a:t>輸出答案：</a:t>
            </a:r>
          </a:p>
          <a:p>
            <a:pPr fontAlgn="base"/>
            <a:r>
              <a:rPr lang="zh-TW" altLang="en-US" sz="2800" dirty="0"/>
              <a:t>在雲中</a:t>
            </a:r>
          </a:p>
          <a:p>
            <a:endParaRPr lang="en-US" sz="2800" dirty="0"/>
          </a:p>
        </p:txBody>
      </p:sp>
    </p:spTree>
    <p:extLst>
      <p:ext uri="{BB962C8B-B14F-4D97-AF65-F5344CB8AC3E}">
        <p14:creationId xmlns:p14="http://schemas.microsoft.com/office/powerpoint/2010/main" val="2067454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2" name="Rectangle 1">
            <a:extLst>
              <a:ext uri="{FF2B5EF4-FFF2-40B4-BE49-F238E27FC236}">
                <a16:creationId xmlns:a16="http://schemas.microsoft.com/office/drawing/2014/main" id="{69EC4902-6E96-7F49-BA58-1EF9CB5F751E}"/>
              </a:ext>
            </a:extLst>
          </p:cNvPr>
          <p:cNvSpPr/>
          <p:nvPr/>
        </p:nvSpPr>
        <p:spPr>
          <a:xfrm>
            <a:off x="737681" y="1659285"/>
            <a:ext cx="10716638"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As shown in </a:t>
            </a:r>
            <a:r>
              <a:rPr lang="en-US" sz="2800" dirty="0">
                <a:solidFill>
                  <a:srgbClr val="002060"/>
                </a:solidFill>
                <a:latin typeface="Calibri" panose="020F0502020204030204" pitchFamily="34" charset="0"/>
                <a:cs typeface="Calibri" panose="020F0502020204030204" pitchFamily="34" charset="0"/>
              </a:rPr>
              <a:t>Figure 1</a:t>
            </a:r>
            <a:r>
              <a:rPr lang="en-US" sz="2800" dirty="0">
                <a:latin typeface="Calibri" panose="020F0502020204030204" pitchFamily="34" charset="0"/>
                <a:cs typeface="Calibri" panose="020F0502020204030204" pitchFamily="34" charset="0"/>
              </a:rPr>
              <a:t>, in the question answering task, we represent the input question and passage as a single packed sequence, with the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question using the A embedding and the passage using the B embedding. </a:t>
            </a:r>
          </a:p>
          <a:p>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We only introduce a start vector S ∈ R</a:t>
            </a:r>
            <a:r>
              <a:rPr lang="en-US" sz="2800" baseline="30000" dirty="0">
                <a:latin typeface="Calibri" panose="020F0502020204030204" pitchFamily="34" charset="0"/>
                <a:cs typeface="Calibri" panose="020F0502020204030204" pitchFamily="34" charset="0"/>
              </a:rPr>
              <a:t>H</a:t>
            </a:r>
            <a:r>
              <a:rPr lang="en-US" sz="2800" dirty="0">
                <a:latin typeface="Calibri" panose="020F0502020204030204" pitchFamily="34" charset="0"/>
                <a:cs typeface="Calibri" panose="020F0502020204030204" pitchFamily="34" charset="0"/>
              </a:rPr>
              <a:t> and an end vector E ∈ R</a:t>
            </a:r>
            <a:r>
              <a:rPr lang="en-US" sz="2800" baseline="30000" dirty="0">
                <a:latin typeface="Calibri" panose="020F0502020204030204" pitchFamily="34" charset="0"/>
                <a:cs typeface="Calibri" panose="020F0502020204030204" pitchFamily="34" charset="0"/>
              </a:rPr>
              <a:t>H  </a:t>
            </a:r>
            <a:r>
              <a:rPr lang="en-US" sz="2800" dirty="0">
                <a:latin typeface="Calibri" panose="020F0502020204030204" pitchFamily="34" charset="0"/>
                <a:cs typeface="Calibri" panose="020F0502020204030204" pitchFamily="34" charset="0"/>
              </a:rPr>
              <a:t>during fine-tuning. </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69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pic>
        <p:nvPicPr>
          <p:cNvPr id="5" name="Picture 4">
            <a:extLst>
              <a:ext uri="{FF2B5EF4-FFF2-40B4-BE49-F238E27FC236}">
                <a16:creationId xmlns:a16="http://schemas.microsoft.com/office/drawing/2014/main" id="{50E2B807-CA64-064D-8443-F54103B4C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642" y="1093064"/>
            <a:ext cx="11118715" cy="4519360"/>
          </a:xfrm>
          <a:prstGeom prst="rect">
            <a:avLst/>
          </a:prstGeom>
        </p:spPr>
      </p:pic>
    </p:spTree>
    <p:extLst>
      <p:ext uri="{BB962C8B-B14F-4D97-AF65-F5344CB8AC3E}">
        <p14:creationId xmlns:p14="http://schemas.microsoft.com/office/powerpoint/2010/main" val="285401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2" name="Rectangle 1">
            <a:extLst>
              <a:ext uri="{FF2B5EF4-FFF2-40B4-BE49-F238E27FC236}">
                <a16:creationId xmlns:a16="http://schemas.microsoft.com/office/drawing/2014/main" id="{073F8116-EE64-E447-B6AD-5062385EF10A}"/>
              </a:ext>
            </a:extLst>
          </p:cNvPr>
          <p:cNvSpPr/>
          <p:nvPr/>
        </p:nvSpPr>
        <p:spPr>
          <a:xfrm>
            <a:off x="898188" y="1457236"/>
            <a:ext cx="10804186" cy="138499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The probability of word </a:t>
            </a:r>
            <a:r>
              <a:rPr lang="en-US" sz="2800" dirty="0" err="1">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being the start of the answer span is computed as a dot product between </a:t>
            </a:r>
            <a:r>
              <a:rPr lang="en-US" sz="2800" dirty="0" err="1">
                <a:latin typeface="Calibri" panose="020F0502020204030204" pitchFamily="34" charset="0"/>
                <a:cs typeface="Calibri" panose="020F0502020204030204" pitchFamily="34" charset="0"/>
              </a:rPr>
              <a:t>Ti</a:t>
            </a:r>
            <a:r>
              <a:rPr lang="en-US" sz="2800" dirty="0">
                <a:latin typeface="Calibri" panose="020F0502020204030204" pitchFamily="34" charset="0"/>
                <a:cs typeface="Calibri" panose="020F0502020204030204" pitchFamily="34" charset="0"/>
              </a:rPr>
              <a:t> and S followed by a </a:t>
            </a:r>
            <a:r>
              <a:rPr lang="en-US" sz="2800" dirty="0" err="1">
                <a:latin typeface="Calibri" panose="020F0502020204030204" pitchFamily="34" charset="0"/>
                <a:cs typeface="Calibri" panose="020F0502020204030204" pitchFamily="34" charset="0"/>
              </a:rPr>
              <a:t>softmax</a:t>
            </a:r>
            <a:r>
              <a:rPr lang="en-US" sz="2800" dirty="0">
                <a:latin typeface="Calibri" panose="020F0502020204030204" pitchFamily="34" charset="0"/>
                <a:cs typeface="Calibri" panose="020F0502020204030204" pitchFamily="34" charset="0"/>
              </a:rPr>
              <a:t> over all of the words in the paragraph: </a:t>
            </a:r>
          </a:p>
        </p:txBody>
      </p:sp>
      <p:pic>
        <p:nvPicPr>
          <p:cNvPr id="6" name="Picture 5">
            <a:extLst>
              <a:ext uri="{FF2B5EF4-FFF2-40B4-BE49-F238E27FC236}">
                <a16:creationId xmlns:a16="http://schemas.microsoft.com/office/drawing/2014/main" id="{FC6138DF-9749-ED41-8C78-A6E2469F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328" y="3752386"/>
            <a:ext cx="3915274" cy="1384995"/>
          </a:xfrm>
          <a:prstGeom prst="rect">
            <a:avLst/>
          </a:prstGeom>
        </p:spPr>
      </p:pic>
    </p:spTree>
    <p:extLst>
      <p:ext uri="{BB962C8B-B14F-4D97-AF65-F5344CB8AC3E}">
        <p14:creationId xmlns:p14="http://schemas.microsoft.com/office/powerpoint/2010/main" val="3658635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3" name="Rectangle 2">
            <a:extLst>
              <a:ext uri="{FF2B5EF4-FFF2-40B4-BE49-F238E27FC236}">
                <a16:creationId xmlns:a16="http://schemas.microsoft.com/office/drawing/2014/main" id="{882A311B-2D2E-F74C-974B-6C902D668069}"/>
              </a:ext>
            </a:extLst>
          </p:cNvPr>
          <p:cNvSpPr/>
          <p:nvPr/>
        </p:nvSpPr>
        <p:spPr>
          <a:xfrm>
            <a:off x="693905" y="1333566"/>
            <a:ext cx="11284087" cy="440120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The analogous formula is used for the end of the answer span.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The score of a candidate span from position </a:t>
            </a:r>
            <a:r>
              <a:rPr lang="en-US" sz="2800" dirty="0" err="1">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to position j is defined as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S ·</a:t>
            </a:r>
            <a:r>
              <a:rPr lang="en-US" sz="2800" dirty="0" err="1">
                <a:latin typeface="Calibri" panose="020F0502020204030204" pitchFamily="34" charset="0"/>
                <a:cs typeface="Calibri" panose="020F0502020204030204" pitchFamily="34" charset="0"/>
              </a:rPr>
              <a:t>Ti</a:t>
            </a:r>
            <a:r>
              <a:rPr lang="en-US" sz="2800" dirty="0">
                <a:latin typeface="Calibri" panose="020F0502020204030204" pitchFamily="34" charset="0"/>
                <a:cs typeface="Calibri" panose="020F0502020204030204" pitchFamily="34" charset="0"/>
              </a:rPr>
              <a:t> + E ·</a:t>
            </a:r>
            <a:r>
              <a:rPr lang="en-US" sz="2800" dirty="0" err="1">
                <a:latin typeface="Calibri" panose="020F0502020204030204" pitchFamily="34" charset="0"/>
                <a:cs typeface="Calibri" panose="020F0502020204030204" pitchFamily="34" charset="0"/>
              </a:rPr>
              <a:t>Tj</a:t>
            </a:r>
            <a:r>
              <a:rPr lang="en-US" sz="2800" dirty="0">
                <a:latin typeface="Calibri" panose="020F0502020204030204" pitchFamily="34" charset="0"/>
                <a:cs typeface="Calibri" panose="020F0502020204030204" pitchFamily="34" charset="0"/>
              </a:rPr>
              <a:t>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and the maximum scoring span where j ≥ </a:t>
            </a:r>
            <a:r>
              <a:rPr lang="en-US" sz="2800" dirty="0" err="1">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is used as a prediction.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The training objective is the sum of the log-likelihoods of the correct start and end positions.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We fine-tune for 3 epochs with a learning rate of 5e-5 and a batch size of 32. </a:t>
            </a:r>
          </a:p>
        </p:txBody>
      </p:sp>
    </p:spTree>
    <p:extLst>
      <p:ext uri="{BB962C8B-B14F-4D97-AF65-F5344CB8AC3E}">
        <p14:creationId xmlns:p14="http://schemas.microsoft.com/office/powerpoint/2010/main" val="224609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5" name="Rectangle 4">
            <a:extLst>
              <a:ext uri="{FF2B5EF4-FFF2-40B4-BE49-F238E27FC236}">
                <a16:creationId xmlns:a16="http://schemas.microsoft.com/office/drawing/2014/main" id="{B0C4E7D8-DE88-1444-9DAB-3120FB27587B}"/>
              </a:ext>
            </a:extLst>
          </p:cNvPr>
          <p:cNvSpPr/>
          <p:nvPr/>
        </p:nvSpPr>
        <p:spPr>
          <a:xfrm>
            <a:off x="1005191" y="1447987"/>
            <a:ext cx="10765277" cy="440120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Table </a:t>
            </a:r>
            <a:r>
              <a:rPr lang="en-US" sz="2800" dirty="0">
                <a:solidFill>
                  <a:srgbClr val="00007F"/>
                </a:solidFill>
                <a:latin typeface="Calibri" panose="020F0502020204030204" pitchFamily="34" charset="0"/>
                <a:cs typeface="Calibri" panose="020F0502020204030204" pitchFamily="34" charset="0"/>
              </a:rPr>
              <a:t>2 </a:t>
            </a:r>
            <a:r>
              <a:rPr lang="en-US" sz="2800" dirty="0">
                <a:latin typeface="Calibri" panose="020F0502020204030204" pitchFamily="34" charset="0"/>
                <a:cs typeface="Calibri" panose="020F0502020204030204" pitchFamily="34" charset="0"/>
              </a:rPr>
              <a:t>shows top leaderboard entries as well as results from top published systems (</a:t>
            </a:r>
            <a:r>
              <a:rPr lang="en-US" sz="2800" dirty="0" err="1">
                <a:solidFill>
                  <a:srgbClr val="00007F"/>
                </a:solidFill>
                <a:latin typeface="Calibri" panose="020F0502020204030204" pitchFamily="34" charset="0"/>
                <a:cs typeface="Calibri" panose="020F0502020204030204" pitchFamily="34" charset="0"/>
              </a:rPr>
              <a:t>Seo</a:t>
            </a:r>
            <a:r>
              <a:rPr lang="en-US" sz="2800" dirty="0">
                <a:solidFill>
                  <a:srgbClr val="00007F"/>
                </a:solidFill>
                <a:latin typeface="Calibri" panose="020F0502020204030204" pitchFamily="34" charset="0"/>
                <a:cs typeface="Calibri" panose="020F0502020204030204" pitchFamily="34" charset="0"/>
              </a:rPr>
              <a:t> et al.</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2017</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Clark and Gardner</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2018</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Peters et al.</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2018a</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Hu et al.</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2018</a:t>
            </a:r>
            <a:r>
              <a:rPr lang="en-US" sz="2800" dirty="0">
                <a:latin typeface="Calibri" panose="020F0502020204030204" pitchFamily="34" charset="0"/>
                <a:cs typeface="Calibri" panose="020F0502020204030204" pitchFamily="34" charset="0"/>
              </a:rPr>
              <a:t>).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The top results from the </a:t>
            </a:r>
            <a:r>
              <a:rPr lang="en-US" sz="2800" dirty="0" err="1">
                <a:latin typeface="Calibri" panose="020F0502020204030204" pitchFamily="34" charset="0"/>
                <a:cs typeface="Calibri" panose="020F0502020204030204" pitchFamily="34" charset="0"/>
              </a:rPr>
              <a:t>SQuAD</a:t>
            </a:r>
            <a:r>
              <a:rPr lang="en-US" sz="2800" dirty="0">
                <a:latin typeface="Calibri" panose="020F0502020204030204" pitchFamily="34" charset="0"/>
                <a:cs typeface="Calibri" panose="020F0502020204030204" pitchFamily="34" charset="0"/>
              </a:rPr>
              <a:t> leaderboard do not have up-to-date public system descriptions available,</a:t>
            </a:r>
            <a:r>
              <a:rPr lang="en-US" sz="2800" dirty="0">
                <a:solidFill>
                  <a:srgbClr val="00007F"/>
                </a:solidFill>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and are allowed to use any public data when training their systems.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We therefore use modest data augmentation in our system by first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fine-tuning on </a:t>
            </a:r>
            <a:r>
              <a:rPr lang="en-US" sz="2800" dirty="0" err="1">
                <a:latin typeface="Calibri" panose="020F0502020204030204" pitchFamily="34" charset="0"/>
                <a:cs typeface="Calibri" panose="020F0502020204030204" pitchFamily="34" charset="0"/>
              </a:rPr>
              <a:t>TriviaQA</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Joshi et al.</a:t>
            </a:r>
            <a:r>
              <a:rPr lang="en-US" sz="2800" dirty="0">
                <a:latin typeface="Calibri" panose="020F0502020204030204" pitchFamily="34" charset="0"/>
                <a:cs typeface="Calibri" panose="020F0502020204030204" pitchFamily="34" charset="0"/>
              </a:rPr>
              <a:t>, </a:t>
            </a:r>
            <a:r>
              <a:rPr lang="en-US" sz="2800" dirty="0">
                <a:solidFill>
                  <a:srgbClr val="00007F"/>
                </a:solidFill>
                <a:latin typeface="Calibri" panose="020F0502020204030204" pitchFamily="34" charset="0"/>
                <a:cs typeface="Calibri" panose="020F0502020204030204" pitchFamily="34" charset="0"/>
              </a:rPr>
              <a:t>2017</a:t>
            </a:r>
            <a:r>
              <a:rPr lang="en-US" sz="2800" dirty="0">
                <a:latin typeface="Calibri" panose="020F0502020204030204" pitchFamily="34" charset="0"/>
                <a:cs typeface="Calibri" panose="020F0502020204030204" pitchFamily="34" charset="0"/>
              </a:rPr>
              <a:t>) before fine-tuning on </a:t>
            </a:r>
            <a:r>
              <a:rPr lang="en-US" sz="2800" dirty="0" err="1">
                <a:latin typeface="Calibri" panose="020F0502020204030204" pitchFamily="34" charset="0"/>
                <a:cs typeface="Calibri" panose="020F0502020204030204" pitchFamily="34" charset="0"/>
              </a:rPr>
              <a:t>SQuAD</a:t>
            </a: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78648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pic>
        <p:nvPicPr>
          <p:cNvPr id="5" name="Picture 4">
            <a:extLst>
              <a:ext uri="{FF2B5EF4-FFF2-40B4-BE49-F238E27FC236}">
                <a16:creationId xmlns:a16="http://schemas.microsoft.com/office/drawing/2014/main" id="{19DFB588-8EDF-F141-80DD-A0DA42554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380" y="153927"/>
            <a:ext cx="6399854" cy="6550145"/>
          </a:xfrm>
          <a:prstGeom prst="rect">
            <a:avLst/>
          </a:prstGeom>
        </p:spPr>
      </p:pic>
    </p:spTree>
    <p:extLst>
      <p:ext uri="{BB962C8B-B14F-4D97-AF65-F5344CB8AC3E}">
        <p14:creationId xmlns:p14="http://schemas.microsoft.com/office/powerpoint/2010/main" val="103265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23220"/>
          </a:xfrm>
          <a:prstGeom prst="rect">
            <a:avLst/>
          </a:prstGeom>
          <a:noFill/>
        </p:spPr>
        <p:txBody>
          <a:bodyPr wrap="square" rtlCol="0">
            <a:spAutoFit/>
          </a:bodyPr>
          <a:lstStyle/>
          <a:p>
            <a:r>
              <a:rPr lang="en-US" sz="2800" b="1" dirty="0"/>
              <a:t>4.2	</a:t>
            </a:r>
            <a:r>
              <a:rPr lang="en-US" sz="2800" b="1" dirty="0" err="1"/>
              <a:t>SQuAD</a:t>
            </a:r>
            <a:r>
              <a:rPr lang="en-US" sz="2800" b="1" dirty="0"/>
              <a:t> v1.1</a:t>
            </a:r>
            <a:endParaRPr lang="en-US" sz="2600" b="1" dirty="0"/>
          </a:p>
        </p:txBody>
      </p:sp>
      <p:sp>
        <p:nvSpPr>
          <p:cNvPr id="2" name="Rectangle 1">
            <a:extLst>
              <a:ext uri="{FF2B5EF4-FFF2-40B4-BE49-F238E27FC236}">
                <a16:creationId xmlns:a16="http://schemas.microsoft.com/office/drawing/2014/main" id="{59D7C7CF-AD96-8A46-8ADB-E47786CFC645}"/>
              </a:ext>
            </a:extLst>
          </p:cNvPr>
          <p:cNvSpPr/>
          <p:nvPr/>
        </p:nvSpPr>
        <p:spPr>
          <a:xfrm>
            <a:off x="752273" y="1443841"/>
            <a:ext cx="10950102" cy="3970318"/>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Our best performing system outperforms the top leaderboard system by </a:t>
            </a:r>
            <a:r>
              <a:rPr lang="en-US" sz="2800" dirty="0">
                <a:solidFill>
                  <a:srgbClr val="002060"/>
                </a:solidFill>
                <a:latin typeface="Calibri" panose="020F0502020204030204" pitchFamily="34" charset="0"/>
                <a:cs typeface="Calibri" panose="020F0502020204030204" pitchFamily="34" charset="0"/>
              </a:rPr>
              <a:t>+1.5 F1 </a:t>
            </a:r>
            <a:r>
              <a:rPr lang="en-US" sz="2800" dirty="0">
                <a:latin typeface="Calibri" panose="020F0502020204030204" pitchFamily="34" charset="0"/>
                <a:cs typeface="Calibri" panose="020F0502020204030204" pitchFamily="34" charset="0"/>
              </a:rPr>
              <a:t>in </a:t>
            </a:r>
            <a:r>
              <a:rPr lang="en-US" sz="2800" dirty="0" err="1">
                <a:latin typeface="Calibri" panose="020F0502020204030204" pitchFamily="34" charset="0"/>
                <a:cs typeface="Calibri" panose="020F0502020204030204" pitchFamily="34" charset="0"/>
              </a:rPr>
              <a:t>ensembling</a:t>
            </a:r>
            <a:r>
              <a:rPr lang="en-US" sz="2800" dirty="0">
                <a:latin typeface="Calibri" panose="020F0502020204030204" pitchFamily="34" charset="0"/>
                <a:cs typeface="Calibri" panose="020F0502020204030204" pitchFamily="34" charset="0"/>
              </a:rPr>
              <a:t> and </a:t>
            </a:r>
            <a:r>
              <a:rPr lang="en-US" sz="2800" dirty="0">
                <a:solidFill>
                  <a:srgbClr val="002060"/>
                </a:solidFill>
                <a:latin typeface="Calibri" panose="020F0502020204030204" pitchFamily="34" charset="0"/>
                <a:cs typeface="Calibri" panose="020F0502020204030204" pitchFamily="34" charset="0"/>
              </a:rPr>
              <a:t>+1.3 F1 </a:t>
            </a:r>
            <a:r>
              <a:rPr lang="en-US" sz="2800" dirty="0">
                <a:latin typeface="Calibri" panose="020F0502020204030204" pitchFamily="34" charset="0"/>
                <a:cs typeface="Calibri" panose="020F0502020204030204" pitchFamily="34" charset="0"/>
              </a:rPr>
              <a:t>as a single system.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In fact, our single BERT model outperforms the top ensemble system in terms of F1 score.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Without </a:t>
            </a:r>
            <a:r>
              <a:rPr lang="en-US" sz="2800" dirty="0" err="1">
                <a:latin typeface="Calibri" panose="020F0502020204030204" pitchFamily="34" charset="0"/>
                <a:cs typeface="Calibri" panose="020F0502020204030204" pitchFamily="34" charset="0"/>
              </a:rPr>
              <a:t>TriviaQA</a:t>
            </a:r>
            <a:r>
              <a:rPr lang="en-US" sz="2800" dirty="0">
                <a:latin typeface="Calibri" panose="020F0502020204030204" pitchFamily="34" charset="0"/>
                <a:cs typeface="Calibri" panose="020F0502020204030204" pitchFamily="34" charset="0"/>
              </a:rPr>
              <a:t> fine-tuning data, we only lose 0.1-0.4 F1, still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outperforming all existing systems by a wide margin. </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940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00B3D2B-613A-41BE-987D-E6A1324B456D}"/>
              </a:ext>
            </a:extLst>
          </p:cNvPr>
          <p:cNvSpPr>
            <a:spLocks noGrp="1"/>
          </p:cNvSpPr>
          <p:nvPr>
            <p:ph type="ctrTitle"/>
          </p:nvPr>
        </p:nvSpPr>
        <p:spPr>
          <a:xfrm>
            <a:off x="-1396337" y="3868881"/>
            <a:ext cx="6798250" cy="1153491"/>
          </a:xfrm>
        </p:spPr>
        <p:txBody>
          <a:bodyPr rtlCol="0" anchor="ctr" anchorCtr="0"/>
          <a:lstStyle/>
          <a:p>
            <a:pPr rtl="0"/>
            <a:r>
              <a:rPr lang="en-US" altLang="zh-TW" dirty="0"/>
              <a:t>Natural Language Processing</a:t>
            </a:r>
            <a:endParaRPr lang="zh-TW" altLang="en-US" dirty="0">
              <a:latin typeface="Microsoft JhengHei UI" panose="020B0604030504040204" pitchFamily="34" charset="-120"/>
              <a:ea typeface="Microsoft JhengHei UI" panose="020B0604030504040204" pitchFamily="34" charset="-120"/>
              <a:sym typeface="Microsoft JhengHei UI" panose="020B0604030504040204" pitchFamily="34" charset="-120"/>
            </a:endParaRPr>
          </a:p>
        </p:txBody>
      </p:sp>
      <p:sp>
        <p:nvSpPr>
          <p:cNvPr id="4" name="副標題 3">
            <a:extLst>
              <a:ext uri="{FF2B5EF4-FFF2-40B4-BE49-F238E27FC236}">
                <a16:creationId xmlns:a16="http://schemas.microsoft.com/office/drawing/2014/main" id="{4772945D-CA91-4CFE-8EB7-941C7618C994}"/>
              </a:ext>
            </a:extLst>
          </p:cNvPr>
          <p:cNvSpPr>
            <a:spLocks noGrp="1"/>
          </p:cNvSpPr>
          <p:nvPr>
            <p:ph type="subTitle" idx="1"/>
          </p:nvPr>
        </p:nvSpPr>
        <p:spPr>
          <a:xfrm>
            <a:off x="6168887" y="4245294"/>
            <a:ext cx="3811589" cy="1665176"/>
          </a:xfrm>
        </p:spPr>
        <p:txBody>
          <a:bodyPr rtlCol="0"/>
          <a:lstStyle/>
          <a:p>
            <a:pPr rtl="0"/>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Sequence to Sequence</a:t>
            </a:r>
          </a:p>
          <a:p>
            <a:pPr rtl="0"/>
            <a:r>
              <a:rPr lang="en-US" altLang="zh-TW" i="0" dirty="0"/>
              <a:t>Learning with</a:t>
            </a:r>
          </a:p>
          <a:p>
            <a:pPr rtl="0"/>
            <a:r>
              <a:rPr lang="en-US" altLang="zh-TW" i="0" dirty="0">
                <a:latin typeface="Microsoft JhengHei UI" panose="020B0604030504040204" pitchFamily="34" charset="-120"/>
                <a:ea typeface="Microsoft JhengHei UI" panose="020B0604030504040204" pitchFamily="34" charset="-120"/>
                <a:sym typeface="Microsoft JhengHei UI" panose="020B0604030504040204" pitchFamily="34" charset="-120"/>
              </a:rPr>
              <a:t>Neural Networks	    (Seq2Seq)</a:t>
            </a:r>
          </a:p>
        </p:txBody>
      </p:sp>
      <p:pic>
        <p:nvPicPr>
          <p:cNvPr id="18" name="圖片預留位置 17">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37908" r="37908"/>
          <a:stretch>
            <a:fillRect/>
          </a:stretch>
        </p:blipFill>
        <p:spPr/>
      </p:pic>
    </p:spTree>
    <p:extLst>
      <p:ext uri="{BB962C8B-B14F-4D97-AF65-F5344CB8AC3E}">
        <p14:creationId xmlns:p14="http://schemas.microsoft.com/office/powerpoint/2010/main" val="56955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tile tx="0" ty="0" sx="100000" sy="100000" flip="none" algn="tl"/>
        </a:blipFill>
        <a:effectLst/>
      </p:bgPr>
    </p:bg>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E94E4CCB-02C7-43A6-BF1E-61E48AFFA5AE}"/>
              </a:ext>
            </a:extLst>
          </p:cNvPr>
          <p:cNvSpPr txBox="1"/>
          <p:nvPr/>
        </p:nvSpPr>
        <p:spPr>
          <a:xfrm>
            <a:off x="616225" y="569844"/>
            <a:ext cx="1769165" cy="523220"/>
          </a:xfrm>
          <a:prstGeom prst="rect">
            <a:avLst/>
          </a:prstGeom>
          <a:noFill/>
        </p:spPr>
        <p:txBody>
          <a:bodyPr wrap="square" rtlCol="0">
            <a:spAutoFit/>
          </a:bodyPr>
          <a:lstStyle/>
          <a:p>
            <a:r>
              <a:rPr lang="en-US" sz="2800" b="1" dirty="0"/>
              <a:t>3    BERT</a:t>
            </a:r>
          </a:p>
        </p:txBody>
      </p:sp>
      <p:sp>
        <p:nvSpPr>
          <p:cNvPr id="2" name="矩形 1">
            <a:extLst>
              <a:ext uri="{FF2B5EF4-FFF2-40B4-BE49-F238E27FC236}">
                <a16:creationId xmlns:a16="http://schemas.microsoft.com/office/drawing/2014/main" id="{7104186C-9FA6-4737-93EA-EBEDD0F0CA3E}"/>
              </a:ext>
            </a:extLst>
          </p:cNvPr>
          <p:cNvSpPr/>
          <p:nvPr/>
        </p:nvSpPr>
        <p:spPr>
          <a:xfrm>
            <a:off x="691662" y="1093064"/>
            <a:ext cx="11125200" cy="5223161"/>
          </a:xfrm>
          <a:prstGeom prst="rect">
            <a:avLst/>
          </a:prstGeom>
        </p:spPr>
        <p:txBody>
          <a:bodyPr wrap="square">
            <a:spAutoFit/>
          </a:bodyPr>
          <a:lstStyle/>
          <a:p>
            <a:pPr>
              <a:lnSpc>
                <a:spcPct val="150000"/>
              </a:lnSpc>
            </a:pPr>
            <a:r>
              <a:rPr lang="zh-TW" altLang="en-US" sz="1600" dirty="0">
                <a:latin typeface="PingFang TC"/>
              </a:rPr>
              <a:t>這個模型的核心是</a:t>
            </a:r>
            <a:r>
              <a:rPr lang="en-US" altLang="zh-TW" sz="1600" dirty="0">
                <a:latin typeface="PingFang TC"/>
              </a:rPr>
              <a:t>Transformer</a:t>
            </a:r>
            <a:r>
              <a:rPr lang="zh-TW" altLang="en-US" sz="1600" dirty="0">
                <a:latin typeface="PingFang TC"/>
              </a:rPr>
              <a:t>的聚焦機制，對於一個語句，可以同時啓用多個聚焦點，而不必侷限於從前往後的，或者從後往前的。</a:t>
            </a:r>
            <a:r>
              <a:rPr lang="en-US" altLang="zh-TW" sz="1600" dirty="0">
                <a:latin typeface="Helvetica Neue"/>
              </a:rPr>
              <a:t>BERT </a:t>
            </a:r>
            <a:r>
              <a:rPr lang="zh-TW" altLang="en-US" sz="1600" dirty="0">
                <a:latin typeface="PingFang TC"/>
              </a:rPr>
              <a:t>用了兩個步驟，試圖去正確地訓練模型的參數。</a:t>
            </a:r>
            <a:br>
              <a:rPr lang="en-US" altLang="zh-TW" sz="1600" dirty="0">
                <a:latin typeface="PingFang TC"/>
              </a:rPr>
            </a:br>
            <a:br>
              <a:rPr lang="en-US" altLang="zh-TW" sz="1600" dirty="0">
                <a:latin typeface="PingFang TC"/>
              </a:rPr>
            </a:br>
            <a:r>
              <a:rPr lang="zh-TW" altLang="en-US" sz="1600" dirty="0">
                <a:latin typeface="PingFang TC"/>
              </a:rPr>
              <a:t>第一個步驟是把一篇文章中，</a:t>
            </a:r>
            <a:r>
              <a:rPr lang="en-US" altLang="zh-TW" sz="1600" dirty="0">
                <a:latin typeface="Helvetica Neue"/>
              </a:rPr>
              <a:t>15% </a:t>
            </a:r>
            <a:r>
              <a:rPr lang="zh-TW" altLang="en-US" sz="1600" dirty="0">
                <a:latin typeface="PingFang TC"/>
              </a:rPr>
              <a:t>的詞彙遮蓋，讓模型根據上下文全向地預測被遮蓋的詞。假如有</a:t>
            </a:r>
            <a:r>
              <a:rPr lang="zh-TW" altLang="en-US" sz="1600" dirty="0">
                <a:latin typeface="Helvetica Neue"/>
              </a:rPr>
              <a:t> </a:t>
            </a:r>
            <a:r>
              <a:rPr lang="en-US" altLang="zh-TW" sz="1600" dirty="0">
                <a:latin typeface="Helvetica Neue"/>
              </a:rPr>
              <a:t>1 </a:t>
            </a:r>
            <a:r>
              <a:rPr lang="zh-TW" altLang="en-US" sz="1600" dirty="0">
                <a:latin typeface="PingFang TC"/>
              </a:rPr>
              <a:t>萬篇文章，每篇文章平均有</a:t>
            </a:r>
            <a:r>
              <a:rPr lang="zh-TW" altLang="en-US" sz="1600" dirty="0">
                <a:latin typeface="Helvetica Neue"/>
              </a:rPr>
              <a:t> </a:t>
            </a:r>
            <a:r>
              <a:rPr lang="en-US" altLang="zh-TW" sz="1600" dirty="0">
                <a:latin typeface="Helvetica Neue"/>
              </a:rPr>
              <a:t>100 </a:t>
            </a:r>
            <a:r>
              <a:rPr lang="zh-TW" altLang="en-US" sz="1600" dirty="0">
                <a:latin typeface="PingFang TC"/>
              </a:rPr>
              <a:t>個詞彙，隨機遮蓋</a:t>
            </a:r>
            <a:r>
              <a:rPr lang="zh-TW" altLang="en-US" sz="1600" dirty="0">
                <a:latin typeface="Helvetica Neue"/>
              </a:rPr>
              <a:t> </a:t>
            </a:r>
            <a:r>
              <a:rPr lang="en-US" altLang="zh-TW" sz="1600" dirty="0">
                <a:latin typeface="Helvetica Neue"/>
              </a:rPr>
              <a:t>15% </a:t>
            </a:r>
            <a:r>
              <a:rPr lang="zh-TW" altLang="en-US" sz="1600" dirty="0">
                <a:latin typeface="PingFang TC"/>
              </a:rPr>
              <a:t>的詞彙，模型的任務是正確地預測這</a:t>
            </a:r>
            <a:r>
              <a:rPr lang="zh-TW" altLang="en-US" sz="1600" dirty="0">
                <a:latin typeface="Helvetica Neue"/>
              </a:rPr>
              <a:t> </a:t>
            </a:r>
            <a:r>
              <a:rPr lang="en-US" altLang="zh-TW" sz="1600" dirty="0">
                <a:latin typeface="Helvetica Neue"/>
              </a:rPr>
              <a:t>15 </a:t>
            </a:r>
            <a:r>
              <a:rPr lang="zh-TW" altLang="en-US" sz="1600" dirty="0">
                <a:latin typeface="PingFang TC"/>
              </a:rPr>
              <a:t>萬個被遮蓋的詞彙。通過全向預測被遮蓋住的詞彙，來完成初步訓練</a:t>
            </a:r>
            <a:r>
              <a:rPr lang="zh-TW" altLang="en-US" sz="1600" dirty="0">
                <a:latin typeface="Helvetica Neue"/>
              </a:rPr>
              <a:t> </a:t>
            </a:r>
            <a:r>
              <a:rPr lang="en-US" altLang="zh-TW" sz="1600" dirty="0">
                <a:latin typeface="Helvetica Neue"/>
              </a:rPr>
              <a:t>Transformer </a:t>
            </a:r>
            <a:r>
              <a:rPr lang="zh-TW" altLang="en-US" sz="1600" dirty="0">
                <a:latin typeface="PingFang TC"/>
              </a:rPr>
              <a:t>模型。</a:t>
            </a:r>
            <a:br>
              <a:rPr lang="zh-TW" altLang="en-US" sz="1600" dirty="0">
                <a:latin typeface="PingFang TC"/>
              </a:rPr>
            </a:br>
            <a:endParaRPr lang="zh-TW" altLang="en-US" sz="1600" dirty="0">
              <a:latin typeface="PingFang TC"/>
            </a:endParaRPr>
          </a:p>
          <a:p>
            <a:pPr>
              <a:lnSpc>
                <a:spcPct val="150000"/>
              </a:lnSpc>
            </a:pPr>
            <a:r>
              <a:rPr lang="zh-TW" altLang="en-US" sz="1600" dirty="0">
                <a:latin typeface="PingFang TC"/>
              </a:rPr>
              <a:t>第二個步驟繼續訓練模型的參數。</a:t>
            </a:r>
            <a:br>
              <a:rPr lang="en-US" altLang="zh-TW" sz="1600" dirty="0">
                <a:latin typeface="PingFang TC"/>
              </a:rPr>
            </a:br>
            <a:r>
              <a:rPr lang="zh-TW" altLang="en-US" sz="1600" dirty="0">
                <a:latin typeface="PingFang TC"/>
              </a:rPr>
              <a:t>譬如從上述</a:t>
            </a:r>
            <a:r>
              <a:rPr lang="zh-TW" altLang="en-US" sz="1600" dirty="0">
                <a:latin typeface="Helvetica Neue"/>
              </a:rPr>
              <a:t> </a:t>
            </a:r>
            <a:r>
              <a:rPr lang="en-US" altLang="zh-TW" sz="1600" dirty="0">
                <a:latin typeface="Helvetica Neue"/>
              </a:rPr>
              <a:t>1 </a:t>
            </a:r>
            <a:r>
              <a:rPr lang="zh-TW" altLang="en-US" sz="1600" dirty="0">
                <a:latin typeface="PingFang TC"/>
              </a:rPr>
              <a:t>萬篇文章中，挑選</a:t>
            </a:r>
            <a:r>
              <a:rPr lang="zh-TW" altLang="en-US" sz="1600" dirty="0">
                <a:latin typeface="Helvetica Neue"/>
              </a:rPr>
              <a:t> </a:t>
            </a:r>
            <a:r>
              <a:rPr lang="en-US" altLang="zh-TW" sz="1600" dirty="0">
                <a:latin typeface="Helvetica Neue"/>
              </a:rPr>
              <a:t>20 </a:t>
            </a:r>
            <a:r>
              <a:rPr lang="zh-TW" altLang="en-US" sz="1600" dirty="0">
                <a:latin typeface="PingFang TC"/>
              </a:rPr>
              <a:t>萬對語句，總共</a:t>
            </a:r>
            <a:r>
              <a:rPr lang="zh-TW" altLang="en-US" sz="1600" dirty="0">
                <a:latin typeface="Helvetica Neue"/>
              </a:rPr>
              <a:t> </a:t>
            </a:r>
            <a:r>
              <a:rPr lang="en-US" altLang="zh-TW" sz="1600" dirty="0">
                <a:latin typeface="Helvetica Neue"/>
              </a:rPr>
              <a:t>40 </a:t>
            </a:r>
            <a:r>
              <a:rPr lang="zh-TW" altLang="en-US" sz="1600" dirty="0">
                <a:latin typeface="PingFang TC"/>
              </a:rPr>
              <a:t>萬條語句。挑選語句對的時候，其中</a:t>
            </a:r>
            <a:r>
              <a:rPr lang="zh-TW" altLang="en-US" sz="1600" dirty="0">
                <a:latin typeface="Helvetica Neue"/>
              </a:rPr>
              <a:t> </a:t>
            </a:r>
            <a:r>
              <a:rPr lang="en-US" altLang="zh-TW" sz="1600" dirty="0">
                <a:latin typeface="Helvetica Neue"/>
              </a:rPr>
              <a:t>2*10 </a:t>
            </a:r>
            <a:r>
              <a:rPr lang="zh-TW" altLang="en-US" sz="1600" dirty="0">
                <a:latin typeface="PingFang TC"/>
              </a:rPr>
              <a:t>萬對語句，是連續的兩條上下文語句，另外</a:t>
            </a:r>
            <a:r>
              <a:rPr lang="zh-TW" altLang="en-US" sz="1600" dirty="0">
                <a:latin typeface="Helvetica Neue"/>
              </a:rPr>
              <a:t> </a:t>
            </a:r>
            <a:r>
              <a:rPr lang="en-US" altLang="zh-TW" sz="1600" dirty="0">
                <a:latin typeface="Helvetica Neue"/>
              </a:rPr>
              <a:t>2*10 </a:t>
            </a:r>
            <a:r>
              <a:rPr lang="zh-TW" altLang="en-US" sz="1600" dirty="0">
                <a:latin typeface="PingFang TC"/>
              </a:rPr>
              <a:t>萬對語句，不是連續的語句。然後讓</a:t>
            </a:r>
            <a:r>
              <a:rPr lang="zh-TW" altLang="en-US" sz="1600" dirty="0">
                <a:latin typeface="Helvetica Neue"/>
              </a:rPr>
              <a:t> </a:t>
            </a:r>
            <a:r>
              <a:rPr lang="en-US" altLang="zh-TW" sz="1600" dirty="0">
                <a:latin typeface="Helvetica Neue"/>
              </a:rPr>
              <a:t>Transformer </a:t>
            </a:r>
            <a:r>
              <a:rPr lang="zh-TW" altLang="en-US" sz="1600" dirty="0">
                <a:latin typeface="PingFang TC"/>
              </a:rPr>
              <a:t>模型來識別這</a:t>
            </a:r>
            <a:r>
              <a:rPr lang="zh-TW" altLang="en-US" sz="1600" dirty="0">
                <a:latin typeface="Helvetica Neue"/>
              </a:rPr>
              <a:t> </a:t>
            </a:r>
            <a:r>
              <a:rPr lang="en-US" altLang="zh-TW" sz="1600" dirty="0">
                <a:latin typeface="Helvetica Neue"/>
              </a:rPr>
              <a:t>20 </a:t>
            </a:r>
            <a:r>
              <a:rPr lang="zh-TW" altLang="en-US" sz="1600" dirty="0">
                <a:latin typeface="PingFang TC"/>
              </a:rPr>
              <a:t>萬對語句，哪些是連續的，哪些不連續。</a:t>
            </a:r>
            <a:endParaRPr lang="zh-TW" altLang="en-US" sz="1600" dirty="0">
              <a:latin typeface="Helvetica Neue"/>
            </a:endParaRPr>
          </a:p>
          <a:p>
            <a:pPr>
              <a:lnSpc>
                <a:spcPct val="150000"/>
              </a:lnSpc>
            </a:pPr>
            <a:r>
              <a:rPr lang="zh-TW" altLang="en-US" sz="1600" dirty="0">
                <a:latin typeface="PingFang TC"/>
              </a:rPr>
              <a:t>這兩步訓練合在一起，稱爲預訓練</a:t>
            </a:r>
            <a:r>
              <a:rPr lang="zh-TW" altLang="en-US" sz="1600" dirty="0">
                <a:latin typeface="Helvetica Neue"/>
              </a:rPr>
              <a:t> </a:t>
            </a:r>
            <a:r>
              <a:rPr lang="en-US" altLang="zh-TW" sz="1600" dirty="0">
                <a:latin typeface="Helvetica Neue"/>
              </a:rPr>
              <a:t>pre-training</a:t>
            </a:r>
            <a:r>
              <a:rPr lang="zh-TW" altLang="en-US" sz="1600" dirty="0">
                <a:latin typeface="PingFang TC"/>
              </a:rPr>
              <a:t>。</a:t>
            </a:r>
            <a:br>
              <a:rPr lang="en-US" altLang="zh-TW" sz="1600" dirty="0">
                <a:latin typeface="PingFang TC"/>
              </a:rPr>
            </a:br>
            <a:endParaRPr lang="en-US" altLang="zh-TW" sz="1600" dirty="0">
              <a:latin typeface="PingFang TC"/>
            </a:endParaRPr>
          </a:p>
          <a:p>
            <a:pPr marL="285750" indent="-285750">
              <a:lnSpc>
                <a:spcPct val="150000"/>
              </a:lnSpc>
              <a:buFont typeface="Arial" panose="020B0604020202020204" pitchFamily="34" charset="0"/>
              <a:buChar char="•"/>
            </a:pPr>
            <a:r>
              <a:rPr lang="zh-TW" altLang="en-US" sz="1600" b="1" dirty="0">
                <a:latin typeface="PingFang TC"/>
              </a:rPr>
              <a:t>通用語言表徵模型 </a:t>
            </a:r>
            <a:r>
              <a:rPr lang="en-US" altLang="zh-TW" sz="1600" b="1" dirty="0">
                <a:latin typeface="PingFang TC"/>
              </a:rPr>
              <a:t>(Language Representation Model)</a:t>
            </a:r>
            <a:endParaRPr lang="zh-TW" altLang="en-US" sz="1600" b="1" dirty="0">
              <a:latin typeface="Helvetica Neue"/>
            </a:endParaRPr>
          </a:p>
        </p:txBody>
      </p:sp>
    </p:spTree>
    <p:extLst>
      <p:ext uri="{BB962C8B-B14F-4D97-AF65-F5344CB8AC3E}">
        <p14:creationId xmlns:p14="http://schemas.microsoft.com/office/powerpoint/2010/main" val="2987568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pic>
        <p:nvPicPr>
          <p:cNvPr id="5" name="Picture 4">
            <a:extLst>
              <a:ext uri="{FF2B5EF4-FFF2-40B4-BE49-F238E27FC236}">
                <a16:creationId xmlns:a16="http://schemas.microsoft.com/office/drawing/2014/main" id="{B131F8E8-E851-F549-B000-2056AC130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1466850"/>
            <a:ext cx="11506200" cy="3924300"/>
          </a:xfrm>
          <a:prstGeom prst="rect">
            <a:avLst/>
          </a:prstGeom>
        </p:spPr>
      </p:pic>
    </p:spTree>
    <p:extLst>
      <p:ext uri="{BB962C8B-B14F-4D97-AF65-F5344CB8AC3E}">
        <p14:creationId xmlns:p14="http://schemas.microsoft.com/office/powerpoint/2010/main" val="684516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392B26-14C1-AE40-8403-C4D20C378054}"/>
              </a:ext>
            </a:extLst>
          </p:cNvPr>
          <p:cNvSpPr/>
          <p:nvPr/>
        </p:nvSpPr>
        <p:spPr>
          <a:xfrm>
            <a:off x="927368" y="1287616"/>
            <a:ext cx="10726367" cy="3892861"/>
          </a:xfrm>
          <a:prstGeom prst="rect">
            <a:avLst/>
          </a:prstGeom>
        </p:spPr>
        <p:txBody>
          <a:bodyPr wrap="square">
            <a:spAutoFit/>
          </a:bodyPr>
          <a:lstStyle/>
          <a:p>
            <a:endParaRPr lang="en-US" sz="2800" dirty="0"/>
          </a:p>
          <a:p>
            <a:r>
              <a:rPr lang="en-US" sz="2800" dirty="0"/>
              <a:t>The main result of this work is the following. </a:t>
            </a:r>
          </a:p>
          <a:p>
            <a:endParaRPr lang="en-US" sz="2800" dirty="0"/>
          </a:p>
          <a:p>
            <a:pPr>
              <a:lnSpc>
                <a:spcPct val="150000"/>
              </a:lnSpc>
            </a:pPr>
            <a:r>
              <a:rPr lang="en-US" sz="2800" dirty="0"/>
              <a:t>On the WMT’14 English to French translation task, we obtained a BLEU score of 34.81 by directly extracting translations from an ensemble of </a:t>
            </a:r>
          </a:p>
          <a:p>
            <a:pPr>
              <a:lnSpc>
                <a:spcPct val="150000"/>
              </a:lnSpc>
            </a:pPr>
            <a:r>
              <a:rPr lang="en-US" sz="2800" dirty="0"/>
              <a:t>5 deep LSTMs (with 384M parameters and 8,000 dimensional state each) using a simple left-to-right beam-search decoder.</a:t>
            </a:r>
          </a:p>
        </p:txBody>
      </p:sp>
      <p:sp>
        <p:nvSpPr>
          <p:cNvPr id="5" name="文字方塊 3">
            <a:extLst>
              <a:ext uri="{FF2B5EF4-FFF2-40B4-BE49-F238E27FC236}">
                <a16:creationId xmlns:a16="http://schemas.microsoft.com/office/drawing/2014/main" id="{F810AAE5-7993-1845-A41A-926D274738E0}"/>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3453950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392B26-14C1-AE40-8403-C4D20C378054}"/>
              </a:ext>
            </a:extLst>
          </p:cNvPr>
          <p:cNvSpPr/>
          <p:nvPr/>
        </p:nvSpPr>
        <p:spPr>
          <a:xfrm>
            <a:off x="927368" y="1559990"/>
            <a:ext cx="10726367" cy="4401205"/>
          </a:xfrm>
          <a:prstGeom prst="rect">
            <a:avLst/>
          </a:prstGeom>
        </p:spPr>
        <p:txBody>
          <a:bodyPr wrap="square">
            <a:spAutoFit/>
          </a:bodyPr>
          <a:lstStyle/>
          <a:p>
            <a:r>
              <a:rPr lang="en-US" sz="2800" dirty="0"/>
              <a:t> This is by far the best result achieved by direct translation with large neural networks. </a:t>
            </a:r>
          </a:p>
          <a:p>
            <a:endParaRPr lang="en-US" sz="2800" dirty="0"/>
          </a:p>
          <a:p>
            <a:r>
              <a:rPr lang="en-US" sz="2800" dirty="0"/>
              <a:t>For comparison, the BLEU score of an SMT baseline on this dataset is 33.30 . </a:t>
            </a:r>
          </a:p>
          <a:p>
            <a:endParaRPr lang="en-US" sz="2800" dirty="0"/>
          </a:p>
          <a:p>
            <a:endParaRPr lang="en-US" sz="2800" dirty="0"/>
          </a:p>
          <a:p>
            <a:r>
              <a:rPr lang="en-US" sz="2800" dirty="0"/>
              <a:t>The 34.81 BLEU score was achieved by an LSTM with a vocabulary of 80k words, so the score was penalized whenever the reference translation contained a word not covered by these 80k. </a:t>
            </a:r>
          </a:p>
        </p:txBody>
      </p:sp>
      <p:sp>
        <p:nvSpPr>
          <p:cNvPr id="5" name="文字方塊 3">
            <a:extLst>
              <a:ext uri="{FF2B5EF4-FFF2-40B4-BE49-F238E27FC236}">
                <a16:creationId xmlns:a16="http://schemas.microsoft.com/office/drawing/2014/main" id="{DC1E1D5B-BC75-744C-BF1F-4F04A2C5864B}"/>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13908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392B26-14C1-AE40-8403-C4D20C378054}"/>
              </a:ext>
            </a:extLst>
          </p:cNvPr>
          <p:cNvSpPr/>
          <p:nvPr/>
        </p:nvSpPr>
        <p:spPr>
          <a:xfrm>
            <a:off x="927368" y="1793454"/>
            <a:ext cx="10726367" cy="1384995"/>
          </a:xfrm>
          <a:prstGeom prst="rect">
            <a:avLst/>
          </a:prstGeom>
        </p:spPr>
        <p:txBody>
          <a:bodyPr wrap="square">
            <a:spAutoFit/>
          </a:bodyPr>
          <a:lstStyle/>
          <a:p>
            <a:r>
              <a:rPr lang="en-US" sz="2800" dirty="0"/>
              <a:t>This result shows that a relatively unoptimized small-vocabulary neural network architecture which has much room for improvement outperforms a phrase-based SMT system.</a:t>
            </a:r>
          </a:p>
        </p:txBody>
      </p:sp>
      <p:sp>
        <p:nvSpPr>
          <p:cNvPr id="5" name="文字方塊 3">
            <a:extLst>
              <a:ext uri="{FF2B5EF4-FFF2-40B4-BE49-F238E27FC236}">
                <a16:creationId xmlns:a16="http://schemas.microsoft.com/office/drawing/2014/main" id="{D98117C5-3960-F04E-96F1-0C75621D9618}"/>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879584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2677656"/>
          </a:xfrm>
          <a:prstGeom prst="rect">
            <a:avLst/>
          </a:prstGeom>
        </p:spPr>
        <p:txBody>
          <a:bodyPr wrap="square">
            <a:spAutoFit/>
          </a:bodyPr>
          <a:lstStyle/>
          <a:p>
            <a:r>
              <a:rPr lang="en-US" sz="2800" dirty="0"/>
              <a:t>Finally, we used the LSTM to rescore the publicly available 1000-best lists of the SMT baseline on the same task. </a:t>
            </a:r>
          </a:p>
          <a:p>
            <a:endParaRPr lang="en-US" sz="2800" dirty="0"/>
          </a:p>
          <a:p>
            <a:r>
              <a:rPr lang="en-US" sz="2800" dirty="0"/>
              <a:t>By doing so, we obtained a BLEU score of 36.5, which improves the baseline by 3.2 BLEU points and is close to the previous best published result on this task (which is 37.0).</a:t>
            </a:r>
          </a:p>
        </p:txBody>
      </p:sp>
      <p:sp>
        <p:nvSpPr>
          <p:cNvPr id="5" name="文字方塊 3">
            <a:extLst>
              <a:ext uri="{FF2B5EF4-FFF2-40B4-BE49-F238E27FC236}">
                <a16:creationId xmlns:a16="http://schemas.microsoft.com/office/drawing/2014/main" id="{DC56655B-5750-EC47-AD5D-9DC32841CEBB}"/>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299508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3108543"/>
          </a:xfrm>
          <a:prstGeom prst="rect">
            <a:avLst/>
          </a:prstGeom>
        </p:spPr>
        <p:txBody>
          <a:bodyPr wrap="square">
            <a:spAutoFit/>
          </a:bodyPr>
          <a:lstStyle/>
          <a:p>
            <a:r>
              <a:rPr lang="en-US" sz="2800" dirty="0"/>
              <a:t>Surprisingly, the LSTM did not suffer on very long sentences, despite the recent experience of other researchers with related architectures. </a:t>
            </a:r>
          </a:p>
          <a:p>
            <a:endParaRPr lang="en-US" sz="2800" dirty="0"/>
          </a:p>
          <a:p>
            <a:r>
              <a:rPr lang="en-US" sz="2800" dirty="0"/>
              <a:t>We were able to do well on long sentences because we reversed the order of words in the source sentence but not the target sentences in the training and test set. </a:t>
            </a:r>
          </a:p>
          <a:p>
            <a:endParaRPr lang="en-US" sz="2800" dirty="0"/>
          </a:p>
        </p:txBody>
      </p:sp>
      <p:sp>
        <p:nvSpPr>
          <p:cNvPr id="5" name="文字方塊 3">
            <a:extLst>
              <a:ext uri="{FF2B5EF4-FFF2-40B4-BE49-F238E27FC236}">
                <a16:creationId xmlns:a16="http://schemas.microsoft.com/office/drawing/2014/main" id="{8779C253-DFAA-114B-85B0-AE719EC81048}"/>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349772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3539430"/>
          </a:xfrm>
          <a:prstGeom prst="rect">
            <a:avLst/>
          </a:prstGeom>
        </p:spPr>
        <p:txBody>
          <a:bodyPr wrap="square">
            <a:spAutoFit/>
          </a:bodyPr>
          <a:lstStyle/>
          <a:p>
            <a:r>
              <a:rPr lang="en-US" sz="2800" dirty="0"/>
              <a:t>By doing so, we introduced many short term dependencies that made the optimization problem much simpler (see sec. 2 and 3.3). </a:t>
            </a:r>
          </a:p>
          <a:p>
            <a:endParaRPr lang="en-US" sz="2800" dirty="0"/>
          </a:p>
          <a:p>
            <a:r>
              <a:rPr lang="en-US" sz="2800" dirty="0"/>
              <a:t>As a result, SGD could learn LSTMs that had no trouble with long sentences. </a:t>
            </a:r>
          </a:p>
          <a:p>
            <a:endParaRPr lang="en-US" sz="2800" dirty="0"/>
          </a:p>
          <a:p>
            <a:r>
              <a:rPr lang="en-US" sz="2800" dirty="0"/>
              <a:t>The simple trick of reversing the words in the source sentence is one of the key technical contributions of this work.</a:t>
            </a:r>
          </a:p>
        </p:txBody>
      </p:sp>
      <p:sp>
        <p:nvSpPr>
          <p:cNvPr id="5" name="文字方塊 3">
            <a:extLst>
              <a:ext uri="{FF2B5EF4-FFF2-40B4-BE49-F238E27FC236}">
                <a16:creationId xmlns:a16="http://schemas.microsoft.com/office/drawing/2014/main" id="{9D432CC4-B10A-984A-97DC-F80655C4591A}"/>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2734304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1307537"/>
          </a:xfrm>
          <a:prstGeom prst="rect">
            <a:avLst/>
          </a:prstGeom>
        </p:spPr>
        <p:txBody>
          <a:bodyPr wrap="square">
            <a:spAutoFit/>
          </a:bodyPr>
          <a:lstStyle/>
          <a:p>
            <a:pPr>
              <a:lnSpc>
                <a:spcPct val="150000"/>
              </a:lnSpc>
            </a:pPr>
            <a:r>
              <a:rPr lang="en-US" sz="2800" dirty="0"/>
              <a:t>A useful property of the LSTM is that it learns to map an input sentence of variable length into a fixed-dimensional vector representation. </a:t>
            </a:r>
          </a:p>
        </p:txBody>
      </p:sp>
      <p:sp>
        <p:nvSpPr>
          <p:cNvPr id="5" name="文字方塊 3">
            <a:extLst>
              <a:ext uri="{FF2B5EF4-FFF2-40B4-BE49-F238E27FC236}">
                <a16:creationId xmlns:a16="http://schemas.microsoft.com/office/drawing/2014/main" id="{FB8D2A47-EB4C-4642-B236-482E1E84D61D}"/>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337712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3892861"/>
          </a:xfrm>
          <a:prstGeom prst="rect">
            <a:avLst/>
          </a:prstGeom>
        </p:spPr>
        <p:txBody>
          <a:bodyPr wrap="square">
            <a:spAutoFit/>
          </a:bodyPr>
          <a:lstStyle/>
          <a:p>
            <a:pPr>
              <a:lnSpc>
                <a:spcPct val="150000"/>
              </a:lnSpc>
            </a:pPr>
            <a:r>
              <a:rPr lang="en-US" sz="2800" dirty="0"/>
              <a:t>Given that translations tend to be paraphrases of the source sentences, the translation objective encourages the LSTM to find sentence representations that capture their meaning, as sentences with similar meanings are close to each other while different sentences meanings will be far. </a:t>
            </a:r>
          </a:p>
          <a:p>
            <a:pPr>
              <a:lnSpc>
                <a:spcPct val="150000"/>
              </a:lnSpc>
            </a:pPr>
            <a:endParaRPr lang="en-US" sz="2800" dirty="0"/>
          </a:p>
        </p:txBody>
      </p:sp>
      <p:sp>
        <p:nvSpPr>
          <p:cNvPr id="5" name="文字方塊 3">
            <a:extLst>
              <a:ext uri="{FF2B5EF4-FFF2-40B4-BE49-F238E27FC236}">
                <a16:creationId xmlns:a16="http://schemas.microsoft.com/office/drawing/2014/main" id="{CEF7EA1D-088A-8349-B123-4FA4268678EF}"/>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3791239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B0B42-6E95-074E-B6B7-E8D8FB483D74}"/>
              </a:ext>
            </a:extLst>
          </p:cNvPr>
          <p:cNvSpPr/>
          <p:nvPr/>
        </p:nvSpPr>
        <p:spPr>
          <a:xfrm>
            <a:off x="888459" y="1746753"/>
            <a:ext cx="10697184" cy="1953868"/>
          </a:xfrm>
          <a:prstGeom prst="rect">
            <a:avLst/>
          </a:prstGeom>
        </p:spPr>
        <p:txBody>
          <a:bodyPr wrap="square">
            <a:spAutoFit/>
          </a:bodyPr>
          <a:lstStyle/>
          <a:p>
            <a:pPr>
              <a:lnSpc>
                <a:spcPct val="150000"/>
              </a:lnSpc>
            </a:pPr>
            <a:r>
              <a:rPr lang="en-US" sz="2800" dirty="0"/>
              <a:t>A qualitative evaluation supports this claim, showing that our model is aware of word order and is fairly invariant to the active and passive voice.</a:t>
            </a:r>
          </a:p>
        </p:txBody>
      </p:sp>
      <p:sp>
        <p:nvSpPr>
          <p:cNvPr id="5" name="文字方塊 3">
            <a:extLst>
              <a:ext uri="{FF2B5EF4-FFF2-40B4-BE49-F238E27FC236}">
                <a16:creationId xmlns:a16="http://schemas.microsoft.com/office/drawing/2014/main" id="{BD317AAD-23F2-D845-BDEC-2D928A744D23}"/>
              </a:ext>
            </a:extLst>
          </p:cNvPr>
          <p:cNvSpPr txBox="1"/>
          <p:nvPr/>
        </p:nvSpPr>
        <p:spPr>
          <a:xfrm>
            <a:off x="616225" y="569844"/>
            <a:ext cx="7566992" cy="553998"/>
          </a:xfrm>
          <a:prstGeom prst="rect">
            <a:avLst/>
          </a:prstGeom>
          <a:noFill/>
        </p:spPr>
        <p:txBody>
          <a:bodyPr wrap="square" rtlCol="0">
            <a:spAutoFit/>
          </a:bodyPr>
          <a:lstStyle/>
          <a:p>
            <a:r>
              <a:rPr lang="en-US" sz="3000" b="1" dirty="0"/>
              <a:t>1.  Introduction</a:t>
            </a:r>
          </a:p>
        </p:txBody>
      </p:sp>
    </p:spTree>
    <p:extLst>
      <p:ext uri="{BB962C8B-B14F-4D97-AF65-F5344CB8AC3E}">
        <p14:creationId xmlns:p14="http://schemas.microsoft.com/office/powerpoint/2010/main" val="21277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E94E4CCB-02C7-43A6-BF1E-61E48AFFA5AE}"/>
              </a:ext>
            </a:extLst>
          </p:cNvPr>
          <p:cNvSpPr txBox="1"/>
          <p:nvPr/>
        </p:nvSpPr>
        <p:spPr>
          <a:xfrm>
            <a:off x="616225" y="569844"/>
            <a:ext cx="1769165" cy="523220"/>
          </a:xfrm>
          <a:prstGeom prst="rect">
            <a:avLst/>
          </a:prstGeom>
          <a:noFill/>
        </p:spPr>
        <p:txBody>
          <a:bodyPr wrap="square" rtlCol="0">
            <a:spAutoFit/>
          </a:bodyPr>
          <a:lstStyle/>
          <a:p>
            <a:r>
              <a:rPr lang="en-US" sz="2800" b="1" dirty="0"/>
              <a:t>3    BERT</a:t>
            </a:r>
          </a:p>
        </p:txBody>
      </p:sp>
      <p:sp>
        <p:nvSpPr>
          <p:cNvPr id="2" name="文字方塊 1">
            <a:extLst>
              <a:ext uri="{FF2B5EF4-FFF2-40B4-BE49-F238E27FC236}">
                <a16:creationId xmlns:a16="http://schemas.microsoft.com/office/drawing/2014/main" id="{312E5943-3B5F-4E89-89DA-6E6C2584C756}"/>
              </a:ext>
            </a:extLst>
          </p:cNvPr>
          <p:cNvSpPr txBox="1"/>
          <p:nvPr/>
        </p:nvSpPr>
        <p:spPr>
          <a:xfrm>
            <a:off x="2478156" y="2300549"/>
            <a:ext cx="1755609" cy="369332"/>
          </a:xfrm>
          <a:prstGeom prst="rect">
            <a:avLst/>
          </a:prstGeom>
          <a:noFill/>
        </p:spPr>
        <p:txBody>
          <a:bodyPr wrap="none" rtlCol="0">
            <a:spAutoFit/>
          </a:bodyPr>
          <a:lstStyle/>
          <a:p>
            <a:r>
              <a:rPr lang="en-GB" dirty="0"/>
              <a:t>Language Model</a:t>
            </a:r>
            <a:endParaRPr lang="en-US" dirty="0"/>
          </a:p>
        </p:txBody>
      </p:sp>
      <p:sp>
        <p:nvSpPr>
          <p:cNvPr id="3" name="文字方塊 2">
            <a:extLst>
              <a:ext uri="{FF2B5EF4-FFF2-40B4-BE49-F238E27FC236}">
                <a16:creationId xmlns:a16="http://schemas.microsoft.com/office/drawing/2014/main" id="{40E852C4-387A-4754-9E23-634F1F1C1AA4}"/>
              </a:ext>
            </a:extLst>
          </p:cNvPr>
          <p:cNvSpPr txBox="1"/>
          <p:nvPr/>
        </p:nvSpPr>
        <p:spPr>
          <a:xfrm>
            <a:off x="2113722" y="3823252"/>
            <a:ext cx="2382319" cy="369332"/>
          </a:xfrm>
          <a:prstGeom prst="rect">
            <a:avLst/>
          </a:prstGeom>
          <a:noFill/>
        </p:spPr>
        <p:txBody>
          <a:bodyPr wrap="none" rtlCol="0">
            <a:spAutoFit/>
          </a:bodyPr>
          <a:lstStyle/>
          <a:p>
            <a:r>
              <a:rPr lang="en-GB" dirty="0"/>
              <a:t>Transformer - Attention</a:t>
            </a:r>
            <a:endParaRPr lang="en-US" dirty="0"/>
          </a:p>
        </p:txBody>
      </p:sp>
      <p:sp>
        <p:nvSpPr>
          <p:cNvPr id="4" name="文字方塊 3">
            <a:extLst>
              <a:ext uri="{FF2B5EF4-FFF2-40B4-BE49-F238E27FC236}">
                <a16:creationId xmlns:a16="http://schemas.microsoft.com/office/drawing/2014/main" id="{348BEEC6-31D2-4903-A57F-5ED63E625CC5}"/>
              </a:ext>
            </a:extLst>
          </p:cNvPr>
          <p:cNvSpPr txBox="1"/>
          <p:nvPr/>
        </p:nvSpPr>
        <p:spPr>
          <a:xfrm>
            <a:off x="7414590" y="2907988"/>
            <a:ext cx="1287532" cy="369332"/>
          </a:xfrm>
          <a:prstGeom prst="rect">
            <a:avLst/>
          </a:prstGeom>
          <a:noFill/>
        </p:spPr>
        <p:txBody>
          <a:bodyPr wrap="none" rtlCol="0">
            <a:spAutoFit/>
          </a:bodyPr>
          <a:lstStyle/>
          <a:p>
            <a:r>
              <a:rPr lang="en-GB" dirty="0"/>
              <a:t>Pre-training</a:t>
            </a:r>
            <a:endParaRPr lang="en-US" dirty="0"/>
          </a:p>
        </p:txBody>
      </p:sp>
      <p:cxnSp>
        <p:nvCxnSpPr>
          <p:cNvPr id="6" name="直線單箭頭接點 5">
            <a:extLst>
              <a:ext uri="{FF2B5EF4-FFF2-40B4-BE49-F238E27FC236}">
                <a16:creationId xmlns:a16="http://schemas.microsoft.com/office/drawing/2014/main" id="{34A7C377-45AA-4782-BBE2-D5A053C31AE0}"/>
              </a:ext>
            </a:extLst>
          </p:cNvPr>
          <p:cNvCxnSpPr>
            <a:cxnSpLocks/>
          </p:cNvCxnSpPr>
          <p:nvPr/>
        </p:nvCxnSpPr>
        <p:spPr>
          <a:xfrm>
            <a:off x="4371681" y="2543986"/>
            <a:ext cx="2711606" cy="490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517C9A57-8EB7-4A11-8BD9-541B4D4339F0}"/>
              </a:ext>
            </a:extLst>
          </p:cNvPr>
          <p:cNvCxnSpPr>
            <a:cxnSpLocks/>
            <a:stCxn id="3" idx="3"/>
          </p:cNvCxnSpPr>
          <p:nvPr/>
        </p:nvCxnSpPr>
        <p:spPr>
          <a:xfrm flipV="1">
            <a:off x="4496041" y="3277320"/>
            <a:ext cx="2587246" cy="7305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84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Beam Search Decoder</a:t>
            </a:r>
          </a:p>
        </p:txBody>
      </p:sp>
      <p:sp>
        <p:nvSpPr>
          <p:cNvPr id="2" name="TextBox 1">
            <a:extLst>
              <a:ext uri="{FF2B5EF4-FFF2-40B4-BE49-F238E27FC236}">
                <a16:creationId xmlns:a16="http://schemas.microsoft.com/office/drawing/2014/main" id="{6D861B90-C2F8-F948-8FFB-58CEF20BC6F0}"/>
              </a:ext>
            </a:extLst>
          </p:cNvPr>
          <p:cNvSpPr txBox="1"/>
          <p:nvPr/>
        </p:nvSpPr>
        <p:spPr>
          <a:xfrm>
            <a:off x="1167319" y="1468877"/>
            <a:ext cx="9834664" cy="1953868"/>
          </a:xfrm>
          <a:prstGeom prst="rect">
            <a:avLst/>
          </a:prstGeom>
          <a:noFill/>
        </p:spPr>
        <p:txBody>
          <a:bodyPr wrap="square" rtlCol="0">
            <a:spAutoFit/>
          </a:bodyPr>
          <a:lstStyle/>
          <a:p>
            <a:pPr>
              <a:lnSpc>
                <a:spcPct val="150000"/>
              </a:lnSpc>
            </a:pPr>
            <a:r>
              <a:rPr lang="en-US" altLang="zh-TW" sz="2800" dirty="0"/>
              <a:t>French : 		"</a:t>
            </a:r>
            <a:r>
              <a:rPr lang="en-US" sz="2800" dirty="0"/>
              <a:t>Jane </a:t>
            </a:r>
            <a:r>
              <a:rPr lang="en-US" sz="2800" dirty="0" err="1"/>
              <a:t>visite</a:t>
            </a:r>
            <a:r>
              <a:rPr lang="en-US" sz="2800" dirty="0"/>
              <a:t> </a:t>
            </a:r>
            <a:r>
              <a:rPr lang="en-US" sz="2800" dirty="0" err="1"/>
              <a:t>l'Afrique</a:t>
            </a:r>
            <a:r>
              <a:rPr lang="en-US" sz="2800" dirty="0"/>
              <a:t> </a:t>
            </a:r>
            <a:r>
              <a:rPr lang="en-US" sz="2800" dirty="0" err="1"/>
              <a:t>en</a:t>
            </a:r>
            <a:r>
              <a:rPr lang="en-US" sz="2800" dirty="0"/>
              <a:t> </a:t>
            </a:r>
            <a:r>
              <a:rPr lang="en-US" sz="2800" dirty="0" err="1"/>
              <a:t>septembre</a:t>
            </a:r>
            <a:r>
              <a:rPr lang="en-US" sz="2800" dirty="0"/>
              <a:t>." </a:t>
            </a:r>
          </a:p>
          <a:p>
            <a:pPr>
              <a:lnSpc>
                <a:spcPct val="150000"/>
              </a:lnSpc>
            </a:pPr>
            <a:r>
              <a:rPr lang="en-US" sz="2800" dirty="0"/>
              <a:t>English:		Jane is visiting Africa in September. </a:t>
            </a:r>
          </a:p>
          <a:p>
            <a:pPr>
              <a:lnSpc>
                <a:spcPct val="150000"/>
              </a:lnSpc>
            </a:pPr>
            <a:r>
              <a:rPr lang="en-US" altLang="zh-TW" sz="2800" dirty="0"/>
              <a:t>English:		</a:t>
            </a:r>
            <a:r>
              <a:rPr lang="en-US" sz="2800" dirty="0"/>
              <a:t>Jane is going to be visiting Africa in September.</a:t>
            </a:r>
          </a:p>
        </p:txBody>
      </p:sp>
      <p:sp>
        <p:nvSpPr>
          <p:cNvPr id="5" name="TextBox 4">
            <a:extLst>
              <a:ext uri="{FF2B5EF4-FFF2-40B4-BE49-F238E27FC236}">
                <a16:creationId xmlns:a16="http://schemas.microsoft.com/office/drawing/2014/main" id="{86D4449A-099A-4D4A-9C20-01E867C2A210}"/>
              </a:ext>
            </a:extLst>
          </p:cNvPr>
          <p:cNvSpPr txBox="1"/>
          <p:nvPr/>
        </p:nvSpPr>
        <p:spPr>
          <a:xfrm>
            <a:off x="1167319" y="4426086"/>
            <a:ext cx="283443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Beam Width = 3</a:t>
            </a:r>
          </a:p>
        </p:txBody>
      </p:sp>
    </p:spTree>
    <p:extLst>
      <p:ext uri="{BB962C8B-B14F-4D97-AF65-F5344CB8AC3E}">
        <p14:creationId xmlns:p14="http://schemas.microsoft.com/office/powerpoint/2010/main" val="60042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Beam Search Decoder</a:t>
            </a:r>
          </a:p>
        </p:txBody>
      </p:sp>
      <p:sp>
        <p:nvSpPr>
          <p:cNvPr id="5" name="TextBox 4">
            <a:extLst>
              <a:ext uri="{FF2B5EF4-FFF2-40B4-BE49-F238E27FC236}">
                <a16:creationId xmlns:a16="http://schemas.microsoft.com/office/drawing/2014/main" id="{86D4449A-099A-4D4A-9C20-01E867C2A210}"/>
              </a:ext>
            </a:extLst>
          </p:cNvPr>
          <p:cNvSpPr txBox="1"/>
          <p:nvPr/>
        </p:nvSpPr>
        <p:spPr>
          <a:xfrm>
            <a:off x="826851" y="2062264"/>
            <a:ext cx="283443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Beam Width = 3</a:t>
            </a:r>
          </a:p>
        </p:txBody>
      </p:sp>
      <p:pic>
        <p:nvPicPr>
          <p:cNvPr id="6" name="Picture 5">
            <a:extLst>
              <a:ext uri="{FF2B5EF4-FFF2-40B4-BE49-F238E27FC236}">
                <a16:creationId xmlns:a16="http://schemas.microsoft.com/office/drawing/2014/main" id="{F886886D-8555-3F46-8715-132CA84A6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5985" y="675297"/>
            <a:ext cx="3848696" cy="5671226"/>
          </a:xfrm>
          <a:prstGeom prst="rect">
            <a:avLst/>
          </a:prstGeom>
        </p:spPr>
      </p:pic>
      <p:sp>
        <p:nvSpPr>
          <p:cNvPr id="7" name="Rectangle 6">
            <a:extLst>
              <a:ext uri="{FF2B5EF4-FFF2-40B4-BE49-F238E27FC236}">
                <a16:creationId xmlns:a16="http://schemas.microsoft.com/office/drawing/2014/main" id="{14815C51-E39D-9443-A8C6-31FF1B481790}"/>
              </a:ext>
            </a:extLst>
          </p:cNvPr>
          <p:cNvSpPr/>
          <p:nvPr/>
        </p:nvSpPr>
        <p:spPr>
          <a:xfrm>
            <a:off x="875074" y="3249300"/>
            <a:ext cx="4140942" cy="523220"/>
          </a:xfrm>
          <a:prstGeom prst="rect">
            <a:avLst/>
          </a:prstGeom>
        </p:spPr>
        <p:txBody>
          <a:bodyPr wrap="none">
            <a:spAutoFit/>
          </a:bodyPr>
          <a:lstStyle/>
          <a:p>
            <a:r>
              <a:rPr lang="en-US" altLang="zh-TW" sz="2800" dirty="0">
                <a:solidFill>
                  <a:srgbClr val="1A1A1A"/>
                </a:solidFill>
                <a:latin typeface="-apple-system"/>
              </a:rPr>
              <a:t>Dictionary Size: 10000, </a:t>
            </a:r>
            <a:r>
              <a:rPr lang="en-US" sz="2800" dirty="0">
                <a:solidFill>
                  <a:srgbClr val="1A1A1A"/>
                </a:solidFill>
                <a:latin typeface="-apple-system"/>
              </a:rPr>
              <a:t>B=3</a:t>
            </a:r>
            <a:endParaRPr lang="en-US" sz="2800" dirty="0"/>
          </a:p>
        </p:txBody>
      </p:sp>
    </p:spTree>
    <p:extLst>
      <p:ext uri="{BB962C8B-B14F-4D97-AF65-F5344CB8AC3E}">
        <p14:creationId xmlns:p14="http://schemas.microsoft.com/office/powerpoint/2010/main" val="3387633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Beam Search Decoder</a:t>
            </a:r>
          </a:p>
        </p:txBody>
      </p:sp>
      <p:sp>
        <p:nvSpPr>
          <p:cNvPr id="5" name="TextBox 4">
            <a:extLst>
              <a:ext uri="{FF2B5EF4-FFF2-40B4-BE49-F238E27FC236}">
                <a16:creationId xmlns:a16="http://schemas.microsoft.com/office/drawing/2014/main" id="{86D4449A-099A-4D4A-9C20-01E867C2A210}"/>
              </a:ext>
            </a:extLst>
          </p:cNvPr>
          <p:cNvSpPr txBox="1"/>
          <p:nvPr/>
        </p:nvSpPr>
        <p:spPr>
          <a:xfrm>
            <a:off x="729575" y="1527243"/>
            <a:ext cx="283443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Beam Width = 3</a:t>
            </a:r>
          </a:p>
        </p:txBody>
      </p:sp>
      <p:pic>
        <p:nvPicPr>
          <p:cNvPr id="6" name="Picture 5">
            <a:extLst>
              <a:ext uri="{FF2B5EF4-FFF2-40B4-BE49-F238E27FC236}">
                <a16:creationId xmlns:a16="http://schemas.microsoft.com/office/drawing/2014/main" id="{F886886D-8555-3F46-8715-132CA84A6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404" y="616930"/>
            <a:ext cx="3848696" cy="5671226"/>
          </a:xfrm>
          <a:prstGeom prst="rect">
            <a:avLst/>
          </a:prstGeom>
        </p:spPr>
      </p:pic>
      <p:sp>
        <p:nvSpPr>
          <p:cNvPr id="7" name="Rectangle 6">
            <a:extLst>
              <a:ext uri="{FF2B5EF4-FFF2-40B4-BE49-F238E27FC236}">
                <a16:creationId xmlns:a16="http://schemas.microsoft.com/office/drawing/2014/main" id="{14815C51-E39D-9443-A8C6-31FF1B481790}"/>
              </a:ext>
            </a:extLst>
          </p:cNvPr>
          <p:cNvSpPr/>
          <p:nvPr/>
        </p:nvSpPr>
        <p:spPr>
          <a:xfrm>
            <a:off x="875074" y="2484642"/>
            <a:ext cx="4140942" cy="523220"/>
          </a:xfrm>
          <a:prstGeom prst="rect">
            <a:avLst/>
          </a:prstGeom>
        </p:spPr>
        <p:txBody>
          <a:bodyPr wrap="none">
            <a:spAutoFit/>
          </a:bodyPr>
          <a:lstStyle/>
          <a:p>
            <a:r>
              <a:rPr lang="en-US" altLang="zh-TW" sz="2800" dirty="0">
                <a:solidFill>
                  <a:srgbClr val="1A1A1A"/>
                </a:solidFill>
                <a:latin typeface="-apple-system"/>
              </a:rPr>
              <a:t>Dictionary Size: 10000, </a:t>
            </a:r>
            <a:r>
              <a:rPr lang="en-US" sz="2800" dirty="0">
                <a:solidFill>
                  <a:srgbClr val="1A1A1A"/>
                </a:solidFill>
                <a:latin typeface="-apple-system"/>
              </a:rPr>
              <a:t>B=3</a:t>
            </a:r>
            <a:endParaRPr lang="en-US" sz="2800" dirty="0"/>
          </a:p>
        </p:txBody>
      </p:sp>
      <p:sp>
        <p:nvSpPr>
          <p:cNvPr id="2" name="Rectangle 1">
            <a:extLst>
              <a:ext uri="{FF2B5EF4-FFF2-40B4-BE49-F238E27FC236}">
                <a16:creationId xmlns:a16="http://schemas.microsoft.com/office/drawing/2014/main" id="{C742B20D-E753-C34B-9180-30D5CF83DFB7}"/>
              </a:ext>
            </a:extLst>
          </p:cNvPr>
          <p:cNvSpPr/>
          <p:nvPr/>
        </p:nvSpPr>
        <p:spPr>
          <a:xfrm>
            <a:off x="441710" y="3901778"/>
            <a:ext cx="6096000" cy="2092881"/>
          </a:xfrm>
          <a:prstGeom prst="rect">
            <a:avLst/>
          </a:prstGeom>
        </p:spPr>
        <p:txBody>
          <a:bodyPr>
            <a:spAutoFit/>
          </a:bodyPr>
          <a:lstStyle/>
          <a:p>
            <a:pPr>
              <a:buFont typeface="Arial" panose="020B0604020202020204" pitchFamily="34" charset="0"/>
              <a:buChar char="•"/>
            </a:pPr>
            <a:r>
              <a:rPr lang="en-US" sz="2600" dirty="0">
                <a:solidFill>
                  <a:srgbClr val="1A1A1A"/>
                </a:solidFill>
                <a:latin typeface="-apple-system"/>
              </a:rPr>
              <a:t>in </a:t>
            </a:r>
            <a:r>
              <a:rPr lang="en-US" sz="2600" dirty="0" err="1">
                <a:solidFill>
                  <a:srgbClr val="1A1A1A"/>
                </a:solidFill>
                <a:latin typeface="-apple-system"/>
              </a:rPr>
              <a:t>september</a:t>
            </a:r>
            <a:endParaRPr lang="en-US" sz="2600" dirty="0">
              <a:solidFill>
                <a:srgbClr val="1A1A1A"/>
              </a:solidFill>
              <a:latin typeface="-apple-system"/>
            </a:endParaRPr>
          </a:p>
          <a:p>
            <a:pPr>
              <a:buFont typeface="Arial" panose="020B0604020202020204" pitchFamily="34" charset="0"/>
              <a:buChar char="•"/>
            </a:pPr>
            <a:r>
              <a:rPr lang="en-US" sz="2600" dirty="0">
                <a:solidFill>
                  <a:srgbClr val="1A1A1A"/>
                </a:solidFill>
                <a:latin typeface="-apple-system"/>
              </a:rPr>
              <a:t>jane is</a:t>
            </a:r>
          </a:p>
          <a:p>
            <a:pPr>
              <a:buFont typeface="Arial" panose="020B0604020202020204" pitchFamily="34" charset="0"/>
              <a:buChar char="•"/>
            </a:pPr>
            <a:r>
              <a:rPr lang="en-US" sz="2600" dirty="0">
                <a:solidFill>
                  <a:srgbClr val="1A1A1A"/>
                </a:solidFill>
                <a:latin typeface="-apple-system"/>
              </a:rPr>
              <a:t>jane visits</a:t>
            </a:r>
          </a:p>
          <a:p>
            <a:br>
              <a:rPr lang="en-US" sz="2600" dirty="0"/>
            </a:br>
            <a:endParaRPr lang="en-US" sz="2600" dirty="0"/>
          </a:p>
        </p:txBody>
      </p:sp>
      <p:sp>
        <p:nvSpPr>
          <p:cNvPr id="3" name="Rectangle 2">
            <a:extLst>
              <a:ext uri="{FF2B5EF4-FFF2-40B4-BE49-F238E27FC236}">
                <a16:creationId xmlns:a16="http://schemas.microsoft.com/office/drawing/2014/main" id="{AFD441E5-7136-804C-B606-ED82C07B0F12}"/>
              </a:ext>
            </a:extLst>
          </p:cNvPr>
          <p:cNvSpPr/>
          <p:nvPr/>
        </p:nvSpPr>
        <p:spPr>
          <a:xfrm>
            <a:off x="4937109" y="3901778"/>
            <a:ext cx="6096000" cy="2092881"/>
          </a:xfrm>
          <a:prstGeom prst="rect">
            <a:avLst/>
          </a:prstGeom>
        </p:spPr>
        <p:txBody>
          <a:bodyPr>
            <a:spAutoFit/>
          </a:bodyPr>
          <a:lstStyle/>
          <a:p>
            <a:pPr>
              <a:buFont typeface="Arial" panose="020B0604020202020204" pitchFamily="34" charset="0"/>
              <a:buChar char="•"/>
            </a:pPr>
            <a:r>
              <a:rPr lang="en-US" sz="2600" dirty="0"/>
              <a:t>in </a:t>
            </a:r>
            <a:r>
              <a:rPr lang="en-US" sz="2600" dirty="0" err="1"/>
              <a:t>september</a:t>
            </a:r>
            <a:r>
              <a:rPr lang="en-US" sz="2600" dirty="0"/>
              <a:t> jane</a:t>
            </a:r>
          </a:p>
          <a:p>
            <a:pPr>
              <a:buFont typeface="Arial" panose="020B0604020202020204" pitchFamily="34" charset="0"/>
              <a:buChar char="•"/>
            </a:pPr>
            <a:r>
              <a:rPr lang="en-US" sz="2600" dirty="0"/>
              <a:t>jane is visiting</a:t>
            </a:r>
          </a:p>
          <a:p>
            <a:pPr>
              <a:buFont typeface="Arial" panose="020B0604020202020204" pitchFamily="34" charset="0"/>
              <a:buChar char="•"/>
            </a:pPr>
            <a:r>
              <a:rPr lang="en-US" sz="2600" dirty="0"/>
              <a:t>jane visits </a:t>
            </a:r>
            <a:r>
              <a:rPr lang="en-US" sz="2600" dirty="0" err="1"/>
              <a:t>africa</a:t>
            </a:r>
            <a:endParaRPr lang="en-US" sz="2600" dirty="0"/>
          </a:p>
          <a:p>
            <a:br>
              <a:rPr lang="en-US" sz="2600" dirty="0"/>
            </a:br>
            <a:endParaRPr lang="en-US" sz="2600" dirty="0">
              <a:effectLst/>
            </a:endParaRPr>
          </a:p>
        </p:txBody>
      </p:sp>
      <p:cxnSp>
        <p:nvCxnSpPr>
          <p:cNvPr id="9" name="Straight Arrow Connector 8">
            <a:extLst>
              <a:ext uri="{FF2B5EF4-FFF2-40B4-BE49-F238E27FC236}">
                <a16:creationId xmlns:a16="http://schemas.microsoft.com/office/drawing/2014/main" id="{8EE3666A-E631-E549-8B38-E177641DC5A8}"/>
              </a:ext>
            </a:extLst>
          </p:cNvPr>
          <p:cNvCxnSpPr/>
          <p:nvPr/>
        </p:nvCxnSpPr>
        <p:spPr>
          <a:xfrm>
            <a:off x="2597285" y="4610911"/>
            <a:ext cx="1926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1205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Beam Search Decoder</a:t>
            </a:r>
          </a:p>
        </p:txBody>
      </p:sp>
      <p:sp>
        <p:nvSpPr>
          <p:cNvPr id="5" name="TextBox 4">
            <a:extLst>
              <a:ext uri="{FF2B5EF4-FFF2-40B4-BE49-F238E27FC236}">
                <a16:creationId xmlns:a16="http://schemas.microsoft.com/office/drawing/2014/main" id="{86D4449A-099A-4D4A-9C20-01E867C2A210}"/>
              </a:ext>
            </a:extLst>
          </p:cNvPr>
          <p:cNvSpPr txBox="1"/>
          <p:nvPr/>
        </p:nvSpPr>
        <p:spPr>
          <a:xfrm>
            <a:off x="729575" y="1527243"/>
            <a:ext cx="283443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Beam Width = 3</a:t>
            </a:r>
          </a:p>
        </p:txBody>
      </p:sp>
      <p:pic>
        <p:nvPicPr>
          <p:cNvPr id="6" name="Picture 5">
            <a:extLst>
              <a:ext uri="{FF2B5EF4-FFF2-40B4-BE49-F238E27FC236}">
                <a16:creationId xmlns:a16="http://schemas.microsoft.com/office/drawing/2014/main" id="{F886886D-8555-3F46-8715-132CA84A6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404" y="616930"/>
            <a:ext cx="3848696" cy="5671226"/>
          </a:xfrm>
          <a:prstGeom prst="rect">
            <a:avLst/>
          </a:prstGeom>
        </p:spPr>
      </p:pic>
      <p:sp>
        <p:nvSpPr>
          <p:cNvPr id="7" name="Rectangle 6">
            <a:extLst>
              <a:ext uri="{FF2B5EF4-FFF2-40B4-BE49-F238E27FC236}">
                <a16:creationId xmlns:a16="http://schemas.microsoft.com/office/drawing/2014/main" id="{14815C51-E39D-9443-A8C6-31FF1B481790}"/>
              </a:ext>
            </a:extLst>
          </p:cNvPr>
          <p:cNvSpPr/>
          <p:nvPr/>
        </p:nvSpPr>
        <p:spPr>
          <a:xfrm>
            <a:off x="875074" y="2484642"/>
            <a:ext cx="4140942" cy="523220"/>
          </a:xfrm>
          <a:prstGeom prst="rect">
            <a:avLst/>
          </a:prstGeom>
        </p:spPr>
        <p:txBody>
          <a:bodyPr wrap="none">
            <a:spAutoFit/>
          </a:bodyPr>
          <a:lstStyle/>
          <a:p>
            <a:r>
              <a:rPr lang="en-US" altLang="zh-TW" sz="2800" dirty="0">
                <a:solidFill>
                  <a:srgbClr val="1A1A1A"/>
                </a:solidFill>
                <a:latin typeface="-apple-system"/>
              </a:rPr>
              <a:t>Dictionary Size: 10000, </a:t>
            </a:r>
            <a:r>
              <a:rPr lang="en-US" sz="2800" dirty="0">
                <a:solidFill>
                  <a:srgbClr val="1A1A1A"/>
                </a:solidFill>
                <a:latin typeface="-apple-system"/>
              </a:rPr>
              <a:t>B=3</a:t>
            </a:r>
            <a:endParaRPr lang="en-US" sz="2800" dirty="0"/>
          </a:p>
        </p:txBody>
      </p:sp>
      <p:sp>
        <p:nvSpPr>
          <p:cNvPr id="2" name="Rectangle 1">
            <a:extLst>
              <a:ext uri="{FF2B5EF4-FFF2-40B4-BE49-F238E27FC236}">
                <a16:creationId xmlns:a16="http://schemas.microsoft.com/office/drawing/2014/main" id="{C742B20D-E753-C34B-9180-30D5CF83DFB7}"/>
              </a:ext>
            </a:extLst>
          </p:cNvPr>
          <p:cNvSpPr/>
          <p:nvPr/>
        </p:nvSpPr>
        <p:spPr>
          <a:xfrm>
            <a:off x="441710" y="3901778"/>
            <a:ext cx="6096000" cy="2092881"/>
          </a:xfrm>
          <a:prstGeom prst="rect">
            <a:avLst/>
          </a:prstGeom>
        </p:spPr>
        <p:txBody>
          <a:bodyPr>
            <a:spAutoFit/>
          </a:bodyPr>
          <a:lstStyle/>
          <a:p>
            <a:pPr>
              <a:buFont typeface="Arial" panose="020B0604020202020204" pitchFamily="34" charset="0"/>
              <a:buChar char="•"/>
            </a:pPr>
            <a:r>
              <a:rPr lang="en-US" sz="2600" dirty="0">
                <a:solidFill>
                  <a:srgbClr val="1A1A1A"/>
                </a:solidFill>
                <a:latin typeface="-apple-system"/>
              </a:rPr>
              <a:t>in </a:t>
            </a:r>
            <a:r>
              <a:rPr lang="en-US" sz="2600" dirty="0" err="1">
                <a:solidFill>
                  <a:srgbClr val="1A1A1A"/>
                </a:solidFill>
                <a:latin typeface="-apple-system"/>
              </a:rPr>
              <a:t>september</a:t>
            </a:r>
            <a:endParaRPr lang="en-US" sz="2600" dirty="0">
              <a:solidFill>
                <a:srgbClr val="1A1A1A"/>
              </a:solidFill>
              <a:latin typeface="-apple-system"/>
            </a:endParaRPr>
          </a:p>
          <a:p>
            <a:pPr>
              <a:buFont typeface="Arial" panose="020B0604020202020204" pitchFamily="34" charset="0"/>
              <a:buChar char="•"/>
            </a:pPr>
            <a:r>
              <a:rPr lang="en-US" sz="2600" dirty="0">
                <a:solidFill>
                  <a:srgbClr val="1A1A1A"/>
                </a:solidFill>
                <a:latin typeface="-apple-system"/>
              </a:rPr>
              <a:t>jane is</a:t>
            </a:r>
          </a:p>
          <a:p>
            <a:pPr>
              <a:buFont typeface="Arial" panose="020B0604020202020204" pitchFamily="34" charset="0"/>
              <a:buChar char="•"/>
            </a:pPr>
            <a:r>
              <a:rPr lang="en-US" sz="2600" dirty="0">
                <a:solidFill>
                  <a:srgbClr val="1A1A1A"/>
                </a:solidFill>
                <a:latin typeface="-apple-system"/>
              </a:rPr>
              <a:t>jane visits</a:t>
            </a:r>
          </a:p>
          <a:p>
            <a:br>
              <a:rPr lang="en-US" sz="2600" dirty="0"/>
            </a:br>
            <a:endParaRPr lang="en-US" sz="2600" dirty="0"/>
          </a:p>
        </p:txBody>
      </p:sp>
      <p:sp>
        <p:nvSpPr>
          <p:cNvPr id="3" name="Rectangle 2">
            <a:extLst>
              <a:ext uri="{FF2B5EF4-FFF2-40B4-BE49-F238E27FC236}">
                <a16:creationId xmlns:a16="http://schemas.microsoft.com/office/drawing/2014/main" id="{AFD441E5-7136-804C-B606-ED82C07B0F12}"/>
              </a:ext>
            </a:extLst>
          </p:cNvPr>
          <p:cNvSpPr/>
          <p:nvPr/>
        </p:nvSpPr>
        <p:spPr>
          <a:xfrm>
            <a:off x="4937109" y="3901778"/>
            <a:ext cx="6096000" cy="2092881"/>
          </a:xfrm>
          <a:prstGeom prst="rect">
            <a:avLst/>
          </a:prstGeom>
        </p:spPr>
        <p:txBody>
          <a:bodyPr>
            <a:spAutoFit/>
          </a:bodyPr>
          <a:lstStyle/>
          <a:p>
            <a:pPr>
              <a:buFont typeface="Arial" panose="020B0604020202020204" pitchFamily="34" charset="0"/>
              <a:buChar char="•"/>
            </a:pPr>
            <a:r>
              <a:rPr lang="en-US" sz="2600" dirty="0"/>
              <a:t>in </a:t>
            </a:r>
            <a:r>
              <a:rPr lang="en-US" sz="2600" dirty="0" err="1"/>
              <a:t>september</a:t>
            </a:r>
            <a:r>
              <a:rPr lang="en-US" sz="2600" dirty="0"/>
              <a:t> jane</a:t>
            </a:r>
          </a:p>
          <a:p>
            <a:pPr>
              <a:buFont typeface="Arial" panose="020B0604020202020204" pitchFamily="34" charset="0"/>
              <a:buChar char="•"/>
            </a:pPr>
            <a:r>
              <a:rPr lang="en-US" sz="2600" dirty="0"/>
              <a:t>jane is visiting</a:t>
            </a:r>
          </a:p>
          <a:p>
            <a:pPr>
              <a:buFont typeface="Arial" panose="020B0604020202020204" pitchFamily="34" charset="0"/>
              <a:buChar char="•"/>
            </a:pPr>
            <a:r>
              <a:rPr lang="en-US" sz="2600" dirty="0"/>
              <a:t>jane visits </a:t>
            </a:r>
            <a:r>
              <a:rPr lang="en-US" sz="2600" dirty="0" err="1"/>
              <a:t>africa</a:t>
            </a:r>
            <a:endParaRPr lang="en-US" sz="2600" dirty="0"/>
          </a:p>
          <a:p>
            <a:br>
              <a:rPr lang="en-US" sz="2600" dirty="0"/>
            </a:br>
            <a:endParaRPr lang="en-US" sz="2600" dirty="0">
              <a:effectLst/>
            </a:endParaRPr>
          </a:p>
        </p:txBody>
      </p:sp>
      <p:cxnSp>
        <p:nvCxnSpPr>
          <p:cNvPr id="9" name="Straight Arrow Connector 8">
            <a:extLst>
              <a:ext uri="{FF2B5EF4-FFF2-40B4-BE49-F238E27FC236}">
                <a16:creationId xmlns:a16="http://schemas.microsoft.com/office/drawing/2014/main" id="{8EE3666A-E631-E549-8B38-E177641DC5A8}"/>
              </a:ext>
            </a:extLst>
          </p:cNvPr>
          <p:cNvCxnSpPr/>
          <p:nvPr/>
        </p:nvCxnSpPr>
        <p:spPr>
          <a:xfrm>
            <a:off x="2597285" y="4610911"/>
            <a:ext cx="1926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46206A33-A1ED-6B47-843D-E722A33AC564}"/>
              </a:ext>
            </a:extLst>
          </p:cNvPr>
          <p:cNvSpPr/>
          <p:nvPr/>
        </p:nvSpPr>
        <p:spPr>
          <a:xfrm>
            <a:off x="1985949" y="5918824"/>
            <a:ext cx="4481291" cy="492443"/>
          </a:xfrm>
          <a:prstGeom prst="rect">
            <a:avLst/>
          </a:prstGeom>
        </p:spPr>
        <p:txBody>
          <a:bodyPr wrap="none">
            <a:spAutoFit/>
          </a:bodyPr>
          <a:lstStyle/>
          <a:p>
            <a:r>
              <a:rPr lang="en-US" sz="2600" b="1" dirty="0">
                <a:solidFill>
                  <a:srgbClr val="1A1A1A"/>
                </a:solidFill>
                <a:latin typeface="-apple-system"/>
              </a:rPr>
              <a:t>Jane visits </a:t>
            </a:r>
            <a:r>
              <a:rPr lang="en-US" sz="2600" b="1" dirty="0" err="1">
                <a:solidFill>
                  <a:srgbClr val="1A1A1A"/>
                </a:solidFill>
                <a:latin typeface="-apple-system"/>
              </a:rPr>
              <a:t>africa</a:t>
            </a:r>
            <a:r>
              <a:rPr lang="en-US" sz="2600" b="1" dirty="0">
                <a:solidFill>
                  <a:srgbClr val="1A1A1A"/>
                </a:solidFill>
                <a:latin typeface="-apple-system"/>
              </a:rPr>
              <a:t> in </a:t>
            </a:r>
            <a:r>
              <a:rPr lang="en-US" sz="2600" b="1" dirty="0" err="1">
                <a:solidFill>
                  <a:srgbClr val="1A1A1A"/>
                </a:solidFill>
                <a:latin typeface="-apple-system"/>
              </a:rPr>
              <a:t>september</a:t>
            </a:r>
            <a:r>
              <a:rPr lang="en-US" sz="2600" dirty="0">
                <a:solidFill>
                  <a:srgbClr val="1A1A1A"/>
                </a:solidFill>
                <a:latin typeface="-apple-system"/>
              </a:rPr>
              <a:t>”</a:t>
            </a:r>
            <a:endParaRPr lang="en-US" sz="2600" dirty="0"/>
          </a:p>
        </p:txBody>
      </p:sp>
    </p:spTree>
    <p:extLst>
      <p:ext uri="{BB962C8B-B14F-4D97-AF65-F5344CB8AC3E}">
        <p14:creationId xmlns:p14="http://schemas.microsoft.com/office/powerpoint/2010/main" val="117724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8102D3F-F953-4632-A92A-F140A8DE2829}"/>
              </a:ext>
            </a:extLst>
          </p:cNvPr>
          <p:cNvSpPr txBox="1"/>
          <p:nvPr/>
        </p:nvSpPr>
        <p:spPr>
          <a:xfrm>
            <a:off x="616225" y="569844"/>
            <a:ext cx="7566992" cy="553998"/>
          </a:xfrm>
          <a:prstGeom prst="rect">
            <a:avLst/>
          </a:prstGeom>
          <a:noFill/>
        </p:spPr>
        <p:txBody>
          <a:bodyPr wrap="square" rtlCol="0">
            <a:spAutoFit/>
          </a:bodyPr>
          <a:lstStyle/>
          <a:p>
            <a:r>
              <a:rPr lang="en-US" sz="3000" b="1" dirty="0"/>
              <a:t>Greedy Search</a:t>
            </a:r>
          </a:p>
        </p:txBody>
      </p:sp>
      <p:sp>
        <p:nvSpPr>
          <p:cNvPr id="5" name="TextBox 4">
            <a:extLst>
              <a:ext uri="{FF2B5EF4-FFF2-40B4-BE49-F238E27FC236}">
                <a16:creationId xmlns:a16="http://schemas.microsoft.com/office/drawing/2014/main" id="{86D4449A-099A-4D4A-9C20-01E867C2A210}"/>
              </a:ext>
            </a:extLst>
          </p:cNvPr>
          <p:cNvSpPr txBox="1"/>
          <p:nvPr/>
        </p:nvSpPr>
        <p:spPr>
          <a:xfrm>
            <a:off x="729575" y="1527243"/>
            <a:ext cx="2834430"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Beam Width = 1</a:t>
            </a:r>
          </a:p>
        </p:txBody>
      </p:sp>
      <p:sp>
        <p:nvSpPr>
          <p:cNvPr id="10" name="TextBox 9">
            <a:extLst>
              <a:ext uri="{FF2B5EF4-FFF2-40B4-BE49-F238E27FC236}">
                <a16:creationId xmlns:a16="http://schemas.microsoft.com/office/drawing/2014/main" id="{1EE4D032-A253-3242-8BEA-696ED7640F83}"/>
              </a:ext>
            </a:extLst>
          </p:cNvPr>
          <p:cNvSpPr txBox="1"/>
          <p:nvPr/>
        </p:nvSpPr>
        <p:spPr>
          <a:xfrm>
            <a:off x="1420238" y="2120630"/>
            <a:ext cx="9834664" cy="1953868"/>
          </a:xfrm>
          <a:prstGeom prst="rect">
            <a:avLst/>
          </a:prstGeom>
          <a:noFill/>
        </p:spPr>
        <p:txBody>
          <a:bodyPr wrap="square" rtlCol="0">
            <a:spAutoFit/>
          </a:bodyPr>
          <a:lstStyle/>
          <a:p>
            <a:pPr>
              <a:lnSpc>
                <a:spcPct val="150000"/>
              </a:lnSpc>
            </a:pPr>
            <a:r>
              <a:rPr lang="en-US" altLang="zh-TW" sz="2800" dirty="0"/>
              <a:t>French : 		</a:t>
            </a:r>
            <a:r>
              <a:rPr lang="en-US" sz="2800" dirty="0"/>
              <a:t>Jane </a:t>
            </a:r>
            <a:r>
              <a:rPr lang="en-US" sz="2800" dirty="0" err="1"/>
              <a:t>visite</a:t>
            </a:r>
            <a:r>
              <a:rPr lang="en-US" sz="2800" dirty="0"/>
              <a:t> </a:t>
            </a:r>
            <a:r>
              <a:rPr lang="en-US" sz="2800" dirty="0" err="1"/>
              <a:t>l'Afrique</a:t>
            </a:r>
            <a:r>
              <a:rPr lang="en-US" sz="2800" dirty="0"/>
              <a:t> </a:t>
            </a:r>
            <a:r>
              <a:rPr lang="en-US" sz="2800" dirty="0" err="1"/>
              <a:t>en</a:t>
            </a:r>
            <a:r>
              <a:rPr lang="en-US" sz="2800" dirty="0"/>
              <a:t> </a:t>
            </a:r>
            <a:r>
              <a:rPr lang="en-US" sz="2800" dirty="0" err="1"/>
              <a:t>septembre</a:t>
            </a:r>
            <a:r>
              <a:rPr lang="en-US" sz="2800" dirty="0"/>
              <a:t>.</a:t>
            </a:r>
          </a:p>
          <a:p>
            <a:pPr>
              <a:lnSpc>
                <a:spcPct val="150000"/>
              </a:lnSpc>
            </a:pPr>
            <a:r>
              <a:rPr lang="en-US" sz="2800" strike="sngStrike" dirty="0"/>
              <a:t>English:		Jane is visiting Africa in September. </a:t>
            </a:r>
          </a:p>
          <a:p>
            <a:pPr>
              <a:lnSpc>
                <a:spcPct val="150000"/>
              </a:lnSpc>
            </a:pPr>
            <a:r>
              <a:rPr lang="en-US" altLang="zh-TW" sz="2800" dirty="0"/>
              <a:t>English:		</a:t>
            </a:r>
            <a:r>
              <a:rPr lang="en-US" sz="2800" dirty="0"/>
              <a:t>Jane is going to be visiting Africa in September.</a:t>
            </a:r>
          </a:p>
        </p:txBody>
      </p:sp>
    </p:spTree>
    <p:extLst>
      <p:ext uri="{BB962C8B-B14F-4D97-AF65-F5344CB8AC3E}">
        <p14:creationId xmlns:p14="http://schemas.microsoft.com/office/powerpoint/2010/main" val="255051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ED13937B-75F2-4AC7-9CB7-ED53EEF5E4D0}"/>
              </a:ext>
            </a:extLst>
          </p:cNvPr>
          <p:cNvSpPr txBox="1"/>
          <p:nvPr/>
        </p:nvSpPr>
        <p:spPr>
          <a:xfrm>
            <a:off x="616225" y="569844"/>
            <a:ext cx="6546575" cy="523220"/>
          </a:xfrm>
          <a:prstGeom prst="rect">
            <a:avLst/>
          </a:prstGeom>
          <a:noFill/>
        </p:spPr>
        <p:txBody>
          <a:bodyPr wrap="square" rtlCol="0">
            <a:spAutoFit/>
          </a:bodyPr>
          <a:lstStyle/>
          <a:p>
            <a:r>
              <a:rPr lang="en-US" sz="2800" b="1" dirty="0"/>
              <a:t>3.0.1    BERT – </a:t>
            </a:r>
            <a:r>
              <a:rPr lang="en-US" sz="2600" b="1" dirty="0"/>
              <a:t>Model Architecture</a:t>
            </a:r>
          </a:p>
        </p:txBody>
      </p:sp>
      <p:sp>
        <p:nvSpPr>
          <p:cNvPr id="2" name="矩形 1">
            <a:extLst>
              <a:ext uri="{FF2B5EF4-FFF2-40B4-BE49-F238E27FC236}">
                <a16:creationId xmlns:a16="http://schemas.microsoft.com/office/drawing/2014/main" id="{E6647DCA-9DEC-4B9F-A99F-56AEC84727BC}"/>
              </a:ext>
            </a:extLst>
          </p:cNvPr>
          <p:cNvSpPr/>
          <p:nvPr/>
        </p:nvSpPr>
        <p:spPr>
          <a:xfrm>
            <a:off x="748747" y="1492311"/>
            <a:ext cx="11098695" cy="3903954"/>
          </a:xfrm>
          <a:prstGeom prst="rect">
            <a:avLst/>
          </a:prstGeom>
        </p:spPr>
        <p:txBody>
          <a:bodyPr wrap="square">
            <a:spAutoFit/>
          </a:bodyPr>
          <a:lstStyle/>
          <a:p>
            <a:pPr>
              <a:lnSpc>
                <a:spcPct val="150000"/>
              </a:lnSpc>
            </a:pPr>
            <a:r>
              <a:rPr lang="en-GB" sz="2400" baseline="30000" dirty="0">
                <a:solidFill>
                  <a:srgbClr val="000000"/>
                </a:solidFill>
              </a:rPr>
              <a:t>BERT’s model architecture is a multi-layer bidirectional Transformer encoder based on the original implementation described in </a:t>
            </a:r>
            <a:r>
              <a:rPr lang="en-GB" sz="2400" baseline="30000" dirty="0">
                <a:solidFill>
                  <a:srgbClr val="00006C"/>
                </a:solidFill>
              </a:rPr>
              <a:t>Vaswani et al. </a:t>
            </a:r>
            <a:r>
              <a:rPr lang="en-GB" sz="2400" baseline="30000" dirty="0">
                <a:solidFill>
                  <a:srgbClr val="000000"/>
                </a:solidFill>
              </a:rPr>
              <a:t>(</a:t>
            </a:r>
            <a:r>
              <a:rPr lang="en-GB" sz="2400" baseline="30000" dirty="0">
                <a:solidFill>
                  <a:srgbClr val="00006C"/>
                </a:solidFill>
              </a:rPr>
              <a:t>2017</a:t>
            </a:r>
            <a:r>
              <a:rPr lang="en-GB" sz="2400" baseline="30000" dirty="0">
                <a:solidFill>
                  <a:srgbClr val="000000"/>
                </a:solidFill>
              </a:rPr>
              <a:t>) and released in the </a:t>
            </a:r>
            <a:r>
              <a:rPr lang="en-GB" sz="2400" baseline="30000" dirty="0">
                <a:solidFill>
                  <a:srgbClr val="000000"/>
                </a:solidFill>
                <a:latin typeface="Bahnschrift Light" panose="020B0502040204020203" pitchFamily="34" charset="0"/>
              </a:rPr>
              <a:t>tensor2tensor</a:t>
            </a:r>
            <a:r>
              <a:rPr lang="en-GB" sz="2400" baseline="30000" dirty="0">
                <a:solidFill>
                  <a:srgbClr val="000000"/>
                </a:solidFill>
              </a:rPr>
              <a:t> library.</a:t>
            </a:r>
            <a:r>
              <a:rPr lang="en-GB" sz="2400" baseline="30000" dirty="0">
                <a:solidFill>
                  <a:srgbClr val="00006C"/>
                </a:solidFill>
              </a:rPr>
              <a:t> </a:t>
            </a:r>
            <a:r>
              <a:rPr lang="en-GB" sz="2400" baseline="30000" dirty="0">
                <a:solidFill>
                  <a:srgbClr val="000000"/>
                </a:solidFill>
              </a:rPr>
              <a:t>Because the use of Transformers has become common and our </a:t>
            </a:r>
            <a:br>
              <a:rPr lang="en-GB" sz="2400" baseline="30000" dirty="0">
                <a:solidFill>
                  <a:srgbClr val="000000"/>
                </a:solidFill>
              </a:rPr>
            </a:br>
            <a:r>
              <a:rPr lang="en-GB" sz="2400" baseline="30000" dirty="0">
                <a:solidFill>
                  <a:srgbClr val="000000"/>
                </a:solidFill>
              </a:rPr>
              <a:t>implementation is almost identical to the original, we will omit an exhaustive background description of the model architecture and refer readers to </a:t>
            </a:r>
            <a:r>
              <a:rPr lang="en-GB" sz="2400" baseline="30000" dirty="0">
                <a:solidFill>
                  <a:srgbClr val="00006C"/>
                </a:solidFill>
              </a:rPr>
              <a:t>Vaswani et al. </a:t>
            </a:r>
            <a:r>
              <a:rPr lang="en-GB" sz="2400" baseline="30000" dirty="0">
                <a:solidFill>
                  <a:srgbClr val="000000"/>
                </a:solidFill>
              </a:rPr>
              <a:t>(</a:t>
            </a:r>
            <a:r>
              <a:rPr lang="en-GB" sz="2400" baseline="30000" dirty="0">
                <a:solidFill>
                  <a:srgbClr val="00006C"/>
                </a:solidFill>
              </a:rPr>
              <a:t>2017</a:t>
            </a:r>
            <a:r>
              <a:rPr lang="en-GB" sz="2400" baseline="30000" dirty="0">
                <a:solidFill>
                  <a:srgbClr val="000000"/>
                </a:solidFill>
              </a:rPr>
              <a:t>) as well as excellent guides such as “The Annotated Transformer.”</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In this work, we denote the number of layers (i.e., Transformer blocks) as L, the hidden size as H, and the number of self-attention heads as A.</a:t>
            </a:r>
            <a:r>
              <a:rPr lang="en-GB" sz="2400" baseline="30000" dirty="0">
                <a:solidFill>
                  <a:srgbClr val="00006C"/>
                </a:solidFill>
              </a:rPr>
              <a:t> </a:t>
            </a:r>
            <a:br>
              <a:rPr lang="en-GB" sz="2400" baseline="30000" dirty="0">
                <a:solidFill>
                  <a:srgbClr val="00006C"/>
                </a:solidFill>
              </a:rPr>
            </a:br>
            <a:endParaRPr lang="en-GB" sz="2400" baseline="30000" dirty="0">
              <a:solidFill>
                <a:srgbClr val="00006C"/>
              </a:solidFill>
            </a:endParaRPr>
          </a:p>
          <a:p>
            <a:pPr>
              <a:lnSpc>
                <a:spcPct val="150000"/>
              </a:lnSpc>
            </a:pPr>
            <a:r>
              <a:rPr lang="en-GB" sz="2400" baseline="30000" dirty="0">
                <a:solidFill>
                  <a:srgbClr val="000000"/>
                </a:solidFill>
              </a:rPr>
              <a:t>We primarily report results on two model sizes: BERT</a:t>
            </a:r>
            <a:r>
              <a:rPr lang="en-GB" sz="2200" baseline="-25000" dirty="0">
                <a:solidFill>
                  <a:srgbClr val="000000"/>
                </a:solidFill>
              </a:rPr>
              <a:t>BASE</a:t>
            </a:r>
            <a:r>
              <a:rPr lang="en-GB" sz="2400" baseline="-25000" dirty="0">
                <a:solidFill>
                  <a:srgbClr val="000000"/>
                </a:solidFill>
              </a:rPr>
              <a:t> </a:t>
            </a:r>
            <a:r>
              <a:rPr lang="en-GB" sz="2400" baseline="30000" dirty="0">
                <a:solidFill>
                  <a:srgbClr val="000000"/>
                </a:solidFill>
              </a:rPr>
              <a:t>(L=12, H=768, A=12, Total Parameters=110M) and </a:t>
            </a:r>
            <a:br>
              <a:rPr lang="en-GB" sz="2400" baseline="30000" dirty="0">
                <a:solidFill>
                  <a:srgbClr val="000000"/>
                </a:solidFill>
              </a:rPr>
            </a:br>
            <a:r>
              <a:rPr lang="en-GB" sz="2400" baseline="30000" dirty="0">
                <a:solidFill>
                  <a:srgbClr val="000000"/>
                </a:solidFill>
              </a:rPr>
              <a:t>BERT</a:t>
            </a:r>
            <a:r>
              <a:rPr lang="en-GB" sz="2200" baseline="-25000" dirty="0">
                <a:solidFill>
                  <a:srgbClr val="000000"/>
                </a:solidFill>
              </a:rPr>
              <a:t>LARGE</a:t>
            </a:r>
            <a:r>
              <a:rPr lang="en-GB" sz="2400" baseline="-25000" dirty="0">
                <a:solidFill>
                  <a:srgbClr val="000000"/>
                </a:solidFill>
              </a:rPr>
              <a:t> </a:t>
            </a:r>
            <a:r>
              <a:rPr lang="en-GB" sz="2400" baseline="30000" dirty="0">
                <a:solidFill>
                  <a:srgbClr val="000000"/>
                </a:solidFill>
              </a:rPr>
              <a:t>(L=24, H=1024, A=16, Total Parameters=340M).</a:t>
            </a:r>
            <a:endParaRPr lang="en-US" sz="2400" dirty="0"/>
          </a:p>
        </p:txBody>
      </p:sp>
    </p:spTree>
    <p:extLst>
      <p:ext uri="{BB962C8B-B14F-4D97-AF65-F5344CB8AC3E}">
        <p14:creationId xmlns:p14="http://schemas.microsoft.com/office/powerpoint/2010/main" val="27605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FE7784-6A00-4C65-B0D8-B8D4AFFA624B}"/>
              </a:ext>
            </a:extLst>
          </p:cNvPr>
          <p:cNvSpPr/>
          <p:nvPr/>
        </p:nvSpPr>
        <p:spPr>
          <a:xfrm>
            <a:off x="437322" y="1257589"/>
            <a:ext cx="11469756" cy="1687963"/>
          </a:xfrm>
          <a:prstGeom prst="rect">
            <a:avLst/>
          </a:prstGeom>
        </p:spPr>
        <p:txBody>
          <a:bodyPr wrap="square">
            <a:spAutoFit/>
          </a:bodyPr>
          <a:lstStyle/>
          <a:p>
            <a:pPr>
              <a:lnSpc>
                <a:spcPct val="150000"/>
              </a:lnSpc>
            </a:pPr>
            <a:r>
              <a:rPr lang="en-GB" sz="2400" baseline="30000" dirty="0">
                <a:solidFill>
                  <a:srgbClr val="000000"/>
                </a:solidFill>
              </a:rPr>
              <a:t>BERT</a:t>
            </a:r>
            <a:r>
              <a:rPr lang="en-GB" sz="2200" baseline="-25000" dirty="0">
                <a:solidFill>
                  <a:srgbClr val="000000"/>
                </a:solidFill>
              </a:rPr>
              <a:t>BASE</a:t>
            </a:r>
            <a:r>
              <a:rPr lang="en-GB" sz="2400" baseline="-25000" dirty="0">
                <a:solidFill>
                  <a:srgbClr val="000000"/>
                </a:solidFill>
              </a:rPr>
              <a:t> </a:t>
            </a:r>
            <a:r>
              <a:rPr lang="en-GB" sz="2400" baseline="30000" dirty="0">
                <a:solidFill>
                  <a:srgbClr val="000000"/>
                </a:solidFill>
              </a:rPr>
              <a:t>was chosen to have the same model size as </a:t>
            </a:r>
            <a:r>
              <a:rPr lang="en-GB" sz="2400" baseline="30000" dirty="0" err="1">
                <a:solidFill>
                  <a:srgbClr val="000000"/>
                </a:solidFill>
              </a:rPr>
              <a:t>OpenAI</a:t>
            </a:r>
            <a:r>
              <a:rPr lang="en-GB" sz="2400" baseline="30000" dirty="0">
                <a:solidFill>
                  <a:srgbClr val="000000"/>
                </a:solidFill>
              </a:rPr>
              <a:t> GPT for comparison purposes. Critically, however, the BERT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Transformer uses bidirectional self-attention, while the GPT Transformer uses constrained self-attention where every token can only attend to context to its left.</a:t>
            </a:r>
            <a:endParaRPr lang="en-US" sz="2400" dirty="0"/>
          </a:p>
        </p:txBody>
      </p:sp>
      <p:sp>
        <p:nvSpPr>
          <p:cNvPr id="4" name="文字方塊 3">
            <a:extLst>
              <a:ext uri="{FF2B5EF4-FFF2-40B4-BE49-F238E27FC236}">
                <a16:creationId xmlns:a16="http://schemas.microsoft.com/office/drawing/2014/main" id="{9AC00989-F754-45F1-921C-D2EBE4A23095}"/>
              </a:ext>
            </a:extLst>
          </p:cNvPr>
          <p:cNvSpPr txBox="1"/>
          <p:nvPr/>
        </p:nvSpPr>
        <p:spPr>
          <a:xfrm>
            <a:off x="616225" y="569844"/>
            <a:ext cx="6546575" cy="523220"/>
          </a:xfrm>
          <a:prstGeom prst="rect">
            <a:avLst/>
          </a:prstGeom>
          <a:noFill/>
        </p:spPr>
        <p:txBody>
          <a:bodyPr wrap="square" rtlCol="0">
            <a:spAutoFit/>
          </a:bodyPr>
          <a:lstStyle/>
          <a:p>
            <a:r>
              <a:rPr lang="en-US" sz="2800" b="1" dirty="0"/>
              <a:t>3.0.1    BERT – </a:t>
            </a:r>
            <a:r>
              <a:rPr lang="en-US" sz="2600" b="1" dirty="0"/>
              <a:t>Model Architecture</a:t>
            </a:r>
          </a:p>
        </p:txBody>
      </p:sp>
      <p:pic>
        <p:nvPicPr>
          <p:cNvPr id="10" name="圖片 9">
            <a:extLst>
              <a:ext uri="{FF2B5EF4-FFF2-40B4-BE49-F238E27FC236}">
                <a16:creationId xmlns:a16="http://schemas.microsoft.com/office/drawing/2014/main" id="{25DADE43-AA23-4B78-97BE-BBC66D4BE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06386"/>
            <a:ext cx="12192000" cy="2966792"/>
          </a:xfrm>
          <a:prstGeom prst="rect">
            <a:avLst/>
          </a:prstGeom>
        </p:spPr>
      </p:pic>
    </p:spTree>
    <p:extLst>
      <p:ext uri="{BB962C8B-B14F-4D97-AF65-F5344CB8AC3E}">
        <p14:creationId xmlns:p14="http://schemas.microsoft.com/office/powerpoint/2010/main" val="41812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FE7784-6A00-4C65-B0D8-B8D4AFFA624B}"/>
              </a:ext>
            </a:extLst>
          </p:cNvPr>
          <p:cNvSpPr/>
          <p:nvPr/>
        </p:nvSpPr>
        <p:spPr>
          <a:xfrm>
            <a:off x="437322" y="1257589"/>
            <a:ext cx="11469756" cy="2057294"/>
          </a:xfrm>
          <a:prstGeom prst="rect">
            <a:avLst/>
          </a:prstGeom>
        </p:spPr>
        <p:txBody>
          <a:bodyPr wrap="square">
            <a:spAutoFit/>
          </a:bodyPr>
          <a:lstStyle/>
          <a:p>
            <a:pPr>
              <a:lnSpc>
                <a:spcPct val="150000"/>
              </a:lnSpc>
            </a:pPr>
            <a:r>
              <a:rPr lang="en-GB" sz="2400" baseline="30000" dirty="0"/>
              <a:t>To make BERT handle a variety of down-stream tasks, our input representation is able to unambiguously represent both a single sentence and a pair of sentences (e.g., ⟨ Question, Answer ⟩) in one token sequence. </a:t>
            </a:r>
            <a:br>
              <a:rPr lang="en-GB" sz="2400" baseline="30000" dirty="0"/>
            </a:br>
            <a:br>
              <a:rPr lang="en-GB" sz="2400" baseline="30000" dirty="0"/>
            </a:br>
            <a:r>
              <a:rPr lang="en-GB" sz="2400" baseline="30000" dirty="0"/>
              <a:t>Throughout this work, a “sentence” can be an arbitrary span of contiguous text, rather than an actual linguistic sentence. </a:t>
            </a:r>
            <a:br>
              <a:rPr lang="en-GB" sz="2400" baseline="30000" dirty="0"/>
            </a:br>
            <a:r>
              <a:rPr lang="en-GB" sz="2400" baseline="30000" dirty="0"/>
              <a:t>A “sequence” refers to the input token sequence to BERT, which may be a single sentence or two sentences packed together.</a:t>
            </a:r>
            <a:endParaRPr lang="en-US" sz="2400" dirty="0"/>
          </a:p>
        </p:txBody>
      </p:sp>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3.0.2    BERT – </a:t>
            </a:r>
            <a:r>
              <a:rPr lang="en-US" sz="2600" b="1" dirty="0" err="1"/>
              <a:t>Input/Output</a:t>
            </a:r>
            <a:r>
              <a:rPr lang="en-US" sz="2600" b="1" dirty="0"/>
              <a:t> Representation</a:t>
            </a:r>
          </a:p>
        </p:txBody>
      </p:sp>
      <p:sp>
        <p:nvSpPr>
          <p:cNvPr id="5" name="矩形 4">
            <a:extLst>
              <a:ext uri="{FF2B5EF4-FFF2-40B4-BE49-F238E27FC236}">
                <a16:creationId xmlns:a16="http://schemas.microsoft.com/office/drawing/2014/main" id="{5B8A2D67-7E12-47BF-9304-A1E5520E4E70}"/>
              </a:ext>
            </a:extLst>
          </p:cNvPr>
          <p:cNvSpPr/>
          <p:nvPr/>
        </p:nvSpPr>
        <p:spPr>
          <a:xfrm>
            <a:off x="437320" y="3543118"/>
            <a:ext cx="11469755" cy="1687963"/>
          </a:xfrm>
          <a:prstGeom prst="rect">
            <a:avLst/>
          </a:prstGeom>
        </p:spPr>
        <p:txBody>
          <a:bodyPr wrap="square">
            <a:spAutoFit/>
          </a:bodyPr>
          <a:lstStyle/>
          <a:p>
            <a:pPr>
              <a:lnSpc>
                <a:spcPct val="150000"/>
              </a:lnSpc>
            </a:pPr>
            <a:r>
              <a:rPr lang="en-GB" sz="2400" baseline="30000" dirty="0">
                <a:solidFill>
                  <a:srgbClr val="000000"/>
                </a:solidFill>
              </a:rPr>
              <a:t>We use </a:t>
            </a:r>
            <a:r>
              <a:rPr lang="en-GB" sz="2400" baseline="30000" dirty="0" err="1">
                <a:solidFill>
                  <a:srgbClr val="000000"/>
                </a:solidFill>
              </a:rPr>
              <a:t>WordPiece</a:t>
            </a:r>
            <a:r>
              <a:rPr lang="en-GB" sz="2400" baseline="30000" dirty="0">
                <a:solidFill>
                  <a:srgbClr val="000000"/>
                </a:solidFill>
              </a:rPr>
              <a:t> embeddings (</a:t>
            </a:r>
            <a:r>
              <a:rPr lang="en-GB" sz="2400" baseline="30000" dirty="0">
                <a:solidFill>
                  <a:srgbClr val="00006C"/>
                </a:solidFill>
              </a:rPr>
              <a:t>Wu et al.</a:t>
            </a:r>
            <a:r>
              <a:rPr lang="en-GB" sz="2400" baseline="30000" dirty="0">
                <a:solidFill>
                  <a:srgbClr val="000000"/>
                </a:solidFill>
              </a:rPr>
              <a:t>, </a:t>
            </a:r>
            <a:r>
              <a:rPr lang="en-GB" sz="2400" baseline="30000" dirty="0">
                <a:solidFill>
                  <a:srgbClr val="00006C"/>
                </a:solidFill>
              </a:rPr>
              <a:t>2016</a:t>
            </a:r>
            <a:r>
              <a:rPr lang="en-GB" sz="2400" baseline="30000" dirty="0">
                <a:solidFill>
                  <a:srgbClr val="000000"/>
                </a:solidFill>
              </a:rPr>
              <a:t>) with a 30,000 token vocabulary. The first token of every sequence is always a special classification token (</a:t>
            </a:r>
            <a:r>
              <a:rPr lang="en-GB" sz="2400" baseline="30000" dirty="0">
                <a:solidFill>
                  <a:srgbClr val="000000"/>
                </a:solidFill>
                <a:latin typeface="Bahnschrift Light" panose="020B0502040204020203" pitchFamily="34" charset="0"/>
              </a:rPr>
              <a:t>[CLS]</a:t>
            </a:r>
            <a:r>
              <a:rPr lang="en-GB" sz="2400" baseline="30000" dirty="0">
                <a:solidFill>
                  <a:srgbClr val="000000"/>
                </a:solidFill>
              </a:rPr>
              <a:t>). </a:t>
            </a:r>
            <a:br>
              <a:rPr lang="en-GB" sz="2400" baseline="30000" dirty="0">
                <a:solidFill>
                  <a:srgbClr val="000000"/>
                </a:solidFill>
              </a:rPr>
            </a:br>
            <a:r>
              <a:rPr lang="en-GB" sz="2400" baseline="30000" dirty="0">
                <a:solidFill>
                  <a:srgbClr val="000000"/>
                </a:solidFill>
              </a:rPr>
              <a:t>The final hidden state corresponding to this token is used as the aggregate sequence representation for classification tasks. Sentence pairs are packed together into a single sequence. We differentiate the sentences in two ways. </a:t>
            </a:r>
            <a:endParaRPr lang="en-US" sz="2400" dirty="0"/>
          </a:p>
        </p:txBody>
      </p:sp>
    </p:spTree>
    <p:extLst>
      <p:ext uri="{BB962C8B-B14F-4D97-AF65-F5344CB8AC3E}">
        <p14:creationId xmlns:p14="http://schemas.microsoft.com/office/powerpoint/2010/main" val="292128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3.0.2    BERT – </a:t>
            </a:r>
            <a:r>
              <a:rPr lang="en-US" sz="2600" b="1" dirty="0" err="1"/>
              <a:t>Input/Output</a:t>
            </a:r>
            <a:r>
              <a:rPr lang="en-US" sz="2600" b="1" dirty="0"/>
              <a:t> Representation</a:t>
            </a:r>
          </a:p>
        </p:txBody>
      </p:sp>
      <p:sp>
        <p:nvSpPr>
          <p:cNvPr id="4" name="矩形 3">
            <a:extLst>
              <a:ext uri="{FF2B5EF4-FFF2-40B4-BE49-F238E27FC236}">
                <a16:creationId xmlns:a16="http://schemas.microsoft.com/office/drawing/2014/main" id="{5A9B7DA4-9E43-406D-81F3-158554EE36B7}"/>
              </a:ext>
            </a:extLst>
          </p:cNvPr>
          <p:cNvSpPr/>
          <p:nvPr/>
        </p:nvSpPr>
        <p:spPr>
          <a:xfrm>
            <a:off x="702365" y="1503401"/>
            <a:ext cx="11237844" cy="1446550"/>
          </a:xfrm>
          <a:prstGeom prst="rect">
            <a:avLst/>
          </a:prstGeom>
        </p:spPr>
        <p:txBody>
          <a:bodyPr wrap="square">
            <a:spAutoFit/>
          </a:bodyPr>
          <a:lstStyle/>
          <a:p>
            <a:r>
              <a:rPr lang="en-GB" sz="2400" baseline="30000" dirty="0">
                <a:solidFill>
                  <a:srgbClr val="000000"/>
                </a:solidFill>
              </a:rPr>
              <a:t>First, we separate them with a special token </a:t>
            </a:r>
            <a:r>
              <a:rPr lang="en-GB" sz="2400" baseline="30000" dirty="0">
                <a:solidFill>
                  <a:srgbClr val="000000"/>
                </a:solidFill>
                <a:latin typeface="Bahnschrift Light" panose="020B0502040204020203" pitchFamily="34" charset="0"/>
              </a:rPr>
              <a:t>([SEP]</a:t>
            </a:r>
            <a:r>
              <a:rPr lang="en-GB" sz="2400" baseline="30000" dirty="0">
                <a:solidFill>
                  <a:srgbClr val="000000"/>
                </a:solidFill>
              </a:rPr>
              <a:t>). Second, we add a learned embedding to every token indicating whether it belongs to sentence A or sentence B. </a:t>
            </a:r>
            <a:br>
              <a:rPr lang="en-GB" sz="2400" baseline="30000" dirty="0">
                <a:solidFill>
                  <a:srgbClr val="000000"/>
                </a:solidFill>
              </a:rPr>
            </a:br>
            <a:br>
              <a:rPr lang="en-GB" sz="2400" baseline="30000" dirty="0">
                <a:solidFill>
                  <a:srgbClr val="000000"/>
                </a:solidFill>
              </a:rPr>
            </a:br>
            <a:r>
              <a:rPr lang="en-GB" sz="2400" baseline="30000" dirty="0">
                <a:solidFill>
                  <a:srgbClr val="000000"/>
                </a:solidFill>
              </a:rPr>
              <a:t>As shown in Figure </a:t>
            </a:r>
            <a:r>
              <a:rPr lang="en-GB" sz="2400" baseline="30000" dirty="0">
                <a:solidFill>
                  <a:srgbClr val="00006C"/>
                </a:solidFill>
              </a:rPr>
              <a:t>1</a:t>
            </a:r>
            <a:r>
              <a:rPr lang="en-GB" sz="2400" baseline="30000" dirty="0">
                <a:solidFill>
                  <a:srgbClr val="000000"/>
                </a:solidFill>
              </a:rPr>
              <a:t>, we denote input embedding as E, the final hidden vector of the special </a:t>
            </a:r>
            <a:r>
              <a:rPr lang="en-GB" sz="2400" baseline="30000" dirty="0">
                <a:solidFill>
                  <a:srgbClr val="000000"/>
                </a:solidFill>
                <a:latin typeface="Bahnschrift Light" panose="020B0502040204020203" pitchFamily="34" charset="0"/>
              </a:rPr>
              <a:t>[CLS]</a:t>
            </a:r>
            <a:r>
              <a:rPr lang="en-GB" sz="2400" baseline="30000" dirty="0">
                <a:solidFill>
                  <a:srgbClr val="000000"/>
                </a:solidFill>
              </a:rPr>
              <a:t> token as                    , and the final hidden vector for the             input token as                     .</a:t>
            </a:r>
            <a:endParaRPr lang="en-US" sz="2400" dirty="0"/>
          </a:p>
        </p:txBody>
      </p:sp>
      <p:pic>
        <p:nvPicPr>
          <p:cNvPr id="7" name="圖片 6">
            <a:extLst>
              <a:ext uri="{FF2B5EF4-FFF2-40B4-BE49-F238E27FC236}">
                <a16:creationId xmlns:a16="http://schemas.microsoft.com/office/drawing/2014/main" id="{2AA90F90-FE98-48CA-808E-CC9D9823C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3039" y="2162380"/>
            <a:ext cx="872995" cy="302523"/>
          </a:xfrm>
          <a:prstGeom prst="rect">
            <a:avLst/>
          </a:prstGeom>
        </p:spPr>
      </p:pic>
      <p:pic>
        <p:nvPicPr>
          <p:cNvPr id="9" name="圖片 8">
            <a:extLst>
              <a:ext uri="{FF2B5EF4-FFF2-40B4-BE49-F238E27FC236}">
                <a16:creationId xmlns:a16="http://schemas.microsoft.com/office/drawing/2014/main" id="{C1623DEC-B43E-4DCE-9EB4-930F20226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385" y="2568644"/>
            <a:ext cx="342900" cy="276225"/>
          </a:xfrm>
          <a:prstGeom prst="rect">
            <a:avLst/>
          </a:prstGeom>
        </p:spPr>
      </p:pic>
      <p:pic>
        <p:nvPicPr>
          <p:cNvPr id="11" name="圖片 10">
            <a:extLst>
              <a:ext uri="{FF2B5EF4-FFF2-40B4-BE49-F238E27FC236}">
                <a16:creationId xmlns:a16="http://schemas.microsoft.com/office/drawing/2014/main" id="{A79E5CBB-518E-4237-86D1-5DA3F7BA6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680" y="2488094"/>
            <a:ext cx="857250" cy="285750"/>
          </a:xfrm>
          <a:prstGeom prst="rect">
            <a:avLst/>
          </a:prstGeom>
        </p:spPr>
      </p:pic>
      <p:pic>
        <p:nvPicPr>
          <p:cNvPr id="14" name="圖片 13">
            <a:extLst>
              <a:ext uri="{FF2B5EF4-FFF2-40B4-BE49-F238E27FC236}">
                <a16:creationId xmlns:a16="http://schemas.microsoft.com/office/drawing/2014/main" id="{7C774127-DCEA-488F-AB18-A11DDCA733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929" y="2949951"/>
            <a:ext cx="9120142" cy="3494858"/>
          </a:xfrm>
          <a:prstGeom prst="rect">
            <a:avLst/>
          </a:prstGeom>
        </p:spPr>
      </p:pic>
    </p:spTree>
    <p:extLst>
      <p:ext uri="{BB962C8B-B14F-4D97-AF65-F5344CB8AC3E}">
        <p14:creationId xmlns:p14="http://schemas.microsoft.com/office/powerpoint/2010/main" val="37316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30C23BF-5171-4375-BD7C-F25D2C8F4043}"/>
              </a:ext>
            </a:extLst>
          </p:cNvPr>
          <p:cNvSpPr txBox="1"/>
          <p:nvPr/>
        </p:nvSpPr>
        <p:spPr>
          <a:xfrm>
            <a:off x="616225" y="569844"/>
            <a:ext cx="7566992" cy="523220"/>
          </a:xfrm>
          <a:prstGeom prst="rect">
            <a:avLst/>
          </a:prstGeom>
          <a:noFill/>
        </p:spPr>
        <p:txBody>
          <a:bodyPr wrap="square" rtlCol="0">
            <a:spAutoFit/>
          </a:bodyPr>
          <a:lstStyle/>
          <a:p>
            <a:r>
              <a:rPr lang="en-US" sz="2800" b="1" dirty="0"/>
              <a:t>3.0.2    BERT – </a:t>
            </a:r>
            <a:r>
              <a:rPr lang="en-US" sz="2600" b="1" dirty="0" err="1"/>
              <a:t>Input/Output</a:t>
            </a:r>
            <a:r>
              <a:rPr lang="en-US" sz="2600" b="1" dirty="0"/>
              <a:t> Representation</a:t>
            </a:r>
          </a:p>
        </p:txBody>
      </p:sp>
      <p:sp>
        <p:nvSpPr>
          <p:cNvPr id="8" name="矩形 7">
            <a:extLst>
              <a:ext uri="{FF2B5EF4-FFF2-40B4-BE49-F238E27FC236}">
                <a16:creationId xmlns:a16="http://schemas.microsoft.com/office/drawing/2014/main" id="{E437E92A-8555-4C82-916C-8916DFB2B5AE}"/>
              </a:ext>
            </a:extLst>
          </p:cNvPr>
          <p:cNvSpPr/>
          <p:nvPr/>
        </p:nvSpPr>
        <p:spPr>
          <a:xfrm>
            <a:off x="708992" y="1477757"/>
            <a:ext cx="11237843" cy="949299"/>
          </a:xfrm>
          <a:prstGeom prst="rect">
            <a:avLst/>
          </a:prstGeom>
        </p:spPr>
        <p:txBody>
          <a:bodyPr wrap="square">
            <a:spAutoFit/>
          </a:bodyPr>
          <a:lstStyle/>
          <a:p>
            <a:pPr>
              <a:lnSpc>
                <a:spcPct val="150000"/>
              </a:lnSpc>
            </a:pPr>
            <a:r>
              <a:rPr lang="en-GB" sz="2400" baseline="30000" dirty="0">
                <a:solidFill>
                  <a:srgbClr val="000000"/>
                </a:solidFill>
              </a:rPr>
              <a:t>For a given token, its input representation is constructed by summing the corresponding token, segment, and position embeddings. </a:t>
            </a:r>
            <a:br>
              <a:rPr lang="en-GB" sz="2400" baseline="30000" dirty="0">
                <a:solidFill>
                  <a:srgbClr val="000000"/>
                </a:solidFill>
              </a:rPr>
            </a:br>
            <a:r>
              <a:rPr lang="en-GB" sz="2400" baseline="30000" dirty="0">
                <a:solidFill>
                  <a:srgbClr val="000000"/>
                </a:solidFill>
              </a:rPr>
              <a:t>A visualization of this construction can be seen in Figure </a:t>
            </a:r>
            <a:r>
              <a:rPr lang="en-GB" sz="2400" baseline="30000" dirty="0">
                <a:solidFill>
                  <a:srgbClr val="00006C"/>
                </a:solidFill>
              </a:rPr>
              <a:t>2</a:t>
            </a:r>
            <a:r>
              <a:rPr lang="en-GB" sz="2400" baseline="30000" dirty="0">
                <a:solidFill>
                  <a:srgbClr val="000000"/>
                </a:solidFill>
              </a:rPr>
              <a:t>.</a:t>
            </a:r>
            <a:endParaRPr lang="en-US" sz="2400" dirty="0"/>
          </a:p>
        </p:txBody>
      </p:sp>
      <p:pic>
        <p:nvPicPr>
          <p:cNvPr id="5" name="圖片 4">
            <a:extLst>
              <a:ext uri="{FF2B5EF4-FFF2-40B4-BE49-F238E27FC236}">
                <a16:creationId xmlns:a16="http://schemas.microsoft.com/office/drawing/2014/main" id="{1CC11F51-51B6-4BA1-B29C-734B99D8B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25" y="2553942"/>
            <a:ext cx="10467975" cy="2571750"/>
          </a:xfrm>
          <a:prstGeom prst="rect">
            <a:avLst/>
          </a:prstGeom>
        </p:spPr>
      </p:pic>
    </p:spTree>
    <p:extLst>
      <p:ext uri="{BB962C8B-B14F-4D97-AF65-F5344CB8AC3E}">
        <p14:creationId xmlns:p14="http://schemas.microsoft.com/office/powerpoint/2010/main" val="2907133939"/>
      </p:ext>
    </p:extLst>
  </p:cSld>
  <p:clrMapOvr>
    <a:masterClrMapping/>
  </p:clrMapOvr>
</p:sld>
</file>

<file path=ppt/theme/theme1.xml><?xml version="1.0" encoding="utf-8"?>
<a:theme xmlns:a="http://schemas.openxmlformats.org/drawingml/2006/main" name="Office 佈景主題">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505_TF16411245.potx" id="{567857FF-B375-45FF-A8C2-7835F35CECA4}" vid="{5AC1984C-DBF7-4AE8-AC2F-A0A08EBFC5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61CFE-D4DA-4753-A9A5-D482B9609A35}">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sharepoint/v3"/>
    <ds:schemaRef ds:uri="http://purl.org/dc/terms/"/>
    <ds:schemaRef ds:uri="http://schemas.microsoft.com/office/infopath/2007/PartnerControls"/>
    <ds:schemaRef ds:uri="http://www.w3.org/XML/1998/namespace"/>
    <ds:schemaRef ds:uri="fb0879af-3eba-417a-a55a-ffe6dcd6ca77"/>
    <ds:schemaRef ds:uri="6dc4bcd6-49db-4c07-9060-8acfc67cef9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極簡彩色簡報</Template>
  <TotalTime>0</TotalTime>
  <Words>1928</Words>
  <Application>Microsoft Macintosh PowerPoint</Application>
  <PresentationFormat>Widescreen</PresentationFormat>
  <Paragraphs>206</Paragraphs>
  <Slides>44</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-apple-system</vt:lpstr>
      <vt:lpstr>Bahnschrift Light</vt:lpstr>
      <vt:lpstr>Microsoft JhengHei UI</vt:lpstr>
      <vt:lpstr>NimbusRomNo9L</vt:lpstr>
      <vt:lpstr>PingFang TC</vt:lpstr>
      <vt:lpstr>Arial</vt:lpstr>
      <vt:lpstr>Calibri</vt:lpstr>
      <vt:lpstr>Helvetica Neue</vt:lpstr>
      <vt:lpstr>Times New Roman</vt:lpstr>
      <vt:lpstr>Office 佈景主題</vt:lpstr>
      <vt:lpstr>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2019-11-18T02:31:16Z</dcterms:created>
  <dcterms:modified xsi:type="dcterms:W3CDTF">2019-12-31T03:02:57Z</dcterms:modified>
</cp:coreProperties>
</file>