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26"/>
  </p:notesMasterIdLst>
  <p:handoutMasterIdLst>
    <p:handoutMasterId r:id="rId27"/>
  </p:handoutMasterIdLst>
  <p:sldIdLst>
    <p:sldId id="282" r:id="rId4"/>
    <p:sldId id="300" r:id="rId5"/>
    <p:sldId id="283" r:id="rId6"/>
    <p:sldId id="301" r:id="rId7"/>
    <p:sldId id="315" r:id="rId8"/>
    <p:sldId id="302" r:id="rId9"/>
    <p:sldId id="303" r:id="rId10"/>
    <p:sldId id="296" r:id="rId11"/>
    <p:sldId id="316" r:id="rId12"/>
    <p:sldId id="317" r:id="rId13"/>
    <p:sldId id="312" r:id="rId14"/>
    <p:sldId id="304" r:id="rId15"/>
    <p:sldId id="313" r:id="rId16"/>
    <p:sldId id="311" r:id="rId17"/>
    <p:sldId id="305" r:id="rId18"/>
    <p:sldId id="319" r:id="rId19"/>
    <p:sldId id="318" r:id="rId20"/>
    <p:sldId id="307" r:id="rId21"/>
    <p:sldId id="306" r:id="rId22"/>
    <p:sldId id="308" r:id="rId23"/>
    <p:sldId id="309" r:id="rId24"/>
    <p:sldId id="310" r:id="rId2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54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1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2021/1/4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2021/1/4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A0B804DA-4763-4827-97F3-43A0DB08BAD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79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71D18276-84C9-4AF6-9FB4-8070C96147D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7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2FD8A95-6F27-4C71-B3D8-7A54519CDA4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5C88A382-E830-4845-9C9C-421562D2C6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31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369EC9-2BF2-4CEF-B733-BD79390B1E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5718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000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395663F1-EC29-4F7E-B7B3-C47C3BAA9D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E8C5AB6-E61C-4B97-8238-2D971E93E5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E6147131-CD3C-4FB6-9080-5BDCB01A30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FD7EE22-8F34-425B-82D2-EC0C0E66DD5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ED961B-B77E-4128-9A1E-997B6008F2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C6CA5819-F2E0-4902-8EC2-936D1629FEA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8518187-94BD-4212-B7F4-50DC7BCC638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4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9520323-41D2-417A-A859-72788AD1479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F900149-3555-4763-9486-4E4028601AA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65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9426" y="3540568"/>
            <a:ext cx="4770946" cy="1602932"/>
          </a:xfrm>
        </p:spPr>
        <p:txBody>
          <a:bodyPr rtlCol="0"/>
          <a:lstStyle/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1000" b="1" i="0" dirty="0">
                <a:solidFill>
                  <a:schemeClr val="tx1"/>
                </a:solidFill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k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EDM-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319067" y="1797784"/>
            <a:ext cx="8775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Enhancing the Dependency </a:t>
            </a:r>
          </a:p>
          <a:p>
            <a:r>
              <a:rPr lang="en-US" sz="5000" b="1" dirty="0"/>
              <a:t>Mechanism of </a:t>
            </a:r>
            <a:r>
              <a:rPr lang="en-US" sz="5000" b="1" dirty="0" err="1"/>
              <a:t>RoBERTa</a:t>
            </a:r>
            <a:endParaRPr lang="en-US" sz="5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Sentence Prediction (NSP)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NSP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00B3CF-D37F-494E-90C3-35A5DA7AA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4" y="2851814"/>
            <a:ext cx="11441331" cy="15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2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081364" y="1686157"/>
            <a:ext cx="480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Self Attention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806E6-B826-3B46-B210-8D486570D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27" y="2959904"/>
            <a:ext cx="6095998" cy="29476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86FB91-0482-40E5-9FBB-F504CBB62D7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EDD248-D649-460F-B2EB-2B052352F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10" y="2977359"/>
            <a:ext cx="5214586" cy="8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38873" y="3687383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38873" y="1360128"/>
            <a:ext cx="425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Attention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5ACCB8-6422-4619-B5BC-16878077F82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B67585-F312-3A45-A82A-C36F1F2B9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97" y="1332130"/>
            <a:ext cx="4921509" cy="2368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F01190-8416-FB49-8361-20930620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07" y="3954446"/>
            <a:ext cx="6599976" cy="2615787"/>
          </a:xfrm>
          <a:prstGeom prst="rect">
            <a:avLst/>
          </a:prstGeom>
        </p:spPr>
      </p:pic>
      <p:pic>
        <p:nvPicPr>
          <p:cNvPr id="8" name="圖片 4">
            <a:extLst>
              <a:ext uri="{FF2B5EF4-FFF2-40B4-BE49-F238E27FC236}">
                <a16:creationId xmlns:a16="http://schemas.microsoft.com/office/drawing/2014/main" id="{2745ECBE-B8E6-A648-9983-11ADD7E7F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21" y="2394863"/>
            <a:ext cx="4770210" cy="7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Mechanism:   The Fix – Multi-Headed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272901" y="1621886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2E5DE-4934-2043-ACFE-09A4C05C23C7}"/>
              </a:ext>
            </a:extLst>
          </p:cNvPr>
          <p:cNvSpPr txBox="1"/>
          <p:nvPr/>
        </p:nvSpPr>
        <p:spPr>
          <a:xfrm>
            <a:off x="1773335" y="242890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attention layers (heads) in parallel (shown by different colors)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4BA4E-C0C3-D744-814B-DA4816B447F1}"/>
              </a:ext>
            </a:extLst>
          </p:cNvPr>
          <p:cNvSpPr txBox="1"/>
          <p:nvPr/>
        </p:nvSpPr>
        <p:spPr>
          <a:xfrm>
            <a:off x="1773334" y="314131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layer uses different linear transformations.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E2D4D-3A0B-9B43-87CD-629A77DD5A92}"/>
              </a:ext>
            </a:extLst>
          </p:cNvPr>
          <p:cNvSpPr txBox="1"/>
          <p:nvPr/>
        </p:nvSpPr>
        <p:spPr>
          <a:xfrm>
            <a:off x="1773334" y="385372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heads can learn different relationships.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2FB8F-AC6E-4341-8B0C-3D563C5F57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5"/>
          <a:stretch/>
        </p:blipFill>
        <p:spPr>
          <a:xfrm>
            <a:off x="7721105" y="4712245"/>
            <a:ext cx="3962401" cy="10990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70633D-74D4-4071-A14B-EC57F32C3D9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371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699490" y="1896283"/>
            <a:ext cx="9335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heads -&gt; Hard to process queries from multiple positions</a:t>
            </a:r>
          </a:p>
          <a:p>
            <a:pPr lvl="6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699491" y="2727280"/>
            <a:ext cx="386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699490" y="3378533"/>
            <a:ext cx="951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with “Valid heads” problem: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 propose EDM-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the attention process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4B2AB1-2865-4D5A-90E4-412F1FAFC6F9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561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Attention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1" y="3684012"/>
            <a:ext cx="956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Error Linear Units (GELUs)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37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from Transformer-based Models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42139-6B31-3A45-AB98-FB2FDEC77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95" y="2844490"/>
            <a:ext cx="570785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Sentimental Ambiguity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84B830-3049-CB41-A98F-95816DED6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660995"/>
            <a:ext cx="8648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6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Sentimental Ambiguity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11102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using both two-dimensional and multi-dimensional sentiment analysis datasets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train EDM-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629842" y="2644168"/>
            <a:ext cx="942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Deal with the sentences with sentimental ambiguity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D3C89-0C3D-1D41-9BAC-E72071BBC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77" y="3634580"/>
            <a:ext cx="9437245" cy="16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Improved Learning Model: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model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36" y="28820"/>
            <a:ext cx="2516459" cy="677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388297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9DE776-E94C-47BA-B7C4-BC7427DC5373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506C6F-93EE-49C5-88F9-1B83EB3738F0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EDM-</a:t>
            </a:r>
            <a:r>
              <a:rPr lang="en-US" sz="3000" b="1" dirty="0" err="1"/>
              <a:t>RoBERTa</a:t>
            </a:r>
            <a:r>
              <a:rPr lang="en-US" sz="3000" b="1" dirty="0"/>
              <a:t>: Enhancing the Dependency Mechanism of </a:t>
            </a:r>
            <a:r>
              <a:rPr lang="en-US" sz="3000" b="1" dirty="0" err="1"/>
              <a:t>RoBERTa</a:t>
            </a:r>
            <a:endParaRPr 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F30D373-061A-4C17-BA1D-F9A8D2B156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369C88-80E7-407E-80FA-2D871FE3345B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7" y="1581734"/>
            <a:ext cx="10888735" cy="40477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1B9430-086A-4BD7-9B44-D493315FC3AE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985534" y="1650581"/>
            <a:ext cx="831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introduced a language representation model called 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985534" y="2638985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improve the dependency mechanism, and fine-tune the whole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sentiment analysis datasets.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985534" y="3965943"/>
            <a:ext cx="10661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statistics show our proposed model successfully enhance the dependency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985534" y="5124208"/>
            <a:ext cx="10447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conventional pre-trained models, including Seq2Seq, BERT,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60E60-825F-4F55-A1A1-6BB19B61579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920495" y="2750584"/>
            <a:ext cx="867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model can be adapted to different NLP tasks by transfer learning.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789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 Pre-train and fine-tune the language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077-6B35-4513-8318-D19AD55ABB3C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Text Sequences Processing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Syntactic Patterns Emerge in Word Vectors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D86C56-1B4D-4227-8953-E563406DA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36" y="1327464"/>
            <a:ext cx="5742585" cy="53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5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03A9-2617-40ED-9EDE-961ED5BF9CD4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94713" y="1546994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94713" y="301547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94713" y="3629648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589385" y="4300584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589385" y="4841717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589386" y="5379638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589385" y="5920771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F2B4A7-DF79-4A21-AB91-4347F5D1DA2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56AE79-104E-4E70-934B-EB4DD0E3B303}"/>
              </a:ext>
            </a:extLst>
          </p:cNvPr>
          <p:cNvSpPr txBox="1"/>
          <p:nvPr/>
        </p:nvSpPr>
        <p:spPr>
          <a:xfrm>
            <a:off x="3282620" y="2169775"/>
            <a:ext cx="1045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Bidirectional Encoder Representation from Transformers 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Robustly optimized BERT approach (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23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Masked Language (Masked LM)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Masked LM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8AD1FAB-6433-42CA-8DFF-D82EA7D89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96" y="2976393"/>
            <a:ext cx="5320084" cy="200539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3F82D09-3924-45A5-97B4-238B9743F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2" y="2976393"/>
            <a:ext cx="5187813" cy="19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615</Words>
  <Application>Microsoft Office PowerPoint</Application>
  <PresentationFormat>寬螢幕</PresentationFormat>
  <Paragraphs>145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DFKai-SB</vt:lpstr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2021-01-04T04:57:02Z</dcterms:modified>
</cp:coreProperties>
</file>