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3"/>
  </p:sldMasterIdLst>
  <p:notesMasterIdLst>
    <p:notesMasterId r:id="rId21"/>
  </p:notesMasterIdLst>
  <p:handoutMasterIdLst>
    <p:handoutMasterId r:id="rId22"/>
  </p:handoutMasterIdLst>
  <p:sldIdLst>
    <p:sldId id="282" r:id="rId4"/>
    <p:sldId id="300" r:id="rId5"/>
    <p:sldId id="283" r:id="rId6"/>
    <p:sldId id="301" r:id="rId7"/>
    <p:sldId id="302" r:id="rId8"/>
    <p:sldId id="303" r:id="rId9"/>
    <p:sldId id="296" r:id="rId10"/>
    <p:sldId id="312" r:id="rId11"/>
    <p:sldId id="304" r:id="rId12"/>
    <p:sldId id="313" r:id="rId13"/>
    <p:sldId id="311" r:id="rId14"/>
    <p:sldId id="305" r:id="rId15"/>
    <p:sldId id="307" r:id="rId16"/>
    <p:sldId id="306" r:id="rId17"/>
    <p:sldId id="308" r:id="rId18"/>
    <p:sldId id="309" r:id="rId19"/>
    <p:sldId id="310" r:id="rId20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94631" autoAdjust="0"/>
  </p:normalViewPr>
  <p:slideViewPr>
    <p:cSldViewPr snapToGrid="0">
      <p:cViewPr varScale="1">
        <p:scale>
          <a:sx n="114" d="100"/>
          <a:sy n="114" d="100"/>
        </p:scale>
        <p:origin x="39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1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78EF4D-11A9-468E-947C-7E77FC2730E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2020/12/30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AA006804-164C-4CDA-8F38-2D5258C292C6}" type="datetime1">
              <a:rPr lang="zh-TW" altLang="en-US" smtClean="0"/>
              <a:pPr/>
              <a:t>2020/12/30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8530193B-564F-4854-8A52-728F3FB19C8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A0B804DA-4763-4827-97F3-43A0DB08BAD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114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10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5C88A382-E830-4845-9C9C-421562D2C6F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0313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11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B0369EC9-2BF2-4CEF-B733-BD79390B1E2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4425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12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FF80F06F-3710-4263-9F80-0D2A92DDD81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340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13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395663F1-EC29-4F7E-B7B3-C47C3BAA9D0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1519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14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6E8C5AB6-E61C-4B97-8238-2D971E93E5C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5233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15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FD7EE22-8F34-425B-82D2-EC0C0E66DD5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0057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16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B0ED961B-B77E-4128-9A1E-997B6008F2D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3112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17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C6CA5819-F2E0-4902-8EC2-936D1629FEA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9077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E6147131-CD3C-4FB6-9080-5BDCB01A30C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122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3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B8518187-94BD-4212-B7F4-50DC7BCC638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2294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4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1F0C3561-C6B6-4374-B68A-3EF82E316F0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0171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5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69520323-41D2-417A-A859-72788AD1479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6190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6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6F900149-3555-4763-9486-4E4028601AA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8249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7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34FB955-B0A4-4715-A2CD-0AF8344CCCE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260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8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71D18276-84C9-4AF6-9FB4-8070C96147D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172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9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12FD8A95-6F27-4C71-B3D8-7A54519CDA4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111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文字預留位置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1" name="文字預留位置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3" name="文字預留位置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文字預留位置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7" name="文字預留位置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預留位置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3" name="投影片編號預留位置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預留位置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9" name="圖片預留位置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比較左方預留位置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2" name="比較左方預留位置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文字預留位置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型相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預留位置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輸入您的標題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2" name="投影片編號預留位置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謝您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感謝您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文字預留位置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全名</a:t>
            </a:r>
            <a:endParaRPr lang="zh-TW" altLang="en-US" dirty="0"/>
          </a:p>
        </p:txBody>
      </p:sp>
      <p:sp>
        <p:nvSpPr>
          <p:cNvPr id="12" name="文字預留位置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電話號碼</a:t>
            </a:r>
            <a:endParaRPr lang="zh-TW" altLang="en-US" dirty="0"/>
          </a:p>
        </p:txBody>
      </p:sp>
      <p:sp>
        <p:nvSpPr>
          <p:cNvPr id="13" name="文字預留位置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電子郵件或社交媒體控制代碼</a:t>
            </a:r>
            <a:endParaRPr lang="zh-TW" altLang="en-US" dirty="0"/>
          </a:p>
        </p:txBody>
      </p:sp>
      <p:sp>
        <p:nvSpPr>
          <p:cNvPr id="14" name="文字預留位置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公司網站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449411"/>
            <a:ext cx="1476000" cy="2203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zh-TW" altLang="en-US" sz="1600" b="1" spc="-1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第一</a:t>
            </a:r>
            <a:r>
              <a:rPr lang="zh-TW" altLang="en-US" sz="1600" b="1" spc="-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顧問</a:t>
            </a:r>
            <a:endParaRPr lang="zh-TW" altLang="en-US" sz="1600" b="1" spc="-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  <a:sym typeface="Microsoft JhengHei UI" panose="020B0604030504040204" pitchFamily="34" charset="-120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3247" y="3640376"/>
            <a:ext cx="4770946" cy="1602932"/>
          </a:xfrm>
        </p:spPr>
        <p:txBody>
          <a:bodyPr rtlCol="0"/>
          <a:lstStyle/>
          <a:p>
            <a:pPr rtl="0"/>
            <a:b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</a:br>
            <a: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Natural Language Processing:</a:t>
            </a:r>
          </a:p>
          <a:p>
            <a:pPr rtl="0"/>
            <a: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EDM-</a:t>
            </a:r>
            <a:r>
              <a:rPr lang="en-US" altLang="zh-TW" sz="2500" b="1" i="0" dirty="0" err="1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RoBERTa</a:t>
            </a:r>
            <a:endParaRPr lang="en-US" altLang="zh-TW" sz="25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  <a:p>
            <a:pPr rtl="0"/>
            <a:r>
              <a:rPr lang="en-US" altLang="zh-TW" sz="1400" b="1" i="0" dirty="0">
                <a:latin typeface="+mn-lt"/>
              </a:rPr>
              <a:t>			</a:t>
            </a:r>
            <a:endParaRPr lang="en-US" altLang="zh-TW" sz="14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18" name="圖片預留位置 17">
            <a:extLst>
              <a:ext uri="{FF2B5EF4-FFF2-40B4-BE49-F238E27FC236}">
                <a16:creationId xmlns:a16="http://schemas.microsoft.com/office/drawing/2014/main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8" r="37908"/>
          <a:stretch>
            <a:fillRect/>
          </a:stretch>
        </p:blipFill>
        <p:spPr/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A775C6-7ED5-E041-9682-5E30CEE33A9C}"/>
              </a:ext>
            </a:extLst>
          </p:cNvPr>
          <p:cNvSpPr txBox="1"/>
          <p:nvPr/>
        </p:nvSpPr>
        <p:spPr>
          <a:xfrm>
            <a:off x="1407138" y="1797784"/>
            <a:ext cx="80472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Enhancing the Dependency </a:t>
            </a:r>
          </a:p>
          <a:p>
            <a:r>
              <a:rPr lang="en-US" sz="5000" b="1" dirty="0"/>
              <a:t>Mechanism of </a:t>
            </a:r>
            <a:r>
              <a:rPr lang="en-US" sz="5000" b="1" dirty="0" err="1"/>
              <a:t>RoBERTa</a:t>
            </a:r>
            <a:endParaRPr lang="en-US" sz="5000" b="1" dirty="0"/>
          </a:p>
        </p:txBody>
      </p:sp>
      <p:sp>
        <p:nvSpPr>
          <p:cNvPr id="6" name="副標題 3">
            <a:extLst>
              <a:ext uri="{FF2B5EF4-FFF2-40B4-BE49-F238E27FC236}">
                <a16:creationId xmlns:a16="http://schemas.microsoft.com/office/drawing/2014/main" id="{B3C4088F-7ED3-914F-9966-EEFD96FCF469}"/>
              </a:ext>
            </a:extLst>
          </p:cNvPr>
          <p:cNvSpPr txBox="1">
            <a:spLocks/>
          </p:cNvSpPr>
          <p:nvPr/>
        </p:nvSpPr>
        <p:spPr>
          <a:xfrm>
            <a:off x="658377" y="5966500"/>
            <a:ext cx="9322099" cy="835033"/>
          </a:xfrm>
          <a:prstGeom prst="rect">
            <a:avLst/>
          </a:prstGeom>
          <a:solidFill>
            <a:schemeClr val="tx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200" b="1" i="0" dirty="0">
                <a:latin typeface="+mn-lt"/>
              </a:rPr>
              <a:t>PRJ2020-002  Team Members: </a:t>
            </a:r>
            <a:r>
              <a:rPr lang="zh-TW" altLang="en-US" sz="2200" b="1" i="0" dirty="0">
                <a:latin typeface="DFKai-SB" panose="03000509000000000000" pitchFamily="65" charset="-120"/>
                <a:ea typeface="DFKai-SB" panose="03000509000000000000" pitchFamily="65" charset="-120"/>
              </a:rPr>
              <a:t>李昱廷 郭為軒 曹仲辰 吳岳霖 林裕峰</a:t>
            </a:r>
            <a:endParaRPr lang="en-US" altLang="zh-TW" sz="2200" b="1" i="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altLang="zh-TW" sz="2200" b="1" i="0" dirty="0">
                <a:latin typeface="DFKai-SB" panose="03000509000000000000" pitchFamily="65" charset="-120"/>
                <a:ea typeface="DFKai-SB" panose="03000509000000000000" pitchFamily="65" charset="-120"/>
              </a:rPr>
              <a:t>	      </a:t>
            </a:r>
            <a:r>
              <a:rPr lang="en-US" altLang="zh-TW" sz="2200" b="1" i="0" dirty="0">
                <a:latin typeface="+mn-lt"/>
                <a:ea typeface="DFKai-SB" panose="03000509000000000000" pitchFamily="65" charset="-120"/>
              </a:rPr>
              <a:t>Instructor: </a:t>
            </a:r>
            <a:r>
              <a:rPr lang="zh-TW" altLang="en-US" sz="2200" b="1" i="0" dirty="0">
                <a:latin typeface="+mn-lt"/>
                <a:ea typeface="DFKai-SB" panose="03000509000000000000" pitchFamily="65" charset="-120"/>
              </a:rPr>
              <a:t>         張炎清 教授</a:t>
            </a:r>
            <a:endParaRPr lang="en-US" altLang="zh-TW" sz="2200" b="1" i="0" dirty="0">
              <a:latin typeface="+mn-lt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Mechanism: The Fix – Multi-Headed Attention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575830" y="1640863"/>
            <a:ext cx="3588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Multi-Headed Attention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2E5DE-4934-2043-ACFE-09A4C05C23C7}"/>
              </a:ext>
            </a:extLst>
          </p:cNvPr>
          <p:cNvSpPr txBox="1"/>
          <p:nvPr/>
        </p:nvSpPr>
        <p:spPr>
          <a:xfrm>
            <a:off x="2154803" y="2456953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attention layers (heads) in parallel (shown by different colors)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4BA4E-C0C3-D744-814B-DA4816B447F1}"/>
              </a:ext>
            </a:extLst>
          </p:cNvPr>
          <p:cNvSpPr txBox="1"/>
          <p:nvPr/>
        </p:nvSpPr>
        <p:spPr>
          <a:xfrm>
            <a:off x="2154802" y="3169363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layers uses different linear transformations.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FE2D4D-3A0B-9B43-87CD-629A77DD5A92}"/>
              </a:ext>
            </a:extLst>
          </p:cNvPr>
          <p:cNvSpPr txBox="1"/>
          <p:nvPr/>
        </p:nvSpPr>
        <p:spPr>
          <a:xfrm>
            <a:off x="2154802" y="3881773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Different heads can learn different relationships.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42FB8F-AC6E-4341-8B0C-3D563C5F57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640" y="4703970"/>
            <a:ext cx="3962401" cy="158418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170633D-74D4-4071-A14B-EC57F32C3D9F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23711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Problems with Attention Mechanism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A35F1A04-046B-42E3-9C3B-FFD642B26147}"/>
              </a:ext>
            </a:extLst>
          </p:cNvPr>
          <p:cNvSpPr txBox="1"/>
          <p:nvPr/>
        </p:nvSpPr>
        <p:spPr>
          <a:xfrm>
            <a:off x="1790024" y="2339903"/>
            <a:ext cx="9047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Too many heads -&gt; Hard to process queries from multiple positions</a:t>
            </a:r>
          </a:p>
          <a:p>
            <a:pPr lvl="6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 parallel.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1DFF8FF5-A1E8-4D4B-9DE1-775A18258604}"/>
              </a:ext>
            </a:extLst>
          </p:cNvPr>
          <p:cNvSpPr txBox="1"/>
          <p:nvPr/>
        </p:nvSpPr>
        <p:spPr>
          <a:xfrm>
            <a:off x="1790025" y="3170900"/>
            <a:ext cx="3747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 heads are unknown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4F69F72C-E1BD-4408-B368-6888FC13EC7B}"/>
              </a:ext>
            </a:extLst>
          </p:cNvPr>
          <p:cNvSpPr txBox="1"/>
          <p:nvPr/>
        </p:nvSpPr>
        <p:spPr>
          <a:xfrm>
            <a:off x="1790024" y="3822153"/>
            <a:ext cx="951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Processing with “Valid heads” problem: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b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We propose EDM-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optimize the attention process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64B2AB1-2865-4D5A-90E4-412F1FAFC6F9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56085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5613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Single-headed Attention RNN (SHA-RNN)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516652" y="2219787"/>
            <a:ext cx="2593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648F9-7CB8-0A41-831D-BCB3F0DA04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545" y="2871040"/>
            <a:ext cx="5783152" cy="5529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7DF914-B467-334D-87BF-6ED281A9340C}"/>
              </a:ext>
            </a:extLst>
          </p:cNvPr>
          <p:cNvSpPr txBox="1"/>
          <p:nvPr/>
        </p:nvSpPr>
        <p:spPr>
          <a:xfrm>
            <a:off x="1516651" y="3684012"/>
            <a:ext cx="956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Activation Function: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Error Linear Unit (GELU)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6B32E-0BBB-5943-984B-398FF49AE20E}"/>
              </a:ext>
            </a:extLst>
          </p:cNvPr>
          <p:cNvSpPr txBox="1"/>
          <p:nvPr/>
        </p:nvSpPr>
        <p:spPr>
          <a:xfrm>
            <a:off x="952373" y="4496984"/>
            <a:ext cx="569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Models: BERT,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DistilBERT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XLNet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565234-AACD-4849-9DD1-72F925B48DE6}"/>
              </a:ext>
            </a:extLst>
          </p:cNvPr>
          <p:cNvSpPr txBox="1"/>
          <p:nvPr/>
        </p:nvSpPr>
        <p:spPr>
          <a:xfrm>
            <a:off x="952373" y="5289466"/>
            <a:ext cx="10008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Solving the short-term dependency problem of Transformer-based Models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73553F-4114-411F-A6A1-3291FA4B6CF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03018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Improved Learning Model:  EDM-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6384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Choose the best-performed model: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952373" y="2376449"/>
            <a:ext cx="6661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Optimize the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model with 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DD16DF-6DDD-1440-BEC6-E2C893E34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898" y="138352"/>
            <a:ext cx="2483877" cy="66904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847973-0319-9B4F-B5CD-4F522B13162B}"/>
              </a:ext>
            </a:extLst>
          </p:cNvPr>
          <p:cNvSpPr txBox="1"/>
          <p:nvPr/>
        </p:nvSpPr>
        <p:spPr>
          <a:xfrm>
            <a:off x="1154104" y="3882972"/>
            <a:ext cx="8424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the Dependency Mechanism of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A9DE776-E94C-47BA-B7C4-BC7427DC5373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301789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Statistics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49A00-B665-BB4E-8414-F14A25C37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23" y="1479649"/>
            <a:ext cx="8716836" cy="2237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9B4765-42F5-9541-BC34-8ACF710B3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60" y="4330567"/>
            <a:ext cx="9015380" cy="223798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1506C6F-93EE-49C5-88F9-1B83EB3738F0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987724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EDM-</a:t>
            </a:r>
            <a:r>
              <a:rPr lang="en-US" sz="2800" b="1" dirty="0" err="1"/>
              <a:t>RoBERTa</a:t>
            </a:r>
            <a:r>
              <a:rPr lang="en-US" sz="2800" b="1" dirty="0"/>
              <a:t>: Enhancing the Dependency Structure of 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05A17-4134-CB42-BA18-D7A967D0F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5" y="2907884"/>
            <a:ext cx="9012050" cy="1757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43B78D-B6B3-474D-B531-66EC4DED1CA1}"/>
              </a:ext>
            </a:extLst>
          </p:cNvPr>
          <p:cNvSpPr txBox="1"/>
          <p:nvPr/>
        </p:nvSpPr>
        <p:spPr>
          <a:xfrm>
            <a:off x="1322962" y="1780162"/>
            <a:ext cx="59852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Detailed parameters of EDM-</a:t>
            </a:r>
            <a:r>
              <a:rPr lang="en-US" sz="2500" b="1" dirty="0" err="1"/>
              <a:t>RoBERTa</a:t>
            </a:r>
            <a:endParaRPr lang="en-US" sz="25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1369C88-80E7-407E-80FA-2D871FE3345B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66460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Runtimes &amp; Environments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9BF90-F101-B548-82AE-FAC79A08A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04" y="1549929"/>
            <a:ext cx="10109569" cy="37581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81B9430-086A-4BD7-9B44-D493315FC3AE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320879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Conclusions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40C8BBC-9339-4C5C-A66C-50E9ED01322F}"/>
              </a:ext>
            </a:extLst>
          </p:cNvPr>
          <p:cNvSpPr txBox="1"/>
          <p:nvPr/>
        </p:nvSpPr>
        <p:spPr>
          <a:xfrm>
            <a:off x="1110517" y="1639362"/>
            <a:ext cx="83106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We introduced a language representation model called EDM-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35C972E-20D5-4DCB-AFBB-E1252A03BA81}"/>
              </a:ext>
            </a:extLst>
          </p:cNvPr>
          <p:cNvSpPr txBox="1"/>
          <p:nvPr/>
        </p:nvSpPr>
        <p:spPr>
          <a:xfrm>
            <a:off x="1110517" y="2693535"/>
            <a:ext cx="10927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EDM-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is designed to improve the dependency mechanism, and fine-tune the whole 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model with sentiment analysis datasets.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D8058D-F274-4F85-8FE0-141F54DE55C1}"/>
              </a:ext>
            </a:extLst>
          </p:cNvPr>
          <p:cNvSpPr txBox="1"/>
          <p:nvPr/>
        </p:nvSpPr>
        <p:spPr>
          <a:xfrm>
            <a:off x="1110517" y="4002140"/>
            <a:ext cx="10661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Experiments and statistics show our proposed model successfully enhance the dependency 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mechanism on local context.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61AFF0-1A69-4A7E-B1DF-D76B12F32D41}"/>
              </a:ext>
            </a:extLst>
          </p:cNvPr>
          <p:cNvSpPr txBox="1"/>
          <p:nvPr/>
        </p:nvSpPr>
        <p:spPr>
          <a:xfrm>
            <a:off x="1110517" y="5112989"/>
            <a:ext cx="11206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EDM-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outperforms conventional pre-trained models, including Seq2Seq, BERT,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b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XLNet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DistilBERT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5E60E60-825F-4F55-A1A1-6BB19B615797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74244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E55C47-AE59-E04E-9F74-44AF926D0C17}"/>
              </a:ext>
            </a:extLst>
          </p:cNvPr>
          <p:cNvSpPr txBox="1"/>
          <p:nvPr/>
        </p:nvSpPr>
        <p:spPr>
          <a:xfrm>
            <a:off x="284256" y="551471"/>
            <a:ext cx="12156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Enhancing the Dependency Mechanism of </a:t>
            </a:r>
            <a:r>
              <a:rPr lang="en-US" sz="3000" b="1" dirty="0" err="1"/>
              <a:t>RoBERTa</a:t>
            </a:r>
            <a:endParaRPr lang="en-US" sz="3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80405-79F9-894C-BEFE-7E73F99E0F76}"/>
              </a:ext>
            </a:extLst>
          </p:cNvPr>
          <p:cNvSpPr txBox="1"/>
          <p:nvPr/>
        </p:nvSpPr>
        <p:spPr>
          <a:xfrm>
            <a:off x="875285" y="1441953"/>
            <a:ext cx="105252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Learning Language Representations: Word Vectors (Word Embeddings)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DAFDD5-E509-4888-A0D9-C4EA4047A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996" y="2216079"/>
            <a:ext cx="8234592" cy="4090449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5F30D373-061A-4C17-BA1D-F9A8D2B156F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756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General Language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28205-B2AB-D540-830E-97A413894E8D}"/>
              </a:ext>
            </a:extLst>
          </p:cNvPr>
          <p:cNvSpPr txBox="1"/>
          <p:nvPr/>
        </p:nvSpPr>
        <p:spPr>
          <a:xfrm>
            <a:off x="1215957" y="1916349"/>
            <a:ext cx="898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Goal:</a:t>
            </a:r>
            <a:r>
              <a:rPr lang="en-US" sz="2400" b="1" dirty="0"/>
              <a:t> </a:t>
            </a:r>
            <a:r>
              <a:rPr lang="en-US" sz="2400" dirty="0"/>
              <a:t>Build a general language model to process with natural language.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940F9-06A3-CF47-ABA0-70E919AA1158}"/>
              </a:ext>
            </a:extLst>
          </p:cNvPr>
          <p:cNvSpPr txBox="1"/>
          <p:nvPr/>
        </p:nvSpPr>
        <p:spPr>
          <a:xfrm>
            <a:off x="1920495" y="2750584"/>
            <a:ext cx="8679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model can be adapted to different NLP tasks by transfer learning.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5F5DC0-6EF7-E044-B8EB-2173C8FDC683}"/>
              </a:ext>
            </a:extLst>
          </p:cNvPr>
          <p:cNvSpPr txBox="1"/>
          <p:nvPr/>
        </p:nvSpPr>
        <p:spPr>
          <a:xfrm>
            <a:off x="1215957" y="3584819"/>
            <a:ext cx="7890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Transfer Learning:</a:t>
            </a:r>
            <a:r>
              <a:rPr lang="en-US" sz="2400" dirty="0"/>
              <a:t>  Pre-train and fine-tune the language model.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DED5E8-05A4-E544-B9B5-81A4E11CD4BB}"/>
              </a:ext>
            </a:extLst>
          </p:cNvPr>
          <p:cNvSpPr txBox="1"/>
          <p:nvPr/>
        </p:nvSpPr>
        <p:spPr>
          <a:xfrm>
            <a:off x="1215957" y="4419054"/>
            <a:ext cx="9167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Conventional Language Model:</a:t>
            </a:r>
            <a:r>
              <a:rPr lang="en-US" sz="2400" dirty="0"/>
              <a:t> Sequence to Sequence model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Seq2Seq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014077-6B35-4513-8318-D19AD55ABB3C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074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4" y="569844"/>
            <a:ext cx="10868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Flowchart of Text Sequences Processing and Bottleneck Problem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A6487-7FE0-7344-8B49-BC02C9576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289" y="1944712"/>
            <a:ext cx="8974711" cy="3767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2DFDD4-4509-8547-AED8-E58912951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343" y="1588887"/>
            <a:ext cx="1847985" cy="425036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C8A05CD-495D-4F38-BAFB-5486B9D0C972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4622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906621" y="1906621"/>
            <a:ext cx="963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Understanding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(NLU) with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Encoder: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Sentiment Analysis,  Named Entity Classification, etc.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43681-7E2E-5246-B581-AC4B96C2A6CD}"/>
              </a:ext>
            </a:extLst>
          </p:cNvPr>
          <p:cNvSpPr txBox="1"/>
          <p:nvPr/>
        </p:nvSpPr>
        <p:spPr>
          <a:xfrm>
            <a:off x="1906621" y="3508442"/>
            <a:ext cx="7403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Generation (NLG) with Decoder: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Neural Machine Translation, Question Answering,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844ACB-683F-3447-BEAF-1897DF1BE6CF}"/>
              </a:ext>
            </a:extLst>
          </p:cNvPr>
          <p:cNvSpPr txBox="1"/>
          <p:nvPr/>
        </p:nvSpPr>
        <p:spPr>
          <a:xfrm>
            <a:off x="1994212" y="4783664"/>
            <a:ext cx="6639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Context Vector: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Causing “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Bottleneck Problem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C003A9-2617-40ED-9EDE-961ED5BF9CD4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5910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Structure: Transformer-based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194713" y="1428041"/>
            <a:ext cx="665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Models: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BERT,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3FF1D-CE5B-FC4E-A813-2B1BD33775B6}"/>
              </a:ext>
            </a:extLst>
          </p:cNvPr>
          <p:cNvSpPr txBox="1"/>
          <p:nvPr/>
        </p:nvSpPr>
        <p:spPr>
          <a:xfrm>
            <a:off x="1194713" y="2877113"/>
            <a:ext cx="3864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Task: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3A935E-D1E0-7541-9F0A-8ADE86F3A716}"/>
              </a:ext>
            </a:extLst>
          </p:cNvPr>
          <p:cNvSpPr txBox="1"/>
          <p:nvPr/>
        </p:nvSpPr>
        <p:spPr>
          <a:xfrm>
            <a:off x="1194713" y="3369277"/>
            <a:ext cx="3238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Benchmark Datasets: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30FDE-8A5D-3D4B-A646-9223612D5F10}"/>
              </a:ext>
            </a:extLst>
          </p:cNvPr>
          <p:cNvSpPr txBox="1"/>
          <p:nvPr/>
        </p:nvSpPr>
        <p:spPr>
          <a:xfrm>
            <a:off x="1752850" y="3922389"/>
            <a:ext cx="500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First GOP Debate Twitter Sentiment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A4928B-0179-8049-B80E-43938973A224}"/>
              </a:ext>
            </a:extLst>
          </p:cNvPr>
          <p:cNvSpPr txBox="1"/>
          <p:nvPr/>
        </p:nvSpPr>
        <p:spPr>
          <a:xfrm>
            <a:off x="1752848" y="4535656"/>
            <a:ext cx="10907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Tweets from verified users concerning stocks traded on the NYSE, NASDQ &amp; SNP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BA6F7F-AC56-3D47-B85E-88757C5B0473}"/>
              </a:ext>
            </a:extLst>
          </p:cNvPr>
          <p:cNvSpPr txBox="1"/>
          <p:nvPr/>
        </p:nvSpPr>
        <p:spPr>
          <a:xfrm>
            <a:off x="1752849" y="5058203"/>
            <a:ext cx="411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SST-2: IMDb Movies Reviews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6E33F1-322D-3E4A-9CFC-14869396E459}"/>
              </a:ext>
            </a:extLst>
          </p:cNvPr>
          <p:cNvSpPr txBox="1"/>
          <p:nvPr/>
        </p:nvSpPr>
        <p:spPr>
          <a:xfrm>
            <a:off x="1752848" y="5672379"/>
            <a:ext cx="553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SST-5: Rotten Tomatoes Movies Reviews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8F2B4A7-DF79-4A21-AB91-4347F5D1DA2F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156AE79-104E-4E70-934B-EB4DD0E3B303}"/>
              </a:ext>
            </a:extLst>
          </p:cNvPr>
          <p:cNvSpPr txBox="1"/>
          <p:nvPr/>
        </p:nvSpPr>
        <p:spPr>
          <a:xfrm>
            <a:off x="2737871" y="1996388"/>
            <a:ext cx="10450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Bidirectional Encoder Representation from Transformers (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BERT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Robustly optimized BERT approach (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58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Structure: Transformer-based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1B8CB-ADBD-5543-943F-74B8A1A109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806" y="685539"/>
            <a:ext cx="4121919" cy="6021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430548" y="2272206"/>
            <a:ext cx="6170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BERT: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Maskd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LM &amp; Next Sentence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430548" y="2992554"/>
            <a:ext cx="172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704DE-69FB-6741-8A5C-9D7C9D428879}"/>
              </a:ext>
            </a:extLst>
          </p:cNvPr>
          <p:cNvSpPr txBox="1"/>
          <p:nvPr/>
        </p:nvSpPr>
        <p:spPr>
          <a:xfrm>
            <a:off x="2048245" y="3732746"/>
            <a:ext cx="5949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on 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Corpus </a:t>
            </a:r>
            <a:b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(WikiText103, 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BookCorpus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CCNews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EEBC1-28CD-AF45-8054-CC75A4A30072}"/>
              </a:ext>
            </a:extLst>
          </p:cNvPr>
          <p:cNvSpPr txBox="1"/>
          <p:nvPr/>
        </p:nvSpPr>
        <p:spPr>
          <a:xfrm>
            <a:off x="2048245" y="4729584"/>
            <a:ext cx="4398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with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Bigger batch sizes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3537FB0-121E-415E-8CFE-3EBE420ABEE7}"/>
              </a:ext>
            </a:extLst>
          </p:cNvPr>
          <p:cNvSpPr txBox="1"/>
          <p:nvPr/>
        </p:nvSpPr>
        <p:spPr>
          <a:xfrm>
            <a:off x="926092" y="1464412"/>
            <a:ext cx="323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Pre-training approaches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26C00B-405D-4E5A-8892-4520896AD1A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978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F6B0D-70A2-C543-A968-7B986D74325C}"/>
              </a:ext>
            </a:extLst>
          </p:cNvPr>
          <p:cNvSpPr txBox="1"/>
          <p:nvPr/>
        </p:nvSpPr>
        <p:spPr>
          <a:xfrm>
            <a:off x="1081364" y="1686157"/>
            <a:ext cx="4800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Scaled Dot-Product Self Attention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E23801-30FF-482F-98A2-6E26DDF23D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8337"/>
          <a:stretch/>
        </p:blipFill>
        <p:spPr>
          <a:xfrm>
            <a:off x="1081364" y="3178660"/>
            <a:ext cx="4216087" cy="809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E806E6-B826-3B46-B210-8D486570DE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527" y="2959904"/>
            <a:ext cx="6095998" cy="294764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886FB91-0482-40E5-9FBB-F504CBB62D77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4627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806418" y="4185280"/>
            <a:ext cx="3588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Multi-Headed Attention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D9A1A52-F217-754E-A733-83DA33FECB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5581" y="1669873"/>
            <a:ext cx="4791583" cy="222466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56628F3-2664-9F45-9E3D-A5F441A60F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84422" y="4263571"/>
            <a:ext cx="4712474" cy="23814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DF6B0D-70A2-C543-A968-7B986D74325C}"/>
              </a:ext>
            </a:extLst>
          </p:cNvPr>
          <p:cNvSpPr txBox="1"/>
          <p:nvPr/>
        </p:nvSpPr>
        <p:spPr>
          <a:xfrm>
            <a:off x="1806418" y="1669873"/>
            <a:ext cx="425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Scaled Dot-Product Attention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E23801-30FF-482F-98A2-6E26DDF23D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8337"/>
          <a:stretch/>
        </p:blipFill>
        <p:spPr>
          <a:xfrm>
            <a:off x="2175226" y="2724542"/>
            <a:ext cx="3949874" cy="758554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407108" y="3483096"/>
            <a:ext cx="86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D5ACCB8-6422-4619-B5BC-16878077F822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66552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505_TF16411245.potx" id="{567857FF-B375-45FF-A8C2-7835F35CECA4}" vid="{5AC1984C-DBF7-4AE8-AC2F-A0A08EBFC5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61CFE-D4DA-4753-A9A5-D482B9609A35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infopath/2007/PartnerControls"/>
    <ds:schemaRef ds:uri="http://www.w3.org/XML/1998/namespace"/>
    <ds:schemaRef ds:uri="fb0879af-3eba-417a-a55a-ffe6dcd6ca77"/>
    <ds:schemaRef ds:uri="6dc4bcd6-49db-4c07-9060-8acfc67cef9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極簡彩色簡報</Template>
  <TotalTime>0</TotalTime>
  <Words>547</Words>
  <Application>Microsoft Office PowerPoint</Application>
  <PresentationFormat>寬螢幕</PresentationFormat>
  <Paragraphs>122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DFKai-SB</vt:lpstr>
      <vt:lpstr>Microsoft JhengHei UI</vt:lpstr>
      <vt:lpstr>Arial</vt:lpstr>
      <vt:lpstr>Calibri</vt:lpstr>
      <vt:lpstr>Courier New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2019-11-18T02:31:16Z</dcterms:created>
  <dcterms:modified xsi:type="dcterms:W3CDTF">2020-12-30T10:33:38Z</dcterms:modified>
</cp:coreProperties>
</file>