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599525" cy="30240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99"/>
    <a:srgbClr val="FF9900"/>
    <a:srgbClr val="EF53C6"/>
    <a:srgbClr val="3399F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>
        <p:scale>
          <a:sx n="40" d="100"/>
          <a:sy n="40" d="100"/>
        </p:scale>
        <p:origin x="210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4949049"/>
            <a:ext cx="18359596" cy="10528100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5883154"/>
            <a:ext cx="16199644" cy="7301067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F1CD8-7D76-4BA6-9FA7-2FA0E557EBD4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DF2D-E5FA-4404-850C-DBE1C50EE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8884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F1CD8-7D76-4BA6-9FA7-2FA0E557EBD4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DF2D-E5FA-4404-850C-DBE1C50EE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0233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610015"/>
            <a:ext cx="4657398" cy="25627246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610015"/>
            <a:ext cx="13702199" cy="25627246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F1CD8-7D76-4BA6-9FA7-2FA0E557EBD4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DF2D-E5FA-4404-850C-DBE1C50EE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0600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F1CD8-7D76-4BA6-9FA7-2FA0E557EBD4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DF2D-E5FA-4404-850C-DBE1C50EE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0847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7539080"/>
            <a:ext cx="18629590" cy="12579118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20237201"/>
            <a:ext cx="18629590" cy="6615061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F1CD8-7D76-4BA6-9FA7-2FA0E557EBD4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DF2D-E5FA-4404-850C-DBE1C50EE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4952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8050077"/>
            <a:ext cx="9179798" cy="1918718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8050077"/>
            <a:ext cx="9179798" cy="1918718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F1CD8-7D76-4BA6-9FA7-2FA0E557EBD4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DF2D-E5FA-4404-850C-DBE1C50EE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957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610022"/>
            <a:ext cx="18629590" cy="584505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7413073"/>
            <a:ext cx="9137610" cy="3633032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11046105"/>
            <a:ext cx="9137610" cy="162471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7413073"/>
            <a:ext cx="9182611" cy="3633032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11046105"/>
            <a:ext cx="9182611" cy="162471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F1CD8-7D76-4BA6-9FA7-2FA0E557EBD4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DF2D-E5FA-4404-850C-DBE1C50EE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305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F1CD8-7D76-4BA6-9FA7-2FA0E557EBD4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DF2D-E5FA-4404-850C-DBE1C50EE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6465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F1CD8-7D76-4BA6-9FA7-2FA0E557EBD4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DF2D-E5FA-4404-850C-DBE1C50EE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8131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016019"/>
            <a:ext cx="6966409" cy="7056067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4354048"/>
            <a:ext cx="10934760" cy="21490205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072087"/>
            <a:ext cx="6966409" cy="16807162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F1CD8-7D76-4BA6-9FA7-2FA0E557EBD4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DF2D-E5FA-4404-850C-DBE1C50EE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8340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016019"/>
            <a:ext cx="6966409" cy="7056067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4354048"/>
            <a:ext cx="10934760" cy="21490205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072087"/>
            <a:ext cx="6966409" cy="16807162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F1CD8-7D76-4BA6-9FA7-2FA0E557EBD4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DF2D-E5FA-4404-850C-DBE1C50EE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408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610022"/>
            <a:ext cx="18629590" cy="5845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8050077"/>
            <a:ext cx="18629590" cy="19187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28028274"/>
            <a:ext cx="4859893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F1CD8-7D76-4BA6-9FA7-2FA0E557EBD4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28028274"/>
            <a:ext cx="7289840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28028274"/>
            <a:ext cx="4859893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CDF2D-E5FA-4404-850C-DBE1C50EE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790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09DCB411-B794-4E09-801F-4ACA987FB7E9}"/>
              </a:ext>
            </a:extLst>
          </p:cNvPr>
          <p:cNvSpPr/>
          <p:nvPr/>
        </p:nvSpPr>
        <p:spPr>
          <a:xfrm>
            <a:off x="-48263" y="-408426"/>
            <a:ext cx="21635315" cy="300112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zh-TW" altLang="en-US" dirty="0"/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D3AA981E-693D-4B52-BD5C-C3D28D2DD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909" y="5405384"/>
            <a:ext cx="11021360" cy="74328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	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Our proposed model, EDM-RoBERTa</a:t>
            </a:r>
            <a:r>
              <a:rPr kumimoji="0" lang="en-US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,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 uses </a:t>
            </a:r>
            <a:r>
              <a:rPr kumimoji="0" lang="en-US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the Boom Layer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 to improve the </a:t>
            </a:r>
            <a:r>
              <a:rPr kumimoji="0" lang="en-US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m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ulti-headed </a:t>
            </a:r>
            <a:r>
              <a:rPr kumimoji="0" lang="en-US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a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ttention </a:t>
            </a:r>
            <a:endParaRPr kumimoji="0" lang="en-US" altLang="zh-TW" sz="40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Times New Roman" panose="02020603050405020304" pitchFamily="18" charset="0"/>
              <a:ea typeface="inherit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mechanism in the</a:t>
            </a:r>
            <a:r>
              <a:rPr kumimoji="0" lang="en-US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 encoder of</a:t>
            </a:r>
            <a:r>
              <a:rPr lang="en-US" altLang="zh-TW" sz="4000" dirty="0">
                <a:solidFill>
                  <a:srgbClr val="202124"/>
                </a:solidFill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 T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ransformer</a:t>
            </a:r>
            <a:r>
              <a:rPr kumimoji="0" lang="en-US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 model.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Compared with the original Transformer and </a:t>
            </a:r>
            <a:endParaRPr kumimoji="0" lang="en-US" altLang="zh-TW" sz="40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Times New Roman" panose="02020603050405020304" pitchFamily="18" charset="0"/>
              <a:ea typeface="inherit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SHA-RNN models, the reorganization of</a:t>
            </a:r>
            <a:r>
              <a:rPr kumimoji="0" lang="en-US" altLang="zh-TW" sz="40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 </a:t>
            </a:r>
            <a:r>
              <a:rPr kumimoji="0" lang="zh-TW" altLang="zh-TW" sz="40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Boom </a:t>
            </a:r>
            <a:endParaRPr kumimoji="0" lang="en-US" altLang="zh-TW" sz="40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Times New Roman" panose="02020603050405020304" pitchFamily="18" charset="0"/>
              <a:ea typeface="inherit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Layer and RoBERTa can meet </a:t>
            </a:r>
            <a:r>
              <a:rPr kumimoji="0" lang="en-US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both 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long and short</a:t>
            </a:r>
            <a:br>
              <a:rPr kumimoji="0" lang="en-US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</a:b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 </a:t>
            </a:r>
            <a:r>
              <a:rPr kumimoji="0" lang="en-US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input</a:t>
            </a:r>
            <a:r>
              <a:rPr kumimoji="0" lang="en-US" altLang="zh-TW" sz="4000" b="0" i="0" u="none" strike="noStrike" cap="none" normalizeH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 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text sequence</a:t>
            </a:r>
            <a:r>
              <a:rPr kumimoji="0" lang="en-US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s, 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and </a:t>
            </a:r>
            <a:r>
              <a:rPr lang="en-US" altLang="zh-TW" sz="4000" dirty="0">
                <a:solidFill>
                  <a:srgbClr val="202124"/>
                </a:solidFill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keep 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the original long-term dependenc</a:t>
            </a:r>
            <a:r>
              <a:rPr kumimoji="0" lang="en-US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y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 of Transformer.</a:t>
            </a:r>
            <a:r>
              <a:rPr kumimoji="0" lang="en-US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 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In the calculation process, it can also reduce the </a:t>
            </a:r>
            <a:r>
              <a:rPr lang="en-US" altLang="zh-TW" sz="4000" dirty="0">
                <a:solidFill>
                  <a:srgbClr val="202124"/>
                </a:solidFill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a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mount</a:t>
            </a:r>
            <a:r>
              <a:rPr lang="en-US" altLang="zh-TW" sz="4000" dirty="0">
                <a:solidFill>
                  <a:srgbClr val="202124"/>
                </a:solidFill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 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of calculation,</a:t>
            </a:r>
            <a:r>
              <a:rPr kumimoji="0" lang="en-US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 thereby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 improving the accuracy and performance</a:t>
            </a:r>
            <a:r>
              <a:rPr kumimoji="0" lang="en-US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 on </a:t>
            </a:r>
            <a:r>
              <a:rPr lang="zh-TW" altLang="zh-TW" sz="4000" dirty="0">
                <a:solidFill>
                  <a:srgbClr val="202124"/>
                </a:solidFill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text classification.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zh-TW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3B07A61-5178-4118-913B-E5E150B87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1382" y="672511"/>
            <a:ext cx="19690636" cy="1120015"/>
          </a:xfrm>
        </p:spPr>
        <p:txBody>
          <a:bodyPr>
            <a:noAutofit/>
          </a:bodyPr>
          <a:lstStyle/>
          <a:p>
            <a:r>
              <a:rPr lang="en-US" altLang="zh-TW" sz="6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Enhancing the Dependency Mechanism of RoBERTa</a:t>
            </a:r>
            <a:endParaRPr lang="zh-TW" altLang="en-US" sz="6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AAD1F26-FBCD-4450-AED7-7AF154F796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9277" y="2588503"/>
            <a:ext cx="7561659" cy="1120016"/>
          </a:xfrm>
        </p:spPr>
        <p:txBody>
          <a:bodyPr>
            <a:normAutofit/>
          </a:bodyPr>
          <a:lstStyle/>
          <a:p>
            <a:pPr algn="l"/>
            <a:r>
              <a:rPr lang="zh-TW" altLang="en-US" sz="5000" dirty="0">
                <a:latin typeface="標楷體" panose="03000509000000000000" pitchFamily="65" charset="-120"/>
                <a:ea typeface="標楷體" panose="03000509000000000000" pitchFamily="65" charset="-120"/>
              </a:rPr>
              <a:t>指導教授 </a:t>
            </a:r>
            <a:r>
              <a:rPr lang="en-US" altLang="zh-TW" sz="5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5000" dirty="0">
                <a:latin typeface="標楷體" panose="03000509000000000000" pitchFamily="65" charset="-120"/>
                <a:ea typeface="標楷體" panose="03000509000000000000" pitchFamily="65" charset="-120"/>
              </a:rPr>
              <a:t> 張炎清 教授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C504FCD-2433-4F99-8DAE-391C5233F63F}"/>
              </a:ext>
            </a:extLst>
          </p:cNvPr>
          <p:cNvSpPr txBox="1"/>
          <p:nvPr/>
        </p:nvSpPr>
        <p:spPr>
          <a:xfrm>
            <a:off x="9636979" y="2592259"/>
            <a:ext cx="1140568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5000" dirty="0">
                <a:latin typeface="標楷體" panose="03000509000000000000" pitchFamily="65" charset="-120"/>
                <a:ea typeface="標楷體" panose="03000509000000000000" pitchFamily="65" charset="-120"/>
              </a:rPr>
              <a:t>專題組員 </a:t>
            </a:r>
            <a:r>
              <a:rPr lang="en-US" altLang="zh-TW" sz="5000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sz="5000" dirty="0">
                <a:latin typeface="標楷體" panose="03000509000000000000" pitchFamily="65" charset="-120"/>
                <a:ea typeface="標楷體" panose="03000509000000000000" pitchFamily="65" charset="-120"/>
              </a:rPr>
              <a:t>李昱廷、郭為軒、曹仲辰、</a:t>
            </a:r>
            <a:endParaRPr lang="en-US" altLang="zh-TW" sz="5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5000">
                <a:latin typeface="標楷體" panose="03000509000000000000" pitchFamily="65" charset="-120"/>
                <a:ea typeface="標楷體" panose="03000509000000000000" pitchFamily="65" charset="-120"/>
              </a:rPr>
              <a:t>              吳岳霖</a:t>
            </a:r>
            <a:r>
              <a:rPr lang="zh-TW" altLang="en-US" sz="5000" dirty="0">
                <a:latin typeface="標楷體" panose="03000509000000000000" pitchFamily="65" charset="-120"/>
                <a:ea typeface="標楷體" panose="03000509000000000000" pitchFamily="65" charset="-120"/>
              </a:rPr>
              <a:t>、林裕峰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F6B0653-4648-4B6A-9D33-378F3DB5A992}"/>
              </a:ext>
            </a:extLst>
          </p:cNvPr>
          <p:cNvSpPr txBox="1"/>
          <p:nvPr/>
        </p:nvSpPr>
        <p:spPr>
          <a:xfrm>
            <a:off x="4577690" y="4530809"/>
            <a:ext cx="233269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5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Abstract</a:t>
            </a:r>
            <a:endParaRPr lang="zh-TW" altLang="en-US" sz="45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3018E32-D1EA-4727-A7CA-FCBB547847E2}"/>
              </a:ext>
            </a:extLst>
          </p:cNvPr>
          <p:cNvSpPr/>
          <p:nvPr/>
        </p:nvSpPr>
        <p:spPr>
          <a:xfrm>
            <a:off x="-35790" y="28900755"/>
            <a:ext cx="21671104" cy="13604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中山醫學大學醫學資訊學系 專題編號</a:t>
            </a:r>
            <a:r>
              <a:rPr lang="en-US" altLang="zh-TW" sz="5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50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PRJ2020-002</a:t>
            </a:r>
            <a:endParaRPr lang="zh-TW" altLang="en-US" sz="50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364376C-FF1E-4A69-9463-3C5101CD0DA5}"/>
              </a:ext>
            </a:extLst>
          </p:cNvPr>
          <p:cNvSpPr txBox="1"/>
          <p:nvPr/>
        </p:nvSpPr>
        <p:spPr>
          <a:xfrm>
            <a:off x="4863171" y="17261697"/>
            <a:ext cx="175560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5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Result</a:t>
            </a:r>
            <a:endParaRPr lang="zh-TW" altLang="en-US" sz="45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D400D44-FAE0-4F81-839D-58D0AE43DE16}"/>
              </a:ext>
            </a:extLst>
          </p:cNvPr>
          <p:cNvSpPr txBox="1"/>
          <p:nvPr/>
        </p:nvSpPr>
        <p:spPr>
          <a:xfrm>
            <a:off x="494989" y="18001425"/>
            <a:ext cx="11577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Fine-tuning Transformer-based Models with IMDb Dataset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EC96BC0-22C0-4AC9-B183-F24EDAA616BC}"/>
              </a:ext>
            </a:extLst>
          </p:cNvPr>
          <p:cNvSpPr txBox="1"/>
          <p:nvPr/>
        </p:nvSpPr>
        <p:spPr>
          <a:xfrm>
            <a:off x="535911" y="22664891"/>
            <a:ext cx="10491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Fine-tuning Transformer-based Models with </a:t>
            </a:r>
          </a:p>
          <a:p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Rotten Tomatoes Dataset</a:t>
            </a:r>
            <a:r>
              <a:rPr lang="zh-TW" altLang="zh-TW" sz="36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4F1300C-3DB6-4815-8458-F49C54342FF9}"/>
              </a:ext>
            </a:extLst>
          </p:cNvPr>
          <p:cNvSpPr txBox="1"/>
          <p:nvPr/>
        </p:nvSpPr>
        <p:spPr>
          <a:xfrm>
            <a:off x="11204972" y="4746906"/>
            <a:ext cx="11505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zh-TW" sz="3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600" dirty="0" err="1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EDM-RoBERTa</a:t>
            </a: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(Enhance the Dependency Mechanism of </a:t>
            </a:r>
            <a:r>
              <a:rPr lang="en-US" altLang="zh-TW" sz="3600" dirty="0" err="1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RoBERTa</a:t>
            </a:r>
            <a:r>
              <a:rPr lang="en-US" altLang="zh-TW" sz="36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72E03BF-69C7-4102-9EA3-71AF2022DA14}"/>
              </a:ext>
            </a:extLst>
          </p:cNvPr>
          <p:cNvSpPr txBox="1"/>
          <p:nvPr/>
        </p:nvSpPr>
        <p:spPr>
          <a:xfrm>
            <a:off x="14768854" y="9036824"/>
            <a:ext cx="330564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5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Architecture</a:t>
            </a:r>
            <a:endParaRPr lang="zh-TW" altLang="en-US" sz="45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326CC09E-4B78-4839-BBEC-4DFEA202F268}"/>
              </a:ext>
            </a:extLst>
          </p:cNvPr>
          <p:cNvSpPr txBox="1"/>
          <p:nvPr/>
        </p:nvSpPr>
        <p:spPr>
          <a:xfrm>
            <a:off x="14656649" y="21168499"/>
            <a:ext cx="316625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5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Conclusions</a:t>
            </a:r>
            <a:endParaRPr lang="zh-TW" altLang="en-US" sz="45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F2C68C88-43F4-4953-8E0A-B3F182A81B3C}"/>
              </a:ext>
            </a:extLst>
          </p:cNvPr>
          <p:cNvSpPr txBox="1"/>
          <p:nvPr/>
        </p:nvSpPr>
        <p:spPr>
          <a:xfrm>
            <a:off x="12236705" y="22316511"/>
            <a:ext cx="9099229" cy="6178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4000" kern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 </a:t>
            </a:r>
            <a:r>
              <a:rPr lang="en-US" altLang="zh-TW" sz="3950" kern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The r</a:t>
            </a:r>
            <a:r>
              <a:rPr lang="zh-TW" altLang="zh-TW" sz="3950" kern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esults shows that our EDM-RoBERTa model </a:t>
            </a:r>
            <a:r>
              <a:rPr lang="en-US" altLang="zh-TW" sz="3950" kern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o</a:t>
            </a:r>
            <a:r>
              <a:rPr lang="zh-TW" altLang="zh-TW" sz="3950" kern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btains</a:t>
            </a:r>
            <a:r>
              <a:rPr lang="zh-TW" altLang="en-US" sz="3950" kern="0" dirty="0">
                <a:solidFill>
                  <a:srgbClr val="202124"/>
                </a:solidFill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 </a:t>
            </a:r>
            <a:r>
              <a:rPr lang="zh-TW" altLang="zh-TW" sz="3950" kern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more accurate prediction results than the </a:t>
            </a:r>
            <a:r>
              <a:rPr lang="en-US" altLang="zh-TW" sz="3950" kern="0" dirty="0">
                <a:solidFill>
                  <a:srgbClr val="202124"/>
                </a:solidFill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o</a:t>
            </a:r>
            <a:r>
              <a:rPr lang="zh-TW" altLang="zh-TW" sz="3950" kern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riginal Transformer model on word meaning analysis output, </a:t>
            </a:r>
            <a:r>
              <a:rPr lang="en-US" altLang="zh-TW" sz="3950" kern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and thereby </a:t>
            </a:r>
            <a:r>
              <a:rPr lang="zh-TW" altLang="zh-TW" sz="3950" kern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improving the </a:t>
            </a:r>
            <a:r>
              <a:rPr lang="en-US" altLang="zh-TW" sz="3950" kern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short-dependency</a:t>
            </a:r>
            <a:r>
              <a:rPr lang="zh-TW" altLang="zh-TW" sz="3950" kern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 in </a:t>
            </a:r>
            <a:r>
              <a:rPr lang="en-US" altLang="zh-TW" sz="3950" kern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the en</a:t>
            </a:r>
            <a:r>
              <a:rPr lang="zh-TW" altLang="zh-TW" sz="3950" kern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coding process.</a:t>
            </a:r>
            <a:endParaRPr lang="en-US" altLang="zh-TW" sz="3950" kern="1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3950" kern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 </a:t>
            </a:r>
            <a:r>
              <a:rPr lang="zh-TW" altLang="zh-TW" sz="3950" kern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The results will </a:t>
            </a:r>
            <a:r>
              <a:rPr lang="en-US" altLang="zh-TW" sz="3950" kern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also </a:t>
            </a:r>
            <a:r>
              <a:rPr lang="zh-TW" altLang="zh-TW" sz="3950" kern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be applied to other natural language sentiment analysis tasks such as sentiment analysis and social network analysis.</a:t>
            </a:r>
            <a:endParaRPr lang="zh-TW" altLang="zh-TW" sz="3950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5" name="Rectangle 3">
            <a:extLst>
              <a:ext uri="{FF2B5EF4-FFF2-40B4-BE49-F238E27FC236}">
                <a16:creationId xmlns:a16="http://schemas.microsoft.com/office/drawing/2014/main" id="{AB836225-6CB4-4012-8968-9CCB9CF2B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1" y="12171383"/>
            <a:ext cx="11034482" cy="48122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-55545" rIns="0" bIns="-55545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	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The research source </a:t>
            </a:r>
            <a:r>
              <a:rPr lang="en-US" altLang="zh-TW" sz="4000" dirty="0">
                <a:solidFill>
                  <a:srgbClr val="202124"/>
                </a:solidFill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are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 Transformer-based </a:t>
            </a:r>
            <a:r>
              <a:rPr kumimoji="0" lang="en-US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models 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(BERT, RoBERTa, XLNet, DistilBERT), SHA-RNN</a:t>
            </a:r>
            <a:r>
              <a:rPr lang="en-US" altLang="zh-TW" sz="4000" dirty="0">
                <a:solidFill>
                  <a:srgbClr val="202124"/>
                </a:solidFill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, 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and the self-attention mechanism in </a:t>
            </a:r>
            <a:r>
              <a:rPr kumimoji="0" lang="en-US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the 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Transformer as the</a:t>
            </a:r>
            <a:r>
              <a:rPr kumimoji="0" lang="en-US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 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main </a:t>
            </a:r>
            <a:r>
              <a:rPr kumimoji="0" lang="en-US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structure.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 </a:t>
            </a:r>
            <a:r>
              <a:rPr lang="en-US" altLang="zh-TW" sz="4000" dirty="0">
                <a:solidFill>
                  <a:srgbClr val="202124"/>
                </a:solidFill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T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he Boom Layer of SHA-RNN is transformed to realize the attention mechanism for high-dimensional vector </a:t>
            </a:r>
            <a:r>
              <a:rPr lang="en-US" altLang="zh-TW" sz="4000" dirty="0">
                <a:solidFill>
                  <a:srgbClr val="202124"/>
                </a:solidFill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c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onvert</a:t>
            </a:r>
            <a:r>
              <a:rPr kumimoji="0" lang="en-US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ion</a:t>
            </a:r>
            <a:r>
              <a:rPr lang="en-US" altLang="zh-TW" sz="4000" dirty="0">
                <a:solidFill>
                  <a:srgbClr val="202124"/>
                </a:solidFill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 and then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 improv</a:t>
            </a:r>
            <a:r>
              <a:rPr lang="en-US" altLang="zh-TW" sz="4000" dirty="0">
                <a:solidFill>
                  <a:srgbClr val="202124"/>
                </a:solidFill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e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 the multi-head</a:t>
            </a:r>
            <a:r>
              <a:rPr kumimoji="0" lang="en-US" altLang="zh-TW" sz="40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ed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 </a:t>
            </a:r>
            <a:r>
              <a:rPr lang="en-US" altLang="zh-TW" sz="4000" dirty="0">
                <a:solidFill>
                  <a:srgbClr val="202124"/>
                </a:solidFill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a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ttention</a:t>
            </a:r>
            <a:r>
              <a:rPr lang="en-US" altLang="zh-TW" sz="4000" dirty="0">
                <a:solidFill>
                  <a:srgbClr val="202124"/>
                </a:solidFill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 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mechanism in the encoder</a:t>
            </a:r>
            <a:r>
              <a:rPr kumimoji="0" lang="en-US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 of Transformer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.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37" name="圖片 36">
            <a:extLst>
              <a:ext uri="{FF2B5EF4-FFF2-40B4-BE49-F238E27FC236}">
                <a16:creationId xmlns:a16="http://schemas.microsoft.com/office/drawing/2014/main" id="{F798ED8F-8C9F-4417-ADDE-D9D10A6DE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804" y="9847797"/>
            <a:ext cx="4185214" cy="11249277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15E0162-799F-4DAA-97CF-F22600583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4271" y="11892782"/>
            <a:ext cx="2519024" cy="5761330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36F7973C-6356-49CF-9C81-6C45FC1CE0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566" y="24171152"/>
            <a:ext cx="11988609" cy="3572703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E5E8DC06-BA5A-4850-9470-22A2510717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911" y="18786255"/>
            <a:ext cx="11880678" cy="3572704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79817E70-622B-4467-90B0-3C1A117D6E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10816" y="6205301"/>
            <a:ext cx="9957559" cy="234936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40FC56F-A197-46E0-85BE-D21C982AE1A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4" y="29011847"/>
            <a:ext cx="1109033" cy="116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526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1161</TotalTime>
  <Words>348</Words>
  <Application>Microsoft Office PowerPoint</Application>
  <PresentationFormat>自訂</PresentationFormat>
  <Paragraphs>24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8" baseType="lpstr">
      <vt:lpstr>標楷體</vt:lpstr>
      <vt:lpstr>Arial</vt:lpstr>
      <vt:lpstr>Calibri</vt:lpstr>
      <vt:lpstr>Calibri Light</vt:lpstr>
      <vt:lpstr>Times New Roman</vt:lpstr>
      <vt:lpstr>Wingdings</vt:lpstr>
      <vt:lpstr>Office 佈景主題</vt:lpstr>
      <vt:lpstr>Enhancing the Dependency Mechanism of RoBERTa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基於 Transformer 及遞歸神經網路的自然語言情感分析方法</dc:title>
  <dc:creator>user</dc:creator>
  <cp:lastModifiedBy>李昱廷 李</cp:lastModifiedBy>
  <cp:revision>60</cp:revision>
  <dcterms:created xsi:type="dcterms:W3CDTF">2020-12-09T05:34:35Z</dcterms:created>
  <dcterms:modified xsi:type="dcterms:W3CDTF">2021-01-04T05:37:16Z</dcterms:modified>
</cp:coreProperties>
</file>