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3"/>
  </p:sldMasterIdLst>
  <p:notesMasterIdLst>
    <p:notesMasterId r:id="rId25"/>
  </p:notesMasterIdLst>
  <p:handoutMasterIdLst>
    <p:handoutMasterId r:id="rId26"/>
  </p:handoutMasterIdLst>
  <p:sldIdLst>
    <p:sldId id="282" r:id="rId4"/>
    <p:sldId id="300" r:id="rId5"/>
    <p:sldId id="283" r:id="rId6"/>
    <p:sldId id="301" r:id="rId7"/>
    <p:sldId id="315" r:id="rId8"/>
    <p:sldId id="302" r:id="rId9"/>
    <p:sldId id="303" r:id="rId10"/>
    <p:sldId id="296" r:id="rId11"/>
    <p:sldId id="316" r:id="rId12"/>
    <p:sldId id="317" r:id="rId13"/>
    <p:sldId id="312" r:id="rId14"/>
    <p:sldId id="304" r:id="rId15"/>
    <p:sldId id="313" r:id="rId16"/>
    <p:sldId id="311" r:id="rId17"/>
    <p:sldId id="305" r:id="rId18"/>
    <p:sldId id="318" r:id="rId19"/>
    <p:sldId id="307" r:id="rId20"/>
    <p:sldId id="306" r:id="rId21"/>
    <p:sldId id="308" r:id="rId22"/>
    <p:sldId id="309" r:id="rId23"/>
    <p:sldId id="310" r:id="rId24"/>
  </p:sldIdLst>
  <p:sldSz cx="12192000" cy="6858000"/>
  <p:notesSz cx="6858000" cy="9144000"/>
  <p:defaultTextStyle>
    <a:defPPr rtl="0"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73A0DAA-6AF3-43AB-8588-CEC1D06C72B9}"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856" autoAdjust="0"/>
    <p:restoredTop sz="94631" autoAdjust="0"/>
  </p:normalViewPr>
  <p:slideViewPr>
    <p:cSldViewPr snapToGrid="0">
      <p:cViewPr varScale="1">
        <p:scale>
          <a:sx n="160" d="100"/>
          <a:sy n="160" d="100"/>
        </p:scale>
        <p:origin x="648" y="1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9" d="100"/>
          <a:sy n="89" d="100"/>
        </p:scale>
        <p:origin x="378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handoutMaster" Target="handoutMasters/handoutMaster1.xml"/><Relationship Id="rId3" Type="http://schemas.openxmlformats.org/officeDocument/2006/relationships/slideMaster" Target="slideMasters/slideMaster1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r>
              <a:rPr lang="en-US" altLang="zh-TW"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rPr>
              <a:t>1</a:t>
            </a:r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3" name="日期預留位置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078EF4D-11A9-468E-947C-7E77FC2730EE}" type="datetime1">
              <a:rPr lang="zh-TW" altLang="en-US" smtClean="0"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rPr>
              <a:t>2021/1/1</a:t>
            </a:fld>
            <a:endParaRPr lang="en-US" altLang="zh-TW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4" name="頁尾預留位置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5" name="投影片編號預留位置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82C0B10-7CAE-41E4-AB02-7E8B1FF2B898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rPr>
              <a:t>‹#›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r>
              <a:rPr lang="en-US" altLang="zh-TW"/>
              <a:t>1</a:t>
            </a:r>
            <a:endParaRPr lang="zh-TW" altLang="en-US" dirty="0"/>
          </a:p>
        </p:txBody>
      </p:sp>
      <p:sp>
        <p:nvSpPr>
          <p:cNvPr id="3" name="日期預留位置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fld id="{AA006804-164C-4CDA-8F38-2D5258C292C6}" type="datetime1">
              <a:rPr lang="zh-TW" altLang="en-US" smtClean="0"/>
              <a:pPr/>
              <a:t>2021/1/1</a:t>
            </a:fld>
            <a:endParaRPr lang="zh-TW" altLang="en-US" dirty="0"/>
          </a:p>
        </p:txBody>
      </p:sp>
      <p:sp>
        <p:nvSpPr>
          <p:cNvPr id="4" name="投影片圖像預留位置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TW" altLang="en-US" dirty="0"/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 altLang="en-US"/>
              <a:t>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fld id="{8530193B-564F-4854-8A52-728F3FB19C85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  <a:sym typeface="Microsoft JhengHei UI" panose="020B0604030504040204" pitchFamily="34" charset="-120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  <a:sym typeface="Microsoft JhengHei UI" panose="020B0604030504040204" pitchFamily="34" charset="-120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  <a:sym typeface="Microsoft JhengHei UI" panose="020B0604030504040204" pitchFamily="34" charset="-120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  <a:sym typeface="Microsoft JhengHei UI" panose="020B0604030504040204" pitchFamily="34" charset="-120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  <a:sym typeface="Microsoft JhengHei UI" panose="020B0604030504040204" pitchFamily="34" charset="-12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smtClean="0"/>
              <a:pPr/>
              <a:t>1</a:t>
            </a:fld>
            <a:endParaRPr lang="en-ZA"/>
          </a:p>
        </p:txBody>
      </p:sp>
      <p:sp>
        <p:nvSpPr>
          <p:cNvPr id="5" name="頁首版面配置區 4">
            <a:extLst>
              <a:ext uri="{FF2B5EF4-FFF2-40B4-BE49-F238E27FC236}">
                <a16:creationId xmlns:a16="http://schemas.microsoft.com/office/drawing/2014/main" id="{A0B804DA-4763-4827-97F3-43A0DB08BADA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altLang="zh-TW"/>
              <a:t>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31143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smtClean="0"/>
              <a:pPr/>
              <a:t>10</a:t>
            </a:fld>
            <a:endParaRPr lang="en-ZA"/>
          </a:p>
        </p:txBody>
      </p:sp>
      <p:sp>
        <p:nvSpPr>
          <p:cNvPr id="5" name="頁首版面配置區 4">
            <a:extLst>
              <a:ext uri="{FF2B5EF4-FFF2-40B4-BE49-F238E27FC236}">
                <a16:creationId xmlns:a16="http://schemas.microsoft.com/office/drawing/2014/main" id="{834FB955-B0A4-4715-A2CD-0AF8344CCCE6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altLang="zh-TW"/>
              <a:t>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827963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smtClean="0"/>
              <a:pPr/>
              <a:t>11</a:t>
            </a:fld>
            <a:endParaRPr lang="en-ZA"/>
          </a:p>
        </p:txBody>
      </p:sp>
      <p:sp>
        <p:nvSpPr>
          <p:cNvPr id="5" name="頁首版面配置區 4">
            <a:extLst>
              <a:ext uri="{FF2B5EF4-FFF2-40B4-BE49-F238E27FC236}">
                <a16:creationId xmlns:a16="http://schemas.microsoft.com/office/drawing/2014/main" id="{71D18276-84C9-4AF6-9FB4-8070C96147DC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altLang="zh-TW"/>
              <a:t>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471723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smtClean="0"/>
              <a:pPr/>
              <a:t>12</a:t>
            </a:fld>
            <a:endParaRPr lang="en-ZA"/>
          </a:p>
        </p:txBody>
      </p:sp>
      <p:sp>
        <p:nvSpPr>
          <p:cNvPr id="5" name="頁首版面配置區 4">
            <a:extLst>
              <a:ext uri="{FF2B5EF4-FFF2-40B4-BE49-F238E27FC236}">
                <a16:creationId xmlns:a16="http://schemas.microsoft.com/office/drawing/2014/main" id="{12FD8A95-6F27-4C71-B3D8-7A54519CDA45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altLang="zh-TW"/>
              <a:t>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811141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smtClean="0"/>
              <a:pPr/>
              <a:t>13</a:t>
            </a:fld>
            <a:endParaRPr lang="en-ZA"/>
          </a:p>
        </p:txBody>
      </p:sp>
      <p:sp>
        <p:nvSpPr>
          <p:cNvPr id="5" name="頁首版面配置區 4">
            <a:extLst>
              <a:ext uri="{FF2B5EF4-FFF2-40B4-BE49-F238E27FC236}">
                <a16:creationId xmlns:a16="http://schemas.microsoft.com/office/drawing/2014/main" id="{5C88A382-E830-4845-9C9C-421562D2C6F2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altLang="zh-TW"/>
              <a:t>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903130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smtClean="0"/>
              <a:pPr/>
              <a:t>14</a:t>
            </a:fld>
            <a:endParaRPr lang="en-ZA"/>
          </a:p>
        </p:txBody>
      </p:sp>
      <p:sp>
        <p:nvSpPr>
          <p:cNvPr id="5" name="頁首版面配置區 4">
            <a:extLst>
              <a:ext uri="{FF2B5EF4-FFF2-40B4-BE49-F238E27FC236}">
                <a16:creationId xmlns:a16="http://schemas.microsoft.com/office/drawing/2014/main" id="{B0369EC9-2BF2-4CEF-B733-BD79390B1E2E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altLang="zh-TW"/>
              <a:t>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144259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smtClean="0"/>
              <a:pPr/>
              <a:t>15</a:t>
            </a:fld>
            <a:endParaRPr lang="en-ZA"/>
          </a:p>
        </p:txBody>
      </p:sp>
      <p:sp>
        <p:nvSpPr>
          <p:cNvPr id="5" name="頁首版面配置區 4">
            <a:extLst>
              <a:ext uri="{FF2B5EF4-FFF2-40B4-BE49-F238E27FC236}">
                <a16:creationId xmlns:a16="http://schemas.microsoft.com/office/drawing/2014/main" id="{FF80F06F-3710-4263-9F80-0D2A92DDD819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altLang="zh-TW"/>
              <a:t>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93405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smtClean="0"/>
              <a:pPr/>
              <a:t>16</a:t>
            </a:fld>
            <a:endParaRPr lang="en-ZA"/>
          </a:p>
        </p:txBody>
      </p:sp>
      <p:sp>
        <p:nvSpPr>
          <p:cNvPr id="5" name="頁首版面配置區 4">
            <a:extLst>
              <a:ext uri="{FF2B5EF4-FFF2-40B4-BE49-F238E27FC236}">
                <a16:creationId xmlns:a16="http://schemas.microsoft.com/office/drawing/2014/main" id="{FF80F06F-3710-4263-9F80-0D2A92DDD819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altLang="zh-TW"/>
              <a:t>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980004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smtClean="0"/>
              <a:pPr/>
              <a:t>17</a:t>
            </a:fld>
            <a:endParaRPr lang="en-ZA"/>
          </a:p>
        </p:txBody>
      </p:sp>
      <p:sp>
        <p:nvSpPr>
          <p:cNvPr id="5" name="頁首版面配置區 4">
            <a:extLst>
              <a:ext uri="{FF2B5EF4-FFF2-40B4-BE49-F238E27FC236}">
                <a16:creationId xmlns:a16="http://schemas.microsoft.com/office/drawing/2014/main" id="{395663F1-EC29-4F7E-B7B3-C47C3BAA9D0F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altLang="zh-TW"/>
              <a:t>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015199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smtClean="0"/>
              <a:pPr/>
              <a:t>18</a:t>
            </a:fld>
            <a:endParaRPr lang="en-ZA"/>
          </a:p>
        </p:txBody>
      </p:sp>
      <p:sp>
        <p:nvSpPr>
          <p:cNvPr id="5" name="頁首版面配置區 4">
            <a:extLst>
              <a:ext uri="{FF2B5EF4-FFF2-40B4-BE49-F238E27FC236}">
                <a16:creationId xmlns:a16="http://schemas.microsoft.com/office/drawing/2014/main" id="{6E8C5AB6-E61C-4B97-8238-2D971E93E5C6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altLang="zh-TW"/>
              <a:t>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652334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smtClean="0"/>
              <a:pPr/>
              <a:t>19</a:t>
            </a:fld>
            <a:endParaRPr lang="en-ZA"/>
          </a:p>
        </p:txBody>
      </p:sp>
      <p:sp>
        <p:nvSpPr>
          <p:cNvPr id="5" name="頁首版面配置區 4">
            <a:extLst>
              <a:ext uri="{FF2B5EF4-FFF2-40B4-BE49-F238E27FC236}">
                <a16:creationId xmlns:a16="http://schemas.microsoft.com/office/drawing/2014/main" id="{8FD7EE22-8F34-425B-82D2-EC0C0E66DD50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altLang="zh-TW"/>
              <a:t>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200570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smtClean="0"/>
              <a:pPr/>
              <a:t>2</a:t>
            </a:fld>
            <a:endParaRPr lang="en-ZA"/>
          </a:p>
        </p:txBody>
      </p:sp>
      <p:sp>
        <p:nvSpPr>
          <p:cNvPr id="5" name="頁首版面配置區 4">
            <a:extLst>
              <a:ext uri="{FF2B5EF4-FFF2-40B4-BE49-F238E27FC236}">
                <a16:creationId xmlns:a16="http://schemas.microsoft.com/office/drawing/2014/main" id="{E6147131-CD3C-4FB6-9080-5BDCB01A30C3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altLang="zh-TW"/>
              <a:t>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2712202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smtClean="0"/>
              <a:pPr/>
              <a:t>20</a:t>
            </a:fld>
            <a:endParaRPr lang="en-ZA"/>
          </a:p>
        </p:txBody>
      </p:sp>
      <p:sp>
        <p:nvSpPr>
          <p:cNvPr id="5" name="頁首版面配置區 4">
            <a:extLst>
              <a:ext uri="{FF2B5EF4-FFF2-40B4-BE49-F238E27FC236}">
                <a16:creationId xmlns:a16="http://schemas.microsoft.com/office/drawing/2014/main" id="{B0ED961B-B77E-4128-9A1E-997B6008F2D5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altLang="zh-TW"/>
              <a:t>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3311221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smtClean="0"/>
              <a:pPr/>
              <a:t>21</a:t>
            </a:fld>
            <a:endParaRPr lang="en-ZA"/>
          </a:p>
        </p:txBody>
      </p:sp>
      <p:sp>
        <p:nvSpPr>
          <p:cNvPr id="5" name="頁首版面配置區 4">
            <a:extLst>
              <a:ext uri="{FF2B5EF4-FFF2-40B4-BE49-F238E27FC236}">
                <a16:creationId xmlns:a16="http://schemas.microsoft.com/office/drawing/2014/main" id="{C6CA5819-F2E0-4902-8EC2-936D1629FEA9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altLang="zh-TW"/>
              <a:t>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990771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smtClean="0"/>
              <a:pPr/>
              <a:t>3</a:t>
            </a:fld>
            <a:endParaRPr lang="en-ZA"/>
          </a:p>
        </p:txBody>
      </p:sp>
      <p:sp>
        <p:nvSpPr>
          <p:cNvPr id="5" name="頁首版面配置區 4">
            <a:extLst>
              <a:ext uri="{FF2B5EF4-FFF2-40B4-BE49-F238E27FC236}">
                <a16:creationId xmlns:a16="http://schemas.microsoft.com/office/drawing/2014/main" id="{B8518187-94BD-4212-B7F4-50DC7BCC638F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altLang="zh-TW"/>
              <a:t>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922947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smtClean="0"/>
              <a:pPr/>
              <a:t>4</a:t>
            </a:fld>
            <a:endParaRPr lang="en-ZA"/>
          </a:p>
        </p:txBody>
      </p:sp>
      <p:sp>
        <p:nvSpPr>
          <p:cNvPr id="5" name="頁首版面配置區 4">
            <a:extLst>
              <a:ext uri="{FF2B5EF4-FFF2-40B4-BE49-F238E27FC236}">
                <a16:creationId xmlns:a16="http://schemas.microsoft.com/office/drawing/2014/main" id="{1F0C3561-C6B6-4374-B68A-3EF82E316F02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altLang="zh-TW"/>
              <a:t>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701712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smtClean="0"/>
              <a:pPr/>
              <a:t>5</a:t>
            </a:fld>
            <a:endParaRPr lang="en-ZA"/>
          </a:p>
        </p:txBody>
      </p:sp>
      <p:sp>
        <p:nvSpPr>
          <p:cNvPr id="5" name="頁首版面配置區 4">
            <a:extLst>
              <a:ext uri="{FF2B5EF4-FFF2-40B4-BE49-F238E27FC236}">
                <a16:creationId xmlns:a16="http://schemas.microsoft.com/office/drawing/2014/main" id="{1F0C3561-C6B6-4374-B68A-3EF82E316F02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altLang="zh-TW"/>
              <a:t>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42432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smtClean="0"/>
              <a:pPr/>
              <a:t>6</a:t>
            </a:fld>
            <a:endParaRPr lang="en-ZA"/>
          </a:p>
        </p:txBody>
      </p:sp>
      <p:sp>
        <p:nvSpPr>
          <p:cNvPr id="5" name="頁首版面配置區 4">
            <a:extLst>
              <a:ext uri="{FF2B5EF4-FFF2-40B4-BE49-F238E27FC236}">
                <a16:creationId xmlns:a16="http://schemas.microsoft.com/office/drawing/2014/main" id="{69520323-41D2-417A-A859-72788AD14792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altLang="zh-TW"/>
              <a:t>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261906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smtClean="0"/>
              <a:pPr/>
              <a:t>7</a:t>
            </a:fld>
            <a:endParaRPr lang="en-ZA"/>
          </a:p>
        </p:txBody>
      </p:sp>
      <p:sp>
        <p:nvSpPr>
          <p:cNvPr id="5" name="頁首版面配置區 4">
            <a:extLst>
              <a:ext uri="{FF2B5EF4-FFF2-40B4-BE49-F238E27FC236}">
                <a16:creationId xmlns:a16="http://schemas.microsoft.com/office/drawing/2014/main" id="{6F900149-3555-4763-9486-4E4028601AAD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altLang="zh-TW"/>
              <a:t>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582492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smtClean="0"/>
              <a:pPr/>
              <a:t>8</a:t>
            </a:fld>
            <a:endParaRPr lang="en-ZA"/>
          </a:p>
        </p:txBody>
      </p:sp>
      <p:sp>
        <p:nvSpPr>
          <p:cNvPr id="5" name="頁首版面配置區 4">
            <a:extLst>
              <a:ext uri="{FF2B5EF4-FFF2-40B4-BE49-F238E27FC236}">
                <a16:creationId xmlns:a16="http://schemas.microsoft.com/office/drawing/2014/main" id="{834FB955-B0A4-4715-A2CD-0AF8344CCCE6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altLang="zh-TW"/>
              <a:t>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626000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smtClean="0"/>
              <a:pPr/>
              <a:t>9</a:t>
            </a:fld>
            <a:endParaRPr lang="en-ZA"/>
          </a:p>
        </p:txBody>
      </p:sp>
      <p:sp>
        <p:nvSpPr>
          <p:cNvPr id="5" name="頁首版面配置區 4">
            <a:extLst>
              <a:ext uri="{FF2B5EF4-FFF2-40B4-BE49-F238E27FC236}">
                <a16:creationId xmlns:a16="http://schemas.microsoft.com/office/drawing/2014/main" id="{834FB955-B0A4-4715-A2CD-0AF8344CCCE6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altLang="zh-TW"/>
              <a:t>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876513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圖片預留位置 1">
            <a:extLst>
              <a:ext uri="{FF2B5EF4-FFF2-40B4-BE49-F238E27FC236}">
                <a16:creationId xmlns:a16="http://schemas.microsoft.com/office/drawing/2014/main" id="{837F9836-5B23-424D-8C60-AC02A8512A4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980476" y="0"/>
            <a:ext cx="2211524" cy="6858000"/>
          </a:xfrm>
          <a:solidFill>
            <a:schemeClr val="bg1">
              <a:lumMod val="9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  <a:sym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/>
              <a:t>插入或拖放您的相片</a:t>
            </a:r>
            <a:endParaRPr lang="zh-TW" alt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6990" y="4346296"/>
            <a:ext cx="6798250" cy="1674470"/>
          </a:xfrm>
        </p:spPr>
        <p:txBody>
          <a:bodyPr rtlCol="0" anchor="b"/>
          <a:lstStyle>
            <a:lvl1pPr algn="r">
              <a:lnSpc>
                <a:spcPts val="5000"/>
              </a:lnSpc>
              <a:defRPr sz="6000" b="1" cap="all" spc="-300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/>
              <a:t>簡報標題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311904" y="4650539"/>
            <a:ext cx="3401478" cy="1192038"/>
          </a:xfrm>
          <a:solidFill>
            <a:schemeClr val="tx1"/>
          </a:solidFill>
        </p:spPr>
        <p:txBody>
          <a:bodyPr lIns="252000" tIns="0" rtlCol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  <a:sym typeface="Microsoft JhengHei UI" panose="020B0604030504040204" pitchFamily="34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TW" altLang="en-US"/>
              <a:t>按一下以編輯母片副標題樣式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zh-TW" altLang="en-US"/>
              <a:t>按一下以編輯頁面標題</a:t>
            </a:r>
            <a:endParaRPr lang="zh-TW" altLang="en-US" dirty="0"/>
          </a:p>
        </p:txBody>
      </p:sp>
      <p:sp>
        <p:nvSpPr>
          <p:cNvPr id="7" name="副標題 2">
            <a:extLst>
              <a:ext uri="{FF2B5EF4-FFF2-40B4-BE49-F238E27FC236}">
                <a16:creationId xmlns:a16="http://schemas.microsoft.com/office/drawing/2014/main" id="{7DEBF36F-ADC5-48FF-BFAF-3BED06924FD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zh-TW" altLang="en-US"/>
              <a:t>副標題</a:t>
            </a:r>
            <a:endParaRPr lang="zh-TW" altLang="en-US" dirty="0"/>
          </a:p>
        </p:txBody>
      </p:sp>
      <p:sp>
        <p:nvSpPr>
          <p:cNvPr id="3" name="內容預留位置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2000"/>
            <a:ext cx="4500000" cy="4680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6" name="文字預留位置 4">
            <a:extLst>
              <a:ext uri="{FF2B5EF4-FFF2-40B4-BE49-F238E27FC236}">
                <a16:creationId xmlns:a16="http://schemas.microsoft.com/office/drawing/2014/main" id="{7867C73D-EE16-41D1-B7CE-A35C765E3B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129800" y="1511250"/>
            <a:ext cx="4500000" cy="4680000"/>
          </a:xfrm>
        </p:spPr>
        <p:txBody>
          <a:bodyPr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頁尾預留位置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5" name="投影片編號預留位置 4">
            <a:extLst>
              <a:ext uri="{FF2B5EF4-FFF2-40B4-BE49-F238E27FC236}">
                <a16:creationId xmlns:a16="http://schemas.microsoft.com/office/drawing/2014/main" id="{CD4FE60C-ACE5-4516-8CB6-EEDD96DB7358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zh-TW" altLang="en-US"/>
              <a:t>按一下以編輯頁面標題</a:t>
            </a:r>
            <a:endParaRPr lang="zh-TW" altLang="en-US" dirty="0"/>
          </a:p>
        </p:txBody>
      </p:sp>
      <p:sp>
        <p:nvSpPr>
          <p:cNvPr id="9" name="副標題 2">
            <a:extLst>
              <a:ext uri="{FF2B5EF4-FFF2-40B4-BE49-F238E27FC236}">
                <a16:creationId xmlns:a16="http://schemas.microsoft.com/office/drawing/2014/main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zh-TW" altLang="en-US"/>
              <a:t>副標題</a:t>
            </a:r>
            <a:endParaRPr lang="zh-TW" altLang="en-US" dirty="0"/>
          </a:p>
        </p:txBody>
      </p:sp>
      <p:sp>
        <p:nvSpPr>
          <p:cNvPr id="3" name="內容預留位置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2916000" cy="467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文字預留位置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572900" y="1511476"/>
            <a:ext cx="2916000" cy="4679249"/>
          </a:xfrm>
        </p:spPr>
        <p:txBody>
          <a:bodyPr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11" name="文字預留位置 5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713800" y="1511475"/>
            <a:ext cx="2916000" cy="4679250"/>
          </a:xfrm>
        </p:spPr>
        <p:txBody>
          <a:bodyPr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頁尾預留位置 3">
            <a:extLst>
              <a:ext uri="{FF2B5EF4-FFF2-40B4-BE49-F238E27FC236}">
                <a16:creationId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6" name="投影片編號預留位置 5">
            <a:extLst>
              <a:ext uri="{FF2B5EF4-FFF2-40B4-BE49-F238E27FC236}">
                <a16:creationId xmlns:a16="http://schemas.microsoft.com/office/drawing/2014/main" id="{0817AAC4-A657-4D75-A527-0307AFF2B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zh-TW" altLang="en-US"/>
              <a:t>按一下以編輯頁面標題</a:t>
            </a:r>
            <a:endParaRPr lang="zh-TW" altLang="en-US" dirty="0"/>
          </a:p>
        </p:txBody>
      </p:sp>
      <p:sp>
        <p:nvSpPr>
          <p:cNvPr id="10" name="副標題 2">
            <a:extLst>
              <a:ext uri="{FF2B5EF4-FFF2-40B4-BE49-F238E27FC236}">
                <a16:creationId xmlns:a16="http://schemas.microsoft.com/office/drawing/2014/main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zh-TW" altLang="en-US"/>
              <a:t>副標題</a:t>
            </a:r>
            <a:endParaRPr lang="zh-TW" altLang="en-US" dirty="0"/>
          </a:p>
        </p:txBody>
      </p:sp>
      <p:sp>
        <p:nvSpPr>
          <p:cNvPr id="3" name="內容預留位置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1764000" cy="467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文字預留位置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290450" y="1512000"/>
            <a:ext cx="1764000" cy="4679250"/>
          </a:xfrm>
        </p:spPr>
        <p:txBody>
          <a:bodyPr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13" name="文字預留位置 5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48900" y="1512000"/>
            <a:ext cx="1764000" cy="4679250"/>
          </a:xfrm>
        </p:spPr>
        <p:txBody>
          <a:bodyPr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15" name="文字預留位置 6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07350" y="1507535"/>
            <a:ext cx="1764000" cy="4679250"/>
          </a:xfrm>
        </p:spPr>
        <p:txBody>
          <a:bodyPr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17" name="文字預留位置 7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865800" y="1507535"/>
            <a:ext cx="1764000" cy="4683715"/>
          </a:xfrm>
        </p:spPr>
        <p:txBody>
          <a:bodyPr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頁尾預留位置 3">
            <a:extLst>
              <a:ext uri="{FF2B5EF4-FFF2-40B4-BE49-F238E27FC236}">
                <a16:creationId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6" name="投影片編號預留位置 5">
            <a:extLst>
              <a:ext uri="{FF2B5EF4-FFF2-40B4-BE49-F238E27FC236}">
                <a16:creationId xmlns:a16="http://schemas.microsoft.com/office/drawing/2014/main" id="{B5A8293F-A5B5-4FCC-BF27-A25B1BAFF245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zh-TW" altLang="en-US"/>
              <a:t>按一下以編輯頁面標題</a:t>
            </a:r>
            <a:endParaRPr lang="zh-TW" altLang="en-US" dirty="0"/>
          </a:p>
        </p:txBody>
      </p:sp>
      <p:sp>
        <p:nvSpPr>
          <p:cNvPr id="5" name="副標題 2">
            <a:extLst>
              <a:ext uri="{FF2B5EF4-FFF2-40B4-BE49-F238E27FC236}">
                <a16:creationId xmlns:a16="http://schemas.microsoft.com/office/drawing/2014/main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9198116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zh-TW" altLang="en-US"/>
              <a:t>副標題</a:t>
            </a:r>
            <a:endParaRPr lang="zh-TW" altLang="en-US" dirty="0"/>
          </a:p>
        </p:txBody>
      </p:sp>
      <p:sp>
        <p:nvSpPr>
          <p:cNvPr id="3" name="頁尾預留位置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4" name="投影片編號預留位置 3">
            <a:extLst>
              <a:ext uri="{FF2B5EF4-FFF2-40B4-BE49-F238E27FC236}">
                <a16:creationId xmlns:a16="http://schemas.microsoft.com/office/drawing/2014/main" id="{8E801980-CBAE-4A50-886D-54D7BB2E194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尾預留位置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3" name="投影片編號預留位置 2">
            <a:extLst>
              <a:ext uri="{FF2B5EF4-FFF2-40B4-BE49-F238E27FC236}">
                <a16:creationId xmlns:a16="http://schemas.microsoft.com/office/drawing/2014/main" id="{2310D190-B83D-438A-91BC-470C41B22A2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554ED587-2D2F-4D3F-B55B-C64465AB4EC5}"/>
              </a:ext>
            </a:extLst>
          </p:cNvPr>
          <p:cNvSpPr/>
          <p:nvPr userDrawn="1"/>
        </p:nvSpPr>
        <p:spPr>
          <a:xfrm>
            <a:off x="69274" y="66963"/>
            <a:ext cx="9911201" cy="672734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6990" y="4346296"/>
            <a:ext cx="6798250" cy="1674470"/>
          </a:xfrm>
        </p:spPr>
        <p:txBody>
          <a:bodyPr rtlCol="0" anchor="b"/>
          <a:lstStyle>
            <a:lvl1pPr algn="r">
              <a:lnSpc>
                <a:spcPts val="5000"/>
              </a:lnSpc>
              <a:defRPr sz="6000" b="1" cap="all" spc="-300" baseline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/>
              <a:t>簡報標題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326418" y="4650539"/>
            <a:ext cx="2456210" cy="1192038"/>
          </a:xfrm>
          <a:solidFill>
            <a:schemeClr val="bg1"/>
          </a:solidFill>
        </p:spPr>
        <p:txBody>
          <a:bodyPr lIns="252000" tIns="0" rtlCol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  <a:sym typeface="Microsoft JhengHei UI" panose="020B0604030504040204" pitchFamily="34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TW" altLang="en-US"/>
              <a:t>按一下以編輯母片副標題樣式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5" name="投影片編號預留位置 4">
            <a:extLst>
              <a:ext uri="{FF2B5EF4-FFF2-40B4-BE49-F238E27FC236}">
                <a16:creationId xmlns:a16="http://schemas.microsoft.com/office/drawing/2014/main" id="{E798A99C-9485-48F0-8E1E-227AD1348A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fld id="{19B51A1E-902D-48AF-9020-955120F399B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18115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圖片預留位置 1">
            <a:extLst>
              <a:ext uri="{FF2B5EF4-FFF2-40B4-BE49-F238E27FC236}">
                <a16:creationId xmlns:a16="http://schemas.microsoft.com/office/drawing/2014/main" id="{069FFAE5-B16E-4571-88F7-52FA5354B1A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9273" y="63691"/>
            <a:ext cx="9911201" cy="6727346"/>
          </a:xfrm>
          <a:solidFill>
            <a:schemeClr val="tx1">
              <a:lumMod val="75000"/>
              <a:lumOff val="2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  <a:sym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/>
              <a:t>插入或拖放您的相片</a:t>
            </a:r>
            <a:endParaRPr lang="zh-TW" alt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6990" y="4346296"/>
            <a:ext cx="6798250" cy="1674470"/>
          </a:xfrm>
        </p:spPr>
        <p:txBody>
          <a:bodyPr rtlCol="0" anchor="b"/>
          <a:lstStyle>
            <a:lvl1pPr algn="r">
              <a:lnSpc>
                <a:spcPts val="5000"/>
              </a:lnSpc>
              <a:defRPr sz="6000" b="1" cap="all" spc="-300" baseline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/>
              <a:t>簡報標題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326418" y="4650539"/>
            <a:ext cx="2456210" cy="1192038"/>
          </a:xfrm>
          <a:solidFill>
            <a:schemeClr val="bg1"/>
          </a:solidFill>
        </p:spPr>
        <p:txBody>
          <a:bodyPr lIns="252000" tIns="0" rtlCol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  <a:sym typeface="Microsoft JhengHei UI" panose="020B0604030504040204" pitchFamily="34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TW" altLang="en-US"/>
              <a:t>按一下以編輯母片副標題樣式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5" name="投影片編號預留位置 4">
            <a:extLst>
              <a:ext uri="{FF2B5EF4-FFF2-40B4-BE49-F238E27FC236}">
                <a16:creationId xmlns:a16="http://schemas.microsoft.com/office/drawing/2014/main" id="{E798A99C-9485-48F0-8E1E-227AD1348A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fld id="{19B51A1E-902D-48AF-9020-955120F399B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94738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內容相片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圖片預留位置 1">
            <a:extLst>
              <a:ext uri="{FF2B5EF4-FFF2-40B4-BE49-F238E27FC236}">
                <a16:creationId xmlns:a16="http://schemas.microsoft.com/office/drawing/2014/main" id="{1599E2D7-24B3-4D66-9AFB-83C1AEC4DBBB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9980476" y="0"/>
            <a:ext cx="2211524" cy="6192000"/>
          </a:xfrm>
          <a:solidFill>
            <a:schemeClr val="bg1">
              <a:lumMod val="9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zh-TW" altLang="en-US"/>
              <a:t>插入或拖放您的相片</a:t>
            </a:r>
            <a:endParaRPr lang="zh-TW" alt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45086" y="1807950"/>
            <a:ext cx="5184913" cy="432000"/>
          </a:xfrm>
        </p:spPr>
        <p:txBody>
          <a:bodyPr rtlCol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zh-TW" altLang="en-US"/>
              <a:t>按一下以編輯頁面標題</a:t>
            </a:r>
            <a:endParaRPr lang="zh-TW" altLang="en-US" dirty="0"/>
          </a:p>
        </p:txBody>
      </p:sp>
      <p:sp>
        <p:nvSpPr>
          <p:cNvPr id="10" name="副標題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444886" y="2383950"/>
            <a:ext cx="5184913" cy="360000"/>
          </a:xfrm>
        </p:spPr>
        <p:txBody>
          <a:bodyPr rtlCol="0"/>
          <a:lstStyle>
            <a:lvl1pPr marL="0" indent="0" algn="r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zh-TW" altLang="en-US"/>
              <a:t>副標題</a:t>
            </a:r>
            <a:endParaRPr lang="zh-TW" altLang="en-US" dirty="0"/>
          </a:p>
        </p:txBody>
      </p:sp>
      <p:sp>
        <p:nvSpPr>
          <p:cNvPr id="3" name="內容預留位置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45000" y="2908300"/>
            <a:ext cx="5184800" cy="3283700"/>
          </a:xfrm>
          <a:solidFill>
            <a:schemeClr val="bg1"/>
          </a:solidFill>
        </p:spPr>
        <p:txBody>
          <a:bodyPr lIns="180000" tIns="252000" rIns="252000" rtlCol="0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頁尾預留位置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5" name="投影片編號預留位置 4">
            <a:extLst>
              <a:ext uri="{FF2B5EF4-FFF2-40B4-BE49-F238E27FC236}">
                <a16:creationId xmlns:a16="http://schemas.microsoft.com/office/drawing/2014/main" id="{53DA1E79-BA17-41C5-98B7-CFBC5859A51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50103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內容相片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預留位置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23393" y="1343906"/>
            <a:ext cx="3736800" cy="3933645"/>
          </a:xfrm>
          <a:solidFill>
            <a:schemeClr val="bg1"/>
          </a:solidFill>
        </p:spPr>
        <p:txBody>
          <a:bodyPr lIns="180000" tIns="180000" rIns="180000"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頁尾預留位置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5" name="投影片編號預留位置 4">
            <a:extLst>
              <a:ext uri="{FF2B5EF4-FFF2-40B4-BE49-F238E27FC236}">
                <a16:creationId xmlns:a16="http://schemas.microsoft.com/office/drawing/2014/main" id="{53DA1E79-BA17-41C5-98B7-CFBC5859A51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  <p:sp>
        <p:nvSpPr>
          <p:cNvPr id="9" name="圖片預留位置 6">
            <a:extLst>
              <a:ext uri="{FF2B5EF4-FFF2-40B4-BE49-F238E27FC236}">
                <a16:creationId xmlns:a16="http://schemas.microsoft.com/office/drawing/2014/main" id="{492C2A1D-F7BD-46B6-BC01-15D365ACD50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560193" y="1344803"/>
            <a:ext cx="3737526" cy="3933645"/>
          </a:xfrm>
          <a:solidFill>
            <a:schemeClr val="tx1">
              <a:lumMod val="75000"/>
              <a:lumOff val="2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zh-TW" altLang="en-US"/>
              <a:t>插入或拖放您的相片</a:t>
            </a:r>
            <a:endParaRPr lang="zh-TW" altLang="en-US" dirty="0"/>
          </a:p>
        </p:txBody>
      </p:sp>
      <p:sp>
        <p:nvSpPr>
          <p:cNvPr id="6" name="標題 5">
            <a:extLst>
              <a:ext uri="{FF2B5EF4-FFF2-40B4-BE49-F238E27FC236}">
                <a16:creationId xmlns:a16="http://schemas.microsoft.com/office/drawing/2014/main" id="{7F4F1543-153D-4F77-A4A9-C9BBA1C20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9131100" cy="432000"/>
          </a:xfrm>
        </p:spPr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11" name="副標題 2">
            <a:extLst>
              <a:ext uri="{FF2B5EF4-FFF2-40B4-BE49-F238E27FC236}">
                <a16:creationId xmlns:a16="http://schemas.microsoft.com/office/drawing/2014/main" id="{9FAA210E-391A-499A-89D5-F222045FD1A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6895900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zh-TW" altLang="en-US"/>
              <a:t>副標題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47197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zh-TW" altLang="en-US"/>
              <a:t>按一下以編輯頁面標題</a:t>
            </a:r>
            <a:endParaRPr lang="zh-TW" altLang="en-US" dirty="0"/>
          </a:p>
        </p:txBody>
      </p:sp>
      <p:sp>
        <p:nvSpPr>
          <p:cNvPr id="9" name="副標題 2">
            <a:extLst>
              <a:ext uri="{FF2B5EF4-FFF2-40B4-BE49-F238E27FC236}">
                <a16:creationId xmlns:a16="http://schemas.microsoft.com/office/drawing/2014/main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zh-TW" altLang="en-US"/>
              <a:t>副標題</a:t>
            </a:r>
            <a:endParaRPr lang="zh-TW" altLang="en-US" dirty="0"/>
          </a:p>
        </p:txBody>
      </p:sp>
      <p:sp>
        <p:nvSpPr>
          <p:cNvPr id="3" name="比較左方預留位置 1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432296"/>
            <a:ext cx="4500000" cy="527076"/>
          </a:xfrm>
          <a:solidFill>
            <a:schemeClr val="tx1"/>
          </a:solidFill>
        </p:spPr>
        <p:txBody>
          <a:bodyPr lIns="180000" tIns="36000" rtlCol="0" anchor="ctr"/>
          <a:lstStyle>
            <a:lvl1pPr marL="0" indent="0">
              <a:buNone/>
              <a:defRPr sz="2400" b="1" spc="-15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預留位置 2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023668"/>
            <a:ext cx="4500000" cy="4168332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12" name="比較左方預留位置 2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29800" y="1433105"/>
            <a:ext cx="4500000" cy="525283"/>
          </a:xfrm>
          <a:solidFill>
            <a:schemeClr val="tx1"/>
          </a:solidFill>
        </p:spPr>
        <p:txBody>
          <a:bodyPr lIns="180000" tIns="36000" rtlCol="0" anchor="ctr"/>
          <a:lstStyle>
            <a:lvl1pPr marL="0" indent="0">
              <a:buNone/>
              <a:defRPr sz="2400" b="1" spc="-15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8" name="文字預留位置 4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129800" y="2020359"/>
            <a:ext cx="4500000" cy="4170891"/>
          </a:xfrm>
        </p:spPr>
        <p:txBody>
          <a:bodyPr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頁尾預留位置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6" name="投影片編號預留位置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09955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大型相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圖片預留位置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299200" y="432000"/>
            <a:ext cx="5472113" cy="5759250"/>
          </a:xfrm>
          <a:solidFill>
            <a:schemeClr val="tx1">
              <a:lumMod val="75000"/>
              <a:lumOff val="2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zh-TW" altLang="en-US"/>
              <a:t>插入或拖放您的相片</a:t>
            </a:r>
            <a:endParaRPr lang="zh-TW" altLang="en-US" dirty="0"/>
          </a:p>
        </p:txBody>
      </p:sp>
      <p:sp>
        <p:nvSpPr>
          <p:cNvPr id="3" name="內容預留位置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875314" y="5096632"/>
            <a:ext cx="2028686" cy="1094618"/>
          </a:xfrm>
        </p:spPr>
        <p:txBody>
          <a:bodyPr rtlCol="0" anchor="b"/>
          <a:lstStyle>
            <a:lvl1pPr marL="0" indent="0" algn="r">
              <a:buNone/>
              <a:defRPr i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zh-TW" altLang="en-US"/>
              <a:t>輸入您的標題</a:t>
            </a:r>
            <a:endParaRPr lang="zh-TW" altLang="en-US" dirty="0"/>
          </a:p>
        </p:txBody>
      </p:sp>
      <p:sp>
        <p:nvSpPr>
          <p:cNvPr id="4" name="頁尾預留位置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2" name="投影片編號預留位置 1">
            <a:extLst>
              <a:ext uri="{FF2B5EF4-FFF2-40B4-BE49-F238E27FC236}">
                <a16:creationId xmlns:a16="http://schemas.microsoft.com/office/drawing/2014/main" id="{E25951D2-91DB-40E7-95D5-4B372602DEB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87784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感謝您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174360" y="2112793"/>
            <a:ext cx="6798250" cy="1674470"/>
          </a:xfrm>
        </p:spPr>
        <p:txBody>
          <a:bodyPr rtlCol="0" anchor="ctr"/>
          <a:lstStyle>
            <a:lvl1pPr algn="ctr">
              <a:lnSpc>
                <a:spcPct val="100000"/>
              </a:lnSpc>
              <a:defRPr sz="6000" b="1" cap="all" spc="-300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/>
              <a:t>感謝您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10" name="文字預留位置 5">
            <a:extLst>
              <a:ext uri="{FF2B5EF4-FFF2-40B4-BE49-F238E27FC236}">
                <a16:creationId xmlns:a16="http://schemas.microsoft.com/office/drawing/2014/main" id="{CA3EFDD3-A9D2-4EB6-BB2A-F6999D9F7EA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74361" y="4035727"/>
            <a:ext cx="3329850" cy="382887"/>
          </a:xfrm>
        </p:spPr>
        <p:txBody>
          <a:bodyPr rtlCol="0"/>
          <a:lstStyle>
            <a:lvl1pPr marL="0" indent="0" algn="r">
              <a:buNone/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zh-TW" altLang="en-US"/>
              <a:t>全名</a:t>
            </a:r>
            <a:endParaRPr lang="zh-TW" altLang="en-US" dirty="0"/>
          </a:p>
        </p:txBody>
      </p:sp>
      <p:sp>
        <p:nvSpPr>
          <p:cNvPr id="12" name="文字預留位置 6">
            <a:extLst>
              <a:ext uri="{FF2B5EF4-FFF2-40B4-BE49-F238E27FC236}">
                <a16:creationId xmlns:a16="http://schemas.microsoft.com/office/drawing/2014/main" id="{261ED1F7-B623-43D9-9BDA-8808C5CFAFF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062268" y="4150118"/>
            <a:ext cx="2910342" cy="238016"/>
          </a:xfrm>
        </p:spPr>
        <p:txBody>
          <a:bodyPr rtlCol="0"/>
          <a:lstStyle>
            <a:lvl1pPr marL="0" indent="0" algn="l">
              <a:buNone/>
              <a:defRPr sz="1400" i="1"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zh-TW" altLang="en-US"/>
              <a:t>電話號碼</a:t>
            </a:r>
            <a:endParaRPr lang="zh-TW" altLang="en-US" dirty="0"/>
          </a:p>
        </p:txBody>
      </p:sp>
      <p:sp>
        <p:nvSpPr>
          <p:cNvPr id="13" name="文字預留位置 7">
            <a:extLst>
              <a:ext uri="{FF2B5EF4-FFF2-40B4-BE49-F238E27FC236}">
                <a16:creationId xmlns:a16="http://schemas.microsoft.com/office/drawing/2014/main" id="{E27366FC-4115-4122-9CE2-5FA9D424AD5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062268" y="4540691"/>
            <a:ext cx="2910342" cy="238016"/>
          </a:xfrm>
        </p:spPr>
        <p:txBody>
          <a:bodyPr rtlCol="0"/>
          <a:lstStyle>
            <a:lvl1pPr marL="0" indent="0" algn="l">
              <a:buNone/>
              <a:defRPr sz="1400" i="1"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zh-TW" altLang="en-US"/>
              <a:t>電子郵件或社交媒體控制代碼</a:t>
            </a:r>
            <a:endParaRPr lang="zh-TW" altLang="en-US" dirty="0"/>
          </a:p>
        </p:txBody>
      </p:sp>
      <p:sp>
        <p:nvSpPr>
          <p:cNvPr id="14" name="文字預留位置 8">
            <a:extLst>
              <a:ext uri="{FF2B5EF4-FFF2-40B4-BE49-F238E27FC236}">
                <a16:creationId xmlns:a16="http://schemas.microsoft.com/office/drawing/2014/main" id="{DEB36829-2F8B-4E22-AB6D-4111D18AF84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062268" y="4931263"/>
            <a:ext cx="2910342" cy="238016"/>
          </a:xfrm>
        </p:spPr>
        <p:txBody>
          <a:bodyPr rtlCol="0"/>
          <a:lstStyle>
            <a:lvl1pPr marL="0" indent="0" algn="l">
              <a:buNone/>
              <a:defRPr sz="1400" i="1"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zh-TW" altLang="en-US"/>
              <a:t>公司網站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89010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zh-TW" altLang="en-US"/>
              <a:t>按一下以編輯頁面標題</a:t>
            </a:r>
            <a:endParaRPr lang="zh-TW" altLang="en-US" dirty="0"/>
          </a:p>
        </p:txBody>
      </p:sp>
      <p:sp>
        <p:nvSpPr>
          <p:cNvPr id="7" name="副標題 2">
            <a:extLst>
              <a:ext uri="{FF2B5EF4-FFF2-40B4-BE49-F238E27FC236}">
                <a16:creationId xmlns:a16="http://schemas.microsoft.com/office/drawing/2014/main" id="{E97A9A62-1AA6-47A9-A1A0-54196823744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9198116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zh-TW" altLang="en-US"/>
              <a:t>副標題</a:t>
            </a:r>
            <a:endParaRPr lang="zh-TW" altLang="en-US" dirty="0"/>
          </a:p>
        </p:txBody>
      </p:sp>
      <p:sp>
        <p:nvSpPr>
          <p:cNvPr id="3" name="內容預留位置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頁尾預留位置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5" name="投影片編號預留位置 4">
            <a:extLst>
              <a:ext uri="{FF2B5EF4-FFF2-40B4-BE49-F238E27FC236}">
                <a16:creationId xmlns:a16="http://schemas.microsoft.com/office/drawing/2014/main" id="{3442953D-28FC-41B5-A1BB-BB3BA7CA40B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32C8D0EF-1DB6-4ADC-8F31-5AE53BF5EAF4}"/>
              </a:ext>
            </a:extLst>
          </p:cNvPr>
          <p:cNvSpPr/>
          <p:nvPr userDrawn="1"/>
        </p:nvSpPr>
        <p:spPr>
          <a:xfrm>
            <a:off x="69274" y="66963"/>
            <a:ext cx="9911201" cy="67273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2F208ED-79A0-4B2C-A5EE-9D27466BCA3F}"/>
              </a:ext>
            </a:extLst>
          </p:cNvPr>
          <p:cNvSpPr/>
          <p:nvPr userDrawn="1"/>
        </p:nvSpPr>
        <p:spPr>
          <a:xfrm>
            <a:off x="11407775" y="6356350"/>
            <a:ext cx="784225" cy="3651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2" name="標題預留位置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9198116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rtl="0"/>
            <a:r>
              <a:rPr lang="zh-TW" altLang="en-US"/>
              <a:t>按一下以編輯頁面標題</a:t>
            </a:r>
            <a:endParaRPr lang="zh-TW" altLang="en-US" dirty="0"/>
          </a:p>
        </p:txBody>
      </p:sp>
      <p:sp>
        <p:nvSpPr>
          <p:cNvPr id="3" name="文字預留位置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2000"/>
            <a:ext cx="9198116" cy="467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rtl="0"/>
            <a:r>
              <a:rPr lang="zh-TW" altLang="en-US"/>
              <a:t>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頁尾預留位置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356350"/>
            <a:ext cx="41148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i="1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  <a:sym typeface="Microsoft JhengHei UI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6" name="投影片編號預留位置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47502" y="6401750"/>
            <a:ext cx="278418" cy="27432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200" i="1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fld id="{19B51A1E-902D-48AF-9020-955120F399B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34FDC6F9-37F9-4E25-AECA-D307B8421C73}"/>
              </a:ext>
            </a:extLst>
          </p:cNvPr>
          <p:cNvSpPr txBox="1"/>
          <p:nvPr userDrawn="1"/>
        </p:nvSpPr>
        <p:spPr>
          <a:xfrm>
            <a:off x="9630116" y="6449411"/>
            <a:ext cx="1476000" cy="220313"/>
          </a:xfrm>
          <a:prstGeom prst="rect">
            <a:avLst/>
          </a:prstGeom>
          <a:noFill/>
        </p:spPr>
        <p:txBody>
          <a:bodyPr wrap="square" lIns="0" tIns="36000" rIns="0" bIns="0" rtlCol="0">
            <a:spAutoFit/>
          </a:bodyPr>
          <a:lstStyle/>
          <a:p>
            <a:pPr algn="r" rtl="0">
              <a:lnSpc>
                <a:spcPts val="1400"/>
              </a:lnSpc>
            </a:pPr>
            <a:r>
              <a:rPr lang="zh-TW" altLang="en-US" sz="1600" b="1" spc="-100">
                <a:solidFill>
                  <a:schemeClr val="tx1">
                    <a:lumMod val="50000"/>
                    <a:lumOff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rPr>
              <a:t>第一</a:t>
            </a:r>
            <a:r>
              <a:rPr lang="zh-TW" altLang="en-US" sz="1600" b="1" spc="-1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rPr>
              <a:t>顧問</a:t>
            </a:r>
            <a:endParaRPr lang="zh-TW" altLang="en-US" sz="1600" b="1" spc="-100" dirty="0">
              <a:solidFill>
                <a:schemeClr val="tx1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B322F68-670D-45A0-A54F-7E70BCEAED3F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69B5F15-353A-4344-8D61-F4E25AA9FB6C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FA0C0AA-FCE8-4A7F-928A-54C96BBA9053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63" r:id="rId3"/>
    <p:sldLayoutId id="2147483658" r:id="rId4"/>
    <p:sldLayoutId id="2147483665" r:id="rId5"/>
    <p:sldLayoutId id="2147483659" r:id="rId6"/>
    <p:sldLayoutId id="2147483660" r:id="rId7"/>
    <p:sldLayoutId id="2147483664" r:id="rId8"/>
    <p:sldLayoutId id="2147483650" r:id="rId9"/>
    <p:sldLayoutId id="2147483652" r:id="rId10"/>
    <p:sldLayoutId id="2147483656" r:id="rId11"/>
    <p:sldLayoutId id="2147483657" r:id="rId12"/>
    <p:sldLayoutId id="2147483654" r:id="rId13"/>
    <p:sldLayoutId id="2147483655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spc="-150" baseline="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j-cs"/>
          <a:sym typeface="Microsoft JhengHei UI" panose="020B0604030504040204" pitchFamily="34" charset="-120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  <a:sym typeface="Microsoft JhengHei UI" panose="020B0604030504040204" pitchFamily="34" charset="-120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  <a:sym typeface="Microsoft JhengHei UI" panose="020B0604030504040204" pitchFamily="34" charset="-120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  <a:sym typeface="Microsoft JhengHei UI" panose="020B0604030504040204" pitchFamily="34" charset="-120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  <a:sym typeface="Microsoft JhengHei UI" panose="020B0604030504040204" pitchFamily="34" charset="-120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  <a:sym typeface="Microsoft JhengHei UI" panose="020B0604030504040204" pitchFamily="34" charset="-12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標題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19426" y="3540568"/>
            <a:ext cx="4770946" cy="1602932"/>
          </a:xfrm>
        </p:spPr>
        <p:txBody>
          <a:bodyPr rtlCol="0"/>
          <a:lstStyle/>
          <a:p>
            <a:pPr rtl="0"/>
            <a:r>
              <a:rPr lang="en-US" altLang="zh-TW" sz="2500" b="1" i="0" dirty="0">
                <a:latin typeface="+mn-lt"/>
                <a:ea typeface="Microsoft JhengHei UI" panose="020B0604030504040204" pitchFamily="34" charset="-120"/>
                <a:sym typeface="Microsoft JhengHei UI" panose="020B0604030504040204" pitchFamily="34" charset="-120"/>
              </a:rPr>
              <a:t>Natural Language Processing:</a:t>
            </a:r>
            <a:br>
              <a:rPr lang="en-US" altLang="zh-TW" sz="2500" b="1" i="0" dirty="0">
                <a:latin typeface="+mn-lt"/>
                <a:ea typeface="Microsoft JhengHei UI" panose="020B0604030504040204" pitchFamily="34" charset="-120"/>
                <a:sym typeface="Microsoft JhengHei UI" panose="020B0604030504040204" pitchFamily="34" charset="-120"/>
              </a:rPr>
            </a:br>
            <a:r>
              <a:rPr lang="en-US" altLang="zh-TW" sz="2500" b="1" i="0" dirty="0">
                <a:latin typeface="+mn-lt"/>
                <a:ea typeface="Microsoft JhengHei UI" panose="020B0604030504040204" pitchFamily="34" charset="-120"/>
                <a:sym typeface="Microsoft JhengHei UI" panose="020B0604030504040204" pitchFamily="34" charset="-120"/>
              </a:rPr>
              <a:t>EDM-</a:t>
            </a:r>
            <a:r>
              <a:rPr lang="en-US" altLang="zh-TW" sz="2500" b="1" i="0" dirty="0" err="1">
                <a:latin typeface="+mn-lt"/>
                <a:ea typeface="Microsoft JhengHei UI" panose="020B0604030504040204" pitchFamily="34" charset="-120"/>
                <a:sym typeface="Microsoft JhengHei UI" panose="020B0604030504040204" pitchFamily="34" charset="-120"/>
              </a:rPr>
              <a:t>RoBERTa</a:t>
            </a:r>
            <a:endParaRPr lang="en-US" altLang="zh-TW" sz="2500" b="1" i="0" dirty="0">
              <a:latin typeface="+mn-lt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  <a:p>
            <a:pPr rtl="0"/>
            <a:r>
              <a:rPr lang="en-US" altLang="zh-TW" sz="1400" b="1" i="0" dirty="0">
                <a:latin typeface="+mn-lt"/>
              </a:rPr>
              <a:t>			</a:t>
            </a:r>
            <a:endParaRPr lang="en-US" altLang="zh-TW" sz="1400" b="1" i="0" dirty="0">
              <a:latin typeface="+mn-lt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pic>
        <p:nvPicPr>
          <p:cNvPr id="18" name="圖片預留位置 17">
            <a:extLst>
              <a:ext uri="{FF2B5EF4-FFF2-40B4-BE49-F238E27FC236}">
                <a16:creationId xmlns:a16="http://schemas.microsoft.com/office/drawing/2014/main" id="{2411CA0B-8E20-7C48-9074-8D57423981D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908" r="37908"/>
          <a:stretch>
            <a:fillRect/>
          </a:stretch>
        </p:blipFill>
        <p:spPr/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DA775C6-7ED5-E041-9682-5E30CEE33A9C}"/>
              </a:ext>
            </a:extLst>
          </p:cNvPr>
          <p:cNvSpPr txBox="1"/>
          <p:nvPr/>
        </p:nvSpPr>
        <p:spPr>
          <a:xfrm>
            <a:off x="1319067" y="1797784"/>
            <a:ext cx="877515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/>
              <a:t>Enhancing the Dependency </a:t>
            </a:r>
          </a:p>
          <a:p>
            <a:r>
              <a:rPr lang="en-US" sz="5000" b="1" dirty="0"/>
              <a:t>Mechanism of </a:t>
            </a:r>
            <a:r>
              <a:rPr lang="en-US" sz="5000" b="1" dirty="0" err="1"/>
              <a:t>RoBERTa</a:t>
            </a:r>
            <a:endParaRPr lang="en-US" sz="5000" b="1" dirty="0"/>
          </a:p>
        </p:txBody>
      </p:sp>
      <p:sp>
        <p:nvSpPr>
          <p:cNvPr id="6" name="副標題 3">
            <a:extLst>
              <a:ext uri="{FF2B5EF4-FFF2-40B4-BE49-F238E27FC236}">
                <a16:creationId xmlns:a16="http://schemas.microsoft.com/office/drawing/2014/main" id="{B3C4088F-7ED3-914F-9966-EEFD96FCF469}"/>
              </a:ext>
            </a:extLst>
          </p:cNvPr>
          <p:cNvSpPr txBox="1">
            <a:spLocks/>
          </p:cNvSpPr>
          <p:nvPr/>
        </p:nvSpPr>
        <p:spPr>
          <a:xfrm>
            <a:off x="658377" y="5966500"/>
            <a:ext cx="9322099" cy="835033"/>
          </a:xfrm>
          <a:prstGeom prst="rect">
            <a:avLst/>
          </a:prstGeom>
          <a:solidFill>
            <a:schemeClr val="tx1"/>
          </a:solidFill>
        </p:spPr>
        <p:txBody>
          <a:bodyPr vert="horz" lIns="252000" tIns="0" rIns="0" bIns="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i="1" kern="12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  <a:sym typeface="Microsoft JhengHei UI" panose="020B0604030504040204" pitchFamily="34" charset="-12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  <a:sym typeface="Microsoft JhengHei UI" panose="020B0604030504040204" pitchFamily="34" charset="-12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  <a:sym typeface="Microsoft JhengHei UI" panose="020B0604030504040204" pitchFamily="34" charset="-12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  <a:sym typeface="Microsoft JhengHei UI" panose="020B0604030504040204" pitchFamily="34" charset="-12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  <a:sym typeface="Microsoft JhengHei UI" panose="020B0604030504040204" pitchFamily="34" charset="-12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200" b="1" i="0" dirty="0">
                <a:latin typeface="+mn-lt"/>
              </a:rPr>
              <a:t>PRJ2020-002  Team Members: </a:t>
            </a:r>
            <a:r>
              <a:rPr lang="zh-TW" altLang="en-US" sz="2200" b="1" i="0" dirty="0">
                <a:latin typeface="DFKai-SB" panose="03000509000000000000" pitchFamily="65" charset="-120"/>
                <a:ea typeface="DFKai-SB" panose="03000509000000000000" pitchFamily="65" charset="-120"/>
              </a:rPr>
              <a:t>李昱廷 郭為軒 曹仲辰 吳岳霖 林裕峰</a:t>
            </a:r>
            <a:endParaRPr lang="en-US" altLang="zh-TW" sz="2200" b="1" i="0" dirty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r>
              <a:rPr lang="en-US" altLang="zh-TW" sz="2200" b="1" i="0" dirty="0">
                <a:latin typeface="DFKai-SB" panose="03000509000000000000" pitchFamily="65" charset="-120"/>
                <a:ea typeface="DFKai-SB" panose="03000509000000000000" pitchFamily="65" charset="-120"/>
              </a:rPr>
              <a:t>	      </a:t>
            </a:r>
            <a:r>
              <a:rPr lang="en-US" altLang="zh-TW" sz="2200" b="1" i="0" dirty="0">
                <a:latin typeface="+mn-lt"/>
                <a:ea typeface="DFKai-SB" panose="03000509000000000000" pitchFamily="65" charset="-120"/>
              </a:rPr>
              <a:t>Instructor: </a:t>
            </a:r>
            <a:r>
              <a:rPr lang="zh-TW" altLang="en-US" sz="2200" b="1" i="0" dirty="0">
                <a:latin typeface="+mn-lt"/>
                <a:ea typeface="DFKai-SB" panose="03000509000000000000" pitchFamily="65" charset="-120"/>
              </a:rPr>
              <a:t>         張炎清 教授</a:t>
            </a:r>
            <a:endParaRPr lang="en-US" altLang="zh-TW" sz="2200" b="1" i="0" dirty="0">
              <a:latin typeface="+mn-lt"/>
              <a:ea typeface="DFKai-SB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999616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9">
            <a:extLst>
              <a:ext uri="{FF2B5EF4-FFF2-40B4-BE49-F238E27FC236}">
                <a16:creationId xmlns:a16="http://schemas.microsoft.com/office/drawing/2014/main" id="{1472181F-E1C9-5B4B-AC5F-B6ABF9C576B7}"/>
              </a:ext>
            </a:extLst>
          </p:cNvPr>
          <p:cNvSpPr txBox="1"/>
          <p:nvPr/>
        </p:nvSpPr>
        <p:spPr>
          <a:xfrm>
            <a:off x="616225" y="569844"/>
            <a:ext cx="107911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Next Sentence Prediction (NSP)</a:t>
            </a:r>
          </a:p>
        </p:txBody>
      </p:sp>
      <p:sp>
        <p:nvSpPr>
          <p:cNvPr id="10" name="TextBox 4">
            <a:extLst>
              <a:ext uri="{FF2B5EF4-FFF2-40B4-BE49-F238E27FC236}">
                <a16:creationId xmlns:a16="http://schemas.microsoft.com/office/drawing/2014/main" id="{63537FB0-121E-415E-8CFE-3EBE420ABEE7}"/>
              </a:ext>
            </a:extLst>
          </p:cNvPr>
          <p:cNvSpPr txBox="1"/>
          <p:nvPr/>
        </p:nvSpPr>
        <p:spPr>
          <a:xfrm>
            <a:off x="926092" y="1464412"/>
            <a:ext cx="2003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NSP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F226C00B-405D-4E5A-8892-4520896AD1A8}"/>
              </a:ext>
            </a:extLst>
          </p:cNvPr>
          <p:cNvSpPr txBox="1"/>
          <p:nvPr/>
        </p:nvSpPr>
        <p:spPr>
          <a:xfrm>
            <a:off x="11484528" y="6493241"/>
            <a:ext cx="8053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6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7700B3CF-D37F-494E-90C3-35A5DA7AAF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224" y="2851814"/>
            <a:ext cx="11441331" cy="1584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4234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9">
            <a:extLst>
              <a:ext uri="{FF2B5EF4-FFF2-40B4-BE49-F238E27FC236}">
                <a16:creationId xmlns:a16="http://schemas.microsoft.com/office/drawing/2014/main" id="{1472181F-E1C9-5B4B-AC5F-B6ABF9C576B7}"/>
              </a:ext>
            </a:extLst>
          </p:cNvPr>
          <p:cNvSpPr txBox="1"/>
          <p:nvPr/>
        </p:nvSpPr>
        <p:spPr>
          <a:xfrm>
            <a:off x="616225" y="569844"/>
            <a:ext cx="95005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Attention Mechanism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DF6B0D-70A2-C543-A968-7B986D74325C}"/>
              </a:ext>
            </a:extLst>
          </p:cNvPr>
          <p:cNvSpPr txBox="1"/>
          <p:nvPr/>
        </p:nvSpPr>
        <p:spPr>
          <a:xfrm>
            <a:off x="1081364" y="1686157"/>
            <a:ext cx="48005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Scaled Dot-Product Self Attention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8E806E6-B826-3B46-B210-8D486570DE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8527" y="2959904"/>
            <a:ext cx="6095998" cy="2947642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7886FB91-0482-40E5-9FBB-F504CBB62D77}"/>
              </a:ext>
            </a:extLst>
          </p:cNvPr>
          <p:cNvSpPr txBox="1"/>
          <p:nvPr/>
        </p:nvSpPr>
        <p:spPr>
          <a:xfrm>
            <a:off x="11484528" y="6493241"/>
            <a:ext cx="8053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7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AEDD248-D649-460F-B2EB-2B052352F7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203" y="2977359"/>
            <a:ext cx="5554393" cy="903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2768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9">
            <a:extLst>
              <a:ext uri="{FF2B5EF4-FFF2-40B4-BE49-F238E27FC236}">
                <a16:creationId xmlns:a16="http://schemas.microsoft.com/office/drawing/2014/main" id="{1472181F-E1C9-5B4B-AC5F-B6ABF9C576B7}"/>
              </a:ext>
            </a:extLst>
          </p:cNvPr>
          <p:cNvSpPr txBox="1"/>
          <p:nvPr/>
        </p:nvSpPr>
        <p:spPr>
          <a:xfrm>
            <a:off x="616225" y="569844"/>
            <a:ext cx="95005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Attention Mechanism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0A5022-A9F2-4143-B927-A449071B04E6}"/>
              </a:ext>
            </a:extLst>
          </p:cNvPr>
          <p:cNvSpPr txBox="1"/>
          <p:nvPr/>
        </p:nvSpPr>
        <p:spPr>
          <a:xfrm>
            <a:off x="1838873" y="3687383"/>
            <a:ext cx="3588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Multi-Headed Attention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DF6B0D-70A2-C543-A968-7B986D74325C}"/>
              </a:ext>
            </a:extLst>
          </p:cNvPr>
          <p:cNvSpPr txBox="1"/>
          <p:nvPr/>
        </p:nvSpPr>
        <p:spPr>
          <a:xfrm>
            <a:off x="1838873" y="1360128"/>
            <a:ext cx="42571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Scaled Dot-Product Attention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3D5ACCB8-6422-4619-B5BC-16878077F822}"/>
              </a:ext>
            </a:extLst>
          </p:cNvPr>
          <p:cNvSpPr txBox="1"/>
          <p:nvPr/>
        </p:nvSpPr>
        <p:spPr>
          <a:xfrm>
            <a:off x="11484528" y="6493241"/>
            <a:ext cx="8053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8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7B67585-F312-3A45-A82A-C36F1F2B97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4297" y="1332130"/>
            <a:ext cx="4921509" cy="236885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FF01190-8416-FB49-8361-20930620B8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4507" y="3954446"/>
            <a:ext cx="6599976" cy="2615787"/>
          </a:xfrm>
          <a:prstGeom prst="rect">
            <a:avLst/>
          </a:prstGeom>
        </p:spPr>
      </p:pic>
      <p:pic>
        <p:nvPicPr>
          <p:cNvPr id="8" name="圖片 4">
            <a:extLst>
              <a:ext uri="{FF2B5EF4-FFF2-40B4-BE49-F238E27FC236}">
                <a16:creationId xmlns:a16="http://schemas.microsoft.com/office/drawing/2014/main" id="{2745ECBE-B8E6-A648-9983-11ADD7E7F41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221" y="2394863"/>
            <a:ext cx="4770210" cy="775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5520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9">
            <a:extLst>
              <a:ext uri="{FF2B5EF4-FFF2-40B4-BE49-F238E27FC236}">
                <a16:creationId xmlns:a16="http://schemas.microsoft.com/office/drawing/2014/main" id="{1472181F-E1C9-5B4B-AC5F-B6ABF9C576B7}"/>
              </a:ext>
            </a:extLst>
          </p:cNvPr>
          <p:cNvSpPr txBox="1"/>
          <p:nvPr/>
        </p:nvSpPr>
        <p:spPr>
          <a:xfrm>
            <a:off x="616225" y="569844"/>
            <a:ext cx="95005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Attention Mechanism:   The Fix – Multi-Headed Attention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0A5022-A9F2-4143-B927-A449071B04E6}"/>
              </a:ext>
            </a:extLst>
          </p:cNvPr>
          <p:cNvSpPr txBox="1"/>
          <p:nvPr/>
        </p:nvSpPr>
        <p:spPr>
          <a:xfrm>
            <a:off x="1272901" y="1621886"/>
            <a:ext cx="3588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Multi-Headed Attention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02E5DE-4934-2043-ACFE-09A4C05C23C7}"/>
              </a:ext>
            </a:extLst>
          </p:cNvPr>
          <p:cNvSpPr txBox="1"/>
          <p:nvPr/>
        </p:nvSpPr>
        <p:spPr>
          <a:xfrm>
            <a:off x="1773335" y="2428904"/>
            <a:ext cx="95005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Multiple attention layers (heads) in parallel (shown by different colors)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04BA4E-C0C3-D744-814B-DA4816B447F1}"/>
              </a:ext>
            </a:extLst>
          </p:cNvPr>
          <p:cNvSpPr txBox="1"/>
          <p:nvPr/>
        </p:nvSpPr>
        <p:spPr>
          <a:xfrm>
            <a:off x="1773334" y="3141314"/>
            <a:ext cx="95005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Each layer uses different linear transformations.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9FE2D4D-3A0B-9B43-87CD-629A77DD5A92}"/>
              </a:ext>
            </a:extLst>
          </p:cNvPr>
          <p:cNvSpPr txBox="1"/>
          <p:nvPr/>
        </p:nvSpPr>
        <p:spPr>
          <a:xfrm>
            <a:off x="1773334" y="3853724"/>
            <a:ext cx="95005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Different heads can learn different relationships.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942FB8F-AC6E-4341-8B0C-3D563C5F570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505"/>
          <a:stretch/>
        </p:blipFill>
        <p:spPr>
          <a:xfrm>
            <a:off x="7721105" y="4712245"/>
            <a:ext cx="3962401" cy="1099076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4170633D-74D4-4071-A14B-EC57F32C3D9F}"/>
              </a:ext>
            </a:extLst>
          </p:cNvPr>
          <p:cNvSpPr txBox="1"/>
          <p:nvPr/>
        </p:nvSpPr>
        <p:spPr>
          <a:xfrm>
            <a:off x="11484528" y="6493241"/>
            <a:ext cx="8053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8237113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9">
            <a:extLst>
              <a:ext uri="{FF2B5EF4-FFF2-40B4-BE49-F238E27FC236}">
                <a16:creationId xmlns:a16="http://schemas.microsoft.com/office/drawing/2014/main" id="{1472181F-E1C9-5B4B-AC5F-B6ABF9C576B7}"/>
              </a:ext>
            </a:extLst>
          </p:cNvPr>
          <p:cNvSpPr txBox="1"/>
          <p:nvPr/>
        </p:nvSpPr>
        <p:spPr>
          <a:xfrm>
            <a:off x="616225" y="569844"/>
            <a:ext cx="95005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Problems with Attention Mechanism</a:t>
            </a:r>
          </a:p>
        </p:txBody>
      </p:sp>
      <p:sp>
        <p:nvSpPr>
          <p:cNvPr id="13" name="TextBox 5">
            <a:extLst>
              <a:ext uri="{FF2B5EF4-FFF2-40B4-BE49-F238E27FC236}">
                <a16:creationId xmlns:a16="http://schemas.microsoft.com/office/drawing/2014/main" id="{A35F1A04-046B-42E3-9C3B-FFD642B26147}"/>
              </a:ext>
            </a:extLst>
          </p:cNvPr>
          <p:cNvSpPr txBox="1"/>
          <p:nvPr/>
        </p:nvSpPr>
        <p:spPr>
          <a:xfrm>
            <a:off x="1699490" y="1896283"/>
            <a:ext cx="933524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 many heads -&gt; Hard to process queries from multiple positions</a:t>
            </a:r>
          </a:p>
          <a:p>
            <a:pPr lvl="6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parallel.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6">
            <a:extLst>
              <a:ext uri="{FF2B5EF4-FFF2-40B4-BE49-F238E27FC236}">
                <a16:creationId xmlns:a16="http://schemas.microsoft.com/office/drawing/2014/main" id="{1DFF8FF5-A1E8-4D4B-9DE1-775A18258604}"/>
              </a:ext>
            </a:extLst>
          </p:cNvPr>
          <p:cNvSpPr txBox="1"/>
          <p:nvPr/>
        </p:nvSpPr>
        <p:spPr>
          <a:xfrm>
            <a:off x="1699491" y="2727280"/>
            <a:ext cx="3860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Valid heads are unknown</a:t>
            </a:r>
          </a:p>
        </p:txBody>
      </p:sp>
      <p:sp>
        <p:nvSpPr>
          <p:cNvPr id="15" name="TextBox 9">
            <a:extLst>
              <a:ext uri="{FF2B5EF4-FFF2-40B4-BE49-F238E27FC236}">
                <a16:creationId xmlns:a16="http://schemas.microsoft.com/office/drawing/2014/main" id="{4F69F72C-E1BD-4408-B368-6888FC13EC7B}"/>
              </a:ext>
            </a:extLst>
          </p:cNvPr>
          <p:cNvSpPr txBox="1"/>
          <p:nvPr/>
        </p:nvSpPr>
        <p:spPr>
          <a:xfrm>
            <a:off x="1699490" y="3378533"/>
            <a:ext cx="95108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Processing with “Valid heads” problem:</a:t>
            </a:r>
            <a:b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b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We propose EDM-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RoBERTa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optimize the attention process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064B2AB1-2865-4D5A-90E4-412F1FAFC6F9}"/>
              </a:ext>
            </a:extLst>
          </p:cNvPr>
          <p:cNvSpPr txBox="1"/>
          <p:nvPr/>
        </p:nvSpPr>
        <p:spPr>
          <a:xfrm>
            <a:off x="11484528" y="6493241"/>
            <a:ext cx="8053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41560852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9">
            <a:extLst>
              <a:ext uri="{FF2B5EF4-FFF2-40B4-BE49-F238E27FC236}">
                <a16:creationId xmlns:a16="http://schemas.microsoft.com/office/drawing/2014/main" id="{1472181F-E1C9-5B4B-AC5F-B6ABF9C576B7}"/>
              </a:ext>
            </a:extLst>
          </p:cNvPr>
          <p:cNvSpPr txBox="1"/>
          <p:nvPr/>
        </p:nvSpPr>
        <p:spPr>
          <a:xfrm>
            <a:off x="616225" y="569844"/>
            <a:ext cx="95005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Optimization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0A5022-A9F2-4143-B927-A449071B04E6}"/>
              </a:ext>
            </a:extLst>
          </p:cNvPr>
          <p:cNvSpPr txBox="1"/>
          <p:nvPr/>
        </p:nvSpPr>
        <p:spPr>
          <a:xfrm>
            <a:off x="952373" y="1568534"/>
            <a:ext cx="56132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Single-headed Attention RNN (SHA-RNN)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562E0E-EEBC-9146-9A8A-71CE457A66D7}"/>
              </a:ext>
            </a:extLst>
          </p:cNvPr>
          <p:cNvSpPr txBox="1"/>
          <p:nvPr/>
        </p:nvSpPr>
        <p:spPr>
          <a:xfrm>
            <a:off x="1516652" y="2219787"/>
            <a:ext cx="25938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Boom Layer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47DF914-B467-334D-87BF-6ED281A9340C}"/>
              </a:ext>
            </a:extLst>
          </p:cNvPr>
          <p:cNvSpPr txBox="1"/>
          <p:nvPr/>
        </p:nvSpPr>
        <p:spPr>
          <a:xfrm>
            <a:off x="1516651" y="3684012"/>
            <a:ext cx="95610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Activation Function:  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Gaussian Error Linear Units (GELUs)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7F6B32E-0BBB-5943-984B-398FF49AE20E}"/>
              </a:ext>
            </a:extLst>
          </p:cNvPr>
          <p:cNvSpPr txBox="1"/>
          <p:nvPr/>
        </p:nvSpPr>
        <p:spPr>
          <a:xfrm>
            <a:off x="952373" y="4496984"/>
            <a:ext cx="56923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Models: BERT,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RoBERTa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DistilBERT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XLNet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F565234-AACD-4849-9DD1-72F925B48DE6}"/>
              </a:ext>
            </a:extLst>
          </p:cNvPr>
          <p:cNvSpPr txBox="1"/>
          <p:nvPr/>
        </p:nvSpPr>
        <p:spPr>
          <a:xfrm>
            <a:off x="952373" y="5289466"/>
            <a:ext cx="103771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Solving the short-term dependency problem from Transformer-based Models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AE73553F-4114-411F-A6A1-3291FA4B6CF8}"/>
              </a:ext>
            </a:extLst>
          </p:cNvPr>
          <p:cNvSpPr txBox="1"/>
          <p:nvPr/>
        </p:nvSpPr>
        <p:spPr>
          <a:xfrm>
            <a:off x="11484528" y="6493241"/>
            <a:ext cx="8053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742139-6B31-3A45-AB98-FB2FDEC77E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5695" y="2844490"/>
            <a:ext cx="5707858" cy="461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1870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9">
            <a:extLst>
              <a:ext uri="{FF2B5EF4-FFF2-40B4-BE49-F238E27FC236}">
                <a16:creationId xmlns:a16="http://schemas.microsoft.com/office/drawing/2014/main" id="{1472181F-E1C9-5B4B-AC5F-B6ABF9C576B7}"/>
              </a:ext>
            </a:extLst>
          </p:cNvPr>
          <p:cNvSpPr txBox="1"/>
          <p:nvPr/>
        </p:nvSpPr>
        <p:spPr>
          <a:xfrm>
            <a:off x="616225" y="569844"/>
            <a:ext cx="95005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Optimization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0A5022-A9F2-4143-B927-A449071B04E6}"/>
              </a:ext>
            </a:extLst>
          </p:cNvPr>
          <p:cNvSpPr txBox="1"/>
          <p:nvPr/>
        </p:nvSpPr>
        <p:spPr>
          <a:xfrm>
            <a:off x="952373" y="1568534"/>
            <a:ext cx="1110278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using both two-dimensional and multi-dimensional sentiment analysis datasets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to train EDM-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RoBERTa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562E0E-EEBC-9146-9A8A-71CE457A66D7}"/>
              </a:ext>
            </a:extLst>
          </p:cNvPr>
          <p:cNvSpPr txBox="1"/>
          <p:nvPr/>
        </p:nvSpPr>
        <p:spPr>
          <a:xfrm>
            <a:off x="1629842" y="2644168"/>
            <a:ext cx="94224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Deal with the sentences with sentimental ambiguity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AE73553F-4114-411F-A6A1-3291FA4B6CF8}"/>
              </a:ext>
            </a:extLst>
          </p:cNvPr>
          <p:cNvSpPr txBox="1"/>
          <p:nvPr/>
        </p:nvSpPr>
        <p:spPr>
          <a:xfrm>
            <a:off x="11484528" y="6493241"/>
            <a:ext cx="8053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11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93D3C89-0C3D-1D41-9BAC-E72071BBCA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7377" y="3634580"/>
            <a:ext cx="9437245" cy="1623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8561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9">
            <a:extLst>
              <a:ext uri="{FF2B5EF4-FFF2-40B4-BE49-F238E27FC236}">
                <a16:creationId xmlns:a16="http://schemas.microsoft.com/office/drawing/2014/main" id="{1472181F-E1C9-5B4B-AC5F-B6ABF9C576B7}"/>
              </a:ext>
            </a:extLst>
          </p:cNvPr>
          <p:cNvSpPr txBox="1"/>
          <p:nvPr/>
        </p:nvSpPr>
        <p:spPr>
          <a:xfrm>
            <a:off x="616225" y="569844"/>
            <a:ext cx="95005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Improved Learning Model:  EDM-</a:t>
            </a:r>
            <a:r>
              <a:rPr lang="en-US" sz="2800" b="1" dirty="0" err="1"/>
              <a:t>RoBERTa</a:t>
            </a:r>
            <a:endParaRPr lang="en-US" sz="28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0A5022-A9F2-4143-B927-A449071B04E6}"/>
              </a:ext>
            </a:extLst>
          </p:cNvPr>
          <p:cNvSpPr txBox="1"/>
          <p:nvPr/>
        </p:nvSpPr>
        <p:spPr>
          <a:xfrm>
            <a:off x="952373" y="1568534"/>
            <a:ext cx="63842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Choose the best-performed model: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RoBERTa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562E0E-EEBC-9146-9A8A-71CE457A66D7}"/>
              </a:ext>
            </a:extLst>
          </p:cNvPr>
          <p:cNvSpPr txBox="1"/>
          <p:nvPr/>
        </p:nvSpPr>
        <p:spPr>
          <a:xfrm>
            <a:off x="952373" y="2376449"/>
            <a:ext cx="66615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Optimize the </a:t>
            </a:r>
            <a:r>
              <a:rPr lang="en-US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RoBERTa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 model with Boom Layer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3DD16DF-6DDD-1440-BEC6-E2C893E34B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8536" y="28820"/>
            <a:ext cx="2516459" cy="677820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A847973-0319-9B4F-B5CD-4F522B13162B}"/>
              </a:ext>
            </a:extLst>
          </p:cNvPr>
          <p:cNvSpPr txBox="1"/>
          <p:nvPr/>
        </p:nvSpPr>
        <p:spPr>
          <a:xfrm>
            <a:off x="1154104" y="3882972"/>
            <a:ext cx="842478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Enhancing the Dependency Mechanism of </a:t>
            </a:r>
            <a:r>
              <a:rPr lang="en-US" sz="2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RoBERTa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CA9DE776-E94C-47BA-B7C4-BC7427DC5373}"/>
              </a:ext>
            </a:extLst>
          </p:cNvPr>
          <p:cNvSpPr txBox="1"/>
          <p:nvPr/>
        </p:nvSpPr>
        <p:spPr>
          <a:xfrm>
            <a:off x="11484528" y="6493241"/>
            <a:ext cx="8053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23017892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9">
            <a:extLst>
              <a:ext uri="{FF2B5EF4-FFF2-40B4-BE49-F238E27FC236}">
                <a16:creationId xmlns:a16="http://schemas.microsoft.com/office/drawing/2014/main" id="{1472181F-E1C9-5B4B-AC5F-B6ABF9C576B7}"/>
              </a:ext>
            </a:extLst>
          </p:cNvPr>
          <p:cNvSpPr txBox="1"/>
          <p:nvPr/>
        </p:nvSpPr>
        <p:spPr>
          <a:xfrm>
            <a:off x="616225" y="569844"/>
            <a:ext cx="95005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Optimization: Statistics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EA49A00-B665-BB4E-8414-F14A25C37F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123" y="1479649"/>
            <a:ext cx="8716836" cy="223798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39B4765-42F5-9541-BC34-8ACF710B33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9660" y="4330567"/>
            <a:ext cx="9015380" cy="2237989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41506C6F-93EE-49C5-88F9-1B83EB3738F0}"/>
              </a:ext>
            </a:extLst>
          </p:cNvPr>
          <p:cNvSpPr txBox="1"/>
          <p:nvPr/>
        </p:nvSpPr>
        <p:spPr>
          <a:xfrm>
            <a:off x="11484528" y="6493241"/>
            <a:ext cx="8053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19877247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9">
            <a:extLst>
              <a:ext uri="{FF2B5EF4-FFF2-40B4-BE49-F238E27FC236}">
                <a16:creationId xmlns:a16="http://schemas.microsoft.com/office/drawing/2014/main" id="{1472181F-E1C9-5B4B-AC5F-B6ABF9C576B7}"/>
              </a:ext>
            </a:extLst>
          </p:cNvPr>
          <p:cNvSpPr txBox="1"/>
          <p:nvPr/>
        </p:nvSpPr>
        <p:spPr>
          <a:xfrm>
            <a:off x="616225" y="569844"/>
            <a:ext cx="11008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EDM-</a:t>
            </a:r>
            <a:r>
              <a:rPr lang="en-US" sz="2800" b="1" dirty="0" err="1"/>
              <a:t>RoBERTa</a:t>
            </a:r>
            <a:r>
              <a:rPr lang="en-US" sz="2800" b="1" dirty="0"/>
              <a:t>: Enhancing the Dependency Structure of </a:t>
            </a:r>
            <a:r>
              <a:rPr lang="en-US" sz="2800" b="1" dirty="0" err="1"/>
              <a:t>RoBERTa</a:t>
            </a:r>
            <a:endParaRPr lang="en-US" sz="28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A05A17-4134-CB42-BA18-D7A967D0F2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9975" y="2907884"/>
            <a:ext cx="9012050" cy="175712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143B78D-B6B3-474D-B531-66EC4DED1CA1}"/>
              </a:ext>
            </a:extLst>
          </p:cNvPr>
          <p:cNvSpPr txBox="1"/>
          <p:nvPr/>
        </p:nvSpPr>
        <p:spPr>
          <a:xfrm>
            <a:off x="1322962" y="1780162"/>
            <a:ext cx="598529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b="1" dirty="0"/>
              <a:t>Detailed parameters of EDM-</a:t>
            </a:r>
            <a:r>
              <a:rPr lang="en-US" sz="2500" b="1" dirty="0" err="1"/>
              <a:t>RoBERTa</a:t>
            </a:r>
            <a:endParaRPr lang="en-US" sz="2500" b="1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F1369C88-80E7-407E-80FA-2D871FE3345B}"/>
              </a:ext>
            </a:extLst>
          </p:cNvPr>
          <p:cNvSpPr txBox="1"/>
          <p:nvPr/>
        </p:nvSpPr>
        <p:spPr>
          <a:xfrm>
            <a:off x="11484528" y="6493241"/>
            <a:ext cx="8053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266460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EE55C47-AE59-E04E-9F74-44AF926D0C17}"/>
              </a:ext>
            </a:extLst>
          </p:cNvPr>
          <p:cNvSpPr txBox="1"/>
          <p:nvPr/>
        </p:nvSpPr>
        <p:spPr>
          <a:xfrm>
            <a:off x="284256" y="551471"/>
            <a:ext cx="1215668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EDM-</a:t>
            </a:r>
            <a:r>
              <a:rPr lang="en-US" sz="3000" b="1" dirty="0" err="1"/>
              <a:t>RoBERTa</a:t>
            </a:r>
            <a:r>
              <a:rPr lang="en-US" sz="3000" b="1" dirty="0"/>
              <a:t>: Enhancing the Dependency Mechanism of </a:t>
            </a:r>
            <a:r>
              <a:rPr lang="en-US" sz="3000" b="1" dirty="0" err="1"/>
              <a:t>RoBERTa</a:t>
            </a:r>
            <a:endParaRPr lang="en-US" sz="30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B80405-79F9-894C-BEFE-7E73F99E0F76}"/>
              </a:ext>
            </a:extLst>
          </p:cNvPr>
          <p:cNvSpPr txBox="1"/>
          <p:nvPr/>
        </p:nvSpPr>
        <p:spPr>
          <a:xfrm>
            <a:off x="875285" y="1441953"/>
            <a:ext cx="1052525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b="1" dirty="0"/>
              <a:t>Learning Language Representations: Word Vectors (Word Embeddings) 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9DAFDD5-E509-4888-A0D9-C4EA4047A2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4996" y="2216079"/>
            <a:ext cx="8234592" cy="4090449"/>
          </a:xfrm>
          <a:prstGeom prst="rect">
            <a:avLst/>
          </a:prstGeom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5F30D373-061A-4C17-BA1D-F9A8D2B156F8}"/>
              </a:ext>
            </a:extLst>
          </p:cNvPr>
          <p:cNvSpPr txBox="1"/>
          <p:nvPr/>
        </p:nvSpPr>
        <p:spPr>
          <a:xfrm>
            <a:off x="11484528" y="6493241"/>
            <a:ext cx="8053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9875684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9">
            <a:extLst>
              <a:ext uri="{FF2B5EF4-FFF2-40B4-BE49-F238E27FC236}">
                <a16:creationId xmlns:a16="http://schemas.microsoft.com/office/drawing/2014/main" id="{1472181F-E1C9-5B4B-AC5F-B6ABF9C576B7}"/>
              </a:ext>
            </a:extLst>
          </p:cNvPr>
          <p:cNvSpPr txBox="1"/>
          <p:nvPr/>
        </p:nvSpPr>
        <p:spPr>
          <a:xfrm>
            <a:off x="616225" y="569844"/>
            <a:ext cx="11008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Runtimes &amp; Environments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D9BF90-F101-B548-82AE-FAC79A08AB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457" y="1581734"/>
            <a:ext cx="10888735" cy="4047789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181B9430-086A-4BD7-9B44-D493315FC3AE}"/>
              </a:ext>
            </a:extLst>
          </p:cNvPr>
          <p:cNvSpPr txBox="1"/>
          <p:nvPr/>
        </p:nvSpPr>
        <p:spPr>
          <a:xfrm>
            <a:off x="11484528" y="6493241"/>
            <a:ext cx="8053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13208795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9">
            <a:extLst>
              <a:ext uri="{FF2B5EF4-FFF2-40B4-BE49-F238E27FC236}">
                <a16:creationId xmlns:a16="http://schemas.microsoft.com/office/drawing/2014/main" id="{1472181F-E1C9-5B4B-AC5F-B6ABF9C576B7}"/>
              </a:ext>
            </a:extLst>
          </p:cNvPr>
          <p:cNvSpPr txBox="1"/>
          <p:nvPr/>
        </p:nvSpPr>
        <p:spPr>
          <a:xfrm>
            <a:off x="616225" y="569844"/>
            <a:ext cx="11008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Conclusions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F40C8BBC-9339-4C5C-A66C-50E9ED01322F}"/>
              </a:ext>
            </a:extLst>
          </p:cNvPr>
          <p:cNvSpPr txBox="1"/>
          <p:nvPr/>
        </p:nvSpPr>
        <p:spPr>
          <a:xfrm>
            <a:off x="985534" y="1650581"/>
            <a:ext cx="831060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introduced a language representation model called EDM-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RoBERTa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535C972E-20D5-4DCB-AFBB-E1252A03BA81}"/>
              </a:ext>
            </a:extLst>
          </p:cNvPr>
          <p:cNvSpPr txBox="1"/>
          <p:nvPr/>
        </p:nvSpPr>
        <p:spPr>
          <a:xfrm>
            <a:off x="985534" y="2638985"/>
            <a:ext cx="109278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EDM-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RoBERTa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designed to improve the dependency mechanism, and fine-tune the whole 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with sentiment analysis datasets.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1ED8058D-F274-4F85-8FE0-141F54DE55C1}"/>
              </a:ext>
            </a:extLst>
          </p:cNvPr>
          <p:cNvSpPr txBox="1"/>
          <p:nvPr/>
        </p:nvSpPr>
        <p:spPr>
          <a:xfrm>
            <a:off x="985534" y="3965943"/>
            <a:ext cx="1066106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Experiments and statistics show our proposed model successfully enhance the dependency 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mechanism on local context.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4F61AFF0-1A69-4A7E-B1DF-D76B12F32D41}"/>
              </a:ext>
            </a:extLst>
          </p:cNvPr>
          <p:cNvSpPr txBox="1"/>
          <p:nvPr/>
        </p:nvSpPr>
        <p:spPr>
          <a:xfrm>
            <a:off x="985534" y="5124208"/>
            <a:ext cx="1044792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EDM-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RoBERTa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outperforms conventional pre-trained models, including Seq2Seq, BERT, 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RoBERTa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XLNet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DistilBERT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35E60E60-825F-4F55-A1A1-6BB19B615797}"/>
              </a:ext>
            </a:extLst>
          </p:cNvPr>
          <p:cNvSpPr txBox="1"/>
          <p:nvPr/>
        </p:nvSpPr>
        <p:spPr>
          <a:xfrm>
            <a:off x="11484528" y="6493241"/>
            <a:ext cx="8053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1742442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字方塊 9">
            <a:extLst>
              <a:ext uri="{FF2B5EF4-FFF2-40B4-BE49-F238E27FC236}">
                <a16:creationId xmlns:a16="http://schemas.microsoft.com/office/drawing/2014/main" id="{E94E4CCB-02C7-43A6-BF1E-61E48AFFA5AE}"/>
              </a:ext>
            </a:extLst>
          </p:cNvPr>
          <p:cNvSpPr txBox="1"/>
          <p:nvPr/>
        </p:nvSpPr>
        <p:spPr>
          <a:xfrm>
            <a:off x="616225" y="569844"/>
            <a:ext cx="59596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General Language Model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928205-B2AB-D540-830E-97A413894E8D}"/>
              </a:ext>
            </a:extLst>
          </p:cNvPr>
          <p:cNvSpPr txBox="1"/>
          <p:nvPr/>
        </p:nvSpPr>
        <p:spPr>
          <a:xfrm>
            <a:off x="1215957" y="1916349"/>
            <a:ext cx="89851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Goal:</a:t>
            </a:r>
            <a:r>
              <a:rPr lang="en-US" sz="2400" b="1" dirty="0"/>
              <a:t> </a:t>
            </a:r>
            <a:r>
              <a:rPr lang="en-US" sz="2400" dirty="0"/>
              <a:t>Build a general language model to process with natural language.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FD940F9-06A3-CF47-ABA0-70E919AA1158}"/>
              </a:ext>
            </a:extLst>
          </p:cNvPr>
          <p:cNvSpPr txBox="1"/>
          <p:nvPr/>
        </p:nvSpPr>
        <p:spPr>
          <a:xfrm>
            <a:off x="1920495" y="2750584"/>
            <a:ext cx="8679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The model can be adapted to different NLP tasks by transfer learning.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15F5DC0-6EF7-E044-B8EB-2173C8FDC683}"/>
              </a:ext>
            </a:extLst>
          </p:cNvPr>
          <p:cNvSpPr txBox="1"/>
          <p:nvPr/>
        </p:nvSpPr>
        <p:spPr>
          <a:xfrm>
            <a:off x="1215957" y="3584819"/>
            <a:ext cx="78903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Transfer Learning:</a:t>
            </a:r>
            <a:r>
              <a:rPr lang="en-US" sz="2400" dirty="0"/>
              <a:t>  Pre-train and fine-tune the language model.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0DED5E8-05A4-E544-B9B5-81A4E11CD4BB}"/>
              </a:ext>
            </a:extLst>
          </p:cNvPr>
          <p:cNvSpPr txBox="1"/>
          <p:nvPr/>
        </p:nvSpPr>
        <p:spPr>
          <a:xfrm>
            <a:off x="1215957" y="4419054"/>
            <a:ext cx="91672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Conventional Language Model:</a:t>
            </a:r>
            <a:r>
              <a:rPr lang="en-US" sz="2400" dirty="0"/>
              <a:t> Sequence to Sequence model </a:t>
            </a:r>
            <a:r>
              <a:rPr lang="en-US" sz="2400" dirty="0">
                <a:solidFill>
                  <a:srgbClr val="FF0000"/>
                </a:solidFill>
              </a:rPr>
              <a:t>(</a:t>
            </a:r>
            <a:r>
              <a:rPr lang="en-US" sz="2400" b="1" dirty="0">
                <a:solidFill>
                  <a:srgbClr val="FF0000"/>
                </a:solidFill>
              </a:rPr>
              <a:t>Seq2Seq</a:t>
            </a:r>
            <a:r>
              <a:rPr lang="en-US" sz="2400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01014077-6B35-4513-8318-D19AD55ABB3C}"/>
              </a:ext>
            </a:extLst>
          </p:cNvPr>
          <p:cNvSpPr txBox="1"/>
          <p:nvPr/>
        </p:nvSpPr>
        <p:spPr>
          <a:xfrm>
            <a:off x="11484528" y="6493241"/>
            <a:ext cx="8053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840740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字方塊 9">
            <a:extLst>
              <a:ext uri="{FF2B5EF4-FFF2-40B4-BE49-F238E27FC236}">
                <a16:creationId xmlns:a16="http://schemas.microsoft.com/office/drawing/2014/main" id="{E94E4CCB-02C7-43A6-BF1E-61E48AFFA5AE}"/>
              </a:ext>
            </a:extLst>
          </p:cNvPr>
          <p:cNvSpPr txBox="1"/>
          <p:nvPr/>
        </p:nvSpPr>
        <p:spPr>
          <a:xfrm>
            <a:off x="616224" y="569844"/>
            <a:ext cx="108683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Flowchart of Text Sequences Processing and Bottleneck Problem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3A6487-7FE0-7344-8B49-BC02C9576B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7289" y="1944712"/>
            <a:ext cx="8974711" cy="376754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22DFDD4-4509-8547-AED8-E58912951B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7343" y="1588887"/>
            <a:ext cx="1847985" cy="4250366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EC8A05CD-495D-4F38-BAFB-5486B9D0C972}"/>
              </a:ext>
            </a:extLst>
          </p:cNvPr>
          <p:cNvSpPr txBox="1"/>
          <p:nvPr/>
        </p:nvSpPr>
        <p:spPr>
          <a:xfrm>
            <a:off x="11484528" y="6493241"/>
            <a:ext cx="8053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946225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字方塊 9">
            <a:extLst>
              <a:ext uri="{FF2B5EF4-FFF2-40B4-BE49-F238E27FC236}">
                <a16:creationId xmlns:a16="http://schemas.microsoft.com/office/drawing/2014/main" id="{E94E4CCB-02C7-43A6-BF1E-61E48AFFA5AE}"/>
              </a:ext>
            </a:extLst>
          </p:cNvPr>
          <p:cNvSpPr txBox="1"/>
          <p:nvPr/>
        </p:nvSpPr>
        <p:spPr>
          <a:xfrm>
            <a:off x="616224" y="569844"/>
            <a:ext cx="108683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Syntactic Patterns Emerge in Word Vectors 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C8A05CD-495D-4F38-BAFB-5486B9D0C972}"/>
              </a:ext>
            </a:extLst>
          </p:cNvPr>
          <p:cNvSpPr txBox="1"/>
          <p:nvPr/>
        </p:nvSpPr>
        <p:spPr>
          <a:xfrm>
            <a:off x="11484528" y="6493241"/>
            <a:ext cx="8053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3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28D86C56-1B4D-4227-8953-E563406DA6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2236" y="1327464"/>
            <a:ext cx="5742585" cy="5304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8588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字方塊 9">
            <a:extLst>
              <a:ext uri="{FF2B5EF4-FFF2-40B4-BE49-F238E27FC236}">
                <a16:creationId xmlns:a16="http://schemas.microsoft.com/office/drawing/2014/main" id="{E94E4CCB-02C7-43A6-BF1E-61E48AFFA5AE}"/>
              </a:ext>
            </a:extLst>
          </p:cNvPr>
          <p:cNvSpPr txBox="1"/>
          <p:nvPr/>
        </p:nvSpPr>
        <p:spPr>
          <a:xfrm>
            <a:off x="616225" y="569844"/>
            <a:ext cx="59596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Encoder-Decoder Structure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61D8624-67F2-7244-AF41-3AF06403FE4E}"/>
              </a:ext>
            </a:extLst>
          </p:cNvPr>
          <p:cNvSpPr txBox="1"/>
          <p:nvPr/>
        </p:nvSpPr>
        <p:spPr>
          <a:xfrm>
            <a:off x="1906621" y="1906621"/>
            <a:ext cx="96385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Natural Language Understanding 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(NLU) with 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Encoder:</a:t>
            </a:r>
            <a:b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Sentiment Analysis,  Named Entity Classification, etc.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143681-7E2E-5246-B581-AC4B96C2A6CD}"/>
              </a:ext>
            </a:extLst>
          </p:cNvPr>
          <p:cNvSpPr txBox="1"/>
          <p:nvPr/>
        </p:nvSpPr>
        <p:spPr>
          <a:xfrm>
            <a:off x="1906621" y="3508442"/>
            <a:ext cx="74035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Natural Language Generation (NLG) with Decoder: </a:t>
            </a:r>
            <a:b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Neural Machine Translation, Question Answering, etc.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844ACB-683F-3447-BEAF-1897DF1BE6CF}"/>
              </a:ext>
            </a:extLst>
          </p:cNvPr>
          <p:cNvSpPr txBox="1"/>
          <p:nvPr/>
        </p:nvSpPr>
        <p:spPr>
          <a:xfrm>
            <a:off x="1994212" y="4783664"/>
            <a:ext cx="66393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Context Vector: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Causing “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Bottleneck Problem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21C003A9-2617-40ED-9EDE-961ED5BF9CD4}"/>
              </a:ext>
            </a:extLst>
          </p:cNvPr>
          <p:cNvSpPr txBox="1"/>
          <p:nvPr/>
        </p:nvSpPr>
        <p:spPr>
          <a:xfrm>
            <a:off x="11484528" y="6493241"/>
            <a:ext cx="8053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1591071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字方塊 9">
            <a:extLst>
              <a:ext uri="{FF2B5EF4-FFF2-40B4-BE49-F238E27FC236}">
                <a16:creationId xmlns:a16="http://schemas.microsoft.com/office/drawing/2014/main" id="{E94E4CCB-02C7-43A6-BF1E-61E48AFFA5AE}"/>
              </a:ext>
            </a:extLst>
          </p:cNvPr>
          <p:cNvSpPr txBox="1"/>
          <p:nvPr/>
        </p:nvSpPr>
        <p:spPr>
          <a:xfrm>
            <a:off x="616225" y="569844"/>
            <a:ext cx="95005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Encoder-Decoder Structure: Transformer-based Models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61D8624-67F2-7244-AF41-3AF06403FE4E}"/>
              </a:ext>
            </a:extLst>
          </p:cNvPr>
          <p:cNvSpPr txBox="1"/>
          <p:nvPr/>
        </p:nvSpPr>
        <p:spPr>
          <a:xfrm>
            <a:off x="1194713" y="1546994"/>
            <a:ext cx="66525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Models: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BERT,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RoBERTa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XLNet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DistilBERT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53FF1D-CE5B-FC4E-A813-2B1BD33775B6}"/>
              </a:ext>
            </a:extLst>
          </p:cNvPr>
          <p:cNvSpPr txBox="1"/>
          <p:nvPr/>
        </p:nvSpPr>
        <p:spPr>
          <a:xfrm>
            <a:off x="1194713" y="3015472"/>
            <a:ext cx="38640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Task:  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Sentiment Analysis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3A935E-D1E0-7541-9F0A-8ADE86F3A716}"/>
              </a:ext>
            </a:extLst>
          </p:cNvPr>
          <p:cNvSpPr txBox="1"/>
          <p:nvPr/>
        </p:nvSpPr>
        <p:spPr>
          <a:xfrm>
            <a:off x="1194713" y="3629648"/>
            <a:ext cx="32383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Benchmark Datasets:</a:t>
            </a:r>
            <a:endParaRPr 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030FDE-8A5D-3D4B-A646-9223612D5F10}"/>
              </a:ext>
            </a:extLst>
          </p:cNvPr>
          <p:cNvSpPr txBox="1"/>
          <p:nvPr/>
        </p:nvSpPr>
        <p:spPr>
          <a:xfrm>
            <a:off x="1589387" y="4243824"/>
            <a:ext cx="50016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ü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First GOP Debate Twitter Sentiment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EA4928B-0179-8049-B80E-43938973A224}"/>
              </a:ext>
            </a:extLst>
          </p:cNvPr>
          <p:cNvSpPr txBox="1"/>
          <p:nvPr/>
        </p:nvSpPr>
        <p:spPr>
          <a:xfrm>
            <a:off x="1589385" y="4765462"/>
            <a:ext cx="109079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ü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Tweets from verified users concerning stocks traded on the NYSE, NASDQ &amp; SNP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1BA6F7F-AC56-3D47-B85E-88757C5B0473}"/>
              </a:ext>
            </a:extLst>
          </p:cNvPr>
          <p:cNvSpPr txBox="1"/>
          <p:nvPr/>
        </p:nvSpPr>
        <p:spPr>
          <a:xfrm>
            <a:off x="1589386" y="5379638"/>
            <a:ext cx="41119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ü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SST-2: IMDb Movies Reviews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6E33F1-322D-3E4A-9CFC-14869396E459}"/>
              </a:ext>
            </a:extLst>
          </p:cNvPr>
          <p:cNvSpPr txBox="1"/>
          <p:nvPr/>
        </p:nvSpPr>
        <p:spPr>
          <a:xfrm>
            <a:off x="1589385" y="5993814"/>
            <a:ext cx="55362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ü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SST-5: Rotten Tomatoes Movies Reviews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38F2B4A7-DF79-4A21-AB91-4347F5D1DA2F}"/>
              </a:ext>
            </a:extLst>
          </p:cNvPr>
          <p:cNvSpPr txBox="1"/>
          <p:nvPr/>
        </p:nvSpPr>
        <p:spPr>
          <a:xfrm>
            <a:off x="11484528" y="6493241"/>
            <a:ext cx="8053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5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F156AE79-104E-4E70-934B-EB4DD0E3B303}"/>
              </a:ext>
            </a:extLst>
          </p:cNvPr>
          <p:cNvSpPr txBox="1"/>
          <p:nvPr/>
        </p:nvSpPr>
        <p:spPr>
          <a:xfrm>
            <a:off x="3282620" y="2169775"/>
            <a:ext cx="104502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Bidirectional Encoder Representation from Transformers (</a:t>
            </a:r>
            <a:r>
              <a:rPr lang="en-US" sz="2200" b="1" dirty="0">
                <a:latin typeface="Calibri" panose="020F0502020204030204" pitchFamily="34" charset="0"/>
                <a:cs typeface="Calibri" panose="020F0502020204030204" pitchFamily="34" charset="0"/>
              </a:rPr>
              <a:t>BERT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Robustly optimized BERT approach (</a:t>
            </a:r>
            <a:r>
              <a:rPr lang="en-GB" sz="2200" b="1" dirty="0" err="1">
                <a:latin typeface="Calibri" panose="020F0502020204030204" pitchFamily="34" charset="0"/>
                <a:cs typeface="Calibri" panose="020F0502020204030204" pitchFamily="34" charset="0"/>
              </a:rPr>
              <a:t>RoBERTa</a:t>
            </a:r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n-U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55823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9">
            <a:extLst>
              <a:ext uri="{FF2B5EF4-FFF2-40B4-BE49-F238E27FC236}">
                <a16:creationId xmlns:a16="http://schemas.microsoft.com/office/drawing/2014/main" id="{1472181F-E1C9-5B4B-AC5F-B6ABF9C576B7}"/>
              </a:ext>
            </a:extLst>
          </p:cNvPr>
          <p:cNvSpPr txBox="1"/>
          <p:nvPr/>
        </p:nvSpPr>
        <p:spPr>
          <a:xfrm>
            <a:off x="616225" y="569844"/>
            <a:ext cx="95005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 Structure: Transformer-based Models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E1B8CB-ADBD-5543-943F-74B8A1A1096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5806" y="685539"/>
            <a:ext cx="4121919" cy="602142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F0A5022-A9F2-4143-B927-A449071B04E6}"/>
              </a:ext>
            </a:extLst>
          </p:cNvPr>
          <p:cNvSpPr txBox="1"/>
          <p:nvPr/>
        </p:nvSpPr>
        <p:spPr>
          <a:xfrm>
            <a:off x="1430548" y="2272206"/>
            <a:ext cx="6236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BERT: 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Maskd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LM &amp; Next Sentence Prediction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562E0E-EEBC-9146-9A8A-71CE457A66D7}"/>
              </a:ext>
            </a:extLst>
          </p:cNvPr>
          <p:cNvSpPr txBox="1"/>
          <p:nvPr/>
        </p:nvSpPr>
        <p:spPr>
          <a:xfrm>
            <a:off x="1430548" y="2992554"/>
            <a:ext cx="17239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RoBERTa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5704DE-69FB-6741-8A5C-9D7C9D428879}"/>
              </a:ext>
            </a:extLst>
          </p:cNvPr>
          <p:cNvSpPr txBox="1"/>
          <p:nvPr/>
        </p:nvSpPr>
        <p:spPr>
          <a:xfrm>
            <a:off x="2048245" y="3732746"/>
            <a:ext cx="59495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Trained on  </a:t>
            </a:r>
            <a:r>
              <a:rPr lang="en-US" sz="2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More Corpus </a:t>
            </a:r>
            <a:br>
              <a:rPr lang="en-US" sz="2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(WikiText103,  </a:t>
            </a:r>
            <a:r>
              <a:rPr lang="en-US" sz="2400" b="1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BookCorpus</a:t>
            </a:r>
            <a:r>
              <a:rPr lang="en-US" sz="2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 </a:t>
            </a:r>
            <a:r>
              <a:rPr lang="en-US" sz="2400" b="1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CCNews</a:t>
            </a:r>
            <a:r>
              <a:rPr lang="en-US" sz="2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4EEBC1-28CD-AF45-8054-CC75A4A30072}"/>
              </a:ext>
            </a:extLst>
          </p:cNvPr>
          <p:cNvSpPr txBox="1"/>
          <p:nvPr/>
        </p:nvSpPr>
        <p:spPr>
          <a:xfrm>
            <a:off x="2048245" y="4729584"/>
            <a:ext cx="43986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Trained with </a:t>
            </a:r>
            <a:r>
              <a:rPr lang="en-US" sz="2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Bigger batch sizes</a:t>
            </a:r>
          </a:p>
        </p:txBody>
      </p:sp>
      <p:sp>
        <p:nvSpPr>
          <p:cNvPr id="10" name="TextBox 4">
            <a:extLst>
              <a:ext uri="{FF2B5EF4-FFF2-40B4-BE49-F238E27FC236}">
                <a16:creationId xmlns:a16="http://schemas.microsoft.com/office/drawing/2014/main" id="{63537FB0-121E-415E-8CFE-3EBE420ABEE7}"/>
              </a:ext>
            </a:extLst>
          </p:cNvPr>
          <p:cNvSpPr txBox="1"/>
          <p:nvPr/>
        </p:nvSpPr>
        <p:spPr>
          <a:xfrm>
            <a:off x="926092" y="1464412"/>
            <a:ext cx="32388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Pre-training approaches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F226C00B-405D-4E5A-8892-4520896AD1A8}"/>
              </a:ext>
            </a:extLst>
          </p:cNvPr>
          <p:cNvSpPr txBox="1"/>
          <p:nvPr/>
        </p:nvSpPr>
        <p:spPr>
          <a:xfrm>
            <a:off x="11484528" y="6493241"/>
            <a:ext cx="8053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097844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9">
            <a:extLst>
              <a:ext uri="{FF2B5EF4-FFF2-40B4-BE49-F238E27FC236}">
                <a16:creationId xmlns:a16="http://schemas.microsoft.com/office/drawing/2014/main" id="{1472181F-E1C9-5B4B-AC5F-B6ABF9C576B7}"/>
              </a:ext>
            </a:extLst>
          </p:cNvPr>
          <p:cNvSpPr txBox="1"/>
          <p:nvPr/>
        </p:nvSpPr>
        <p:spPr>
          <a:xfrm>
            <a:off x="616225" y="569844"/>
            <a:ext cx="107911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Masked Language (Masked LM)</a:t>
            </a:r>
          </a:p>
        </p:txBody>
      </p:sp>
      <p:sp>
        <p:nvSpPr>
          <p:cNvPr id="10" name="TextBox 4">
            <a:extLst>
              <a:ext uri="{FF2B5EF4-FFF2-40B4-BE49-F238E27FC236}">
                <a16:creationId xmlns:a16="http://schemas.microsoft.com/office/drawing/2014/main" id="{63537FB0-121E-415E-8CFE-3EBE420ABEE7}"/>
              </a:ext>
            </a:extLst>
          </p:cNvPr>
          <p:cNvSpPr txBox="1"/>
          <p:nvPr/>
        </p:nvSpPr>
        <p:spPr>
          <a:xfrm>
            <a:off x="926092" y="1464412"/>
            <a:ext cx="2003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Masked LM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F226C00B-405D-4E5A-8892-4520896AD1A8}"/>
              </a:ext>
            </a:extLst>
          </p:cNvPr>
          <p:cNvSpPr txBox="1"/>
          <p:nvPr/>
        </p:nvSpPr>
        <p:spPr>
          <a:xfrm>
            <a:off x="11484528" y="6493241"/>
            <a:ext cx="8053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6</a:t>
            </a: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78AD1FAB-6433-42CA-8DFF-D82EA7D899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8596" y="2976393"/>
            <a:ext cx="5320084" cy="2005390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03F82D09-3924-45A5-97B4-238B9743F2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982" y="2976393"/>
            <a:ext cx="5187813" cy="1955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9972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Custom 134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5CB8B3"/>
      </a:accent1>
      <a:accent2>
        <a:srgbClr val="F5D66E"/>
      </a:accent2>
      <a:accent3>
        <a:srgbClr val="D78189"/>
      </a:accent3>
      <a:accent4>
        <a:srgbClr val="7030A0"/>
      </a:accent4>
      <a:accent5>
        <a:srgbClr val="0070C0"/>
      </a:accent5>
      <a:accent6>
        <a:srgbClr val="C4D36D"/>
      </a:accent6>
      <a:hlink>
        <a:srgbClr val="54C3BD"/>
      </a:hlink>
      <a:folHlink>
        <a:srgbClr val="54C3BD"/>
      </a:folHlink>
    </a:clrScheme>
    <a:fontScheme name="Custom 154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19715505_TF16411245.potx" id="{567857FF-B375-45FF-A8C2-7835F35CECA4}" vid="{5AC1984C-DBF7-4AE8-AC2F-A0A08EBFC5C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9" ma:contentTypeDescription="Create a new document." ma:contentTypeScope="" ma:versionID="76e25e1730b4532ab1d5e5b131a96a5a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d1e9281a84c4949647088091c718de3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58A784AD-7888-482C-A72A-80D3063962E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FB61CFE-D4DA-4753-A9A5-D482B9609A35}">
  <ds:schemaRefs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schemas.microsoft.com/office/2006/documentManagement/types"/>
    <ds:schemaRef ds:uri="http://schemas.microsoft.com/sharepoint/v3"/>
    <ds:schemaRef ds:uri="http://purl.org/dc/terms/"/>
    <ds:schemaRef ds:uri="http://schemas.microsoft.com/office/infopath/2007/PartnerControls"/>
    <ds:schemaRef ds:uri="http://www.w3.org/XML/1998/namespace"/>
    <ds:schemaRef ds:uri="fb0879af-3eba-417a-a55a-ffe6dcd6ca77"/>
    <ds:schemaRef ds:uri="6dc4bcd6-49db-4c07-9060-8acfc67cef9f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極簡彩色簡報</Template>
  <TotalTime>0</TotalTime>
  <Words>607</Words>
  <Application>Microsoft Macintosh PowerPoint</Application>
  <PresentationFormat>Widescreen</PresentationFormat>
  <Paragraphs>141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DFKai-SB</vt:lpstr>
      <vt:lpstr>Microsoft JhengHei UI</vt:lpstr>
      <vt:lpstr>Arial</vt:lpstr>
      <vt:lpstr>Calibri</vt:lpstr>
      <vt:lpstr>Courier New</vt:lpstr>
      <vt:lpstr>Times New Roman</vt:lpstr>
      <vt:lpstr>Wingdings</vt:lpstr>
      <vt:lpstr>Office 佈景主題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2019-11-18T02:31:16Z</dcterms:created>
  <dcterms:modified xsi:type="dcterms:W3CDTF">2021-01-01T08:36:25Z</dcterms:modified>
</cp:coreProperties>
</file>