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599525" cy="30240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99"/>
    <a:srgbClr val="FF9900"/>
    <a:srgbClr val="EF53C6"/>
    <a:srgbClr val="3399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6" d="100"/>
          <a:sy n="16" d="100"/>
        </p:scale>
        <p:origin x="14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4949049"/>
            <a:ext cx="18359596" cy="10528100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5883154"/>
            <a:ext cx="16199644" cy="7301067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1CD8-7D76-4BA6-9FA7-2FA0E557EBD4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DF2D-E5FA-4404-850C-DBE1C50EE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8884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1CD8-7D76-4BA6-9FA7-2FA0E557EBD4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DF2D-E5FA-4404-850C-DBE1C50EE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023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610015"/>
            <a:ext cx="4657398" cy="25627246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610015"/>
            <a:ext cx="13702199" cy="25627246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1CD8-7D76-4BA6-9FA7-2FA0E557EBD4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DF2D-E5FA-4404-850C-DBE1C50EE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060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1CD8-7D76-4BA6-9FA7-2FA0E557EBD4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DF2D-E5FA-4404-850C-DBE1C50EE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084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7539080"/>
            <a:ext cx="18629590" cy="12579118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20237201"/>
            <a:ext cx="18629590" cy="6615061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1CD8-7D76-4BA6-9FA7-2FA0E557EBD4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DF2D-E5FA-4404-850C-DBE1C50EE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495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8050077"/>
            <a:ext cx="9179798" cy="1918718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8050077"/>
            <a:ext cx="9179798" cy="1918718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1CD8-7D76-4BA6-9FA7-2FA0E557EBD4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DF2D-E5FA-4404-850C-DBE1C50EE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957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610022"/>
            <a:ext cx="18629590" cy="584505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7413073"/>
            <a:ext cx="9137610" cy="363303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1046105"/>
            <a:ext cx="9137610" cy="162471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7413073"/>
            <a:ext cx="9182611" cy="363303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1046105"/>
            <a:ext cx="9182611" cy="162471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1CD8-7D76-4BA6-9FA7-2FA0E557EBD4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DF2D-E5FA-4404-850C-DBE1C50EE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30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1CD8-7D76-4BA6-9FA7-2FA0E557EBD4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DF2D-E5FA-4404-850C-DBE1C50EE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646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1CD8-7D76-4BA6-9FA7-2FA0E557EBD4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DF2D-E5FA-4404-850C-DBE1C50EE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8131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016019"/>
            <a:ext cx="6966409" cy="7056067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354048"/>
            <a:ext cx="10934760" cy="21490205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072087"/>
            <a:ext cx="6966409" cy="16807162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1CD8-7D76-4BA6-9FA7-2FA0E557EBD4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DF2D-E5FA-4404-850C-DBE1C50EE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8340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016019"/>
            <a:ext cx="6966409" cy="7056067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354048"/>
            <a:ext cx="10934760" cy="21490205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072087"/>
            <a:ext cx="6966409" cy="16807162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1CD8-7D76-4BA6-9FA7-2FA0E557EBD4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DF2D-E5FA-4404-850C-DBE1C50EE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408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610022"/>
            <a:ext cx="18629590" cy="5845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8050077"/>
            <a:ext cx="18629590" cy="19187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28028274"/>
            <a:ext cx="4859893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F1CD8-7D76-4BA6-9FA7-2FA0E557EBD4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28028274"/>
            <a:ext cx="7289840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28028274"/>
            <a:ext cx="4859893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CDF2D-E5FA-4404-850C-DBE1C50EE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79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09DCB411-B794-4E09-801F-4ACA987FB7E9}"/>
              </a:ext>
            </a:extLst>
          </p:cNvPr>
          <p:cNvSpPr/>
          <p:nvPr/>
        </p:nvSpPr>
        <p:spPr>
          <a:xfrm>
            <a:off x="-17896" y="-232188"/>
            <a:ext cx="21635315" cy="300112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zh-TW" altLang="en-US" dirty="0"/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xmlns="" id="{D3AA981E-693D-4B52-BD5C-C3D28D2DD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909" y="5405384"/>
            <a:ext cx="11021360" cy="74328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	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Our proposed model, EDM-RoBERTa uses SHA-RNN to improve the Multi-headed Attention </a:t>
            </a:r>
            <a:endParaRPr kumimoji="0" lang="en-US" altLang="zh-TW" sz="40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Times New Roman" panose="02020603050405020304" pitchFamily="18" charset="0"/>
              <a:ea typeface="inheri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mechanism in the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encoder of </a:t>
            </a:r>
            <a:r>
              <a:rPr lang="en-US" altLang="zh-TW" sz="4000" dirty="0">
                <a:solidFill>
                  <a:srgbClr val="202124"/>
                </a:solidFill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Transformer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model.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Compared with the original Transformer and </a:t>
            </a:r>
            <a:endParaRPr kumimoji="0" lang="en-US" altLang="zh-TW" sz="40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Times New Roman" panose="02020603050405020304" pitchFamily="18" charset="0"/>
              <a:ea typeface="inheri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SHA-RNN models, the reorganization of 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Boom </a:t>
            </a:r>
            <a:endParaRPr kumimoji="0" lang="en-US" altLang="zh-TW" sz="40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Times New Roman" panose="02020603050405020304" pitchFamily="18" charset="0"/>
              <a:ea typeface="inheri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Layer and RoBERTa can meet 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both 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long and short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/>
            </a:r>
            <a:b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</a:b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text sequence </a:t>
            </a:r>
            <a:r>
              <a:rPr lang="en-US" altLang="zh-TW" sz="4000" dirty="0" err="1">
                <a:solidFill>
                  <a:srgbClr val="202124"/>
                </a:solidFill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i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nput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, 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and </a:t>
            </a:r>
            <a:r>
              <a:rPr lang="en-US" altLang="zh-TW" sz="4000" dirty="0">
                <a:solidFill>
                  <a:srgbClr val="202124"/>
                </a:solidFill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keep 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the original long-term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/>
            </a:r>
            <a:b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</a:b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dependenc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y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of Transformer.In the calculation process, it can also reduce the </a:t>
            </a:r>
            <a:r>
              <a:rPr lang="en-US" altLang="zh-TW" sz="4000" dirty="0">
                <a:solidFill>
                  <a:srgbClr val="202124"/>
                </a:solidFill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a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mount</a:t>
            </a:r>
            <a:r>
              <a:rPr lang="en-US" altLang="zh-TW" sz="4000" dirty="0">
                <a:solidFill>
                  <a:srgbClr val="202124"/>
                </a:solidFill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of calculation, improving the accuracy and text classification performance.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zh-TW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3B07A61-5178-4118-913B-E5E150B87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382" y="1133170"/>
            <a:ext cx="19690636" cy="1120015"/>
          </a:xfrm>
        </p:spPr>
        <p:txBody>
          <a:bodyPr>
            <a:noAutofit/>
          </a:bodyPr>
          <a:lstStyle/>
          <a:p>
            <a:r>
              <a:rPr lang="en-US" altLang="zh-TW" sz="6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Enhancing </a:t>
            </a:r>
            <a:r>
              <a:rPr lang="en-US" altLang="zh-TW" sz="6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Dependency Mechanism of RoBERTa</a:t>
            </a:r>
            <a:endParaRPr lang="zh-TW" altLang="en-US" sz="6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3AAD1F26-FBCD-4450-AED7-7AF154F79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9277" y="2588503"/>
            <a:ext cx="7561659" cy="1120016"/>
          </a:xfrm>
        </p:spPr>
        <p:txBody>
          <a:bodyPr>
            <a:normAutofit/>
          </a:bodyPr>
          <a:lstStyle/>
          <a:p>
            <a:pPr algn="l"/>
            <a:r>
              <a:rPr lang="zh-TW" altLang="en-US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指導教授 </a:t>
            </a:r>
            <a:r>
              <a:rPr lang="en-US" altLang="zh-TW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 張炎清 教授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9C504FCD-2433-4F99-8DAE-391C5233F63F}"/>
              </a:ext>
            </a:extLst>
          </p:cNvPr>
          <p:cNvSpPr txBox="1"/>
          <p:nvPr/>
        </p:nvSpPr>
        <p:spPr>
          <a:xfrm>
            <a:off x="9636979" y="2592259"/>
            <a:ext cx="1140568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專題組員 </a:t>
            </a:r>
            <a:r>
              <a:rPr lang="en-US" altLang="zh-TW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李昱廷、郭為軒、曹仲辰、</a:t>
            </a:r>
            <a:endParaRPr lang="en-US" altLang="zh-TW" sz="5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           吳岳霖、林裕峰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DF6B0653-4648-4B6A-9D33-378F3DB5A992}"/>
              </a:ext>
            </a:extLst>
          </p:cNvPr>
          <p:cNvSpPr txBox="1"/>
          <p:nvPr/>
        </p:nvSpPr>
        <p:spPr>
          <a:xfrm>
            <a:off x="4577690" y="4530809"/>
            <a:ext cx="233269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5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Abstract</a:t>
            </a:r>
            <a:endParaRPr lang="zh-TW" altLang="en-US" sz="45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03018E32-D1EA-4727-A7CA-FCBB547847E2}"/>
              </a:ext>
            </a:extLst>
          </p:cNvPr>
          <p:cNvSpPr/>
          <p:nvPr/>
        </p:nvSpPr>
        <p:spPr>
          <a:xfrm>
            <a:off x="-35790" y="28900755"/>
            <a:ext cx="21671104" cy="13604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中山醫學大學醫學資訊學系 專題編號</a:t>
            </a:r>
            <a:r>
              <a:rPr lang="en-US" altLang="zh-TW" sz="5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50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PRJ2020-002</a:t>
            </a:r>
            <a:endParaRPr lang="zh-TW" altLang="en-US" sz="50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F364376C-FF1E-4A69-9463-3C5101CD0DA5}"/>
              </a:ext>
            </a:extLst>
          </p:cNvPr>
          <p:cNvSpPr txBox="1"/>
          <p:nvPr/>
        </p:nvSpPr>
        <p:spPr>
          <a:xfrm>
            <a:off x="4801586" y="17495453"/>
            <a:ext cx="175560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5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Result</a:t>
            </a:r>
            <a:endParaRPr lang="zh-TW" altLang="en-US" sz="45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xmlns="" id="{2D400D44-FAE0-4F81-839D-58D0AE43DE16}"/>
              </a:ext>
            </a:extLst>
          </p:cNvPr>
          <p:cNvSpPr txBox="1"/>
          <p:nvPr/>
        </p:nvSpPr>
        <p:spPr>
          <a:xfrm>
            <a:off x="39228" y="18431355"/>
            <a:ext cx="11577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Fine-tuning Transformer-based Models with IMDb Dataset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xmlns="" id="{8EC96BC0-22C0-4AC9-B183-F24EDAA616BC}"/>
              </a:ext>
            </a:extLst>
          </p:cNvPr>
          <p:cNvSpPr txBox="1"/>
          <p:nvPr/>
        </p:nvSpPr>
        <p:spPr>
          <a:xfrm>
            <a:off x="0" y="23081691"/>
            <a:ext cx="10491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Fine-tuning Transformer-based Models with </a:t>
            </a:r>
          </a:p>
          <a:p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Rotten Tomatoes Dataset</a:t>
            </a:r>
            <a:r>
              <a:rPr lang="zh-TW" altLang="zh-TW" sz="36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xmlns="" id="{04F1300C-3DB6-4815-8458-F49C54342FF9}"/>
              </a:ext>
            </a:extLst>
          </p:cNvPr>
          <p:cNvSpPr txBox="1"/>
          <p:nvPr/>
        </p:nvSpPr>
        <p:spPr>
          <a:xfrm>
            <a:off x="11204972" y="4746906"/>
            <a:ext cx="11505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zh-TW" sz="3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600" dirty="0" err="1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EDM-RoBERTa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(Enhance the Dependency Mechanism of </a:t>
            </a:r>
            <a:r>
              <a:rPr lang="en-US" altLang="zh-TW" sz="3600" dirty="0" err="1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RoBERTa</a:t>
            </a:r>
            <a:r>
              <a:rPr lang="en-US" altLang="zh-TW" sz="36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xmlns="" id="{372E03BF-69C7-4102-9EA3-71AF2022DA14}"/>
              </a:ext>
            </a:extLst>
          </p:cNvPr>
          <p:cNvSpPr txBox="1"/>
          <p:nvPr/>
        </p:nvSpPr>
        <p:spPr>
          <a:xfrm>
            <a:off x="12852970" y="9036824"/>
            <a:ext cx="657596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5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Flowchart</a:t>
            </a:r>
            <a:r>
              <a:rPr lang="zh-TW" altLang="en-US" sz="45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45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zh-TW" altLang="en-US" sz="45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45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Architecture</a:t>
            </a:r>
            <a:endParaRPr lang="zh-TW" altLang="en-US" sz="45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xmlns="" id="{326CC09E-4B78-4839-BBEC-4DFEA202F268}"/>
              </a:ext>
            </a:extLst>
          </p:cNvPr>
          <p:cNvSpPr txBox="1"/>
          <p:nvPr/>
        </p:nvSpPr>
        <p:spPr>
          <a:xfrm>
            <a:off x="14613107" y="19992844"/>
            <a:ext cx="316625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5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Conclusions</a:t>
            </a:r>
            <a:endParaRPr lang="zh-TW" altLang="en-US" sz="45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xmlns="" id="{F2C68C88-43F4-4953-8E0A-B3F182A81B3C}"/>
              </a:ext>
            </a:extLst>
          </p:cNvPr>
          <p:cNvSpPr txBox="1"/>
          <p:nvPr/>
        </p:nvSpPr>
        <p:spPr>
          <a:xfrm>
            <a:off x="11461534" y="20643490"/>
            <a:ext cx="10297927" cy="8027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TW" altLang="zh-TW" sz="400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Results shows that our EDM-RoBERTa model </a:t>
            </a:r>
            <a:endParaRPr lang="en-US" altLang="zh-TW" sz="4000" kern="0" dirty="0">
              <a:solidFill>
                <a:srgbClr val="202124"/>
              </a:solidFill>
              <a:effectLst/>
              <a:latin typeface="Times New Roman" panose="02020603050405020304" pitchFamily="18" charset="0"/>
              <a:ea typeface="inherit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400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o</a:t>
            </a:r>
            <a:r>
              <a:rPr lang="zh-TW" altLang="zh-TW" sz="400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btains</a:t>
            </a:r>
            <a:r>
              <a:rPr lang="zh-TW" altLang="en-US" sz="4000" kern="0" dirty="0">
                <a:solidFill>
                  <a:srgbClr val="202124"/>
                </a:solidFill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</a:t>
            </a:r>
            <a:r>
              <a:rPr lang="zh-TW" altLang="zh-TW" sz="400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more accurate prediction results than the </a:t>
            </a:r>
            <a:endParaRPr lang="en-US" altLang="zh-TW" sz="4000" kern="0" dirty="0">
              <a:solidFill>
                <a:srgbClr val="202124"/>
              </a:solidFill>
              <a:effectLst/>
              <a:latin typeface="Times New Roman" panose="02020603050405020304" pitchFamily="18" charset="0"/>
              <a:ea typeface="inherit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4000" kern="0" dirty="0">
                <a:solidFill>
                  <a:srgbClr val="202124"/>
                </a:solidFill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o</a:t>
            </a:r>
            <a:r>
              <a:rPr lang="zh-TW" altLang="zh-TW" sz="400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riginal Transformer model on word meaning </a:t>
            </a:r>
            <a:endParaRPr lang="en-US" altLang="zh-TW" sz="4000" kern="0" dirty="0">
              <a:solidFill>
                <a:srgbClr val="202124"/>
              </a:solidFill>
              <a:effectLst/>
              <a:latin typeface="Times New Roman" panose="02020603050405020304" pitchFamily="18" charset="0"/>
              <a:ea typeface="inherit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TW" altLang="zh-TW" sz="400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analysis output, improving the disorderly lack in </a:t>
            </a:r>
            <a:endParaRPr lang="en-US" altLang="zh-TW" sz="4000" kern="0" dirty="0">
              <a:solidFill>
                <a:srgbClr val="202124"/>
              </a:solidFill>
              <a:effectLst/>
              <a:latin typeface="Times New Roman" panose="02020603050405020304" pitchFamily="18" charset="0"/>
              <a:ea typeface="inherit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TW" altLang="zh-TW" sz="400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coding and decoding process.</a:t>
            </a:r>
            <a:endParaRPr lang="zh-TW" altLang="zh-TW" sz="40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TW" altLang="zh-TW" sz="400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EDM-RoBERTa </a:t>
            </a:r>
            <a:r>
              <a:rPr lang="en-US" altLang="zh-TW" sz="400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not only possesses the 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400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long-term dependence characteristics of the 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400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original Transformer, but meet the short-term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400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dependency requirements. </a:t>
            </a:r>
            <a:endParaRPr lang="zh-TW" altLang="zh-TW" sz="40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TW" altLang="zh-TW" sz="400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The results of this research will be applied to </a:t>
            </a:r>
            <a:endParaRPr lang="en-US" altLang="zh-TW" sz="4000" kern="0" dirty="0">
              <a:solidFill>
                <a:srgbClr val="202124"/>
              </a:solidFill>
              <a:effectLst/>
              <a:latin typeface="Times New Roman" panose="02020603050405020304" pitchFamily="18" charset="0"/>
              <a:ea typeface="inherit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TW" altLang="zh-TW" sz="400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other natural language sentiment analysis tasks </a:t>
            </a:r>
            <a:endParaRPr lang="en-US" altLang="zh-TW" sz="4000" kern="0" dirty="0">
              <a:solidFill>
                <a:srgbClr val="202124"/>
              </a:solidFill>
              <a:effectLst/>
              <a:latin typeface="Times New Roman" panose="02020603050405020304" pitchFamily="18" charset="0"/>
              <a:ea typeface="inherit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TW" altLang="zh-TW" sz="400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such as sentiment analysis and social network </a:t>
            </a:r>
            <a:endParaRPr lang="en-US" altLang="zh-TW" sz="4000" kern="0" dirty="0">
              <a:solidFill>
                <a:srgbClr val="202124"/>
              </a:solidFill>
              <a:effectLst/>
              <a:latin typeface="Times New Roman" panose="02020603050405020304" pitchFamily="18" charset="0"/>
              <a:ea typeface="inherit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TW" altLang="zh-TW" sz="400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analysis.</a:t>
            </a:r>
            <a:endParaRPr lang="zh-TW" altLang="zh-TW" sz="40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xmlns="" id="{AB836225-6CB4-4012-8968-9CCB9CF2B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261" y="12367323"/>
            <a:ext cx="11303062" cy="48122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-55545" rIns="0" bIns="-55545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	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The research source </a:t>
            </a:r>
            <a:r>
              <a:rPr lang="en-US" altLang="zh-TW" sz="4000" dirty="0">
                <a:solidFill>
                  <a:srgbClr val="202124"/>
                </a:solidFill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are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Transformer-based 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models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(BERT, RoBERTa, XLNet, DistilBERT), SHA-RNN </a:t>
            </a:r>
            <a:r>
              <a:rPr lang="en-US" altLang="zh-TW" sz="4000" dirty="0">
                <a:solidFill>
                  <a:srgbClr val="202124"/>
                </a:solidFill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,</a:t>
            </a:r>
            <a:br>
              <a:rPr lang="en-US" altLang="zh-TW" sz="4000" dirty="0">
                <a:solidFill>
                  <a:srgbClr val="202124"/>
                </a:solidFill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</a:b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and the self-attention mechanism in Transformer as the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/>
            </a:r>
            <a:b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</a:b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main axis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.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</a:t>
            </a:r>
            <a:r>
              <a:rPr lang="en-US" altLang="zh-TW" sz="4000" dirty="0">
                <a:solidFill>
                  <a:srgbClr val="202124"/>
                </a:solidFill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T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he Boom Layer of SHA-RNN is </a:t>
            </a:r>
            <a:endParaRPr kumimoji="0" lang="en-US" altLang="zh-TW" sz="40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Times New Roman" panose="02020603050405020304" pitchFamily="18" charset="0"/>
              <a:ea typeface="inherit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transformed to realize the attention mechanism for high-dimensional vectors </a:t>
            </a:r>
            <a:r>
              <a:rPr lang="en-US" altLang="zh-TW" sz="4000" dirty="0">
                <a:solidFill>
                  <a:srgbClr val="202124"/>
                </a:solidFill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c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onvert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ion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, improv</a:t>
            </a:r>
            <a:r>
              <a:rPr lang="en-US" altLang="zh-TW" sz="4000" dirty="0">
                <a:solidFill>
                  <a:srgbClr val="202124"/>
                </a:solidFill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e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the original multi-head </a:t>
            </a:r>
            <a:r>
              <a:rPr lang="en-US" altLang="zh-TW" sz="4000" dirty="0">
                <a:solidFill>
                  <a:srgbClr val="202124"/>
                </a:solidFill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a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ttention</a:t>
            </a:r>
            <a:r>
              <a:rPr lang="en-US" altLang="zh-TW" sz="4000" dirty="0">
                <a:solidFill>
                  <a:srgbClr val="202124"/>
                </a:solidFill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mechanism in the encoder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of Transformer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.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7" name="圖片 36">
            <a:extLst>
              <a:ext uri="{FF2B5EF4-FFF2-40B4-BE49-F238E27FC236}">
                <a16:creationId xmlns:a16="http://schemas.microsoft.com/office/drawing/2014/main" xmlns="" id="{F798ED8F-8C9F-4417-ADDE-D9D10A6DE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805" y="9847798"/>
            <a:ext cx="3923078" cy="1054469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xmlns="" id="{F15E0162-799F-4DAA-97CF-F22600583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4271" y="11892782"/>
            <a:ext cx="2519024" cy="5761330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xmlns="" id="{36F7973C-6356-49CF-9C81-6C45FC1CE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37" y="24393112"/>
            <a:ext cx="11434997" cy="3407722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xmlns="" id="{E5E8DC06-BA5A-4850-9470-22A2510717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55" y="19191809"/>
            <a:ext cx="11332045" cy="3407722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xmlns="" id="{79817E70-622B-4467-90B0-3C1A117D6E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78574" y="6160329"/>
            <a:ext cx="10863845" cy="256319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xmlns="" id="{540FC56F-A197-46E0-85BE-D21C982AE1A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4" y="29011847"/>
            <a:ext cx="1109033" cy="116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526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1125</TotalTime>
  <Words>166</Words>
  <Application>Microsoft Office PowerPoint</Application>
  <PresentationFormat>自訂</PresentationFormat>
  <Paragraphs>37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11" baseType="lpstr">
      <vt:lpstr>inherit</vt:lpstr>
      <vt:lpstr>細明體</vt:lpstr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Enhancing the Dependency Mechanism of RoBERTa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基於 Transformer 及遞歸神經網路的自然語言情感分析方法</dc:title>
  <dc:creator>user</dc:creator>
  <cp:lastModifiedBy>user</cp:lastModifiedBy>
  <cp:revision>52</cp:revision>
  <dcterms:created xsi:type="dcterms:W3CDTF">2020-12-09T05:34:35Z</dcterms:created>
  <dcterms:modified xsi:type="dcterms:W3CDTF">2020-12-29T04:10:53Z</dcterms:modified>
</cp:coreProperties>
</file>