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3"/>
  </p:handoutMasterIdLst>
  <p:sldIdLst>
    <p:sldId id="260" r:id="rId3"/>
    <p:sldId id="264" r:id="rId4"/>
    <p:sldId id="265" r:id="rId5"/>
    <p:sldId id="271" r:id="rId7"/>
    <p:sldId id="267" r:id="rId8"/>
    <p:sldId id="261" r:id="rId9"/>
    <p:sldId id="275" r:id="rId10"/>
    <p:sldId id="276" r:id="rId11"/>
    <p:sldId id="292" r:id="rId12"/>
    <p:sldId id="293" r:id="rId13"/>
    <p:sldId id="291" r:id="rId14"/>
    <p:sldId id="302" r:id="rId15"/>
    <p:sldId id="294" r:id="rId16"/>
    <p:sldId id="295" r:id="rId17"/>
    <p:sldId id="268" r:id="rId18"/>
    <p:sldId id="278" r:id="rId19"/>
    <p:sldId id="270" r:id="rId20"/>
    <p:sldId id="289" r:id="rId21"/>
    <p:sldId id="283"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8585"/>
    <a:srgbClr val="F0F0F0"/>
    <a:srgbClr val="3B3838"/>
    <a:srgbClr val="0C9DA9"/>
    <a:srgbClr val="D9DADE"/>
    <a:srgbClr val="75ACCA"/>
    <a:srgbClr val="D9955E"/>
    <a:srgbClr val="73BBA9"/>
    <a:srgbClr val="E18723"/>
    <a:srgbClr val="D5C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947"/>
    <p:restoredTop sz="94660"/>
  </p:normalViewPr>
  <p:slideViewPr>
    <p:cSldViewPr snapToGrid="0" showGuides="1">
      <p:cViewPr varScale="1">
        <p:scale>
          <a:sx n="92" d="100"/>
          <a:sy n="92" d="100"/>
        </p:scale>
        <p:origin x="-117" y="-57"/>
      </p:cViewPr>
      <p:guideLst>
        <p:guide orient="horz" pos="1611"/>
        <p:guide pos="3840"/>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Calibri" panose="020F0502020204030204" pitchFamily="34" charset="0"/>
                <a:ea typeface="SimSun"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921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indent="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0" y="-14287"/>
            <a:ext cx="12192000" cy="3952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04000"/>
            <a:ext cx="12192000" cy="254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0" y="-14287"/>
            <a:ext cx="12192000" cy="3952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04000"/>
            <a:ext cx="12192000" cy="254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a:off x="11361738" y="6327775"/>
            <a:ext cx="433388" cy="4333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灯片编号占位符 4"/>
          <p:cNvSpPr>
            <a:spLocks noGrp="1"/>
          </p:cNvSpPr>
          <p:nvPr>
            <p:ph type="sldNum" sz="quarter" idx="4"/>
          </p:nvPr>
        </p:nvSpPr>
        <p:spPr>
          <a:xfrm>
            <a:off x="11376025" y="6361113"/>
            <a:ext cx="403225"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solidFill>
                  <a:schemeClr val="bg1"/>
                </a:solidFill>
                <a:latin typeface="Microsoft YaHei Light" panose="020B0502040204020203" pitchFamily="34" charset="-122"/>
                <a:ea typeface="Microsoft YaHei Light" panose="020B0502040204020203" pitchFamily="34" charset="-122"/>
                <a:cs typeface="+mn-cs"/>
              </a:rPr>
            </a:fld>
            <a:endParaRPr lang="zh-CN" altLang="en-US" strike="noStrike" noProof="1" dirty="0">
              <a:solidFill>
                <a:schemeClr val="bg1"/>
              </a:solidFill>
              <a:latin typeface="Microsoft YaHei Light" panose="020B0502040204020203" pitchFamily="34" charset="-122"/>
              <a:ea typeface="Microsoft YaHei Light" panose="020B0502040204020203" pitchFamily="34" charset="-122"/>
            </a:endParaRPr>
          </a:p>
        </p:txBody>
      </p:sp>
      <p:sp>
        <p:nvSpPr>
          <p:cNvPr id="11"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fade/>
  </p:transition>
  <p:hf sldNum="0" hdr="0" ftr="0" dt="0"/>
  <p:txStyles>
    <p:titleStyle>
      <a:lvl1pPr algn="l" rtl="0" fontAlgn="base">
        <a:lnSpc>
          <a:spcPct val="90000"/>
        </a:lnSpc>
        <a:spcBef>
          <a:spcPct val="0"/>
        </a:spcBef>
        <a:spcAft>
          <a:spcPct val="0"/>
        </a:spcAft>
        <a:defRPr sz="4400" kern="1200">
          <a:solidFill>
            <a:schemeClr val="tx1"/>
          </a:solidFill>
          <a:latin typeface="Microsoft YaHei Light" panose="020B0502040204020203" pitchFamily="34" charset="-122"/>
          <a:ea typeface="Microsoft YaHei Light" panose="020B0502040204020203" pitchFamily="34" charset="-122"/>
          <a:cs typeface="+mj-cs"/>
        </a:defRPr>
      </a:lvl1pPr>
      <a:lvl2pPr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2pPr>
      <a:lvl3pPr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3pPr>
      <a:lvl4pPr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4pPr>
      <a:lvl5pPr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5pPr>
      <a:lvl6pPr marL="457200"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6pPr>
      <a:lvl7pPr marL="914400"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7pPr>
      <a:lvl8pPr marL="1371600"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8pPr>
      <a:lvl9pPr marL="1828800"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hyperlink" Target="https://github.com/QueryIzul/--Id-X-Partners--Data-Engineer-.g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hyperlink" Target="https://drive.google.com/file/d/11iCxBONydCl0a7P7Ako5x7FVstYXDXgh/view?usp=share_link" TargetMode="Externa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7" name="Rounded Rectangle 6"/>
          <p:cNvSpPr/>
          <p:nvPr/>
        </p:nvSpPr>
        <p:spPr>
          <a:xfrm>
            <a:off x="255270" y="593090"/>
            <a:ext cx="2041525" cy="847090"/>
          </a:xfrm>
          <a:prstGeom prst="roundRect">
            <a:avLst/>
          </a:prstGeom>
          <a:solidFill>
            <a:srgbClr val="0C9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3" name="组合 12"/>
          <p:cNvGrpSpPr/>
          <p:nvPr/>
        </p:nvGrpSpPr>
        <p:grpSpPr>
          <a:xfrm>
            <a:off x="5318125" y="1471613"/>
            <a:ext cx="6865938" cy="3621087"/>
            <a:chOff x="5317434" y="1471969"/>
            <a:chExt cx="6866217" cy="3620226"/>
          </a:xfrm>
        </p:grpSpPr>
        <p:sp>
          <p:nvSpPr>
            <p:cNvPr id="4" name="矩形 3"/>
            <p:cNvSpPr/>
            <p:nvPr/>
          </p:nvSpPr>
          <p:spPr>
            <a:xfrm>
              <a:off x="6880955" y="1977850"/>
              <a:ext cx="3746275" cy="2693504"/>
            </a:xfrm>
            <a:prstGeom prst="rect">
              <a:avLst/>
            </a:prstGeom>
            <a:solidFill>
              <a:schemeClr val="tx1">
                <a:alpha val="49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48" name="图片 37"/>
            <p:cNvPicPr>
              <a:picLocks noChangeAspect="1"/>
            </p:cNvPicPr>
            <p:nvPr/>
          </p:nvPicPr>
          <p:blipFill>
            <a:blip r:embed="rId1"/>
            <a:stretch>
              <a:fillRect/>
            </a:stretch>
          </p:blipFill>
          <p:spPr>
            <a:xfrm>
              <a:off x="5317434" y="1471969"/>
              <a:ext cx="6617909" cy="3620226"/>
            </a:xfrm>
            <a:prstGeom prst="rect">
              <a:avLst/>
            </a:prstGeom>
            <a:noFill/>
            <a:ln w="9525">
              <a:noFill/>
            </a:ln>
          </p:spPr>
        </p:pic>
        <p:grpSp>
          <p:nvGrpSpPr>
            <p:cNvPr id="6149" name="组合 25"/>
            <p:cNvGrpSpPr/>
            <p:nvPr/>
          </p:nvGrpSpPr>
          <p:grpSpPr>
            <a:xfrm rot="-2011673">
              <a:off x="11066964" y="2500533"/>
              <a:ext cx="782726" cy="1044745"/>
              <a:chOff x="4080956" y="3122019"/>
              <a:chExt cx="883690" cy="1305928"/>
            </a:xfrm>
          </p:grpSpPr>
          <p:sp>
            <p:nvSpPr>
              <p:cNvPr id="17" name="椭圆 16"/>
              <p:cNvSpPr/>
              <p:nvPr/>
            </p:nvSpPr>
            <p:spPr>
              <a:xfrm>
                <a:off x="4083426" y="3121962"/>
                <a:ext cx="880042" cy="825302"/>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4082504" y="3118980"/>
                <a:ext cx="883627" cy="1122887"/>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椭圆 19"/>
              <p:cNvSpPr/>
              <p:nvPr/>
            </p:nvSpPr>
            <p:spPr>
              <a:xfrm>
                <a:off x="4246647" y="3122364"/>
                <a:ext cx="553835" cy="1305406"/>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6153" name="组合 27"/>
            <p:cNvGrpSpPr/>
            <p:nvPr/>
          </p:nvGrpSpPr>
          <p:grpSpPr>
            <a:xfrm rot="38452" flipH="1">
              <a:off x="10701236" y="1810106"/>
              <a:ext cx="1482415" cy="1501178"/>
              <a:chOff x="1759408" y="2307244"/>
              <a:chExt cx="1498065" cy="1517028"/>
            </a:xfrm>
          </p:grpSpPr>
          <p:sp>
            <p:nvSpPr>
              <p:cNvPr id="27" name="椭圆 26"/>
              <p:cNvSpPr/>
              <p:nvPr/>
            </p:nvSpPr>
            <p:spPr>
              <a:xfrm>
                <a:off x="2154793" y="3000283"/>
                <a:ext cx="774700" cy="774700"/>
              </a:xfrm>
              <a:prstGeom prst="ellipse">
                <a:avLst/>
              </a:prstGeom>
              <a:solidFill>
                <a:schemeClr val="tx1">
                  <a:alpha val="7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5" name="图片 20"/>
              <p:cNvPicPr>
                <a:picLocks noChangeAspect="1"/>
              </p:cNvPicPr>
              <p:nvPr/>
            </p:nvPicPr>
            <p:blipFill>
              <a:blip r:embed="rId2"/>
              <a:stretch>
                <a:fillRect/>
              </a:stretch>
            </p:blipFill>
            <p:spPr>
              <a:xfrm>
                <a:off x="1759408" y="2307244"/>
                <a:ext cx="1498065" cy="1517028"/>
              </a:xfrm>
              <a:prstGeom prst="rect">
                <a:avLst/>
              </a:prstGeom>
              <a:noFill/>
              <a:ln w="9525">
                <a:noFill/>
              </a:ln>
            </p:spPr>
          </p:pic>
        </p:grpSp>
        <p:pic>
          <p:nvPicPr>
            <p:cNvPr id="23" name="图片 22"/>
            <p:cNvPicPr>
              <a:picLocks noChangeAspect="1"/>
            </p:cNvPicPr>
            <p:nvPr/>
          </p:nvPicPr>
          <p:blipFill>
            <a:blip r:embed="rId3"/>
            <a:stretch>
              <a:fillRect/>
            </a:stretch>
          </p:blipFill>
          <p:spPr>
            <a:xfrm rot="419487">
              <a:off x="10265873" y="3220978"/>
              <a:ext cx="1251001" cy="1252239"/>
            </a:xfrm>
            <a:prstGeom prst="rect">
              <a:avLst/>
            </a:prstGeom>
            <a:effectLst>
              <a:outerShdw blurRad="50800" dist="38100" dir="2700000" algn="tl" rotWithShape="0">
                <a:prstClr val="black">
                  <a:alpha val="51000"/>
                </a:prstClr>
              </a:outerShdw>
            </a:effectLst>
          </p:spPr>
        </p:pic>
        <p:pic>
          <p:nvPicPr>
            <p:cNvPr id="2" name="图片 1"/>
            <p:cNvPicPr>
              <a:picLocks noChangeAspect="1"/>
            </p:cNvPicPr>
            <p:nvPr/>
          </p:nvPicPr>
          <p:blipFill rotWithShape="1">
            <a:blip r:embed="rId4"/>
            <a:srcRect l="36022" r="37077"/>
            <a:stretch>
              <a:fillRect/>
            </a:stretch>
          </p:blipFill>
          <p:spPr>
            <a:xfrm rot="21306189">
              <a:off x="5796878" y="3235262"/>
              <a:ext cx="649314" cy="1431585"/>
            </a:xfrm>
            <a:prstGeom prst="rect">
              <a:avLst/>
            </a:prstGeom>
            <a:effectLst>
              <a:outerShdw blurRad="114300" dist="38100" dir="2700000" algn="tl" rotWithShape="0">
                <a:prstClr val="black">
                  <a:alpha val="70000"/>
                </a:prstClr>
              </a:outerShdw>
            </a:effectLst>
          </p:spPr>
        </p:pic>
      </p:grpSp>
      <p:sp>
        <p:nvSpPr>
          <p:cNvPr id="5" name="矩形 4"/>
          <p:cNvSpPr/>
          <p:nvPr/>
        </p:nvSpPr>
        <p:spPr>
          <a:xfrm>
            <a:off x="0" y="0"/>
            <a:ext cx="12192000" cy="5334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14605" y="5586413"/>
            <a:ext cx="12192000" cy="12827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 name="组合 7"/>
          <p:cNvGrpSpPr/>
          <p:nvPr/>
        </p:nvGrpSpPr>
        <p:grpSpPr>
          <a:xfrm>
            <a:off x="5514975" y="4960938"/>
            <a:ext cx="1162050" cy="1162050"/>
            <a:chOff x="5515039" y="4961671"/>
            <a:chExt cx="1161921" cy="1161920"/>
          </a:xfrm>
        </p:grpSpPr>
        <p:sp>
          <p:nvSpPr>
            <p:cNvPr id="6" name="椭圆 5"/>
            <p:cNvSpPr/>
            <p:nvPr/>
          </p:nvSpPr>
          <p:spPr>
            <a:xfrm>
              <a:off x="5515039" y="4961671"/>
              <a:ext cx="1161921" cy="116192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2" name="文本框 6"/>
            <p:cNvSpPr txBox="1"/>
            <p:nvPr/>
          </p:nvSpPr>
          <p:spPr>
            <a:xfrm>
              <a:off x="5515039" y="5222718"/>
              <a:ext cx="1161921" cy="646331"/>
            </a:xfrm>
            <a:prstGeom prst="rect">
              <a:avLst/>
            </a:prstGeom>
            <a:noFill/>
            <a:ln w="9525">
              <a:noFill/>
            </a:ln>
          </p:spPr>
          <p:txBody>
            <a:bodyPr wrap="none" anchor="t" anchorCtr="0">
              <a:spAutoFit/>
            </a:bodyPr>
            <a:p>
              <a:pPr algn="ctr"/>
              <a:r>
                <a:rPr lang="en-US" altLang="zh-CN" sz="3600" dirty="0">
                  <a:solidFill>
                    <a:schemeClr val="accent1"/>
                  </a:solidFill>
                  <a:latin typeface="Microsoft YaHei Light" panose="020B0502040204020203" pitchFamily="34" charset="-122"/>
                  <a:ea typeface="Microsoft YaHei Light" panose="020B0502040204020203" pitchFamily="34" charset="-122"/>
                </a:rPr>
                <a:t>Start</a:t>
              </a:r>
              <a:endParaRPr lang="zh-CN" altLang="en-US" sz="3600"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11" name="组合 9"/>
          <p:cNvGrpSpPr/>
          <p:nvPr/>
        </p:nvGrpSpPr>
        <p:grpSpPr>
          <a:xfrm>
            <a:off x="536575" y="1587500"/>
            <a:ext cx="6007100" cy="1881587"/>
            <a:chOff x="440046" y="1186994"/>
            <a:chExt cx="6006661" cy="1414770"/>
          </a:xfrm>
        </p:grpSpPr>
        <p:sp>
          <p:nvSpPr>
            <p:cNvPr id="6164" name="文本框 15"/>
            <p:cNvSpPr txBox="1"/>
            <p:nvPr/>
          </p:nvSpPr>
          <p:spPr>
            <a:xfrm>
              <a:off x="444639" y="1283502"/>
              <a:ext cx="6002068" cy="1318262"/>
            </a:xfrm>
            <a:prstGeom prst="rect">
              <a:avLst/>
            </a:prstGeom>
            <a:noFill/>
            <a:ln w="9525">
              <a:noFill/>
            </a:ln>
          </p:spPr>
          <p:txBody>
            <a:bodyPr anchor="t" anchorCtr="0">
              <a:spAutoFit/>
            </a:bodyPr>
            <a:p>
              <a:r>
                <a:rPr lang="en-US" altLang="zh-CN" sz="3600" dirty="0">
                  <a:solidFill>
                    <a:schemeClr val="bg1"/>
                  </a:solidFill>
                  <a:latin typeface="Microsoft YaHei Light" panose="020B0502040204020203" pitchFamily="34" charset="-122"/>
                  <a:ea typeface="Aharoni" pitchFamily="2" charset="-79"/>
                </a:rPr>
                <a:t>“Membuat Data Warehouse untuk kebutuhan salah satu client Id/X Partners”</a:t>
              </a:r>
              <a:endParaRPr lang="zh-CN" altLang="en-US" sz="3600" b="1" dirty="0">
                <a:solidFill>
                  <a:schemeClr val="bg1"/>
                </a:solidFill>
                <a:latin typeface="Microsoft YaHei" panose="020B0503020204020204" pitchFamily="34" charset="-122"/>
                <a:ea typeface="Microsoft YaHei" panose="020B0503020204020204" pitchFamily="34" charset="-122"/>
              </a:endParaRPr>
            </a:p>
          </p:txBody>
        </p:sp>
        <p:sp>
          <p:nvSpPr>
            <p:cNvPr id="6165" name="文本框 18"/>
            <p:cNvSpPr txBox="1"/>
            <p:nvPr/>
          </p:nvSpPr>
          <p:spPr>
            <a:xfrm>
              <a:off x="440046" y="1186994"/>
              <a:ext cx="309866" cy="583702"/>
            </a:xfrm>
            <a:prstGeom prst="rect">
              <a:avLst/>
            </a:prstGeom>
            <a:noFill/>
            <a:ln w="9525">
              <a:noFill/>
            </a:ln>
          </p:spPr>
          <p:txBody>
            <a:bodyPr wrap="square" anchor="t" anchorCtr="0">
              <a:spAutoFit/>
            </a:bodyPr>
            <a:p>
              <a:endParaRPr lang="zh-CN" altLang="en-US" sz="3200" dirty="0">
                <a:solidFill>
                  <a:schemeClr val="bg1"/>
                </a:solidFill>
                <a:latin typeface="Microsoft YaHei Light" panose="020B0502040204020203" pitchFamily="34" charset="-122"/>
                <a:ea typeface="Microsoft YaHei Light" panose="020B0502040204020203" pitchFamily="34" charset="-122"/>
              </a:endParaRPr>
            </a:p>
          </p:txBody>
        </p:sp>
      </p:grpSp>
      <p:sp>
        <p:nvSpPr>
          <p:cNvPr id="30" name="任意多边形 29"/>
          <p:cNvSpPr/>
          <p:nvPr/>
        </p:nvSpPr>
        <p:spPr>
          <a:xfrm rot="2700000" flipH="1">
            <a:off x="5994400" y="6219825"/>
            <a:ext cx="203200" cy="203200"/>
          </a:xfrm>
          <a:custGeom>
            <a:avLst/>
            <a:gdLst>
              <a:gd name="connsiteX0" fmla="*/ 612 w 1175689"/>
              <a:gd name="connsiteY0" fmla="*/ 0 h 1175689"/>
              <a:gd name="connsiteX1" fmla="*/ 612 w 1175689"/>
              <a:gd name="connsiteY1" fmla="*/ 1023043 h 1175689"/>
              <a:gd name="connsiteX2" fmla="*/ 0 w 1175689"/>
              <a:gd name="connsiteY2" fmla="*/ 1023043 h 1175689"/>
              <a:gd name="connsiteX3" fmla="*/ 0 w 1175689"/>
              <a:gd name="connsiteY3" fmla="*/ 1175077 h 1175689"/>
              <a:gd name="connsiteX4" fmla="*/ 612 w 1175689"/>
              <a:gd name="connsiteY4" fmla="*/ 1175077 h 1175689"/>
              <a:gd name="connsiteX5" fmla="*/ 612 w 1175689"/>
              <a:gd name="connsiteY5" fmla="*/ 1175689 h 1175689"/>
              <a:gd name="connsiteX6" fmla="*/ 152646 w 1175689"/>
              <a:gd name="connsiteY6" fmla="*/ 1175689 h 1175689"/>
              <a:gd name="connsiteX7" fmla="*/ 152646 w 1175689"/>
              <a:gd name="connsiteY7" fmla="*/ 1175077 h 1175689"/>
              <a:gd name="connsiteX8" fmla="*/ 1175689 w 1175689"/>
              <a:gd name="connsiteY8" fmla="*/ 1175077 h 1175689"/>
              <a:gd name="connsiteX9" fmla="*/ 1175689 w 1175689"/>
              <a:gd name="connsiteY9" fmla="*/ 1023043 h 1175689"/>
              <a:gd name="connsiteX10" fmla="*/ 152646 w 1175689"/>
              <a:gd name="connsiteY10" fmla="*/ 1023043 h 1175689"/>
              <a:gd name="connsiteX11" fmla="*/ 152646 w 1175689"/>
              <a:gd name="connsiteY11" fmla="*/ 0 h 117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5689" h="1175689">
                <a:moveTo>
                  <a:pt x="612" y="0"/>
                </a:moveTo>
                <a:lnTo>
                  <a:pt x="612" y="1023043"/>
                </a:lnTo>
                <a:lnTo>
                  <a:pt x="0" y="1023043"/>
                </a:lnTo>
                <a:lnTo>
                  <a:pt x="0" y="1175077"/>
                </a:lnTo>
                <a:lnTo>
                  <a:pt x="612" y="1175077"/>
                </a:lnTo>
                <a:lnTo>
                  <a:pt x="612" y="1175689"/>
                </a:lnTo>
                <a:lnTo>
                  <a:pt x="152646" y="1175689"/>
                </a:lnTo>
                <a:lnTo>
                  <a:pt x="152646" y="1175077"/>
                </a:lnTo>
                <a:lnTo>
                  <a:pt x="1175689" y="1175077"/>
                </a:lnTo>
                <a:lnTo>
                  <a:pt x="1175689" y="1023043"/>
                </a:lnTo>
                <a:lnTo>
                  <a:pt x="152646" y="1023043"/>
                </a:lnTo>
                <a:lnTo>
                  <a:pt x="15264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5" name="Google Shape;55;p13"/>
          <p:cNvPicPr preferRelativeResize="0"/>
          <p:nvPr/>
        </p:nvPicPr>
        <p:blipFill rotWithShape="1">
          <a:blip r:embed="rId5"/>
          <a:srcRect/>
          <a:stretch>
            <a:fillRect/>
          </a:stretch>
        </p:blipFill>
        <p:spPr>
          <a:xfrm>
            <a:off x="254635" y="593090"/>
            <a:ext cx="1889125" cy="770890"/>
          </a:xfrm>
          <a:prstGeom prst="rect">
            <a:avLst/>
          </a:prstGeom>
          <a:noFill/>
          <a:ln>
            <a:noFill/>
          </a:ln>
        </p:spPr>
      </p:pic>
      <p:sp>
        <p:nvSpPr>
          <p:cNvPr id="59" name="Google Shape;59;p13"/>
          <p:cNvSpPr txBox="1"/>
          <p:nvPr/>
        </p:nvSpPr>
        <p:spPr>
          <a:xfrm>
            <a:off x="2471435" y="691880"/>
            <a:ext cx="457800" cy="646500"/>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8" name="Picture 7" descr="loha"/>
          <p:cNvPicPr>
            <a:picLocks noChangeAspect="1"/>
          </p:cNvPicPr>
          <p:nvPr/>
        </p:nvPicPr>
        <p:blipFill>
          <a:blip r:embed="rId6"/>
          <a:stretch>
            <a:fillRect/>
          </a:stretch>
        </p:blipFill>
        <p:spPr>
          <a:xfrm>
            <a:off x="3157220" y="666750"/>
            <a:ext cx="3009900" cy="695325"/>
          </a:xfrm>
          <a:prstGeom prst="rect">
            <a:avLst/>
          </a:prstGeom>
        </p:spPr>
      </p:pic>
      <p:sp>
        <p:nvSpPr>
          <p:cNvPr id="12" name="文本框 15"/>
          <p:cNvSpPr txBox="1"/>
          <p:nvPr/>
        </p:nvSpPr>
        <p:spPr>
          <a:xfrm>
            <a:off x="541020" y="4139565"/>
            <a:ext cx="4493260" cy="953135"/>
          </a:xfrm>
          <a:prstGeom prst="rect">
            <a:avLst/>
          </a:prstGeom>
          <a:noFill/>
          <a:ln w="9525">
            <a:noFill/>
          </a:ln>
        </p:spPr>
        <p:txBody>
          <a:bodyPr wrap="square" anchor="t" anchorCtr="0">
            <a:spAutoFit/>
          </a:bodyPr>
          <a:p>
            <a:r>
              <a:rPr lang="en-US" altLang="zh-CN" sz="2800" dirty="0">
                <a:solidFill>
                  <a:schemeClr val="bg1"/>
                </a:solidFill>
                <a:latin typeface="Microsoft YaHei Light" panose="020B0502040204020203" pitchFamily="34" charset="-122"/>
                <a:ea typeface="Aharoni" pitchFamily="2" charset="-79"/>
              </a:rPr>
              <a:t>Present By</a:t>
            </a:r>
            <a:endParaRPr lang="en-US" altLang="zh-CN" sz="2800" dirty="0">
              <a:solidFill>
                <a:schemeClr val="bg1"/>
              </a:solidFill>
              <a:latin typeface="Microsoft YaHei Light" panose="020B0502040204020203" pitchFamily="34" charset="-122"/>
              <a:ea typeface="Aharoni" pitchFamily="2" charset="-79"/>
            </a:endParaRPr>
          </a:p>
          <a:p>
            <a:r>
              <a:rPr lang="en-US" altLang="zh-CN" sz="2800" b="1" dirty="0">
                <a:solidFill>
                  <a:schemeClr val="bg1"/>
                </a:solidFill>
                <a:latin typeface="Microsoft YaHei" panose="020B0503020204020204" pitchFamily="34" charset="-122"/>
                <a:ea typeface="Microsoft YaHei" panose="020B0503020204020204" pitchFamily="34" charset="-122"/>
              </a:rPr>
              <a:t>Zulhilmi Umarta</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3" name="文本框 15"/>
          <p:cNvSpPr txBox="1"/>
          <p:nvPr/>
        </p:nvSpPr>
        <p:spPr>
          <a:xfrm>
            <a:off x="541020" y="3543300"/>
            <a:ext cx="4493260" cy="521970"/>
          </a:xfrm>
          <a:prstGeom prst="rect">
            <a:avLst/>
          </a:prstGeom>
          <a:noFill/>
          <a:ln w="9525">
            <a:noFill/>
          </a:ln>
        </p:spPr>
        <p:txBody>
          <a:bodyPr wrap="square" anchor="t" anchorCtr="0">
            <a:spAutoFit/>
          </a:bodyPr>
          <a:p>
            <a:r>
              <a:rPr lang="en-US" altLang="zh-CN" sz="2800" dirty="0">
                <a:solidFill>
                  <a:schemeClr val="bg1"/>
                </a:solidFill>
                <a:latin typeface="Microsoft YaHei Light" panose="020B0502040204020203" pitchFamily="34" charset="-122"/>
                <a:ea typeface="Aharoni" pitchFamily="2" charset="-79"/>
              </a:rPr>
              <a:t>Data Engineer</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49" presetClass="entr" presetSubtype="0" decel="10000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000000"/>
                                          </p:val>
                                        </p:tav>
                                        <p:tav tm="100000">
                                          <p:val>
                                            <p:strVal val="#ppt_w"/>
                                          </p:val>
                                        </p:tav>
                                      </p:tavLst>
                                    </p:anim>
                                    <p:anim calcmode="lin" valueType="num">
                                      <p:cBhvr>
                                        <p:cTn id="18" dur="500" fill="hold"/>
                                        <p:tgtEl>
                                          <p:spTgt spid="10"/>
                                        </p:tgtEl>
                                        <p:attrNameLst>
                                          <p:attrName>ppt_h</p:attrName>
                                        </p:attrNameLst>
                                      </p:cBhvr>
                                      <p:tavLst>
                                        <p:tav tm="0">
                                          <p:val>
                                            <p:fltVal val="0.000000"/>
                                          </p:val>
                                        </p:tav>
                                        <p:tav tm="100000">
                                          <p:val>
                                            <p:strVal val="#ppt_h"/>
                                          </p:val>
                                        </p:tav>
                                      </p:tavLst>
                                    </p:anim>
                                    <p:anim calcmode="lin" valueType="num">
                                      <p:cBhvr>
                                        <p:cTn id="19" dur="500" fill="hold"/>
                                        <p:tgtEl>
                                          <p:spTgt spid="10"/>
                                        </p:tgtEl>
                                        <p:attrNameLst>
                                          <p:attrName>style.rotation</p:attrName>
                                        </p:attrNameLst>
                                      </p:cBhvr>
                                      <p:tavLst>
                                        <p:tav tm="0">
                                          <p:val>
                                            <p:fltVal val="360.000000"/>
                                          </p:val>
                                        </p:tav>
                                        <p:tav tm="100000">
                                          <p:val>
                                            <p:fltVal val="0.000000"/>
                                          </p:val>
                                        </p:tav>
                                      </p:tavLst>
                                    </p:anim>
                                    <p:animEffect transition="in" filter="fade">
                                      <p:cBhvr>
                                        <p:cTn id="20" dur="500"/>
                                        <p:tgtEl>
                                          <p:spTgt spid="10"/>
                                        </p:tgtEl>
                                      </p:cBhvr>
                                    </p:animEffect>
                                  </p:childTnLst>
                                </p:cTn>
                              </p:par>
                            </p:childTnLst>
                          </p:cTn>
                        </p:par>
                        <p:par>
                          <p:cTn id="21" fill="hold">
                            <p:stCondLst>
                              <p:cond delay="1000"/>
                            </p:stCondLst>
                            <p:childTnLst>
                              <p:par>
                                <p:cTn id="22" presetID="12" presetClass="entr" presetSubtype="1"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250"/>
                                        <p:tgtEl>
                                          <p:spTgt spid="30"/>
                                        </p:tgtEl>
                                        <p:attrNameLst>
                                          <p:attrName>ppt_y</p:attrName>
                                        </p:attrNameLst>
                                      </p:cBhvr>
                                      <p:tavLst>
                                        <p:tav tm="0">
                                          <p:val>
                                            <p:strVal val="#ppt_y-#ppt_h*1.125000"/>
                                          </p:val>
                                        </p:tav>
                                        <p:tav tm="100000">
                                          <p:val>
                                            <p:strVal val="#ppt_y"/>
                                          </p:val>
                                        </p:tav>
                                      </p:tavLst>
                                    </p:anim>
                                    <p:animEffect transition="in" filter="wipe(down)">
                                      <p:cBhvr>
                                        <p:cTn id="25"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4805" y="728980"/>
            <a:ext cx="6430645"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Berikut Query Pembuatan Table</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8" name="Rounded Rectangle 7"/>
          <p:cNvSpPr/>
          <p:nvPr/>
        </p:nvSpPr>
        <p:spPr>
          <a:xfrm>
            <a:off x="1249045" y="1593850"/>
            <a:ext cx="4349750" cy="4586605"/>
          </a:xfrm>
          <a:prstGeom prst="roundRect">
            <a:avLst/>
          </a:prstGeom>
          <a:blipFill rotWithShape="1">
            <a:blip r:embed="rId1"/>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Rounded Rectangle 1"/>
          <p:cNvSpPr/>
          <p:nvPr/>
        </p:nvSpPr>
        <p:spPr>
          <a:xfrm>
            <a:off x="6617970" y="1612900"/>
            <a:ext cx="4349750" cy="4586605"/>
          </a:xfrm>
          <a:prstGeom prst="roundRect">
            <a:avLst/>
          </a:prstGeom>
          <a:blipFill rotWithShape="1">
            <a:blip r:embed="rId2"/>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4805" y="1292225"/>
            <a:ext cx="9279890" cy="138366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Tahap ini memindahkan Database Sumber(Staging) ke Data Warehouse(DWH Project), Menggunakan tools Talend Open Studio.</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6407" name="文本框 40"/>
          <p:cNvSpPr txBox="1"/>
          <p:nvPr/>
        </p:nvSpPr>
        <p:spPr>
          <a:xfrm>
            <a:off x="982663" y="537210"/>
            <a:ext cx="2976245"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Langkah Ketiga</a:t>
            </a:r>
            <a:endParaRPr lang="en-US" altLang="zh-CN" sz="3200" dirty="0">
              <a:solidFill>
                <a:schemeClr val="bg1"/>
              </a:solidFill>
              <a:latin typeface="Microsoft YaHei Light" panose="020B0502040204020203" pitchFamily="34" charset="-122"/>
              <a:ea typeface="Microsoft YaHei Light" panose="020B0502040204020203" pitchFamily="34" charset="-122"/>
            </a:endParaRPr>
          </a:p>
        </p:txBody>
      </p:sp>
      <p:sp>
        <p:nvSpPr>
          <p:cNvPr id="7" name="Rounded Rectangle 6"/>
          <p:cNvSpPr/>
          <p:nvPr/>
        </p:nvSpPr>
        <p:spPr>
          <a:xfrm>
            <a:off x="982980" y="3363595"/>
            <a:ext cx="3736975" cy="2404745"/>
          </a:xfrm>
          <a:prstGeom prst="roundRect">
            <a:avLst/>
          </a:prstGeom>
          <a:blipFill rotWithShape="1">
            <a:blip r:embed="rId1"/>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6551295" y="3363595"/>
            <a:ext cx="3736975" cy="2404745"/>
          </a:xfrm>
          <a:prstGeom prst="roundRect">
            <a:avLst/>
          </a:prstGeom>
          <a:blipFill rotWithShape="1">
            <a:blip r:embed="rId2"/>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ight Arrow 10"/>
          <p:cNvSpPr/>
          <p:nvPr/>
        </p:nvSpPr>
        <p:spPr>
          <a:xfrm>
            <a:off x="5233670" y="4294505"/>
            <a:ext cx="860425" cy="5429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2" name="Flowchart: Alternate Process 1"/>
          <p:cNvSpPr/>
          <p:nvPr/>
        </p:nvSpPr>
        <p:spPr>
          <a:xfrm>
            <a:off x="3477260" y="5187950"/>
            <a:ext cx="3566795" cy="1275080"/>
          </a:xfrm>
          <a:prstGeom prst="flowChartAlternateProcess">
            <a:avLst/>
          </a:prstGeom>
          <a:blipFill rotWithShape="1">
            <a:blip r:embed="rId1"/>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Flowchart: Alternate Process 2"/>
          <p:cNvSpPr/>
          <p:nvPr/>
        </p:nvSpPr>
        <p:spPr>
          <a:xfrm>
            <a:off x="7694930" y="3617595"/>
            <a:ext cx="3566795" cy="1275080"/>
          </a:xfrm>
          <a:prstGeom prst="flowChartAlternateProcess">
            <a:avLst/>
          </a:prstGeom>
          <a:blipFill rotWithShape="1">
            <a:blip r:embed="rId2"/>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Flowchart: Alternate Process 4"/>
          <p:cNvSpPr/>
          <p:nvPr/>
        </p:nvSpPr>
        <p:spPr>
          <a:xfrm>
            <a:off x="7694930" y="5187950"/>
            <a:ext cx="3566795" cy="1275080"/>
          </a:xfrm>
          <a:prstGeom prst="flowChartAlternateProcess">
            <a:avLst/>
          </a:prstGeom>
          <a:blipFill rotWithShape="1">
            <a:blip r:embed="rId3"/>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Flowchart: Alternate Process 5"/>
          <p:cNvSpPr/>
          <p:nvPr/>
        </p:nvSpPr>
        <p:spPr>
          <a:xfrm>
            <a:off x="3477260" y="3617595"/>
            <a:ext cx="3566795" cy="1275080"/>
          </a:xfrm>
          <a:prstGeom prst="flowChartAlternateProcess">
            <a:avLst/>
          </a:prstGeom>
          <a:blipFill rotWithShape="1">
            <a:blip r:embed="rId4"/>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矩形 469"/>
          <p:cNvSpPr/>
          <p:nvPr/>
        </p:nvSpPr>
        <p:spPr>
          <a:xfrm>
            <a:off x="2901315" y="3994150"/>
            <a:ext cx="431800"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1.</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0" name="矩形 469"/>
          <p:cNvSpPr/>
          <p:nvPr/>
        </p:nvSpPr>
        <p:spPr>
          <a:xfrm>
            <a:off x="2901315" y="5564505"/>
            <a:ext cx="431800"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2.</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4" name="矩形 469"/>
          <p:cNvSpPr/>
          <p:nvPr/>
        </p:nvSpPr>
        <p:spPr>
          <a:xfrm>
            <a:off x="7044055" y="3994150"/>
            <a:ext cx="431800"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3.</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5" name="矩形 469"/>
          <p:cNvSpPr/>
          <p:nvPr/>
        </p:nvSpPr>
        <p:spPr>
          <a:xfrm>
            <a:off x="7092950" y="5564505"/>
            <a:ext cx="431800"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4.</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7" name="Rounded Rectangle 6"/>
          <p:cNvSpPr/>
          <p:nvPr/>
        </p:nvSpPr>
        <p:spPr>
          <a:xfrm>
            <a:off x="5391150" y="755015"/>
            <a:ext cx="3736975" cy="2404745"/>
          </a:xfrm>
          <a:prstGeom prst="roundRect">
            <a:avLst/>
          </a:prstGeom>
          <a:blipFill rotWithShape="1">
            <a:blip r:embed="rId5"/>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矩形 469"/>
          <p:cNvSpPr/>
          <p:nvPr/>
        </p:nvSpPr>
        <p:spPr>
          <a:xfrm>
            <a:off x="344805" y="1495425"/>
            <a:ext cx="3188970" cy="95313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Membuat lembar kerja baru </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1" name="矩形 469"/>
          <p:cNvSpPr/>
          <p:nvPr/>
        </p:nvSpPr>
        <p:spPr>
          <a:xfrm>
            <a:off x="344805" y="4422140"/>
            <a:ext cx="2723515" cy="95313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Proses Pemindahan</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4170" y="1292225"/>
            <a:ext cx="5254625" cy="267652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Setelah database sumber di ETL menggunakan talend ke data warehouse, maka tahap terakhir adalah pembuatan Stored Procedure(SP) bernama summary_order_status.</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6" name="Flowchart: Alternate Process 5"/>
          <p:cNvSpPr/>
          <p:nvPr/>
        </p:nvSpPr>
        <p:spPr>
          <a:xfrm>
            <a:off x="6118860" y="2118995"/>
            <a:ext cx="5599430" cy="4123055"/>
          </a:xfrm>
          <a:prstGeom prst="flowChartAlternateProcess">
            <a:avLst/>
          </a:prstGeom>
          <a:blipFill rotWithShape="1">
            <a:blip r:embed="rId1"/>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矩形 469"/>
          <p:cNvSpPr/>
          <p:nvPr/>
        </p:nvSpPr>
        <p:spPr>
          <a:xfrm>
            <a:off x="6398260" y="1292225"/>
            <a:ext cx="5039995"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Berikut Query Pembuatan SP:</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6407" name="文本框 40"/>
          <p:cNvSpPr txBox="1"/>
          <p:nvPr/>
        </p:nvSpPr>
        <p:spPr>
          <a:xfrm>
            <a:off x="736600" y="537210"/>
            <a:ext cx="3468370"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Langkah Keempat</a:t>
            </a:r>
            <a:endParaRPr lang="en-US" altLang="zh-CN" sz="3200" dirty="0">
              <a:solidFill>
                <a:schemeClr val="bg1"/>
              </a:solidFill>
              <a:latin typeface="Microsoft YaHei Light" panose="020B0502040204020203" pitchFamily="34" charset="-122"/>
              <a:ea typeface="Microsoft YaHei Light" panose="020B0502040204020203" pitchFamily="34" charset="-122"/>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4805" y="936625"/>
            <a:ext cx="5254625" cy="267652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Setelah SP berhasil dibuat, jika dijalankan query execute sp seperti pada gambar di samping maka akan menghasilkan summary seperti pada gambar dibawah.</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6" name="Flowchart: Alternate Process 5"/>
          <p:cNvSpPr/>
          <p:nvPr/>
        </p:nvSpPr>
        <p:spPr>
          <a:xfrm>
            <a:off x="5598795" y="1737360"/>
            <a:ext cx="5979795" cy="1014095"/>
          </a:xfrm>
          <a:prstGeom prst="flowChartAlternateProcess">
            <a:avLst/>
          </a:prstGeom>
          <a:blipFill rotWithShape="1">
            <a:blip r:embed="rId1"/>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矩形 469"/>
          <p:cNvSpPr/>
          <p:nvPr/>
        </p:nvSpPr>
        <p:spPr>
          <a:xfrm>
            <a:off x="5599430" y="936625"/>
            <a:ext cx="5320665"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Berikut Query untuk Execute SP:</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2" name="矩形 469"/>
          <p:cNvSpPr/>
          <p:nvPr/>
        </p:nvSpPr>
        <p:spPr>
          <a:xfrm>
            <a:off x="345440" y="3681095"/>
            <a:ext cx="1453515"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Hasil</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3" name="Flowchart: Alternate Process 2"/>
          <p:cNvSpPr/>
          <p:nvPr/>
        </p:nvSpPr>
        <p:spPr>
          <a:xfrm>
            <a:off x="862965" y="4364355"/>
            <a:ext cx="9264650" cy="1804670"/>
          </a:xfrm>
          <a:prstGeom prst="flowChartAlternateProcess">
            <a:avLst/>
          </a:prstGeom>
          <a:blipFill rotWithShape="1">
            <a:blip r:embed="rId2"/>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2" name="组合 1"/>
          <p:cNvGrpSpPr/>
          <p:nvPr/>
        </p:nvGrpSpPr>
        <p:grpSpPr>
          <a:xfrm>
            <a:off x="0" y="2114550"/>
            <a:ext cx="12192000" cy="1600516"/>
            <a:chOff x="0" y="2114550"/>
            <a:chExt cx="12192000" cy="1600436"/>
          </a:xfrm>
        </p:grpSpPr>
        <p:sp>
          <p:nvSpPr>
            <p:cNvPr id="14" name="矩形 13"/>
            <p:cNvSpPr/>
            <p:nvPr/>
          </p:nvSpPr>
          <p:spPr>
            <a:xfrm>
              <a:off x="0" y="2114550"/>
              <a:ext cx="2419350" cy="16004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6441440" y="2114550"/>
              <a:ext cx="5750560" cy="16004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460" name="文本框 15"/>
            <p:cNvSpPr txBox="1"/>
            <p:nvPr/>
          </p:nvSpPr>
          <p:spPr>
            <a:xfrm>
              <a:off x="865720" y="2145090"/>
              <a:ext cx="1553630" cy="1569660"/>
            </a:xfrm>
            <a:prstGeom prst="rect">
              <a:avLst/>
            </a:prstGeom>
            <a:noFill/>
            <a:ln w="9525">
              <a:noFill/>
            </a:ln>
          </p:spPr>
          <p:txBody>
            <a:bodyPr wrap="none" anchor="t" anchorCtr="0">
              <a:spAutoFit/>
            </a:bodyPr>
            <a:p>
              <a:pPr algn="r"/>
              <a:r>
                <a:rPr lang="en-US" altLang="zh-CN" sz="9600" dirty="0">
                  <a:solidFill>
                    <a:schemeClr val="bg1"/>
                  </a:solidFill>
                  <a:latin typeface="Microsoft YaHei Light" panose="020B0502040204020203" pitchFamily="34" charset="-122"/>
                  <a:ea typeface="Microsoft YaHei Light" panose="020B0502040204020203" pitchFamily="34" charset="-122"/>
                </a:rPr>
                <a:t>03</a:t>
              </a:r>
              <a:endParaRPr lang="zh-CN" altLang="en-US" sz="9600" dirty="0">
                <a:solidFill>
                  <a:schemeClr val="bg1"/>
                </a:solidFill>
                <a:latin typeface="Microsoft YaHei Light" panose="020B0502040204020203" pitchFamily="34" charset="-122"/>
                <a:ea typeface="Microsoft YaHei Light" panose="020B0502040204020203" pitchFamily="34" charset="-122"/>
              </a:endParaRPr>
            </a:p>
          </p:txBody>
        </p:sp>
        <p:sp>
          <p:nvSpPr>
            <p:cNvPr id="19461" name="文本框 16"/>
            <p:cNvSpPr txBox="1"/>
            <p:nvPr/>
          </p:nvSpPr>
          <p:spPr>
            <a:xfrm>
              <a:off x="2419350" y="2499028"/>
              <a:ext cx="3784600" cy="829903"/>
            </a:xfrm>
            <a:prstGeom prst="rect">
              <a:avLst/>
            </a:prstGeom>
            <a:noFill/>
            <a:ln w="9525">
              <a:noFill/>
            </a:ln>
          </p:spPr>
          <p:txBody>
            <a:bodyPr wrap="none" anchor="t" anchorCtr="0">
              <a:spAutoFit/>
            </a:bodyPr>
            <a:p>
              <a:r>
                <a:rPr lang="en-US" altLang="zh-CN" sz="4800" dirty="0">
                  <a:solidFill>
                    <a:srgbClr val="595959"/>
                  </a:solidFill>
                  <a:latin typeface="Microsoft YaHei Light" panose="020B0502040204020203" pitchFamily="34" charset="-122"/>
                  <a:ea typeface="Microsoft YaHei Light" panose="020B0502040204020203" pitchFamily="34" charset="-122"/>
                </a:rPr>
                <a:t>LINK GITHUB</a:t>
              </a:r>
              <a:endParaRPr lang="en-US" altLang="zh-CN" sz="4800" dirty="0">
                <a:solidFill>
                  <a:srgbClr val="595959"/>
                </a:solidFill>
                <a:latin typeface="Microsoft YaHei Light" panose="020B0502040204020203" pitchFamily="34" charset="-122"/>
                <a:ea typeface="Microsoft YaHei Light" panose="020B0502040204020203" pitchFamily="34" charset="-122"/>
              </a:endParaRPr>
            </a:p>
          </p:txBody>
        </p:sp>
        <p:sp>
          <p:nvSpPr>
            <p:cNvPr id="19462" name="文本框 17"/>
            <p:cNvSpPr txBox="1"/>
            <p:nvPr/>
          </p:nvSpPr>
          <p:spPr>
            <a:xfrm>
              <a:off x="2419350" y="3181350"/>
              <a:ext cx="309880" cy="521970"/>
            </a:xfrm>
            <a:prstGeom prst="rect">
              <a:avLst/>
            </a:prstGeom>
            <a:noFill/>
            <a:ln w="9525">
              <a:noFill/>
            </a:ln>
          </p:spPr>
          <p:txBody>
            <a:bodyPr wrap="none" anchor="t" anchorCtr="0">
              <a:spAutoFit/>
            </a:bodyPr>
            <a:p>
              <a:endParaRPr lang="zh-CN" altLang="en-US" sz="2800" b="1" dirty="0">
                <a:solidFill>
                  <a:srgbClr val="595959"/>
                </a:solidFill>
                <a:latin typeface="Microsoft YaHei Light" panose="020B0502040204020203" pitchFamily="34" charset="-122"/>
                <a:ea typeface="Microsoft YaHei Light" panose="020B0502040204020203"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5" name="Oval 24"/>
          <p:cNvSpPr/>
          <p:nvPr/>
        </p:nvSpPr>
        <p:spPr>
          <a:xfrm>
            <a:off x="1991360" y="2346960"/>
            <a:ext cx="1991995" cy="18408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0500" name="组合 5"/>
          <p:cNvGrpSpPr/>
          <p:nvPr/>
        </p:nvGrpSpPr>
        <p:grpSpPr>
          <a:xfrm>
            <a:off x="344489" y="-14287"/>
            <a:ext cx="11458096" cy="400050"/>
            <a:chOff x="345177" y="0"/>
            <a:chExt cx="11458072" cy="400050"/>
          </a:xfrm>
        </p:grpSpPr>
        <p:sp>
          <p:nvSpPr>
            <p:cNvPr id="12" name="矩形 11"/>
            <p:cNvSpPr/>
            <p:nvPr/>
          </p:nvSpPr>
          <p:spPr>
            <a:xfrm>
              <a:off x="6060164"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02" name="文本框 6"/>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0503" name="文本框 8"/>
            <p:cNvSpPr txBox="1"/>
            <p:nvPr/>
          </p:nvSpPr>
          <p:spPr>
            <a:xfrm>
              <a:off x="3251404" y="12700"/>
              <a:ext cx="190436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02  CASE STUDY</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0504" name="文本框 9"/>
            <p:cNvSpPr txBox="1"/>
            <p:nvPr/>
          </p:nvSpPr>
          <p:spPr>
            <a:xfrm>
              <a:off x="6362751" y="11976"/>
              <a:ext cx="192468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03  LINK GITHUB</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20505" name="文本框 10"/>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8" name="文本框 31"/>
          <p:cNvSpPr txBox="1"/>
          <p:nvPr/>
        </p:nvSpPr>
        <p:spPr>
          <a:xfrm>
            <a:off x="3544570" y="3006725"/>
            <a:ext cx="5102225" cy="521970"/>
          </a:xfrm>
          <a:prstGeom prst="rect">
            <a:avLst/>
          </a:prstGeom>
          <a:noFill/>
          <a:ln w="9525">
            <a:noFill/>
          </a:ln>
        </p:spPr>
        <p:txBody>
          <a:bodyPr wrap="square" anchor="t" anchorCtr="0">
            <a:spAutoFit/>
          </a:bodyPr>
          <a:p>
            <a:r>
              <a:rPr lang="en-US" altLang="zh-CN" sz="2800" dirty="0">
                <a:latin typeface="Microsoft YaHei Light" panose="020B0502040204020203" pitchFamily="34" charset="-122"/>
                <a:ea typeface="Microsoft YaHei Light" panose="020B0502040204020203" pitchFamily="34" charset="-122"/>
              </a:rPr>
              <a:t>Link GitHub bisa diklik </a:t>
            </a:r>
            <a:r>
              <a:rPr lang="en-US" altLang="zh-CN" sz="2800" dirty="0">
                <a:latin typeface="Microsoft YaHei Light" panose="020B0502040204020203" pitchFamily="34" charset="-122"/>
                <a:ea typeface="Microsoft YaHei Light" panose="020B0502040204020203" pitchFamily="34" charset="-122"/>
                <a:hlinkClick r:id="rId1" tooltip="" action="ppaction://hlinkfile"/>
              </a:rPr>
              <a:t>disini</a:t>
            </a:r>
            <a:endParaRPr lang="en-US" altLang="zh-CN" sz="2800" dirty="0">
              <a:latin typeface="Microsoft YaHei Light" panose="020B0502040204020203" pitchFamily="34" charset="-122"/>
              <a:ea typeface="Microsoft YaHei Light" panose="020B0502040204020203" pitchFamily="34" charset="-122"/>
            </a:endParaRPr>
          </a:p>
        </p:txBody>
      </p:sp>
      <p:pic>
        <p:nvPicPr>
          <p:cNvPr id="26" name="Picture 25" descr="GitHub-Mark-removebg-preview"/>
          <p:cNvPicPr>
            <a:picLocks noChangeAspect="1"/>
          </p:cNvPicPr>
          <p:nvPr/>
        </p:nvPicPr>
        <p:blipFill>
          <a:blip r:embed="rId2"/>
          <a:stretch>
            <a:fillRect/>
          </a:stretch>
        </p:blipFill>
        <p:spPr>
          <a:xfrm>
            <a:off x="2092325" y="2346960"/>
            <a:ext cx="1790065" cy="1790065"/>
          </a:xfrm>
          <a:prstGeom prst="rect">
            <a:avLst/>
          </a:prstGeom>
        </p:spPr>
      </p:pic>
    </p:spTree>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2" name="组合 1"/>
          <p:cNvGrpSpPr/>
          <p:nvPr/>
        </p:nvGrpSpPr>
        <p:grpSpPr>
          <a:xfrm>
            <a:off x="0" y="2114550"/>
            <a:ext cx="12192000" cy="1600513"/>
            <a:chOff x="0" y="2114550"/>
            <a:chExt cx="12192000" cy="1600432"/>
          </a:xfrm>
        </p:grpSpPr>
        <p:sp>
          <p:nvSpPr>
            <p:cNvPr id="14" name="矩形 13"/>
            <p:cNvSpPr/>
            <p:nvPr/>
          </p:nvSpPr>
          <p:spPr>
            <a:xfrm>
              <a:off x="0" y="2114550"/>
              <a:ext cx="2419350" cy="1600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425940" y="2114550"/>
              <a:ext cx="2766060" cy="1600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580" name="文本框 15"/>
            <p:cNvSpPr txBox="1"/>
            <p:nvPr/>
          </p:nvSpPr>
          <p:spPr>
            <a:xfrm>
              <a:off x="844880" y="2145090"/>
              <a:ext cx="1574470" cy="1569660"/>
            </a:xfrm>
            <a:prstGeom prst="rect">
              <a:avLst/>
            </a:prstGeom>
            <a:noFill/>
            <a:ln w="9525">
              <a:noFill/>
            </a:ln>
          </p:spPr>
          <p:txBody>
            <a:bodyPr wrap="none" anchor="t" anchorCtr="0">
              <a:spAutoFit/>
            </a:bodyPr>
            <a:p>
              <a:pPr algn="r"/>
              <a:r>
                <a:rPr lang="en-US" altLang="zh-CN" sz="9600" dirty="0">
                  <a:solidFill>
                    <a:schemeClr val="bg1"/>
                  </a:solidFill>
                  <a:latin typeface="Microsoft YaHei Light" panose="020B0502040204020203" pitchFamily="34" charset="-122"/>
                  <a:ea typeface="Microsoft YaHei Light" panose="020B0502040204020203" pitchFamily="34" charset="-122"/>
                </a:rPr>
                <a:t>04</a:t>
              </a:r>
              <a:endParaRPr lang="zh-CN" altLang="en-US" sz="9600" dirty="0">
                <a:solidFill>
                  <a:schemeClr val="bg1"/>
                </a:solidFill>
                <a:latin typeface="Microsoft YaHei Light" panose="020B0502040204020203" pitchFamily="34" charset="-122"/>
                <a:ea typeface="Microsoft YaHei Light" panose="020B0502040204020203" pitchFamily="34" charset="-122"/>
              </a:endParaRPr>
            </a:p>
          </p:txBody>
        </p:sp>
        <p:sp>
          <p:nvSpPr>
            <p:cNvPr id="24581" name="文本框 16"/>
            <p:cNvSpPr txBox="1"/>
            <p:nvPr/>
          </p:nvSpPr>
          <p:spPr>
            <a:xfrm>
              <a:off x="2444750" y="2499036"/>
              <a:ext cx="6956425" cy="829903"/>
            </a:xfrm>
            <a:prstGeom prst="rect">
              <a:avLst/>
            </a:prstGeom>
            <a:noFill/>
            <a:ln w="9525">
              <a:noFill/>
            </a:ln>
          </p:spPr>
          <p:txBody>
            <a:bodyPr wrap="none" anchor="t" anchorCtr="0">
              <a:spAutoFit/>
            </a:bodyPr>
            <a:p>
              <a:r>
                <a:rPr lang="en-US" altLang="zh-CN" sz="4800" dirty="0">
                  <a:solidFill>
                    <a:srgbClr val="595959"/>
                  </a:solidFill>
                  <a:latin typeface="Microsoft YaHei Light" panose="020B0502040204020203" pitchFamily="34" charset="-122"/>
                  <a:ea typeface="Microsoft YaHei Light" panose="020B0502040204020203" pitchFamily="34" charset="-122"/>
                </a:rPr>
                <a:t>LINK VIDEO PERSENTASI</a:t>
              </a:r>
              <a:endParaRPr lang="en-US" altLang="zh-CN" sz="4800" dirty="0">
                <a:solidFill>
                  <a:srgbClr val="595959"/>
                </a:solidFill>
                <a:latin typeface="Microsoft YaHei Light" panose="020B0502040204020203" pitchFamily="34" charset="-122"/>
                <a:ea typeface="Microsoft YaHei Light" panose="020B0502040204020203" pitchFamily="34" charset="-122"/>
              </a:endParaRPr>
            </a:p>
          </p:txBody>
        </p:sp>
        <p:sp>
          <p:nvSpPr>
            <p:cNvPr id="24582" name="文本框 17"/>
            <p:cNvSpPr txBox="1"/>
            <p:nvPr/>
          </p:nvSpPr>
          <p:spPr>
            <a:xfrm>
              <a:off x="2454275" y="3105150"/>
              <a:ext cx="309880" cy="521970"/>
            </a:xfrm>
            <a:prstGeom prst="rect">
              <a:avLst/>
            </a:prstGeom>
            <a:noFill/>
            <a:ln w="9525">
              <a:noFill/>
            </a:ln>
          </p:spPr>
          <p:txBody>
            <a:bodyPr wrap="none" anchor="t" anchorCtr="0">
              <a:spAutoFit/>
            </a:bodyPr>
            <a:p>
              <a:endParaRPr lang="zh-CN" altLang="en-US" sz="2800" b="1" dirty="0">
                <a:solidFill>
                  <a:srgbClr val="595959"/>
                </a:solidFill>
                <a:latin typeface="Microsoft YaHei Light" panose="020B0502040204020203" pitchFamily="34" charset="-122"/>
                <a:ea typeface="Microsoft YaHei Light" panose="020B0502040204020203"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5" name="Oval 24"/>
          <p:cNvSpPr/>
          <p:nvPr/>
        </p:nvSpPr>
        <p:spPr>
          <a:xfrm>
            <a:off x="1991360" y="2346960"/>
            <a:ext cx="1991995" cy="18408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0500" name="组合 5"/>
          <p:cNvGrpSpPr/>
          <p:nvPr/>
        </p:nvGrpSpPr>
        <p:grpSpPr>
          <a:xfrm>
            <a:off x="366714" y="229"/>
            <a:ext cx="11458096" cy="400685"/>
            <a:chOff x="345177" y="11976"/>
            <a:chExt cx="11458072" cy="400685"/>
          </a:xfrm>
        </p:grpSpPr>
        <p:sp>
          <p:nvSpPr>
            <p:cNvPr id="12" name="矩形 11"/>
            <p:cNvSpPr/>
            <p:nvPr/>
          </p:nvSpPr>
          <p:spPr>
            <a:xfrm>
              <a:off x="8684615" y="12611"/>
              <a:ext cx="3117843"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02" name="文本框 6"/>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0503" name="文本框 8"/>
            <p:cNvSpPr txBox="1"/>
            <p:nvPr/>
          </p:nvSpPr>
          <p:spPr>
            <a:xfrm>
              <a:off x="3251404" y="12700"/>
              <a:ext cx="190436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02  CAS</a:t>
              </a:r>
              <a:r>
                <a:rPr lang="en-US" altLang="zh-CN" dirty="0">
                  <a:solidFill>
                    <a:srgbClr val="858585"/>
                  </a:solidFill>
                  <a:latin typeface="Microsoft YaHei Light" panose="020B0502040204020203" pitchFamily="34" charset="-122"/>
                  <a:ea typeface="Microsoft YaHei Light" panose="020B0502040204020203" pitchFamily="34" charset="-122"/>
                </a:rPr>
                <a:t>E STU</a:t>
              </a:r>
              <a:r>
                <a:rPr lang="en-US" altLang="zh-CN" dirty="0">
                  <a:solidFill>
                    <a:srgbClr val="808080"/>
                  </a:solidFill>
                  <a:latin typeface="Microsoft YaHei Light" panose="020B0502040204020203" pitchFamily="34" charset="-122"/>
                  <a:ea typeface="Microsoft YaHei Light" panose="020B0502040204020203" pitchFamily="34" charset="-122"/>
                </a:rPr>
                <a:t>DY</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0504" name="文本框 9"/>
            <p:cNvSpPr txBox="1"/>
            <p:nvPr/>
          </p:nvSpPr>
          <p:spPr>
            <a:xfrm>
              <a:off x="6362751" y="11976"/>
              <a:ext cx="1924681" cy="368300"/>
            </a:xfrm>
            <a:prstGeom prst="rect">
              <a:avLst/>
            </a:prstGeom>
            <a:noFill/>
            <a:ln w="9525">
              <a:noFill/>
            </a:ln>
          </p:spPr>
          <p:txBody>
            <a:bodyPr wrap="none" anchor="t" anchorCtr="0">
              <a:spAutoFit/>
            </a:bodyPr>
            <a:p>
              <a:pPr algn="ctr"/>
              <a:r>
                <a:rPr lang="en-US" altLang="zh-CN" dirty="0">
                  <a:solidFill>
                    <a:srgbClr val="858585"/>
                  </a:solidFill>
                  <a:latin typeface="Microsoft YaHei Light" panose="020B0502040204020203" pitchFamily="34" charset="-122"/>
                  <a:ea typeface="Microsoft YaHei Light" panose="020B0502040204020203" pitchFamily="34" charset="-122"/>
                </a:rPr>
                <a:t>03  LINK GITHUB</a:t>
              </a:r>
              <a:endParaRPr lang="en-US" altLang="zh-CN" dirty="0">
                <a:solidFill>
                  <a:srgbClr val="858585"/>
                </a:solidFill>
                <a:latin typeface="Microsoft YaHei Light" panose="020B0502040204020203" pitchFamily="34" charset="-122"/>
                <a:ea typeface="Microsoft YaHei Light" panose="020B0502040204020203" pitchFamily="34" charset="-122"/>
              </a:endParaRPr>
            </a:p>
          </p:txBody>
        </p:sp>
        <p:sp>
          <p:nvSpPr>
            <p:cNvPr id="20505" name="文本框 10"/>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04  LINK VIDEO PERSENTASI</a:t>
              </a:r>
              <a:endParaRPr lang="en-US" altLang="zh-CN" dirty="0">
                <a:solidFill>
                  <a:schemeClr val="bg1"/>
                </a:solidFill>
                <a:latin typeface="Microsoft YaHei Light" panose="020B0502040204020203" pitchFamily="34" charset="-122"/>
                <a:ea typeface="Microsoft YaHei Light" panose="020B0502040204020203" pitchFamily="34" charset="-122"/>
              </a:endParaRPr>
            </a:p>
          </p:txBody>
        </p:sp>
      </p:grpSp>
      <p:sp>
        <p:nvSpPr>
          <p:cNvPr id="8" name="文本框 31"/>
          <p:cNvSpPr txBox="1"/>
          <p:nvPr/>
        </p:nvSpPr>
        <p:spPr>
          <a:xfrm>
            <a:off x="4242435" y="3006725"/>
            <a:ext cx="6263640" cy="521970"/>
          </a:xfrm>
          <a:prstGeom prst="rect">
            <a:avLst/>
          </a:prstGeom>
          <a:noFill/>
          <a:ln w="9525">
            <a:noFill/>
          </a:ln>
        </p:spPr>
        <p:txBody>
          <a:bodyPr wrap="square" anchor="t" anchorCtr="0">
            <a:spAutoFit/>
          </a:bodyPr>
          <a:p>
            <a:r>
              <a:rPr lang="en-US" altLang="zh-CN" sz="2800" dirty="0">
                <a:latin typeface="Microsoft YaHei Light" panose="020B0502040204020203" pitchFamily="34" charset="-122"/>
                <a:ea typeface="Microsoft YaHei Light" panose="020B0502040204020203" pitchFamily="34" charset="-122"/>
              </a:rPr>
              <a:t>Link Video Persentasi bisa diklik </a:t>
            </a:r>
            <a:r>
              <a:rPr lang="en-US" altLang="zh-CN" sz="2800" dirty="0">
                <a:latin typeface="Microsoft YaHei Light" panose="020B0502040204020203" pitchFamily="34" charset="-122"/>
                <a:ea typeface="Microsoft YaHei Light" panose="020B0502040204020203" pitchFamily="34" charset="-122"/>
                <a:hlinkClick r:id="rId1" tooltip="" action="ppaction://hlinkfile"/>
              </a:rPr>
              <a:t>disini</a:t>
            </a:r>
            <a:endParaRPr lang="en-US" altLang="zh-CN" sz="2800" dirty="0">
              <a:latin typeface="Microsoft YaHei Light" panose="020B0502040204020203" pitchFamily="34" charset="-122"/>
              <a:ea typeface="Microsoft YaHei Light" panose="020B0502040204020203" pitchFamily="34" charset="-122"/>
            </a:endParaRPr>
          </a:p>
        </p:txBody>
      </p:sp>
      <p:pic>
        <p:nvPicPr>
          <p:cNvPr id="24" name="Picture 23" descr="png-clipart-vimeo-youtube-logo-video-youtube-angle-triangle-removebg-preview"/>
          <p:cNvPicPr>
            <a:picLocks noChangeAspect="1"/>
          </p:cNvPicPr>
          <p:nvPr/>
        </p:nvPicPr>
        <p:blipFill>
          <a:blip r:embed="rId2"/>
          <a:stretch>
            <a:fillRect/>
          </a:stretch>
        </p:blipFill>
        <p:spPr>
          <a:xfrm>
            <a:off x="1798955" y="2430780"/>
            <a:ext cx="2352040" cy="1673225"/>
          </a:xfrm>
          <a:prstGeom prst="rect">
            <a:avLst/>
          </a:prstGeom>
        </p:spPr>
      </p:pic>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grpSp>
        <p:nvGrpSpPr>
          <p:cNvPr id="28674" name="组合 12"/>
          <p:cNvGrpSpPr/>
          <p:nvPr/>
        </p:nvGrpSpPr>
        <p:grpSpPr>
          <a:xfrm>
            <a:off x="5318125" y="1471613"/>
            <a:ext cx="6865938" cy="3621087"/>
            <a:chOff x="5317434" y="1471969"/>
            <a:chExt cx="6866217" cy="3620226"/>
          </a:xfrm>
        </p:grpSpPr>
        <p:sp>
          <p:nvSpPr>
            <p:cNvPr id="4" name="矩形 3"/>
            <p:cNvSpPr/>
            <p:nvPr/>
          </p:nvSpPr>
          <p:spPr>
            <a:xfrm>
              <a:off x="6880955" y="1977850"/>
              <a:ext cx="3746275" cy="2693504"/>
            </a:xfrm>
            <a:prstGeom prst="rect">
              <a:avLst/>
            </a:prstGeom>
            <a:solidFill>
              <a:schemeClr val="tx1">
                <a:alpha val="49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8676" name="图片 37"/>
            <p:cNvPicPr>
              <a:picLocks noChangeAspect="1"/>
            </p:cNvPicPr>
            <p:nvPr/>
          </p:nvPicPr>
          <p:blipFill>
            <a:blip r:embed="rId1"/>
            <a:stretch>
              <a:fillRect/>
            </a:stretch>
          </p:blipFill>
          <p:spPr>
            <a:xfrm>
              <a:off x="5317434" y="1471969"/>
              <a:ext cx="6617909" cy="3620226"/>
            </a:xfrm>
            <a:prstGeom prst="rect">
              <a:avLst/>
            </a:prstGeom>
            <a:noFill/>
            <a:ln w="9525">
              <a:noFill/>
            </a:ln>
          </p:spPr>
        </p:pic>
        <p:grpSp>
          <p:nvGrpSpPr>
            <p:cNvPr id="28677" name="组合 25"/>
            <p:cNvGrpSpPr/>
            <p:nvPr/>
          </p:nvGrpSpPr>
          <p:grpSpPr>
            <a:xfrm rot="-2011673">
              <a:off x="11066964" y="2500533"/>
              <a:ext cx="782726" cy="1044745"/>
              <a:chOff x="4080956" y="3122019"/>
              <a:chExt cx="883690" cy="1305928"/>
            </a:xfrm>
          </p:grpSpPr>
          <p:sp>
            <p:nvSpPr>
              <p:cNvPr id="17" name="椭圆 16"/>
              <p:cNvSpPr/>
              <p:nvPr/>
            </p:nvSpPr>
            <p:spPr>
              <a:xfrm>
                <a:off x="4083426" y="3121962"/>
                <a:ext cx="880042" cy="825302"/>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4082504" y="3118980"/>
                <a:ext cx="883627" cy="1122887"/>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椭圆 19"/>
              <p:cNvSpPr/>
              <p:nvPr/>
            </p:nvSpPr>
            <p:spPr>
              <a:xfrm>
                <a:off x="4246647" y="3122364"/>
                <a:ext cx="553835" cy="1305406"/>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8681" name="组合 27"/>
            <p:cNvGrpSpPr/>
            <p:nvPr/>
          </p:nvGrpSpPr>
          <p:grpSpPr>
            <a:xfrm rot="38452" flipH="1">
              <a:off x="10701236" y="1810106"/>
              <a:ext cx="1482415" cy="1501178"/>
              <a:chOff x="1759408" y="2307244"/>
              <a:chExt cx="1498065" cy="1517028"/>
            </a:xfrm>
          </p:grpSpPr>
          <p:sp>
            <p:nvSpPr>
              <p:cNvPr id="27" name="椭圆 26"/>
              <p:cNvSpPr/>
              <p:nvPr/>
            </p:nvSpPr>
            <p:spPr>
              <a:xfrm>
                <a:off x="2154793" y="3000283"/>
                <a:ext cx="774700" cy="774700"/>
              </a:xfrm>
              <a:prstGeom prst="ellipse">
                <a:avLst/>
              </a:prstGeom>
              <a:solidFill>
                <a:schemeClr val="tx1">
                  <a:alpha val="7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8683" name="图片 20"/>
              <p:cNvPicPr>
                <a:picLocks noChangeAspect="1"/>
              </p:cNvPicPr>
              <p:nvPr/>
            </p:nvPicPr>
            <p:blipFill>
              <a:blip r:embed="rId2"/>
              <a:stretch>
                <a:fillRect/>
              </a:stretch>
            </p:blipFill>
            <p:spPr>
              <a:xfrm>
                <a:off x="1759408" y="2307244"/>
                <a:ext cx="1498065" cy="1517028"/>
              </a:xfrm>
              <a:prstGeom prst="rect">
                <a:avLst/>
              </a:prstGeom>
              <a:noFill/>
              <a:ln w="9525">
                <a:noFill/>
              </a:ln>
            </p:spPr>
          </p:pic>
        </p:grpSp>
        <p:pic>
          <p:nvPicPr>
            <p:cNvPr id="23" name="图片 22"/>
            <p:cNvPicPr>
              <a:picLocks noChangeAspect="1"/>
            </p:cNvPicPr>
            <p:nvPr/>
          </p:nvPicPr>
          <p:blipFill>
            <a:blip r:embed="rId3"/>
            <a:stretch>
              <a:fillRect/>
            </a:stretch>
          </p:blipFill>
          <p:spPr>
            <a:xfrm rot="419487">
              <a:off x="10265873" y="3220978"/>
              <a:ext cx="1251001" cy="1252239"/>
            </a:xfrm>
            <a:prstGeom prst="rect">
              <a:avLst/>
            </a:prstGeom>
            <a:effectLst>
              <a:outerShdw blurRad="50800" dist="38100" dir="2700000" algn="tl" rotWithShape="0">
                <a:prstClr val="black">
                  <a:alpha val="51000"/>
                </a:prstClr>
              </a:outerShdw>
            </a:effectLst>
          </p:spPr>
        </p:pic>
        <p:pic>
          <p:nvPicPr>
            <p:cNvPr id="2" name="图片 1"/>
            <p:cNvPicPr>
              <a:picLocks noChangeAspect="1"/>
            </p:cNvPicPr>
            <p:nvPr/>
          </p:nvPicPr>
          <p:blipFill rotWithShape="1">
            <a:blip r:embed="rId4"/>
            <a:srcRect l="36022" r="37077"/>
            <a:stretch>
              <a:fillRect/>
            </a:stretch>
          </p:blipFill>
          <p:spPr>
            <a:xfrm rot="21306189">
              <a:off x="5796878" y="3235262"/>
              <a:ext cx="649314" cy="1431585"/>
            </a:xfrm>
            <a:prstGeom prst="rect">
              <a:avLst/>
            </a:prstGeom>
            <a:effectLst>
              <a:outerShdw blurRad="114300" dist="38100" dir="2700000" algn="tl" rotWithShape="0">
                <a:prstClr val="black">
                  <a:alpha val="70000"/>
                </a:prstClr>
              </a:outerShdw>
            </a:effectLst>
          </p:spPr>
        </p:pic>
      </p:grpSp>
      <p:sp>
        <p:nvSpPr>
          <p:cNvPr id="5" name="矩形 4"/>
          <p:cNvSpPr/>
          <p:nvPr/>
        </p:nvSpPr>
        <p:spPr>
          <a:xfrm>
            <a:off x="0" y="0"/>
            <a:ext cx="12192000" cy="5334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0" y="5586413"/>
            <a:ext cx="12192000" cy="12827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 name="组合 9"/>
          <p:cNvGrpSpPr/>
          <p:nvPr/>
        </p:nvGrpSpPr>
        <p:grpSpPr>
          <a:xfrm>
            <a:off x="528638" y="1587500"/>
            <a:ext cx="6905625" cy="2268600"/>
            <a:chOff x="432573" y="1186994"/>
            <a:chExt cx="6905765" cy="2269568"/>
          </a:xfrm>
        </p:grpSpPr>
        <p:sp>
          <p:nvSpPr>
            <p:cNvPr id="28689" name="文本框 15"/>
            <p:cNvSpPr txBox="1"/>
            <p:nvPr/>
          </p:nvSpPr>
          <p:spPr>
            <a:xfrm>
              <a:off x="432573" y="1332851"/>
              <a:ext cx="6905765" cy="2123711"/>
            </a:xfrm>
            <a:prstGeom prst="rect">
              <a:avLst/>
            </a:prstGeom>
            <a:noFill/>
            <a:ln w="9525">
              <a:noFill/>
            </a:ln>
          </p:spPr>
          <p:txBody>
            <a:bodyPr anchor="t" anchorCtr="0">
              <a:spAutoFit/>
            </a:bodyPr>
            <a:p>
              <a:r>
                <a:rPr lang="en-US" altLang="zh-CN" sz="6600" dirty="0">
                  <a:solidFill>
                    <a:schemeClr val="bg1"/>
                  </a:solidFill>
                  <a:latin typeface="Microsoft YaHei Light" panose="020B0502040204020203" pitchFamily="34" charset="-122"/>
                  <a:ea typeface="Aharoni" pitchFamily="2" charset="-79"/>
                </a:rPr>
                <a:t>Thanks</a:t>
              </a:r>
              <a:endParaRPr lang="en-US" altLang="zh-CN" sz="6600" dirty="0">
                <a:solidFill>
                  <a:schemeClr val="bg1"/>
                </a:solidFill>
                <a:latin typeface="Microsoft YaHei Light" panose="020B0502040204020203" pitchFamily="34" charset="-122"/>
                <a:ea typeface="Aharoni" pitchFamily="2" charset="-79"/>
              </a:endParaRPr>
            </a:p>
            <a:p>
              <a:r>
                <a:rPr lang="en-US" altLang="zh-CN" sz="6600" dirty="0">
                  <a:solidFill>
                    <a:schemeClr val="bg1"/>
                  </a:solidFill>
                  <a:latin typeface="Microsoft YaHei Light" panose="020B0502040204020203" pitchFamily="34" charset="-122"/>
                  <a:ea typeface="Aharoni" pitchFamily="2" charset="-79"/>
                </a:rPr>
                <a:t>for your </a:t>
              </a:r>
              <a:endParaRPr lang="zh-CN" altLang="en-US" sz="6600" b="1" dirty="0">
                <a:solidFill>
                  <a:schemeClr val="bg1"/>
                </a:solidFill>
                <a:latin typeface="Microsoft YaHei" panose="020B0503020204020204" pitchFamily="34" charset="-122"/>
                <a:ea typeface="Microsoft YaHei" panose="020B0503020204020204" pitchFamily="34" charset="-122"/>
              </a:endParaRPr>
            </a:p>
          </p:txBody>
        </p:sp>
        <p:sp>
          <p:nvSpPr>
            <p:cNvPr id="28690" name="文本框 18"/>
            <p:cNvSpPr txBox="1"/>
            <p:nvPr/>
          </p:nvSpPr>
          <p:spPr>
            <a:xfrm>
              <a:off x="440046" y="1186994"/>
              <a:ext cx="309897" cy="583702"/>
            </a:xfrm>
            <a:prstGeom prst="rect">
              <a:avLst/>
            </a:prstGeom>
            <a:noFill/>
            <a:ln w="9525">
              <a:noFill/>
            </a:ln>
          </p:spPr>
          <p:txBody>
            <a:bodyPr wrap="none" anchor="t" anchorCtr="0">
              <a:spAutoFit/>
            </a:bodyPr>
            <a:p>
              <a:endParaRPr lang="zh-CN" altLang="en-US" sz="3200" dirty="0">
                <a:solidFill>
                  <a:schemeClr val="bg1"/>
                </a:solidFill>
                <a:latin typeface="Microsoft YaHei Light" panose="020B0502040204020203" pitchFamily="34" charset="-122"/>
                <a:ea typeface="Microsoft YaHei Light" panose="020B0502040204020203"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1" name="矩形 40"/>
          <p:cNvSpPr/>
          <p:nvPr/>
        </p:nvSpPr>
        <p:spPr>
          <a:xfrm>
            <a:off x="0" y="0"/>
            <a:ext cx="12192000" cy="3952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矩形 41"/>
          <p:cNvSpPr/>
          <p:nvPr/>
        </p:nvSpPr>
        <p:spPr>
          <a:xfrm>
            <a:off x="0" y="6604000"/>
            <a:ext cx="12192000" cy="254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171" name="组合 87"/>
          <p:cNvGrpSpPr/>
          <p:nvPr/>
        </p:nvGrpSpPr>
        <p:grpSpPr>
          <a:xfrm rot="5400000" flipV="1">
            <a:off x="-1770062" y="1900238"/>
            <a:ext cx="6515100" cy="3435350"/>
            <a:chOff x="5317434" y="1471969"/>
            <a:chExt cx="6866217" cy="3620226"/>
          </a:xfrm>
        </p:grpSpPr>
        <p:sp>
          <p:nvSpPr>
            <p:cNvPr id="89" name="矩形 88"/>
            <p:cNvSpPr/>
            <p:nvPr/>
          </p:nvSpPr>
          <p:spPr>
            <a:xfrm>
              <a:off x="6880955" y="1977850"/>
              <a:ext cx="3746275" cy="2693504"/>
            </a:xfrm>
            <a:prstGeom prst="rect">
              <a:avLst/>
            </a:prstGeom>
            <a:solidFill>
              <a:schemeClr val="tx1">
                <a:alpha val="49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3" name="图片 89"/>
            <p:cNvPicPr>
              <a:picLocks noChangeAspect="1"/>
            </p:cNvPicPr>
            <p:nvPr/>
          </p:nvPicPr>
          <p:blipFill>
            <a:blip r:embed="rId1"/>
            <a:stretch>
              <a:fillRect/>
            </a:stretch>
          </p:blipFill>
          <p:spPr>
            <a:xfrm>
              <a:off x="5317434" y="1471969"/>
              <a:ext cx="6617909" cy="3620226"/>
            </a:xfrm>
            <a:prstGeom prst="rect">
              <a:avLst/>
            </a:prstGeom>
            <a:noFill/>
            <a:ln w="9525">
              <a:noFill/>
            </a:ln>
          </p:spPr>
        </p:pic>
        <p:grpSp>
          <p:nvGrpSpPr>
            <p:cNvPr id="7174" name="组合 90"/>
            <p:cNvGrpSpPr/>
            <p:nvPr/>
          </p:nvGrpSpPr>
          <p:grpSpPr>
            <a:xfrm rot="-2011673">
              <a:off x="11066964" y="2500533"/>
              <a:ext cx="782726" cy="1044745"/>
              <a:chOff x="4080956" y="3122019"/>
              <a:chExt cx="883690" cy="1305928"/>
            </a:xfrm>
          </p:grpSpPr>
          <p:sp>
            <p:nvSpPr>
              <p:cNvPr id="97" name="椭圆 96"/>
              <p:cNvSpPr/>
              <p:nvPr/>
            </p:nvSpPr>
            <p:spPr>
              <a:xfrm>
                <a:off x="4084878" y="3119510"/>
                <a:ext cx="876432" cy="821826"/>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8" name="椭圆 97"/>
              <p:cNvSpPr/>
              <p:nvPr/>
            </p:nvSpPr>
            <p:spPr>
              <a:xfrm>
                <a:off x="4081279" y="3120504"/>
                <a:ext cx="880210" cy="1120861"/>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9" name="椭圆 98"/>
              <p:cNvSpPr/>
              <p:nvPr/>
            </p:nvSpPr>
            <p:spPr>
              <a:xfrm>
                <a:off x="4246216" y="3122445"/>
                <a:ext cx="553436" cy="1304883"/>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7178" name="组合 91"/>
            <p:cNvGrpSpPr/>
            <p:nvPr/>
          </p:nvGrpSpPr>
          <p:grpSpPr>
            <a:xfrm rot="38452" flipH="1">
              <a:off x="10701236" y="1810106"/>
              <a:ext cx="1482415" cy="1501178"/>
              <a:chOff x="1759408" y="2307244"/>
              <a:chExt cx="1498065" cy="1517028"/>
            </a:xfrm>
          </p:grpSpPr>
          <p:sp>
            <p:nvSpPr>
              <p:cNvPr id="95" name="椭圆 94"/>
              <p:cNvSpPr/>
              <p:nvPr/>
            </p:nvSpPr>
            <p:spPr>
              <a:xfrm>
                <a:off x="2154793" y="3000283"/>
                <a:ext cx="774700" cy="774700"/>
              </a:xfrm>
              <a:prstGeom prst="ellipse">
                <a:avLst/>
              </a:prstGeom>
              <a:solidFill>
                <a:schemeClr val="tx1">
                  <a:alpha val="7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80" name="图片 95"/>
              <p:cNvPicPr>
                <a:picLocks noChangeAspect="1"/>
              </p:cNvPicPr>
              <p:nvPr/>
            </p:nvPicPr>
            <p:blipFill>
              <a:blip r:embed="rId2"/>
              <a:stretch>
                <a:fillRect/>
              </a:stretch>
            </p:blipFill>
            <p:spPr>
              <a:xfrm>
                <a:off x="1759408" y="2307244"/>
                <a:ext cx="1498065" cy="1517028"/>
              </a:xfrm>
              <a:prstGeom prst="rect">
                <a:avLst/>
              </a:prstGeom>
              <a:noFill/>
              <a:ln w="9525">
                <a:noFill/>
              </a:ln>
            </p:spPr>
          </p:pic>
        </p:grpSp>
        <p:pic>
          <p:nvPicPr>
            <p:cNvPr id="93" name="图片 92"/>
            <p:cNvPicPr>
              <a:picLocks noChangeAspect="1"/>
            </p:cNvPicPr>
            <p:nvPr/>
          </p:nvPicPr>
          <p:blipFill>
            <a:blip r:embed="rId3"/>
            <a:stretch>
              <a:fillRect/>
            </a:stretch>
          </p:blipFill>
          <p:spPr>
            <a:xfrm rot="419487">
              <a:off x="10266331" y="3221856"/>
              <a:ext cx="1251445" cy="1251353"/>
            </a:xfrm>
            <a:prstGeom prst="rect">
              <a:avLst/>
            </a:prstGeom>
            <a:effectLst>
              <a:outerShdw blurRad="50800" dist="38100" dir="2700000" algn="tl" rotWithShape="0">
                <a:prstClr val="black">
                  <a:alpha val="51000"/>
                </a:prstClr>
              </a:outerShdw>
            </a:effectLst>
          </p:spPr>
        </p:pic>
        <p:pic>
          <p:nvPicPr>
            <p:cNvPr id="94" name="图片 93"/>
            <p:cNvPicPr>
              <a:picLocks noChangeAspect="1"/>
            </p:cNvPicPr>
            <p:nvPr/>
          </p:nvPicPr>
          <p:blipFill rotWithShape="1">
            <a:blip r:embed="rId4"/>
            <a:srcRect l="36022" r="37077"/>
            <a:stretch>
              <a:fillRect/>
            </a:stretch>
          </p:blipFill>
          <p:spPr>
            <a:xfrm rot="21306189">
              <a:off x="5799274" y="3231894"/>
              <a:ext cx="649145" cy="1432030"/>
            </a:xfrm>
            <a:prstGeom prst="rect">
              <a:avLst/>
            </a:prstGeom>
            <a:effectLst>
              <a:outerShdw blurRad="114300" dist="38100" dir="2700000" algn="tl" rotWithShape="0">
                <a:prstClr val="black">
                  <a:alpha val="70000"/>
                </a:prstClr>
              </a:outerShdw>
            </a:effectLst>
          </p:spPr>
        </p:pic>
      </p:grpSp>
      <p:grpSp>
        <p:nvGrpSpPr>
          <p:cNvPr id="5" name="组合 130"/>
          <p:cNvGrpSpPr/>
          <p:nvPr/>
        </p:nvGrpSpPr>
        <p:grpSpPr>
          <a:xfrm>
            <a:off x="3741738" y="1044575"/>
            <a:ext cx="2467506" cy="1334974"/>
            <a:chOff x="3741953" y="1306252"/>
            <a:chExt cx="2466764" cy="1337059"/>
          </a:xfrm>
        </p:grpSpPr>
        <p:sp>
          <p:nvSpPr>
            <p:cNvPr id="103" name="矩形 102"/>
            <p:cNvSpPr/>
            <p:nvPr/>
          </p:nvSpPr>
          <p:spPr>
            <a:xfrm>
              <a:off x="3741953" y="1306252"/>
              <a:ext cx="947452" cy="1337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85" name="文本框 103"/>
            <p:cNvSpPr txBox="1"/>
            <p:nvPr/>
          </p:nvSpPr>
          <p:spPr>
            <a:xfrm>
              <a:off x="3798246" y="1384905"/>
              <a:ext cx="835485" cy="923330"/>
            </a:xfrm>
            <a:prstGeom prst="rect">
              <a:avLst/>
            </a:prstGeom>
            <a:noFill/>
            <a:ln w="9525">
              <a:noFill/>
            </a:ln>
          </p:spPr>
          <p:txBody>
            <a:bodyPr wrap="none" anchor="t" anchorCtr="0">
              <a:spAutoFit/>
            </a:bodyPr>
            <a:p>
              <a:pPr algn="ctr"/>
              <a:r>
                <a:rPr lang="en-US" altLang="zh-CN" sz="5400" dirty="0">
                  <a:solidFill>
                    <a:schemeClr val="bg1"/>
                  </a:solidFill>
                  <a:latin typeface="Microsoft YaHei Light" panose="020B0502040204020203" pitchFamily="34" charset="-122"/>
                  <a:ea typeface="Microsoft YaHei Light" panose="020B0502040204020203" pitchFamily="34" charset="-122"/>
                </a:rPr>
                <a:t>01</a:t>
              </a:r>
              <a:endParaRPr lang="zh-CN" altLang="en-US" sz="5400" dirty="0">
                <a:solidFill>
                  <a:schemeClr val="bg1"/>
                </a:solidFill>
                <a:latin typeface="Microsoft YaHei Light" panose="020B0502040204020203" pitchFamily="34" charset="-122"/>
                <a:ea typeface="Microsoft YaHei Light" panose="020B0502040204020203" pitchFamily="34" charset="-122"/>
              </a:endParaRPr>
            </a:p>
          </p:txBody>
        </p:sp>
        <p:sp>
          <p:nvSpPr>
            <p:cNvPr id="7186" name="文本框 114"/>
            <p:cNvSpPr txBox="1"/>
            <p:nvPr/>
          </p:nvSpPr>
          <p:spPr>
            <a:xfrm>
              <a:off x="4640738" y="1633623"/>
              <a:ext cx="1567979" cy="584477"/>
            </a:xfrm>
            <a:prstGeom prst="rect">
              <a:avLst/>
            </a:prstGeom>
            <a:noFill/>
            <a:ln w="9525">
              <a:noFill/>
            </a:ln>
          </p:spPr>
          <p:txBody>
            <a:bodyPr wrap="none" anchor="t" anchorCtr="0">
              <a:spAutoFit/>
            </a:bodyPr>
            <a:p>
              <a:r>
                <a:rPr lang="en-US" altLang="zh-CN" sz="3200" dirty="0">
                  <a:solidFill>
                    <a:schemeClr val="accent1"/>
                  </a:solidFill>
                  <a:latin typeface="Microsoft YaHei Light" panose="020B0502040204020203" pitchFamily="34" charset="-122"/>
                  <a:ea typeface="Microsoft YaHei Light" panose="020B0502040204020203" pitchFamily="34" charset="-122"/>
                </a:rPr>
                <a:t>Biodata</a:t>
              </a:r>
              <a:endParaRPr lang="en-US" altLang="zh-CN" sz="3200" dirty="0">
                <a:solidFill>
                  <a:schemeClr val="accent1"/>
                </a:solidFill>
                <a:latin typeface="Microsoft YaHei Light" panose="020B0502040204020203" pitchFamily="34" charset="-122"/>
                <a:ea typeface="Microsoft YaHei Light" panose="020B0502040204020203" pitchFamily="34" charset="-122"/>
              </a:endParaRPr>
            </a:p>
          </p:txBody>
        </p:sp>
        <p:sp>
          <p:nvSpPr>
            <p:cNvPr id="7187" name="文本框 115"/>
            <p:cNvSpPr txBox="1"/>
            <p:nvPr/>
          </p:nvSpPr>
          <p:spPr>
            <a:xfrm>
              <a:off x="4689622" y="1739190"/>
              <a:ext cx="309818" cy="368617"/>
            </a:xfrm>
            <a:prstGeom prst="rect">
              <a:avLst/>
            </a:prstGeom>
            <a:noFill/>
            <a:ln w="9525">
              <a:noFill/>
            </a:ln>
          </p:spPr>
          <p:txBody>
            <a:bodyPr wrap="none" anchor="t" anchorCtr="0">
              <a:spAutoFit/>
            </a:bodyPr>
            <a:p>
              <a:endParaRPr lang="zh-CN" altLang="en-US" b="1"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6" name="组合 3"/>
          <p:cNvGrpSpPr/>
          <p:nvPr/>
        </p:nvGrpSpPr>
        <p:grpSpPr>
          <a:xfrm>
            <a:off x="7643813" y="1063625"/>
            <a:ext cx="3083399" cy="1334974"/>
            <a:chOff x="7643278" y="1062886"/>
            <a:chExt cx="3083105" cy="1337059"/>
          </a:xfrm>
        </p:grpSpPr>
        <p:sp>
          <p:nvSpPr>
            <p:cNvPr id="107" name="矩形 106"/>
            <p:cNvSpPr/>
            <p:nvPr/>
          </p:nvSpPr>
          <p:spPr>
            <a:xfrm>
              <a:off x="7646453" y="1062886"/>
              <a:ext cx="947647" cy="1337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91" name="文本框 107"/>
            <p:cNvSpPr txBox="1"/>
            <p:nvPr/>
          </p:nvSpPr>
          <p:spPr>
            <a:xfrm>
              <a:off x="7643278" y="1141539"/>
              <a:ext cx="954107" cy="923330"/>
            </a:xfrm>
            <a:prstGeom prst="rect">
              <a:avLst/>
            </a:prstGeom>
            <a:noFill/>
            <a:ln w="9525">
              <a:noFill/>
            </a:ln>
          </p:spPr>
          <p:txBody>
            <a:bodyPr wrap="none" anchor="t" anchorCtr="0">
              <a:spAutoFit/>
            </a:bodyPr>
            <a:p>
              <a:pPr algn="ctr"/>
              <a:r>
                <a:rPr lang="en-US" altLang="zh-CN" sz="5400" dirty="0">
                  <a:solidFill>
                    <a:schemeClr val="bg1"/>
                  </a:solidFill>
                  <a:latin typeface="Microsoft YaHei Light" panose="020B0502040204020203" pitchFamily="34" charset="-122"/>
                  <a:ea typeface="Microsoft YaHei Light" panose="020B0502040204020203" pitchFamily="34" charset="-122"/>
                </a:rPr>
                <a:t>02</a:t>
              </a:r>
              <a:endParaRPr lang="zh-CN" altLang="en-US" sz="5400" dirty="0">
                <a:solidFill>
                  <a:schemeClr val="bg1"/>
                </a:solidFill>
                <a:latin typeface="Microsoft YaHei Light" panose="020B0502040204020203" pitchFamily="34" charset="-122"/>
                <a:ea typeface="Microsoft YaHei Light" panose="020B0502040204020203" pitchFamily="34" charset="-122"/>
              </a:endParaRPr>
            </a:p>
          </p:txBody>
        </p:sp>
        <p:sp>
          <p:nvSpPr>
            <p:cNvPr id="7192" name="文本框 117"/>
            <p:cNvSpPr txBox="1"/>
            <p:nvPr/>
          </p:nvSpPr>
          <p:spPr>
            <a:xfrm>
              <a:off x="8514889" y="1369285"/>
              <a:ext cx="2211494" cy="584477"/>
            </a:xfrm>
            <a:prstGeom prst="rect">
              <a:avLst/>
            </a:prstGeom>
            <a:noFill/>
            <a:ln w="9525">
              <a:noFill/>
            </a:ln>
          </p:spPr>
          <p:txBody>
            <a:bodyPr wrap="none" anchor="t" anchorCtr="0">
              <a:spAutoFit/>
            </a:bodyPr>
            <a:p>
              <a:r>
                <a:rPr lang="en-US" altLang="zh-CN" sz="3200" dirty="0">
                  <a:solidFill>
                    <a:schemeClr val="accent1"/>
                  </a:solidFill>
                  <a:latin typeface="Microsoft YaHei Light" panose="020B0502040204020203" pitchFamily="34" charset="-122"/>
                  <a:ea typeface="Microsoft YaHei Light" panose="020B0502040204020203" pitchFamily="34" charset="-122"/>
                </a:rPr>
                <a:t>Case Study</a:t>
              </a:r>
              <a:endParaRPr lang="en-US" altLang="zh-CN" sz="3200" dirty="0">
                <a:solidFill>
                  <a:schemeClr val="accent1"/>
                </a:solidFill>
                <a:latin typeface="Microsoft YaHei Light" panose="020B0502040204020203" pitchFamily="34" charset="-122"/>
                <a:ea typeface="Microsoft YaHei Light" panose="020B0502040204020203" pitchFamily="34" charset="-122"/>
              </a:endParaRPr>
            </a:p>
          </p:txBody>
        </p:sp>
        <p:sp>
          <p:nvSpPr>
            <p:cNvPr id="7193" name="文本框 118"/>
            <p:cNvSpPr txBox="1"/>
            <p:nvPr/>
          </p:nvSpPr>
          <p:spPr>
            <a:xfrm>
              <a:off x="8603796" y="1495824"/>
              <a:ext cx="309898" cy="368617"/>
            </a:xfrm>
            <a:prstGeom prst="rect">
              <a:avLst/>
            </a:prstGeom>
            <a:noFill/>
            <a:ln w="9525">
              <a:noFill/>
            </a:ln>
          </p:spPr>
          <p:txBody>
            <a:bodyPr wrap="none" anchor="t" anchorCtr="0">
              <a:spAutoFit/>
            </a:bodyPr>
            <a:p>
              <a:endParaRPr lang="zh-CN" altLang="en-US" b="1"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7" name="组合 4"/>
          <p:cNvGrpSpPr/>
          <p:nvPr/>
        </p:nvGrpSpPr>
        <p:grpSpPr>
          <a:xfrm>
            <a:off x="3738563" y="3632200"/>
            <a:ext cx="3210709" cy="1334974"/>
            <a:chOff x="3738533" y="3632339"/>
            <a:chExt cx="3209703" cy="1336306"/>
          </a:xfrm>
        </p:grpSpPr>
        <p:sp>
          <p:nvSpPr>
            <p:cNvPr id="110" name="矩形 109"/>
            <p:cNvSpPr/>
            <p:nvPr/>
          </p:nvSpPr>
          <p:spPr>
            <a:xfrm>
              <a:off x="3741707" y="3632339"/>
              <a:ext cx="947440" cy="1336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97" name="文本框 110"/>
            <p:cNvSpPr txBox="1"/>
            <p:nvPr/>
          </p:nvSpPr>
          <p:spPr>
            <a:xfrm>
              <a:off x="3738533" y="3710237"/>
              <a:ext cx="954107" cy="923330"/>
            </a:xfrm>
            <a:prstGeom prst="rect">
              <a:avLst/>
            </a:prstGeom>
            <a:noFill/>
            <a:ln w="9525">
              <a:noFill/>
            </a:ln>
          </p:spPr>
          <p:txBody>
            <a:bodyPr wrap="none" anchor="t" anchorCtr="0">
              <a:spAutoFit/>
            </a:bodyPr>
            <a:p>
              <a:pPr algn="ctr"/>
              <a:r>
                <a:rPr lang="en-US" altLang="zh-CN" sz="5400" dirty="0">
                  <a:solidFill>
                    <a:schemeClr val="bg1"/>
                  </a:solidFill>
                  <a:latin typeface="Microsoft YaHei Light" panose="020B0502040204020203" pitchFamily="34" charset="-122"/>
                  <a:ea typeface="Microsoft YaHei Light" panose="020B0502040204020203" pitchFamily="34" charset="-122"/>
                </a:rPr>
                <a:t>03</a:t>
              </a:r>
              <a:endParaRPr lang="zh-CN" altLang="en-US" sz="5400" dirty="0">
                <a:solidFill>
                  <a:schemeClr val="bg1"/>
                </a:solidFill>
                <a:latin typeface="Microsoft YaHei Light" panose="020B0502040204020203" pitchFamily="34" charset="-122"/>
                <a:ea typeface="Microsoft YaHei Light" panose="020B0502040204020203" pitchFamily="34" charset="-122"/>
              </a:endParaRPr>
            </a:p>
          </p:txBody>
        </p:sp>
        <p:sp>
          <p:nvSpPr>
            <p:cNvPr id="7198" name="文本框 120"/>
            <p:cNvSpPr txBox="1"/>
            <p:nvPr/>
          </p:nvSpPr>
          <p:spPr>
            <a:xfrm>
              <a:off x="4633116" y="4033252"/>
              <a:ext cx="2315120" cy="584147"/>
            </a:xfrm>
            <a:prstGeom prst="rect">
              <a:avLst/>
            </a:prstGeom>
            <a:noFill/>
            <a:ln w="9525">
              <a:noFill/>
            </a:ln>
          </p:spPr>
          <p:txBody>
            <a:bodyPr wrap="none" anchor="t" anchorCtr="0">
              <a:spAutoFit/>
            </a:bodyPr>
            <a:p>
              <a:r>
                <a:rPr lang="en-US" altLang="zh-CN" sz="3200" dirty="0">
                  <a:solidFill>
                    <a:schemeClr val="accent1"/>
                  </a:solidFill>
                  <a:latin typeface="Microsoft YaHei Light" panose="020B0502040204020203" pitchFamily="34" charset="-122"/>
                  <a:ea typeface="Microsoft YaHei Light" panose="020B0502040204020203" pitchFamily="34" charset="-122"/>
                </a:rPr>
                <a:t>Link GitHub</a:t>
              </a:r>
              <a:endParaRPr lang="en-US" altLang="zh-CN" sz="3200" dirty="0">
                <a:solidFill>
                  <a:schemeClr val="accent1"/>
                </a:solidFill>
                <a:latin typeface="Microsoft YaHei Light" panose="020B0502040204020203" pitchFamily="34" charset="-122"/>
                <a:ea typeface="Microsoft YaHei Light" panose="020B0502040204020203" pitchFamily="34" charset="-122"/>
              </a:endParaRPr>
            </a:p>
          </p:txBody>
        </p:sp>
        <p:sp>
          <p:nvSpPr>
            <p:cNvPr id="7199" name="文本框 121"/>
            <p:cNvSpPr txBox="1"/>
            <p:nvPr/>
          </p:nvSpPr>
          <p:spPr>
            <a:xfrm>
              <a:off x="4689622" y="4062100"/>
              <a:ext cx="309841" cy="368409"/>
            </a:xfrm>
            <a:prstGeom prst="rect">
              <a:avLst/>
            </a:prstGeom>
            <a:noFill/>
            <a:ln w="9525">
              <a:noFill/>
            </a:ln>
          </p:spPr>
          <p:txBody>
            <a:bodyPr wrap="none" anchor="t" anchorCtr="0">
              <a:spAutoFit/>
            </a:bodyPr>
            <a:p>
              <a:endParaRPr lang="zh-CN" altLang="en-US" b="1"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8" name="组合 5"/>
          <p:cNvGrpSpPr/>
          <p:nvPr/>
        </p:nvGrpSpPr>
        <p:grpSpPr>
          <a:xfrm>
            <a:off x="7637463" y="3641864"/>
            <a:ext cx="3089326" cy="1334868"/>
            <a:chOff x="7636865" y="3632339"/>
            <a:chExt cx="3090667" cy="1336306"/>
          </a:xfrm>
        </p:grpSpPr>
        <p:sp>
          <p:nvSpPr>
            <p:cNvPr id="113" name="矩形 112"/>
            <p:cNvSpPr/>
            <p:nvPr/>
          </p:nvSpPr>
          <p:spPr>
            <a:xfrm>
              <a:off x="7646394" y="3632339"/>
              <a:ext cx="948130" cy="1336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03" name="文本框 113"/>
            <p:cNvSpPr txBox="1"/>
            <p:nvPr/>
          </p:nvSpPr>
          <p:spPr>
            <a:xfrm>
              <a:off x="7636865" y="3710237"/>
              <a:ext cx="966931" cy="923330"/>
            </a:xfrm>
            <a:prstGeom prst="rect">
              <a:avLst/>
            </a:prstGeom>
            <a:noFill/>
            <a:ln w="9525">
              <a:noFill/>
            </a:ln>
          </p:spPr>
          <p:txBody>
            <a:bodyPr wrap="none" anchor="t" anchorCtr="0">
              <a:spAutoFit/>
            </a:bodyPr>
            <a:p>
              <a:pPr algn="ctr"/>
              <a:r>
                <a:rPr lang="en-US" altLang="zh-CN" sz="5400" dirty="0">
                  <a:solidFill>
                    <a:schemeClr val="bg1"/>
                  </a:solidFill>
                  <a:latin typeface="Microsoft YaHei Light" panose="020B0502040204020203" pitchFamily="34" charset="-122"/>
                  <a:ea typeface="Microsoft YaHei Light" panose="020B0502040204020203" pitchFamily="34" charset="-122"/>
                </a:rPr>
                <a:t>04</a:t>
              </a:r>
              <a:endParaRPr lang="zh-CN" altLang="en-US" sz="5400" dirty="0">
                <a:solidFill>
                  <a:schemeClr val="bg1"/>
                </a:solidFill>
                <a:latin typeface="Microsoft YaHei Light" panose="020B0502040204020203" pitchFamily="34" charset="-122"/>
                <a:ea typeface="Microsoft YaHei Light" panose="020B0502040204020203" pitchFamily="34" charset="-122"/>
              </a:endParaRPr>
            </a:p>
          </p:txBody>
        </p:sp>
        <p:sp>
          <p:nvSpPr>
            <p:cNvPr id="7204" name="文本框 123"/>
            <p:cNvSpPr txBox="1"/>
            <p:nvPr/>
          </p:nvSpPr>
          <p:spPr>
            <a:xfrm>
              <a:off x="8512961" y="3719288"/>
              <a:ext cx="2214571" cy="1077484"/>
            </a:xfrm>
            <a:prstGeom prst="rect">
              <a:avLst/>
            </a:prstGeom>
            <a:noFill/>
            <a:ln w="9525">
              <a:noFill/>
            </a:ln>
          </p:spPr>
          <p:txBody>
            <a:bodyPr wrap="none" anchor="t" anchorCtr="0">
              <a:spAutoFit/>
            </a:bodyPr>
            <a:p>
              <a:r>
                <a:rPr lang="en-US" altLang="zh-CN" sz="3200" dirty="0">
                  <a:solidFill>
                    <a:schemeClr val="accent1"/>
                  </a:solidFill>
                  <a:latin typeface="Microsoft YaHei Light" panose="020B0502040204020203" pitchFamily="34" charset="-122"/>
                  <a:ea typeface="Microsoft YaHei Light" panose="020B0502040204020203" pitchFamily="34" charset="-122"/>
                </a:rPr>
                <a:t>Link Video </a:t>
              </a:r>
              <a:endParaRPr lang="en-US" altLang="zh-CN" sz="3200" dirty="0">
                <a:solidFill>
                  <a:schemeClr val="accent1"/>
                </a:solidFill>
                <a:latin typeface="Microsoft YaHei Light" panose="020B0502040204020203" pitchFamily="34" charset="-122"/>
                <a:ea typeface="Microsoft YaHei Light" panose="020B0502040204020203" pitchFamily="34" charset="-122"/>
              </a:endParaRPr>
            </a:p>
            <a:p>
              <a:r>
                <a:rPr lang="en-US" altLang="zh-CN" sz="3200" dirty="0">
                  <a:solidFill>
                    <a:schemeClr val="accent1"/>
                  </a:solidFill>
                  <a:latin typeface="Microsoft YaHei Light" panose="020B0502040204020203" pitchFamily="34" charset="-122"/>
                  <a:ea typeface="Microsoft YaHei Light" panose="020B0502040204020203" pitchFamily="34" charset="-122"/>
                </a:rPr>
                <a:t>Persentasi</a:t>
              </a:r>
              <a:endParaRPr lang="zh-CN" altLang="en-US" sz="3200" dirty="0">
                <a:solidFill>
                  <a:schemeClr val="accent1"/>
                </a:solidFill>
                <a:latin typeface="Microsoft YaHei Light" panose="020B0502040204020203" pitchFamily="34" charset="-122"/>
                <a:ea typeface="Microsoft YaHei Light" panose="020B0502040204020203" pitchFamily="34" charset="-122"/>
              </a:endParaRPr>
            </a:p>
          </p:txBody>
        </p:sp>
        <p:sp>
          <p:nvSpPr>
            <p:cNvPr id="7205" name="文本框 124"/>
            <p:cNvSpPr txBox="1"/>
            <p:nvPr/>
          </p:nvSpPr>
          <p:spPr>
            <a:xfrm>
              <a:off x="8603796" y="4062100"/>
              <a:ext cx="309977" cy="368409"/>
            </a:xfrm>
            <a:prstGeom prst="rect">
              <a:avLst/>
            </a:prstGeom>
            <a:noFill/>
            <a:ln w="9525">
              <a:noFill/>
            </a:ln>
          </p:spPr>
          <p:txBody>
            <a:bodyPr wrap="none" anchor="t" anchorCtr="0">
              <a:spAutoFit/>
            </a:bodyPr>
            <a:p>
              <a:endParaRPr lang="zh-CN" altLang="en-US" b="1"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9" name="组合 2"/>
          <p:cNvGrpSpPr/>
          <p:nvPr/>
        </p:nvGrpSpPr>
        <p:grpSpPr>
          <a:xfrm>
            <a:off x="2643188" y="458788"/>
            <a:ext cx="923925" cy="5680075"/>
            <a:chOff x="2643822" y="458133"/>
            <a:chExt cx="923330" cy="5680719"/>
          </a:xfrm>
        </p:grpSpPr>
        <p:cxnSp>
          <p:nvCxnSpPr>
            <p:cNvPr id="130" name="直接连接符 129"/>
            <p:cNvCxnSpPr/>
            <p:nvPr/>
          </p:nvCxnSpPr>
          <p:spPr>
            <a:xfrm>
              <a:off x="3567152" y="681995"/>
              <a:ext cx="0" cy="5456857"/>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209" name="文本框 127"/>
            <p:cNvSpPr txBox="1"/>
            <p:nvPr/>
          </p:nvSpPr>
          <p:spPr>
            <a:xfrm rot="5400000">
              <a:off x="1564644" y="1537311"/>
              <a:ext cx="3081686" cy="923330"/>
            </a:xfrm>
            <a:prstGeom prst="rect">
              <a:avLst/>
            </a:prstGeom>
            <a:noFill/>
            <a:ln w="9525">
              <a:noFill/>
            </a:ln>
          </p:spPr>
          <p:txBody>
            <a:bodyPr anchor="t" anchorCtr="0">
              <a:spAutoFit/>
            </a:bodyPr>
            <a:p>
              <a:pPr algn="ctr"/>
              <a:r>
                <a:rPr lang="en-US" altLang="zh-CN" sz="5400" dirty="0">
                  <a:solidFill>
                    <a:srgbClr val="404040"/>
                  </a:solidFill>
                  <a:latin typeface="Microsoft YaHei Light" panose="020B0502040204020203" pitchFamily="34" charset="-122"/>
                  <a:ea typeface="Microsoft YaHei Light" panose="020B0502040204020203" pitchFamily="34" charset="-122"/>
                </a:rPr>
                <a:t>Contents</a:t>
              </a:r>
              <a:endParaRPr lang="zh-CN" altLang="en-US" sz="5400" dirty="0">
                <a:solidFill>
                  <a:srgbClr val="404040"/>
                </a:solidFill>
                <a:latin typeface="Microsoft YaHei Light" panose="020B0502040204020203" pitchFamily="34" charset="-122"/>
                <a:ea typeface="Microsoft YaHei Light" panose="020B0502040204020203"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1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3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8193" name="组合 1"/>
          <p:cNvGrpSpPr/>
          <p:nvPr/>
        </p:nvGrpSpPr>
        <p:grpSpPr>
          <a:xfrm>
            <a:off x="0" y="2114577"/>
            <a:ext cx="12192000" cy="1600032"/>
            <a:chOff x="0" y="2114550"/>
            <a:chExt cx="12191999" cy="1600691"/>
          </a:xfrm>
        </p:grpSpPr>
        <p:sp>
          <p:nvSpPr>
            <p:cNvPr id="14" name="矩形 13"/>
            <p:cNvSpPr/>
            <p:nvPr/>
          </p:nvSpPr>
          <p:spPr>
            <a:xfrm>
              <a:off x="0" y="2114550"/>
              <a:ext cx="2419350" cy="160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6207759" y="2114550"/>
              <a:ext cx="5984240" cy="160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文本框 15"/>
            <p:cNvSpPr txBox="1"/>
            <p:nvPr/>
          </p:nvSpPr>
          <p:spPr>
            <a:xfrm>
              <a:off x="928392" y="2145090"/>
              <a:ext cx="1343638" cy="1569660"/>
            </a:xfrm>
            <a:prstGeom prst="rect">
              <a:avLst/>
            </a:prstGeom>
            <a:noFill/>
            <a:ln w="9525">
              <a:noFill/>
            </a:ln>
          </p:spPr>
          <p:txBody>
            <a:bodyPr wrap="none" anchor="t" anchorCtr="0">
              <a:spAutoFit/>
            </a:bodyPr>
            <a:p>
              <a:r>
                <a:rPr lang="en-US" altLang="zh-CN" sz="9600" dirty="0">
                  <a:solidFill>
                    <a:schemeClr val="bg1"/>
                  </a:solidFill>
                  <a:latin typeface="Microsoft YaHei Light" panose="020B0502040204020203" pitchFamily="34" charset="-122"/>
                  <a:ea typeface="Microsoft YaHei Light" panose="020B0502040204020203" pitchFamily="34" charset="-122"/>
                </a:rPr>
                <a:t>01</a:t>
              </a:r>
              <a:endParaRPr lang="zh-CN" altLang="en-US" sz="9600" dirty="0">
                <a:solidFill>
                  <a:schemeClr val="bg1"/>
                </a:solidFill>
                <a:latin typeface="Microsoft YaHei Light" panose="020B0502040204020203" pitchFamily="34" charset="-122"/>
                <a:ea typeface="Microsoft YaHei Light" panose="020B0502040204020203" pitchFamily="34" charset="-122"/>
              </a:endParaRPr>
            </a:p>
          </p:txBody>
        </p:sp>
        <p:sp>
          <p:nvSpPr>
            <p:cNvPr id="8197" name="文本框 16"/>
            <p:cNvSpPr txBox="1"/>
            <p:nvPr/>
          </p:nvSpPr>
          <p:spPr>
            <a:xfrm>
              <a:off x="2401570" y="2499174"/>
              <a:ext cx="3676650" cy="830287"/>
            </a:xfrm>
            <a:prstGeom prst="rect">
              <a:avLst/>
            </a:prstGeom>
            <a:noFill/>
            <a:ln w="9525">
              <a:noFill/>
            </a:ln>
          </p:spPr>
          <p:txBody>
            <a:bodyPr wrap="square" anchor="t" anchorCtr="0">
              <a:spAutoFit/>
            </a:bodyPr>
            <a:p>
              <a:pPr algn="dist"/>
              <a:r>
                <a:rPr lang="en-US" altLang="zh-CN" sz="4800" dirty="0">
                  <a:solidFill>
                    <a:srgbClr val="595959"/>
                  </a:solidFill>
                  <a:latin typeface="Microsoft YaHei Light" panose="020B0502040204020203" pitchFamily="34" charset="-122"/>
                  <a:ea typeface="Microsoft YaHei Light" panose="020B0502040204020203" pitchFamily="34" charset="-122"/>
                </a:rPr>
                <a:t>BIODATA</a:t>
              </a:r>
              <a:endParaRPr lang="en-US" altLang="zh-CN" sz="4800" dirty="0">
                <a:solidFill>
                  <a:srgbClr val="595959"/>
                </a:solidFill>
                <a:latin typeface="Microsoft YaHei Light" panose="020B0502040204020203" pitchFamily="34" charset="-122"/>
                <a:ea typeface="Microsoft YaHei Light" panose="020B0502040204020203" pitchFamily="34" charset="-122"/>
              </a:endParaRPr>
            </a:p>
          </p:txBody>
        </p:sp>
        <p:sp>
          <p:nvSpPr>
            <p:cNvPr id="8198" name="文本框 17"/>
            <p:cNvSpPr txBox="1"/>
            <p:nvPr/>
          </p:nvSpPr>
          <p:spPr>
            <a:xfrm>
              <a:off x="2419350" y="3181350"/>
              <a:ext cx="309880" cy="521970"/>
            </a:xfrm>
            <a:prstGeom prst="rect">
              <a:avLst/>
            </a:prstGeom>
            <a:noFill/>
            <a:ln w="9525">
              <a:noFill/>
            </a:ln>
          </p:spPr>
          <p:txBody>
            <a:bodyPr wrap="none" anchor="t" anchorCtr="0">
              <a:spAutoFit/>
            </a:bodyPr>
            <a:p>
              <a:endParaRPr lang="zh-CN" altLang="en-US" sz="2800" b="1" dirty="0">
                <a:solidFill>
                  <a:srgbClr val="595959"/>
                </a:solidFill>
                <a:latin typeface="Microsoft YaHei Light" panose="020B0502040204020203" pitchFamily="34" charset="-122"/>
                <a:ea typeface="Microsoft YaHei Light" panose="020B0502040204020203" pitchFamily="34" charset="-122"/>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Flowchart: Document 29"/>
          <p:cNvSpPr/>
          <p:nvPr/>
        </p:nvSpPr>
        <p:spPr>
          <a:xfrm rot="10800000">
            <a:off x="196215" y="3299460"/>
            <a:ext cx="5803265" cy="3296920"/>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Flowchart: Alternate Process 28"/>
          <p:cNvSpPr/>
          <p:nvPr/>
        </p:nvSpPr>
        <p:spPr>
          <a:xfrm>
            <a:off x="6442075" y="4744085"/>
            <a:ext cx="76200" cy="544830"/>
          </a:xfrm>
          <a:prstGeom prst="flowChartAlternateProcess">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Flowchart: Alternate Process 27"/>
          <p:cNvSpPr/>
          <p:nvPr/>
        </p:nvSpPr>
        <p:spPr>
          <a:xfrm>
            <a:off x="6442075" y="4022725"/>
            <a:ext cx="76200" cy="544830"/>
          </a:xfrm>
          <a:prstGeom prst="flowChartAlternateProcess">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Flowchart: Alternate Process 26"/>
          <p:cNvSpPr/>
          <p:nvPr/>
        </p:nvSpPr>
        <p:spPr>
          <a:xfrm>
            <a:off x="6442075" y="3268980"/>
            <a:ext cx="76200" cy="544830"/>
          </a:xfrm>
          <a:prstGeom prst="flowChartAlternateProcess">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Flowchart: Alternate Process 25"/>
          <p:cNvSpPr/>
          <p:nvPr/>
        </p:nvSpPr>
        <p:spPr>
          <a:xfrm>
            <a:off x="6442075" y="2534920"/>
            <a:ext cx="76200" cy="544830"/>
          </a:xfrm>
          <a:prstGeom prst="flowChartAlternateProcess">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Flowchart: Alternate Process 23"/>
          <p:cNvSpPr/>
          <p:nvPr/>
        </p:nvSpPr>
        <p:spPr>
          <a:xfrm>
            <a:off x="6442075" y="1810385"/>
            <a:ext cx="76200" cy="544830"/>
          </a:xfrm>
          <a:prstGeom prst="flowChartAlternateProcess">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 name="组合 32"/>
          <p:cNvGrpSpPr/>
          <p:nvPr/>
        </p:nvGrpSpPr>
        <p:grpSpPr>
          <a:xfrm>
            <a:off x="6489065" y="707390"/>
            <a:ext cx="4316095" cy="701675"/>
            <a:chOff x="6459786" y="1324515"/>
            <a:chExt cx="4314184" cy="895617"/>
          </a:xfrm>
        </p:grpSpPr>
        <p:sp>
          <p:nvSpPr>
            <p:cNvPr id="5" name="等腰三角形 4"/>
            <p:cNvSpPr/>
            <p:nvPr/>
          </p:nvSpPr>
          <p:spPr>
            <a:xfrm rot="5400000">
              <a:off x="6446401" y="1501171"/>
              <a:ext cx="196560" cy="16979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3" name="文本框 6"/>
            <p:cNvSpPr txBox="1"/>
            <p:nvPr/>
          </p:nvSpPr>
          <p:spPr>
            <a:xfrm>
              <a:off x="6692629" y="1324515"/>
              <a:ext cx="4081341" cy="744862"/>
            </a:xfrm>
            <a:prstGeom prst="rect">
              <a:avLst/>
            </a:prstGeom>
            <a:noFill/>
            <a:ln w="9525">
              <a:noFill/>
            </a:ln>
          </p:spPr>
          <p:txBody>
            <a:bodyPr wrap="square" anchor="t" anchorCtr="0">
              <a:spAutoFit/>
            </a:bodyPr>
            <a:p>
              <a:r>
                <a:rPr lang="en-US" altLang="zh-CN" sz="3200" dirty="0">
                  <a:solidFill>
                    <a:schemeClr val="accent1"/>
                  </a:solidFill>
                  <a:latin typeface="Microsoft YaHei Light" panose="020B0502040204020203" pitchFamily="34" charset="-122"/>
                  <a:ea typeface="Microsoft YaHei Light" panose="020B0502040204020203" pitchFamily="34" charset="-122"/>
                </a:rPr>
                <a:t>Pengalaman</a:t>
              </a:r>
              <a:endParaRPr lang="zh-CN" altLang="en-US" sz="2800" dirty="0">
                <a:solidFill>
                  <a:schemeClr val="accent1"/>
                </a:solidFill>
                <a:latin typeface="Microsoft YaHei Light" panose="020B0502040204020203" pitchFamily="34" charset="-122"/>
                <a:ea typeface="Microsoft YaHei Light" panose="020B0502040204020203" pitchFamily="34" charset="-122"/>
              </a:endParaRPr>
            </a:p>
          </p:txBody>
        </p:sp>
        <p:sp>
          <p:nvSpPr>
            <p:cNvPr id="10244" name="文本框 7"/>
            <p:cNvSpPr txBox="1"/>
            <p:nvPr/>
          </p:nvSpPr>
          <p:spPr>
            <a:xfrm>
              <a:off x="6692629" y="1821837"/>
              <a:ext cx="309810" cy="398295"/>
            </a:xfrm>
            <a:prstGeom prst="rect">
              <a:avLst/>
            </a:prstGeom>
            <a:noFill/>
            <a:ln w="9525">
              <a:noFill/>
            </a:ln>
          </p:spPr>
          <p:txBody>
            <a:bodyPr wrap="square" anchor="t" anchorCtr="0">
              <a:spAutoFit/>
            </a:bodyPr>
            <a:p>
              <a:endParaRPr lang="zh-CN" altLang="en-US" sz="2000" dirty="0">
                <a:solidFill>
                  <a:schemeClr val="accent1"/>
                </a:solidFill>
                <a:latin typeface="Microsoft YaHei Light" panose="020B0502040204020203" pitchFamily="34" charset="-122"/>
                <a:ea typeface="Microsoft YaHei Light" panose="020B0502040204020203" pitchFamily="34" charset="-122"/>
              </a:endParaRPr>
            </a:p>
          </p:txBody>
        </p:sp>
      </p:grpSp>
      <p:sp>
        <p:nvSpPr>
          <p:cNvPr id="14" name="矩形 13"/>
          <p:cNvSpPr/>
          <p:nvPr/>
        </p:nvSpPr>
        <p:spPr>
          <a:xfrm>
            <a:off x="6590030" y="1555115"/>
            <a:ext cx="3870960"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VIX Rakamin Academy X BTPN Syariah</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Mar 2023 - Apr 2023</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Data Engineer</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cxnSp>
        <p:nvCxnSpPr>
          <p:cNvPr id="16" name="直接连接符 15"/>
          <p:cNvCxnSpPr/>
          <p:nvPr/>
        </p:nvCxnSpPr>
        <p:spPr>
          <a:xfrm>
            <a:off x="6590030" y="1422718"/>
            <a:ext cx="4606925" cy="0"/>
          </a:xfrm>
          <a:prstGeom prst="line">
            <a:avLst/>
          </a:prstGeom>
          <a:ln>
            <a:solidFill>
              <a:schemeClr val="tx1">
                <a:lumMod val="65000"/>
                <a:lumOff val="35000"/>
                <a:alpha val="18000"/>
              </a:schemeClr>
            </a:solidFill>
          </a:ln>
        </p:spPr>
        <p:style>
          <a:lnRef idx="1">
            <a:schemeClr val="accent1"/>
          </a:lnRef>
          <a:fillRef idx="0">
            <a:schemeClr val="accent1"/>
          </a:fillRef>
          <a:effectRef idx="0">
            <a:schemeClr val="accent1"/>
          </a:effectRef>
          <a:fontRef idx="minor">
            <a:schemeClr val="tx1"/>
          </a:fontRef>
        </p:style>
      </p:cxnSp>
      <p:grpSp>
        <p:nvGrpSpPr>
          <p:cNvPr id="10256" name="组合 30"/>
          <p:cNvGrpSpPr/>
          <p:nvPr/>
        </p:nvGrpSpPr>
        <p:grpSpPr>
          <a:xfrm>
            <a:off x="0" y="-14287"/>
            <a:ext cx="11802585" cy="400050"/>
            <a:chOff x="539" y="0"/>
            <a:chExt cx="11802713" cy="400050"/>
          </a:xfrm>
        </p:grpSpPr>
        <p:sp>
          <p:nvSpPr>
            <p:cNvPr id="25" name="矩形 24"/>
            <p:cNvSpPr/>
            <p:nvPr/>
          </p:nvSpPr>
          <p:spPr>
            <a:xfrm>
              <a:off x="539" y="0"/>
              <a:ext cx="2628928"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8" name="文本框 25"/>
            <p:cNvSpPr txBox="1"/>
            <p:nvPr/>
          </p:nvSpPr>
          <p:spPr>
            <a:xfrm>
              <a:off x="580105" y="11976"/>
              <a:ext cx="1454166"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01  BIODATA</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0259" name="文本框 27"/>
            <p:cNvSpPr txBox="1"/>
            <p:nvPr/>
          </p:nvSpPr>
          <p:spPr>
            <a:xfrm>
              <a:off x="3333850" y="12700"/>
              <a:ext cx="1904386"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02  CASE STUDY</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0260" name="文本框 28"/>
            <p:cNvSpPr txBox="1"/>
            <p:nvPr/>
          </p:nvSpPr>
          <p:spPr>
            <a:xfrm>
              <a:off x="5999765" y="10160"/>
              <a:ext cx="1924706"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0261" name="文本框 29"/>
            <p:cNvSpPr txBox="1"/>
            <p:nvPr/>
          </p:nvSpPr>
          <p:spPr>
            <a:xfrm>
              <a:off x="8684733" y="12700"/>
              <a:ext cx="3118519"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Rounded Rectangle 3"/>
          <p:cNvSpPr/>
          <p:nvPr/>
        </p:nvSpPr>
        <p:spPr>
          <a:xfrm>
            <a:off x="196215" y="928370"/>
            <a:ext cx="2969260" cy="3244215"/>
          </a:xfrm>
          <a:prstGeom prst="round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文本框 6"/>
          <p:cNvSpPr txBox="1"/>
          <p:nvPr/>
        </p:nvSpPr>
        <p:spPr>
          <a:xfrm>
            <a:off x="3333327" y="1423035"/>
            <a:ext cx="2134235" cy="1322070"/>
          </a:xfrm>
          <a:prstGeom prst="rect">
            <a:avLst/>
          </a:prstGeom>
          <a:noFill/>
          <a:ln w="9525">
            <a:noFill/>
          </a:ln>
        </p:spPr>
        <p:txBody>
          <a:bodyPr wrap="none" anchor="t" anchorCtr="0">
            <a:spAutoFit/>
          </a:bodyPr>
          <a:p>
            <a:r>
              <a:rPr lang="en-US" altLang="zh-CN" sz="4000" dirty="0">
                <a:solidFill>
                  <a:schemeClr val="accent1"/>
                </a:solidFill>
                <a:latin typeface="Microsoft YaHei Light" panose="020B0502040204020203" pitchFamily="34" charset="-122"/>
                <a:ea typeface="Microsoft YaHei Light" panose="020B0502040204020203" pitchFamily="34" charset="-122"/>
              </a:rPr>
              <a:t>Zulhilmi </a:t>
            </a:r>
            <a:endParaRPr lang="en-US" altLang="zh-CN" sz="4000" dirty="0">
              <a:solidFill>
                <a:schemeClr val="accent1"/>
              </a:solidFill>
              <a:latin typeface="Microsoft YaHei Light" panose="020B0502040204020203" pitchFamily="34" charset="-122"/>
              <a:ea typeface="Microsoft YaHei Light" panose="020B0502040204020203" pitchFamily="34" charset="-122"/>
            </a:endParaRPr>
          </a:p>
          <a:p>
            <a:r>
              <a:rPr lang="en-US" altLang="zh-CN" sz="4000" dirty="0">
                <a:solidFill>
                  <a:schemeClr val="accent1"/>
                </a:solidFill>
                <a:latin typeface="Microsoft YaHei Light" panose="020B0502040204020203" pitchFamily="34" charset="-122"/>
                <a:ea typeface="Microsoft YaHei Light" panose="020B0502040204020203" pitchFamily="34" charset="-122"/>
              </a:rPr>
              <a:t>Umarta</a:t>
            </a:r>
            <a:endParaRPr lang="en-US" altLang="zh-CN" sz="4000" dirty="0">
              <a:solidFill>
                <a:schemeClr val="accent1"/>
              </a:solidFill>
              <a:latin typeface="Microsoft YaHei Light" panose="020B0502040204020203" pitchFamily="34" charset="-122"/>
              <a:ea typeface="Microsoft YaHei Light" panose="020B0502040204020203" pitchFamily="34" charset="-122"/>
            </a:endParaRPr>
          </a:p>
        </p:txBody>
      </p:sp>
      <p:sp>
        <p:nvSpPr>
          <p:cNvPr id="8" name="Oval 7"/>
          <p:cNvSpPr/>
          <p:nvPr/>
        </p:nvSpPr>
        <p:spPr>
          <a:xfrm>
            <a:off x="6344285" y="1574800"/>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矩形 13"/>
          <p:cNvSpPr/>
          <p:nvPr/>
        </p:nvSpPr>
        <p:spPr>
          <a:xfrm>
            <a:off x="6590030" y="2296160"/>
            <a:ext cx="4670425" cy="73723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VIX Rakamin Academy X Bank Muamalat</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Feb 2023 - Mar 2023</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Businness Inteligence Analyst</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1" name="矩形 13"/>
          <p:cNvSpPr/>
          <p:nvPr/>
        </p:nvSpPr>
        <p:spPr>
          <a:xfrm>
            <a:off x="6590030" y="3039745"/>
            <a:ext cx="4670425" cy="73723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VIX Rakamin Academy X Kimia Farma</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Jan 2023</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Big Data Analytics</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2" name="矩形 13"/>
          <p:cNvSpPr/>
          <p:nvPr/>
        </p:nvSpPr>
        <p:spPr>
          <a:xfrm>
            <a:off x="6590030" y="4524375"/>
            <a:ext cx="4670425" cy="73723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PT. Asuransi Ramayan Tbk</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Mei 2019 - Apr 2020</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Marketing</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3" name="矩形 13"/>
          <p:cNvSpPr/>
          <p:nvPr/>
        </p:nvSpPr>
        <p:spPr>
          <a:xfrm>
            <a:off x="6590030" y="3782060"/>
            <a:ext cx="4670425" cy="73723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PT. WOM FInance</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Jan 2022 - Apr 2022</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Credit Marketing Officer</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7" name="矩形 13"/>
          <p:cNvSpPr/>
          <p:nvPr/>
        </p:nvSpPr>
        <p:spPr>
          <a:xfrm>
            <a:off x="6590030" y="5290820"/>
            <a:ext cx="4670425" cy="73723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PT. Arminareka Perdana</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Okt 2016 - Apr 2019</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Staff Komisi</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8" name="Oval 17"/>
          <p:cNvSpPr/>
          <p:nvPr/>
        </p:nvSpPr>
        <p:spPr>
          <a:xfrm>
            <a:off x="6344285" y="3042285"/>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Oval 19"/>
          <p:cNvSpPr/>
          <p:nvPr/>
        </p:nvSpPr>
        <p:spPr>
          <a:xfrm>
            <a:off x="6344285" y="3783330"/>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Oval 20"/>
          <p:cNvSpPr/>
          <p:nvPr/>
        </p:nvSpPr>
        <p:spPr>
          <a:xfrm>
            <a:off x="6344285" y="4537075"/>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Oval 21"/>
          <p:cNvSpPr/>
          <p:nvPr/>
        </p:nvSpPr>
        <p:spPr>
          <a:xfrm>
            <a:off x="6344285" y="5290820"/>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Oval 22"/>
          <p:cNvSpPr/>
          <p:nvPr/>
        </p:nvSpPr>
        <p:spPr>
          <a:xfrm>
            <a:off x="6344285" y="2301240"/>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矩形 13"/>
          <p:cNvSpPr/>
          <p:nvPr/>
        </p:nvSpPr>
        <p:spPr>
          <a:xfrm>
            <a:off x="579755" y="4337050"/>
            <a:ext cx="4670425" cy="1814830"/>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F0F0F0"/>
                </a:solidFill>
                <a:effectLst/>
                <a:uLnTx/>
                <a:uFillTx/>
                <a:latin typeface="Microsoft YaHei Light" panose="020B0502040204020203" pitchFamily="34" charset="-122"/>
                <a:ea typeface="Microsoft YaHei Light" panose="020B0502040204020203" pitchFamily="34" charset="-122"/>
                <a:cs typeface="+mn-cs"/>
                <a:sym typeface="+mn-ea"/>
              </a:rPr>
              <a:t>Lulusan D3 dari Universitas Sebelas Maret. Senang belajar hal baru dan berorientasi pada detail serta memiliki aspirasi untuk bekerja di bidang data di industri teknologi, keuangan, ritel dan FMCG. Menguasai pengetahuan di bidang data, pengolahan data, visualisasi data dan menganalisa data.</a:t>
            </a:r>
            <a:endParaRPr kumimoji="0" lang="en-US" sz="1600" b="0" i="0" u="none" strike="noStrike" kern="1200" cap="none" spc="0" normalizeH="0" baseline="0" noProof="0" dirty="0">
              <a:ln>
                <a:noFill/>
              </a:ln>
              <a:solidFill>
                <a:srgbClr val="F0F0F0"/>
              </a:solidFill>
              <a:effectLst/>
              <a:uLnTx/>
              <a:uFillTx/>
              <a:latin typeface="Microsoft YaHei Light" panose="020B0502040204020203" pitchFamily="34" charset="-122"/>
              <a:ea typeface="Microsoft YaHei Light" panose="020B0502040204020203" pitchFamily="34" charset="-122"/>
              <a:cs typeface="+mn-cs"/>
              <a:sym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25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1" grpId="0"/>
      <p:bldP spid="12" grpId="0"/>
      <p:bldP spid="13" grpId="0"/>
      <p:bldP spid="17"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2" name="组合 1"/>
          <p:cNvGrpSpPr/>
          <p:nvPr/>
        </p:nvGrpSpPr>
        <p:grpSpPr>
          <a:xfrm>
            <a:off x="0" y="2114550"/>
            <a:ext cx="12192000" cy="1600200"/>
            <a:chOff x="0" y="2114550"/>
            <a:chExt cx="12191999" cy="1600550"/>
          </a:xfrm>
        </p:grpSpPr>
        <p:sp>
          <p:nvSpPr>
            <p:cNvPr id="14" name="矩形 13"/>
            <p:cNvSpPr/>
            <p:nvPr/>
          </p:nvSpPr>
          <p:spPr>
            <a:xfrm>
              <a:off x="0" y="2114550"/>
              <a:ext cx="2419350" cy="16004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6997699" y="2114550"/>
              <a:ext cx="5194300" cy="160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0" name="文本框 15"/>
            <p:cNvSpPr txBox="1"/>
            <p:nvPr/>
          </p:nvSpPr>
          <p:spPr>
            <a:xfrm>
              <a:off x="921514" y="2145090"/>
              <a:ext cx="1553630" cy="1569660"/>
            </a:xfrm>
            <a:prstGeom prst="rect">
              <a:avLst/>
            </a:prstGeom>
            <a:noFill/>
            <a:ln w="9525">
              <a:noFill/>
            </a:ln>
          </p:spPr>
          <p:txBody>
            <a:bodyPr wrap="none" anchor="t" anchorCtr="0">
              <a:spAutoFit/>
            </a:bodyPr>
            <a:p>
              <a:r>
                <a:rPr lang="en-US" altLang="zh-CN" sz="9600" dirty="0">
                  <a:solidFill>
                    <a:schemeClr val="bg1"/>
                  </a:solidFill>
                  <a:latin typeface="Microsoft YaHei Light" panose="020B0502040204020203" pitchFamily="34" charset="-122"/>
                  <a:ea typeface="Microsoft YaHei Light" panose="020B0502040204020203" pitchFamily="34" charset="-122"/>
                </a:rPr>
                <a:t>02</a:t>
              </a:r>
              <a:endParaRPr lang="zh-CN" altLang="en-US" sz="9600" dirty="0">
                <a:solidFill>
                  <a:schemeClr val="bg1"/>
                </a:solidFill>
                <a:latin typeface="Microsoft YaHei Light" panose="020B0502040204020203" pitchFamily="34" charset="-122"/>
                <a:ea typeface="Microsoft YaHei Light" panose="020B0502040204020203" pitchFamily="34" charset="-122"/>
              </a:endParaRPr>
            </a:p>
          </p:txBody>
        </p:sp>
        <p:sp>
          <p:nvSpPr>
            <p:cNvPr id="14341" name="文本框 16"/>
            <p:cNvSpPr txBox="1"/>
            <p:nvPr/>
          </p:nvSpPr>
          <p:spPr>
            <a:xfrm>
              <a:off x="2826385" y="2499445"/>
              <a:ext cx="3820795" cy="830127"/>
            </a:xfrm>
            <a:prstGeom prst="rect">
              <a:avLst/>
            </a:prstGeom>
            <a:noFill/>
            <a:ln w="9525">
              <a:noFill/>
            </a:ln>
          </p:spPr>
          <p:txBody>
            <a:bodyPr wrap="square" anchor="t" anchorCtr="0">
              <a:spAutoFit/>
            </a:bodyPr>
            <a:p>
              <a:pPr algn="r"/>
              <a:r>
                <a:rPr lang="en-US" altLang="zh-CN" sz="4800" dirty="0">
                  <a:solidFill>
                    <a:srgbClr val="595959"/>
                  </a:solidFill>
                  <a:latin typeface="Microsoft YaHei Light" panose="020B0502040204020203" pitchFamily="34" charset="-122"/>
                  <a:ea typeface="Microsoft YaHei Light" panose="020B0502040204020203" pitchFamily="34" charset="-122"/>
                </a:rPr>
                <a:t>CASE STUDY</a:t>
              </a:r>
              <a:endParaRPr lang="zh-CN" altLang="en-US" sz="4800" dirty="0">
                <a:solidFill>
                  <a:srgbClr val="595959"/>
                </a:solidFill>
                <a:latin typeface="Microsoft YaHei Light" panose="020B0502040204020203" pitchFamily="34" charset="-122"/>
                <a:ea typeface="Microsoft YaHei Light" panose="020B0502040204020203" pitchFamily="34" charset="-122"/>
              </a:endParaRPr>
            </a:p>
          </p:txBody>
        </p:sp>
        <p:sp>
          <p:nvSpPr>
            <p:cNvPr id="14342" name="文本框 17"/>
            <p:cNvSpPr txBox="1"/>
            <p:nvPr/>
          </p:nvSpPr>
          <p:spPr>
            <a:xfrm>
              <a:off x="2419350" y="3079750"/>
              <a:ext cx="309880" cy="521970"/>
            </a:xfrm>
            <a:prstGeom prst="rect">
              <a:avLst/>
            </a:prstGeom>
            <a:noFill/>
            <a:ln w="9525">
              <a:noFill/>
            </a:ln>
          </p:spPr>
          <p:txBody>
            <a:bodyPr wrap="none" anchor="t" anchorCtr="0">
              <a:spAutoFit/>
            </a:bodyPr>
            <a:p>
              <a:endParaRPr lang="zh-CN" altLang="en-US" sz="2800" b="1" dirty="0">
                <a:solidFill>
                  <a:srgbClr val="595959"/>
                </a:solidFill>
                <a:latin typeface="Microsoft YaHei Light" panose="020B0502040204020203" pitchFamily="34" charset="-122"/>
                <a:ea typeface="Microsoft YaHei Light" panose="020B0502040204020203" pitchFamily="34" charset="-122"/>
              </a:endParaRPr>
            </a:p>
          </p:txBody>
        </p:sp>
      </p:grpSp>
      <p:sp>
        <p:nvSpPr>
          <p:cNvPr id="14344" name="灯片编号占位符 2"/>
          <p:cNvSpPr>
            <a:spLocks noGrp="1"/>
          </p:cNvSpPr>
          <p:nvPr>
            <p:ph type="sldNum" sz="quarter" idx="4"/>
          </p:nvPr>
        </p:nvSpPr>
        <p:spPr>
          <a:xfrm>
            <a:off x="11788775" y="6361113"/>
            <a:ext cx="403225"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5pPr>
          </a:lstStyle>
          <a:p>
            <a:pPr lvl="0" indent="0" algn="r"/>
            <a:fld id="{9A0DB2DC-4C9A-4742-B13C-FB6460FD3503}" type="slidenum">
              <a:rPr lang="zh-CN" altLang="en-US" sz="1200" dirty="0">
                <a:solidFill>
                  <a:srgbClr val="898989"/>
                </a:solidFill>
                <a:latin typeface="Calibri" panose="020F0502020204030204" pitchFamily="34" charset="0"/>
                <a:ea typeface="SimSun" panose="02010600030101010101" pitchFamily="2" charset="-122"/>
              </a:rPr>
            </a:fld>
            <a:endParaRPr lang="zh-CN" altLang="en-US" sz="1200" dirty="0">
              <a:solidFill>
                <a:srgbClr val="898989"/>
              </a:solidFill>
              <a:latin typeface="Calibri" panose="020F0502020204030204" pitchFamily="34" charset="0"/>
              <a:ea typeface="SimSun"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Flowchart: Collate 12"/>
          <p:cNvSpPr/>
          <p:nvPr/>
        </p:nvSpPr>
        <p:spPr>
          <a:xfrm>
            <a:off x="150495" y="385445"/>
            <a:ext cx="5537835" cy="6202045"/>
          </a:xfrm>
          <a:prstGeom prst="flowChartCollate">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grpSp>
        <p:nvGrpSpPr>
          <p:cNvPr id="15361" name="组合 24"/>
          <p:cNvGrpSpPr/>
          <p:nvPr/>
        </p:nvGrpSpPr>
        <p:grpSpPr>
          <a:xfrm>
            <a:off x="344489" y="-14287"/>
            <a:ext cx="11202986" cy="400050"/>
            <a:chOff x="345177" y="0"/>
            <a:chExt cx="11202962" cy="400050"/>
          </a:xfrm>
        </p:grpSpPr>
        <p:sp>
          <p:nvSpPr>
            <p:cNvPr id="15362" name="文本框 26"/>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6" name="矩形 25"/>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364" name="文本框 27"/>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5365" name="文本框 28"/>
            <p:cNvSpPr txBox="1"/>
            <p:nvPr/>
          </p:nvSpPr>
          <p:spPr>
            <a:xfrm>
              <a:off x="6287175" y="12700"/>
              <a:ext cx="1955796"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Data Analyze</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5366" name="文本框 29"/>
            <p:cNvSpPr txBox="1"/>
            <p:nvPr/>
          </p:nvSpPr>
          <p:spPr>
            <a:xfrm>
              <a:off x="8939882" y="12700"/>
              <a:ext cx="260825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Future Expectations</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15391" name="灯片编号占位符 6"/>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5pPr>
          </a:lstStyle>
          <a:p>
            <a:pPr lvl="0" indent="0" algn="ctr">
              <a:buFont typeface="Arial" panose="020B0604020202020204" pitchFamily="34" charset="0"/>
              <a:buChar char="•"/>
            </a:pPr>
            <a:fld id="{9A0DB2DC-4C9A-4742-B13C-FB6460FD3503}" type="slidenum">
              <a:rPr lang="zh-CN" altLang="en-US" sz="1200" dirty="0">
                <a:solidFill>
                  <a:schemeClr val="bg1"/>
                </a:solidFill>
                <a:latin typeface="Microsoft YaHei Light" panose="020B0502040204020203" pitchFamily="34" charset="-122"/>
                <a:ea typeface="Microsoft YaHei Light" panose="020B0502040204020203" pitchFamily="34" charset="-122"/>
              </a:rPr>
            </a:fld>
            <a:endParaRPr lang="zh-CN" altLang="en-US" sz="1200" dirty="0">
              <a:solidFill>
                <a:schemeClr val="bg1"/>
              </a:solidFill>
              <a:latin typeface="Microsoft YaHei Light" panose="020B0502040204020203" pitchFamily="34" charset="-122"/>
              <a:ea typeface="Microsoft YaHei Light" panose="020B0502040204020203" pitchFamily="34" charset="-122"/>
            </a:endParaRPr>
          </a:p>
        </p:txBody>
      </p:sp>
      <p:pic>
        <p:nvPicPr>
          <p:cNvPr id="2" name="Picture 1" descr="png-transparent-business-consultant-management-consulting-others-angle-furniture-service-removebg-preview"/>
          <p:cNvPicPr>
            <a:picLocks noChangeAspect="1"/>
          </p:cNvPicPr>
          <p:nvPr/>
        </p:nvPicPr>
        <p:blipFill>
          <a:blip r:embed="rId1"/>
          <a:stretch>
            <a:fillRect/>
          </a:stretch>
        </p:blipFill>
        <p:spPr>
          <a:xfrm>
            <a:off x="909320" y="1826260"/>
            <a:ext cx="3975735" cy="2959100"/>
          </a:xfrm>
          <a:prstGeom prst="rect">
            <a:avLst/>
          </a:prstGeom>
        </p:spPr>
      </p:pic>
      <p:sp>
        <p:nvSpPr>
          <p:cNvPr id="14" name="矩形 469"/>
          <p:cNvSpPr/>
          <p:nvPr/>
        </p:nvSpPr>
        <p:spPr>
          <a:xfrm>
            <a:off x="5116830" y="1536700"/>
            <a:ext cx="6430645" cy="353822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Salah satu client dari Id/X Partners yang bergerak di bidang e-commerce memiliki kebutuhan untuk membuat sebuah data warehouse yang berasal dari beberapa table di database sumber. Data Warehouse ini nantinya terdiri dari 1 table fact dan beberapa table dimansion.</a:t>
            </a:r>
            <a:endPar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5"/>
          <p:cNvGrpSpPr/>
          <p:nvPr/>
        </p:nvGrpSpPr>
        <p:grpSpPr>
          <a:xfrm>
            <a:off x="381477" y="2293938"/>
            <a:ext cx="2912110" cy="2052000"/>
            <a:chOff x="506891" y="2049463"/>
            <a:chExt cx="2912109" cy="2052777"/>
          </a:xfrm>
        </p:grpSpPr>
        <p:sp>
          <p:nvSpPr>
            <p:cNvPr id="16386" name="椭圆 5"/>
            <p:cNvSpPr/>
            <p:nvPr/>
          </p:nvSpPr>
          <p:spPr>
            <a:xfrm>
              <a:off x="836615" y="2049463"/>
              <a:ext cx="2252660" cy="1487487"/>
            </a:xfrm>
            <a:prstGeom prst="rect">
              <a:avLst/>
            </a:prstGeom>
            <a:noFill/>
            <a:ln w="12700" cap="flat" cmpd="sng">
              <a:solidFill>
                <a:schemeClr val="accent1"/>
              </a:solidFill>
              <a:prstDash val="solid"/>
              <a:round/>
              <a:headEnd type="none" w="med" len="med"/>
              <a:tailEnd type="none" w="med" len="med"/>
            </a:ln>
          </p:spPr>
          <p:txBody>
            <a:bodyPr anchor="ctr" anchorCtr="0"/>
            <a:p>
              <a:pPr algn="ctr"/>
              <a:endParaRPr lang="zh-CN" altLang="en-US" sz="2400" dirty="0">
                <a:solidFill>
                  <a:srgbClr val="FFFFFF"/>
                </a:solidFill>
                <a:latin typeface="Calibri" panose="020F0502020204030204" pitchFamily="34" charset="0"/>
                <a:ea typeface="SimSun" panose="02010600030101010101" pitchFamily="2" charset="-122"/>
              </a:endParaRPr>
            </a:p>
          </p:txBody>
        </p:sp>
        <p:sp>
          <p:nvSpPr>
            <p:cNvPr id="16387" name="Freeform 120"/>
            <p:cNvSpPr>
              <a:spLocks noEditPoints="1"/>
            </p:cNvSpPr>
            <p:nvPr/>
          </p:nvSpPr>
          <p:spPr>
            <a:xfrm>
              <a:off x="1620839" y="2430463"/>
              <a:ext cx="684212" cy="671512"/>
            </a:xfrm>
            <a:custGeom>
              <a:avLst/>
              <a:gdLst/>
              <a:ahLst/>
              <a:cxnLst>
                <a:cxn ang="0">
                  <a:pos x="46" y="64"/>
                </a:cxn>
                <a:cxn ang="0">
                  <a:pos x="104" y="65"/>
                </a:cxn>
                <a:cxn ang="0">
                  <a:pos x="54" y="67"/>
                </a:cxn>
                <a:cxn ang="0">
                  <a:pos x="83" y="98"/>
                </a:cxn>
                <a:cxn ang="0">
                  <a:pos x="121" y="113"/>
                </a:cxn>
                <a:cxn ang="0">
                  <a:pos x="145" y="89"/>
                </a:cxn>
                <a:cxn ang="0">
                  <a:pos x="149" y="62"/>
                </a:cxn>
                <a:cxn ang="0">
                  <a:pos x="122" y="40"/>
                </a:cxn>
                <a:cxn ang="0">
                  <a:pos x="114" y="10"/>
                </a:cxn>
                <a:cxn ang="0">
                  <a:pos x="69" y="17"/>
                </a:cxn>
                <a:cxn ang="0">
                  <a:pos x="35" y="12"/>
                </a:cxn>
                <a:cxn ang="0">
                  <a:pos x="18" y="34"/>
                </a:cxn>
                <a:cxn ang="0">
                  <a:pos x="17" y="69"/>
                </a:cxn>
                <a:cxn ang="0">
                  <a:pos x="1" y="96"/>
                </a:cxn>
                <a:cxn ang="0">
                  <a:pos x="38" y="122"/>
                </a:cxn>
                <a:cxn ang="0">
                  <a:pos x="54" y="150"/>
                </a:cxn>
                <a:cxn ang="0">
                  <a:pos x="86" y="146"/>
                </a:cxn>
                <a:cxn ang="0">
                  <a:pos x="116" y="140"/>
                </a:cxn>
                <a:cxn ang="0">
                  <a:pos x="84" y="126"/>
                </a:cxn>
                <a:cxn ang="0">
                  <a:pos x="41" y="136"/>
                </a:cxn>
                <a:cxn ang="0">
                  <a:pos x="31" y="102"/>
                </a:cxn>
                <a:cxn ang="0">
                  <a:pos x="25" y="84"/>
                </a:cxn>
                <a:cxn ang="0">
                  <a:pos x="15" y="42"/>
                </a:cxn>
                <a:cxn ang="0">
                  <a:pos x="49" y="32"/>
                </a:cxn>
                <a:cxn ang="0">
                  <a:pos x="67" y="26"/>
                </a:cxn>
                <a:cxn ang="0">
                  <a:pos x="110" y="17"/>
                </a:cxn>
                <a:cxn ang="0">
                  <a:pos x="119" y="50"/>
                </a:cxn>
                <a:cxn ang="0">
                  <a:pos x="126" y="68"/>
                </a:cxn>
                <a:cxn ang="0">
                  <a:pos x="135" y="111"/>
                </a:cxn>
                <a:cxn ang="0">
                  <a:pos x="102" y="120"/>
                </a:cxn>
                <a:cxn ang="0">
                  <a:pos x="159" y="175"/>
                </a:cxn>
                <a:cxn ang="0">
                  <a:pos x="161" y="167"/>
                </a:cxn>
                <a:cxn ang="0">
                  <a:pos x="171" y="154"/>
                </a:cxn>
                <a:cxn ang="0">
                  <a:pos x="193" y="140"/>
                </a:cxn>
                <a:cxn ang="0">
                  <a:pos x="192" y="122"/>
                </a:cxn>
                <a:cxn ang="0">
                  <a:pos x="166" y="119"/>
                </a:cxn>
                <a:cxn ang="0">
                  <a:pos x="145" y="112"/>
                </a:cxn>
                <a:cxn ang="0">
                  <a:pos x="134" y="122"/>
                </a:cxn>
                <a:cxn ang="0">
                  <a:pos x="120" y="139"/>
                </a:cxn>
                <a:cxn ang="0">
                  <a:pos x="114" y="152"/>
                </a:cxn>
                <a:cxn ang="0">
                  <a:pos x="127" y="171"/>
                </a:cxn>
                <a:cxn ang="0">
                  <a:pos x="127" y="189"/>
                </a:cxn>
                <a:cxn ang="0">
                  <a:pos x="153" y="191"/>
                </a:cxn>
                <a:cxn ang="0">
                  <a:pos x="174" y="199"/>
                </a:cxn>
                <a:cxn ang="0">
                  <a:pos x="185" y="189"/>
                </a:cxn>
                <a:cxn ang="0">
                  <a:pos x="194" y="168"/>
                </a:cxn>
                <a:cxn ang="0">
                  <a:pos x="206" y="155"/>
                </a:cxn>
                <a:cxn ang="0">
                  <a:pos x="185" y="168"/>
                </a:cxn>
                <a:cxn ang="0">
                  <a:pos x="180" y="175"/>
                </a:cxn>
                <a:cxn ang="0">
                  <a:pos x="167" y="193"/>
                </a:cxn>
                <a:cxn ang="0">
                  <a:pos x="148" y="181"/>
                </a:cxn>
                <a:cxn ang="0">
                  <a:pos x="140" y="176"/>
                </a:cxn>
                <a:cxn ang="0">
                  <a:pos x="121" y="163"/>
                </a:cxn>
                <a:cxn ang="0">
                  <a:pos x="134" y="143"/>
                </a:cxn>
                <a:cxn ang="0">
                  <a:pos x="139" y="136"/>
                </a:cxn>
                <a:cxn ang="0">
                  <a:pos x="152" y="117"/>
                </a:cxn>
                <a:cxn ang="0">
                  <a:pos x="172" y="130"/>
                </a:cxn>
                <a:cxn ang="0">
                  <a:pos x="179" y="135"/>
                </a:cxn>
                <a:cxn ang="0">
                  <a:pos x="197" y="147"/>
                </a:cxn>
              </a:cxnLst>
              <a:pathLst>
                <a:path w="206" h="202">
                  <a:moveTo>
                    <a:pt x="104" y="65"/>
                  </a:moveTo>
                  <a:cubicBezTo>
                    <a:pt x="99" y="53"/>
                    <a:pt x="88" y="45"/>
                    <a:pt x="75" y="45"/>
                  </a:cubicBezTo>
                  <a:cubicBezTo>
                    <a:pt x="71" y="45"/>
                    <a:pt x="67" y="46"/>
                    <a:pt x="63" y="47"/>
                  </a:cubicBezTo>
                  <a:cubicBezTo>
                    <a:pt x="56" y="50"/>
                    <a:pt x="50" y="56"/>
                    <a:pt x="46" y="64"/>
                  </a:cubicBezTo>
                  <a:cubicBezTo>
                    <a:pt x="43" y="72"/>
                    <a:pt x="43" y="80"/>
                    <a:pt x="46" y="88"/>
                  </a:cubicBezTo>
                  <a:cubicBezTo>
                    <a:pt x="51" y="100"/>
                    <a:pt x="62" y="107"/>
                    <a:pt x="75" y="107"/>
                  </a:cubicBezTo>
                  <a:cubicBezTo>
                    <a:pt x="79" y="107"/>
                    <a:pt x="83" y="106"/>
                    <a:pt x="86" y="105"/>
                  </a:cubicBezTo>
                  <a:cubicBezTo>
                    <a:pt x="102" y="99"/>
                    <a:pt x="110" y="81"/>
                    <a:pt x="104" y="65"/>
                  </a:cubicBezTo>
                  <a:close/>
                  <a:moveTo>
                    <a:pt x="83" y="98"/>
                  </a:moveTo>
                  <a:cubicBezTo>
                    <a:pt x="81" y="99"/>
                    <a:pt x="78" y="99"/>
                    <a:pt x="75" y="99"/>
                  </a:cubicBezTo>
                  <a:cubicBezTo>
                    <a:pt x="65" y="99"/>
                    <a:pt x="57" y="93"/>
                    <a:pt x="54" y="85"/>
                  </a:cubicBezTo>
                  <a:cubicBezTo>
                    <a:pt x="51" y="79"/>
                    <a:pt x="51" y="73"/>
                    <a:pt x="54" y="67"/>
                  </a:cubicBezTo>
                  <a:cubicBezTo>
                    <a:pt x="56" y="61"/>
                    <a:pt x="61" y="57"/>
                    <a:pt x="66" y="55"/>
                  </a:cubicBezTo>
                  <a:cubicBezTo>
                    <a:pt x="69" y="54"/>
                    <a:pt x="72" y="53"/>
                    <a:pt x="75" y="53"/>
                  </a:cubicBezTo>
                  <a:cubicBezTo>
                    <a:pt x="84" y="53"/>
                    <a:pt x="93" y="59"/>
                    <a:pt x="96" y="68"/>
                  </a:cubicBezTo>
                  <a:cubicBezTo>
                    <a:pt x="101" y="79"/>
                    <a:pt x="95" y="93"/>
                    <a:pt x="83" y="98"/>
                  </a:cubicBezTo>
                  <a:close/>
                  <a:moveTo>
                    <a:pt x="116" y="140"/>
                  </a:moveTo>
                  <a:cubicBezTo>
                    <a:pt x="117" y="138"/>
                    <a:pt x="117" y="136"/>
                    <a:pt x="116" y="135"/>
                  </a:cubicBezTo>
                  <a:cubicBezTo>
                    <a:pt x="111" y="123"/>
                    <a:pt x="111" y="123"/>
                    <a:pt x="111" y="123"/>
                  </a:cubicBezTo>
                  <a:cubicBezTo>
                    <a:pt x="115" y="120"/>
                    <a:pt x="118" y="117"/>
                    <a:pt x="121" y="113"/>
                  </a:cubicBezTo>
                  <a:cubicBezTo>
                    <a:pt x="132" y="118"/>
                    <a:pt x="132" y="118"/>
                    <a:pt x="132" y="118"/>
                  </a:cubicBezTo>
                  <a:cubicBezTo>
                    <a:pt x="136" y="120"/>
                    <a:pt x="140" y="118"/>
                    <a:pt x="141" y="115"/>
                  </a:cubicBezTo>
                  <a:cubicBezTo>
                    <a:pt x="149" y="98"/>
                    <a:pt x="149" y="98"/>
                    <a:pt x="149" y="98"/>
                  </a:cubicBezTo>
                  <a:cubicBezTo>
                    <a:pt x="150" y="95"/>
                    <a:pt x="149" y="90"/>
                    <a:pt x="145" y="89"/>
                  </a:cubicBezTo>
                  <a:cubicBezTo>
                    <a:pt x="134" y="84"/>
                    <a:pt x="134" y="84"/>
                    <a:pt x="134" y="84"/>
                  </a:cubicBezTo>
                  <a:cubicBezTo>
                    <a:pt x="135" y="79"/>
                    <a:pt x="135" y="75"/>
                    <a:pt x="134" y="70"/>
                  </a:cubicBezTo>
                  <a:cubicBezTo>
                    <a:pt x="145" y="65"/>
                    <a:pt x="145" y="65"/>
                    <a:pt x="145" y="65"/>
                  </a:cubicBezTo>
                  <a:cubicBezTo>
                    <a:pt x="147" y="65"/>
                    <a:pt x="148" y="63"/>
                    <a:pt x="149" y="62"/>
                  </a:cubicBezTo>
                  <a:cubicBezTo>
                    <a:pt x="150" y="60"/>
                    <a:pt x="150" y="58"/>
                    <a:pt x="149" y="56"/>
                  </a:cubicBezTo>
                  <a:cubicBezTo>
                    <a:pt x="142" y="40"/>
                    <a:pt x="142" y="40"/>
                    <a:pt x="142" y="40"/>
                  </a:cubicBezTo>
                  <a:cubicBezTo>
                    <a:pt x="141" y="36"/>
                    <a:pt x="137" y="34"/>
                    <a:pt x="134" y="36"/>
                  </a:cubicBezTo>
                  <a:cubicBezTo>
                    <a:pt x="122" y="40"/>
                    <a:pt x="122" y="40"/>
                    <a:pt x="122" y="40"/>
                  </a:cubicBezTo>
                  <a:cubicBezTo>
                    <a:pt x="120" y="36"/>
                    <a:pt x="116" y="33"/>
                    <a:pt x="113" y="30"/>
                  </a:cubicBezTo>
                  <a:cubicBezTo>
                    <a:pt x="118" y="19"/>
                    <a:pt x="118" y="19"/>
                    <a:pt x="118" y="19"/>
                  </a:cubicBezTo>
                  <a:cubicBezTo>
                    <a:pt x="118" y="17"/>
                    <a:pt x="118" y="15"/>
                    <a:pt x="118" y="14"/>
                  </a:cubicBezTo>
                  <a:cubicBezTo>
                    <a:pt x="117" y="12"/>
                    <a:pt x="116" y="11"/>
                    <a:pt x="114" y="10"/>
                  </a:cubicBezTo>
                  <a:cubicBezTo>
                    <a:pt x="97" y="3"/>
                    <a:pt x="97" y="3"/>
                    <a:pt x="97" y="3"/>
                  </a:cubicBezTo>
                  <a:cubicBezTo>
                    <a:pt x="94" y="1"/>
                    <a:pt x="90" y="3"/>
                    <a:pt x="88" y="6"/>
                  </a:cubicBezTo>
                  <a:cubicBezTo>
                    <a:pt x="83" y="17"/>
                    <a:pt x="83" y="17"/>
                    <a:pt x="83" y="17"/>
                  </a:cubicBezTo>
                  <a:cubicBezTo>
                    <a:pt x="79" y="17"/>
                    <a:pt x="74" y="17"/>
                    <a:pt x="69" y="17"/>
                  </a:cubicBezTo>
                  <a:cubicBezTo>
                    <a:pt x="65" y="6"/>
                    <a:pt x="65" y="6"/>
                    <a:pt x="65" y="6"/>
                  </a:cubicBezTo>
                  <a:cubicBezTo>
                    <a:pt x="63" y="2"/>
                    <a:pt x="59" y="0"/>
                    <a:pt x="56" y="2"/>
                  </a:cubicBezTo>
                  <a:cubicBezTo>
                    <a:pt x="39" y="8"/>
                    <a:pt x="39" y="8"/>
                    <a:pt x="39" y="8"/>
                  </a:cubicBezTo>
                  <a:cubicBezTo>
                    <a:pt x="37" y="9"/>
                    <a:pt x="36" y="10"/>
                    <a:pt x="35" y="12"/>
                  </a:cubicBezTo>
                  <a:cubicBezTo>
                    <a:pt x="34" y="14"/>
                    <a:pt x="34" y="16"/>
                    <a:pt x="35" y="17"/>
                  </a:cubicBezTo>
                  <a:cubicBezTo>
                    <a:pt x="40" y="29"/>
                    <a:pt x="40" y="29"/>
                    <a:pt x="40" y="29"/>
                  </a:cubicBezTo>
                  <a:cubicBezTo>
                    <a:pt x="36" y="32"/>
                    <a:pt x="32" y="35"/>
                    <a:pt x="29" y="39"/>
                  </a:cubicBezTo>
                  <a:cubicBezTo>
                    <a:pt x="18" y="34"/>
                    <a:pt x="18" y="34"/>
                    <a:pt x="18" y="34"/>
                  </a:cubicBezTo>
                  <a:cubicBezTo>
                    <a:pt x="14" y="33"/>
                    <a:pt x="10" y="34"/>
                    <a:pt x="8" y="38"/>
                  </a:cubicBezTo>
                  <a:cubicBezTo>
                    <a:pt x="1" y="54"/>
                    <a:pt x="1" y="54"/>
                    <a:pt x="1" y="54"/>
                  </a:cubicBezTo>
                  <a:cubicBezTo>
                    <a:pt x="0" y="58"/>
                    <a:pt x="1" y="62"/>
                    <a:pt x="5" y="63"/>
                  </a:cubicBezTo>
                  <a:cubicBezTo>
                    <a:pt x="17" y="69"/>
                    <a:pt x="17" y="69"/>
                    <a:pt x="17" y="69"/>
                  </a:cubicBezTo>
                  <a:cubicBezTo>
                    <a:pt x="16" y="73"/>
                    <a:pt x="16" y="78"/>
                    <a:pt x="17" y="82"/>
                  </a:cubicBezTo>
                  <a:cubicBezTo>
                    <a:pt x="5" y="87"/>
                    <a:pt x="5" y="87"/>
                    <a:pt x="5" y="87"/>
                  </a:cubicBezTo>
                  <a:cubicBezTo>
                    <a:pt x="3" y="88"/>
                    <a:pt x="1" y="89"/>
                    <a:pt x="1" y="91"/>
                  </a:cubicBezTo>
                  <a:cubicBezTo>
                    <a:pt x="0" y="92"/>
                    <a:pt x="0" y="94"/>
                    <a:pt x="1" y="96"/>
                  </a:cubicBezTo>
                  <a:cubicBezTo>
                    <a:pt x="7" y="113"/>
                    <a:pt x="7" y="113"/>
                    <a:pt x="7" y="113"/>
                  </a:cubicBezTo>
                  <a:cubicBezTo>
                    <a:pt x="9" y="116"/>
                    <a:pt x="13" y="118"/>
                    <a:pt x="16" y="117"/>
                  </a:cubicBezTo>
                  <a:cubicBezTo>
                    <a:pt x="28" y="112"/>
                    <a:pt x="28" y="112"/>
                    <a:pt x="28" y="112"/>
                  </a:cubicBezTo>
                  <a:cubicBezTo>
                    <a:pt x="31" y="116"/>
                    <a:pt x="35" y="119"/>
                    <a:pt x="38" y="122"/>
                  </a:cubicBezTo>
                  <a:cubicBezTo>
                    <a:pt x="33" y="134"/>
                    <a:pt x="33" y="134"/>
                    <a:pt x="33" y="134"/>
                  </a:cubicBezTo>
                  <a:cubicBezTo>
                    <a:pt x="33" y="136"/>
                    <a:pt x="33" y="137"/>
                    <a:pt x="33" y="139"/>
                  </a:cubicBezTo>
                  <a:cubicBezTo>
                    <a:pt x="34" y="141"/>
                    <a:pt x="35" y="142"/>
                    <a:pt x="37" y="143"/>
                  </a:cubicBezTo>
                  <a:cubicBezTo>
                    <a:pt x="54" y="150"/>
                    <a:pt x="54" y="150"/>
                    <a:pt x="54" y="150"/>
                  </a:cubicBezTo>
                  <a:cubicBezTo>
                    <a:pt x="57" y="152"/>
                    <a:pt x="61" y="150"/>
                    <a:pt x="63" y="146"/>
                  </a:cubicBezTo>
                  <a:cubicBezTo>
                    <a:pt x="68" y="135"/>
                    <a:pt x="68" y="135"/>
                    <a:pt x="68" y="135"/>
                  </a:cubicBezTo>
                  <a:cubicBezTo>
                    <a:pt x="72" y="135"/>
                    <a:pt x="77" y="135"/>
                    <a:pt x="82" y="135"/>
                  </a:cubicBezTo>
                  <a:cubicBezTo>
                    <a:pt x="86" y="146"/>
                    <a:pt x="86" y="146"/>
                    <a:pt x="86" y="146"/>
                  </a:cubicBezTo>
                  <a:cubicBezTo>
                    <a:pt x="87" y="149"/>
                    <a:pt x="90" y="151"/>
                    <a:pt x="93" y="151"/>
                  </a:cubicBezTo>
                  <a:cubicBezTo>
                    <a:pt x="94" y="151"/>
                    <a:pt x="94" y="151"/>
                    <a:pt x="95" y="150"/>
                  </a:cubicBezTo>
                  <a:cubicBezTo>
                    <a:pt x="112" y="144"/>
                    <a:pt x="112" y="144"/>
                    <a:pt x="112" y="144"/>
                  </a:cubicBezTo>
                  <a:cubicBezTo>
                    <a:pt x="114" y="143"/>
                    <a:pt x="115" y="142"/>
                    <a:pt x="116" y="140"/>
                  </a:cubicBezTo>
                  <a:close/>
                  <a:moveTo>
                    <a:pt x="108" y="137"/>
                  </a:moveTo>
                  <a:cubicBezTo>
                    <a:pt x="93" y="142"/>
                    <a:pt x="93" y="142"/>
                    <a:pt x="93" y="142"/>
                  </a:cubicBezTo>
                  <a:cubicBezTo>
                    <a:pt x="87" y="126"/>
                    <a:pt x="87" y="126"/>
                    <a:pt x="87" y="126"/>
                  </a:cubicBezTo>
                  <a:cubicBezTo>
                    <a:pt x="84" y="126"/>
                    <a:pt x="84" y="126"/>
                    <a:pt x="84" y="126"/>
                  </a:cubicBezTo>
                  <a:cubicBezTo>
                    <a:pt x="78" y="127"/>
                    <a:pt x="72" y="127"/>
                    <a:pt x="66" y="126"/>
                  </a:cubicBezTo>
                  <a:cubicBezTo>
                    <a:pt x="63" y="126"/>
                    <a:pt x="63" y="126"/>
                    <a:pt x="63" y="126"/>
                  </a:cubicBezTo>
                  <a:cubicBezTo>
                    <a:pt x="56" y="142"/>
                    <a:pt x="56" y="142"/>
                    <a:pt x="56" y="142"/>
                  </a:cubicBezTo>
                  <a:cubicBezTo>
                    <a:pt x="41" y="136"/>
                    <a:pt x="41" y="136"/>
                    <a:pt x="41" y="136"/>
                  </a:cubicBezTo>
                  <a:cubicBezTo>
                    <a:pt x="48" y="119"/>
                    <a:pt x="48" y="119"/>
                    <a:pt x="48" y="119"/>
                  </a:cubicBezTo>
                  <a:cubicBezTo>
                    <a:pt x="46" y="118"/>
                    <a:pt x="46" y="118"/>
                    <a:pt x="46" y="118"/>
                  </a:cubicBezTo>
                  <a:cubicBezTo>
                    <a:pt x="41" y="114"/>
                    <a:pt x="37" y="110"/>
                    <a:pt x="33" y="105"/>
                  </a:cubicBezTo>
                  <a:cubicBezTo>
                    <a:pt x="31" y="102"/>
                    <a:pt x="31" y="102"/>
                    <a:pt x="31" y="102"/>
                  </a:cubicBezTo>
                  <a:cubicBezTo>
                    <a:pt x="14" y="109"/>
                    <a:pt x="14" y="109"/>
                    <a:pt x="14" y="109"/>
                  </a:cubicBezTo>
                  <a:cubicBezTo>
                    <a:pt x="9" y="94"/>
                    <a:pt x="9" y="94"/>
                    <a:pt x="9" y="94"/>
                  </a:cubicBezTo>
                  <a:cubicBezTo>
                    <a:pt x="25" y="87"/>
                    <a:pt x="25" y="87"/>
                    <a:pt x="25" y="87"/>
                  </a:cubicBezTo>
                  <a:cubicBezTo>
                    <a:pt x="25" y="84"/>
                    <a:pt x="25" y="84"/>
                    <a:pt x="25" y="84"/>
                  </a:cubicBezTo>
                  <a:cubicBezTo>
                    <a:pt x="24" y="78"/>
                    <a:pt x="24" y="73"/>
                    <a:pt x="25" y="67"/>
                  </a:cubicBezTo>
                  <a:cubicBezTo>
                    <a:pt x="26" y="64"/>
                    <a:pt x="26" y="64"/>
                    <a:pt x="26" y="64"/>
                  </a:cubicBezTo>
                  <a:cubicBezTo>
                    <a:pt x="9" y="57"/>
                    <a:pt x="9" y="57"/>
                    <a:pt x="9" y="57"/>
                  </a:cubicBezTo>
                  <a:cubicBezTo>
                    <a:pt x="15" y="42"/>
                    <a:pt x="15" y="42"/>
                    <a:pt x="15" y="42"/>
                  </a:cubicBezTo>
                  <a:cubicBezTo>
                    <a:pt x="32" y="49"/>
                    <a:pt x="32" y="49"/>
                    <a:pt x="32" y="49"/>
                  </a:cubicBezTo>
                  <a:cubicBezTo>
                    <a:pt x="34" y="46"/>
                    <a:pt x="34" y="46"/>
                    <a:pt x="34" y="46"/>
                  </a:cubicBezTo>
                  <a:cubicBezTo>
                    <a:pt x="37" y="41"/>
                    <a:pt x="42" y="37"/>
                    <a:pt x="47" y="34"/>
                  </a:cubicBezTo>
                  <a:cubicBezTo>
                    <a:pt x="49" y="32"/>
                    <a:pt x="49" y="32"/>
                    <a:pt x="49" y="32"/>
                  </a:cubicBezTo>
                  <a:cubicBezTo>
                    <a:pt x="43" y="15"/>
                    <a:pt x="43" y="15"/>
                    <a:pt x="43" y="15"/>
                  </a:cubicBezTo>
                  <a:cubicBezTo>
                    <a:pt x="58" y="10"/>
                    <a:pt x="58" y="10"/>
                    <a:pt x="58" y="10"/>
                  </a:cubicBezTo>
                  <a:cubicBezTo>
                    <a:pt x="64" y="26"/>
                    <a:pt x="64" y="26"/>
                    <a:pt x="64" y="26"/>
                  </a:cubicBezTo>
                  <a:cubicBezTo>
                    <a:pt x="67" y="26"/>
                    <a:pt x="67" y="26"/>
                    <a:pt x="67" y="26"/>
                  </a:cubicBezTo>
                  <a:cubicBezTo>
                    <a:pt x="73" y="25"/>
                    <a:pt x="79" y="25"/>
                    <a:pt x="85" y="26"/>
                  </a:cubicBezTo>
                  <a:cubicBezTo>
                    <a:pt x="88" y="26"/>
                    <a:pt x="88" y="26"/>
                    <a:pt x="88" y="26"/>
                  </a:cubicBezTo>
                  <a:cubicBezTo>
                    <a:pt x="95" y="10"/>
                    <a:pt x="95" y="10"/>
                    <a:pt x="95" y="10"/>
                  </a:cubicBezTo>
                  <a:cubicBezTo>
                    <a:pt x="110" y="17"/>
                    <a:pt x="110" y="17"/>
                    <a:pt x="110" y="17"/>
                  </a:cubicBezTo>
                  <a:cubicBezTo>
                    <a:pt x="103" y="33"/>
                    <a:pt x="103" y="33"/>
                    <a:pt x="103" y="33"/>
                  </a:cubicBezTo>
                  <a:cubicBezTo>
                    <a:pt x="105" y="35"/>
                    <a:pt x="105" y="35"/>
                    <a:pt x="105" y="35"/>
                  </a:cubicBezTo>
                  <a:cubicBezTo>
                    <a:pt x="110" y="38"/>
                    <a:pt x="114" y="42"/>
                    <a:pt x="118" y="47"/>
                  </a:cubicBezTo>
                  <a:cubicBezTo>
                    <a:pt x="119" y="50"/>
                    <a:pt x="119" y="50"/>
                    <a:pt x="119" y="50"/>
                  </a:cubicBezTo>
                  <a:cubicBezTo>
                    <a:pt x="135" y="43"/>
                    <a:pt x="135" y="43"/>
                    <a:pt x="135" y="43"/>
                  </a:cubicBezTo>
                  <a:cubicBezTo>
                    <a:pt x="141" y="58"/>
                    <a:pt x="141" y="58"/>
                    <a:pt x="141" y="58"/>
                  </a:cubicBezTo>
                  <a:cubicBezTo>
                    <a:pt x="125" y="65"/>
                    <a:pt x="125" y="65"/>
                    <a:pt x="125" y="65"/>
                  </a:cubicBezTo>
                  <a:cubicBezTo>
                    <a:pt x="126" y="68"/>
                    <a:pt x="126" y="68"/>
                    <a:pt x="126" y="68"/>
                  </a:cubicBezTo>
                  <a:cubicBezTo>
                    <a:pt x="127" y="74"/>
                    <a:pt x="127" y="80"/>
                    <a:pt x="126" y="86"/>
                  </a:cubicBezTo>
                  <a:cubicBezTo>
                    <a:pt x="125" y="89"/>
                    <a:pt x="125" y="89"/>
                    <a:pt x="125" y="89"/>
                  </a:cubicBezTo>
                  <a:cubicBezTo>
                    <a:pt x="141" y="96"/>
                    <a:pt x="141" y="96"/>
                    <a:pt x="141" y="96"/>
                  </a:cubicBezTo>
                  <a:cubicBezTo>
                    <a:pt x="135" y="111"/>
                    <a:pt x="135" y="111"/>
                    <a:pt x="135" y="111"/>
                  </a:cubicBezTo>
                  <a:cubicBezTo>
                    <a:pt x="119" y="104"/>
                    <a:pt x="119" y="104"/>
                    <a:pt x="119" y="104"/>
                  </a:cubicBezTo>
                  <a:cubicBezTo>
                    <a:pt x="117" y="106"/>
                    <a:pt x="117" y="106"/>
                    <a:pt x="117" y="106"/>
                  </a:cubicBezTo>
                  <a:cubicBezTo>
                    <a:pt x="113" y="111"/>
                    <a:pt x="109" y="115"/>
                    <a:pt x="104" y="118"/>
                  </a:cubicBezTo>
                  <a:cubicBezTo>
                    <a:pt x="102" y="120"/>
                    <a:pt x="102" y="120"/>
                    <a:pt x="102" y="120"/>
                  </a:cubicBezTo>
                  <a:lnTo>
                    <a:pt x="108" y="137"/>
                  </a:lnTo>
                  <a:close/>
                  <a:moveTo>
                    <a:pt x="157" y="136"/>
                  </a:moveTo>
                  <a:cubicBezTo>
                    <a:pt x="146" y="137"/>
                    <a:pt x="138" y="147"/>
                    <a:pt x="140" y="158"/>
                  </a:cubicBezTo>
                  <a:cubicBezTo>
                    <a:pt x="141" y="168"/>
                    <a:pt x="149" y="175"/>
                    <a:pt x="159" y="175"/>
                  </a:cubicBezTo>
                  <a:cubicBezTo>
                    <a:pt x="160" y="175"/>
                    <a:pt x="161" y="175"/>
                    <a:pt x="162" y="175"/>
                  </a:cubicBezTo>
                  <a:cubicBezTo>
                    <a:pt x="173" y="174"/>
                    <a:pt x="180" y="164"/>
                    <a:pt x="179" y="153"/>
                  </a:cubicBezTo>
                  <a:cubicBezTo>
                    <a:pt x="178" y="142"/>
                    <a:pt x="168" y="134"/>
                    <a:pt x="157" y="136"/>
                  </a:cubicBezTo>
                  <a:close/>
                  <a:moveTo>
                    <a:pt x="161" y="167"/>
                  </a:moveTo>
                  <a:cubicBezTo>
                    <a:pt x="154" y="168"/>
                    <a:pt x="148" y="163"/>
                    <a:pt x="147" y="157"/>
                  </a:cubicBezTo>
                  <a:cubicBezTo>
                    <a:pt x="147" y="150"/>
                    <a:pt x="151" y="144"/>
                    <a:pt x="158" y="144"/>
                  </a:cubicBezTo>
                  <a:cubicBezTo>
                    <a:pt x="158" y="143"/>
                    <a:pt x="159" y="143"/>
                    <a:pt x="159" y="143"/>
                  </a:cubicBezTo>
                  <a:cubicBezTo>
                    <a:pt x="165" y="143"/>
                    <a:pt x="170" y="148"/>
                    <a:pt x="171" y="154"/>
                  </a:cubicBezTo>
                  <a:cubicBezTo>
                    <a:pt x="172" y="160"/>
                    <a:pt x="167" y="166"/>
                    <a:pt x="161" y="167"/>
                  </a:cubicBezTo>
                  <a:close/>
                  <a:moveTo>
                    <a:pt x="205" y="144"/>
                  </a:moveTo>
                  <a:cubicBezTo>
                    <a:pt x="204" y="141"/>
                    <a:pt x="202" y="139"/>
                    <a:pt x="199" y="139"/>
                  </a:cubicBezTo>
                  <a:cubicBezTo>
                    <a:pt x="193" y="140"/>
                    <a:pt x="193" y="140"/>
                    <a:pt x="193" y="140"/>
                  </a:cubicBezTo>
                  <a:cubicBezTo>
                    <a:pt x="192" y="138"/>
                    <a:pt x="191" y="136"/>
                    <a:pt x="190" y="135"/>
                  </a:cubicBezTo>
                  <a:cubicBezTo>
                    <a:pt x="193" y="130"/>
                    <a:pt x="193" y="130"/>
                    <a:pt x="193" y="130"/>
                  </a:cubicBezTo>
                  <a:cubicBezTo>
                    <a:pt x="194" y="129"/>
                    <a:pt x="195" y="127"/>
                    <a:pt x="194" y="126"/>
                  </a:cubicBezTo>
                  <a:cubicBezTo>
                    <a:pt x="194" y="124"/>
                    <a:pt x="193" y="123"/>
                    <a:pt x="192" y="122"/>
                  </a:cubicBezTo>
                  <a:cubicBezTo>
                    <a:pt x="184" y="115"/>
                    <a:pt x="184" y="115"/>
                    <a:pt x="184" y="115"/>
                  </a:cubicBezTo>
                  <a:cubicBezTo>
                    <a:pt x="181" y="114"/>
                    <a:pt x="178" y="114"/>
                    <a:pt x="176" y="116"/>
                  </a:cubicBezTo>
                  <a:cubicBezTo>
                    <a:pt x="172" y="121"/>
                    <a:pt x="172" y="121"/>
                    <a:pt x="172" y="121"/>
                  </a:cubicBezTo>
                  <a:cubicBezTo>
                    <a:pt x="170" y="120"/>
                    <a:pt x="168" y="120"/>
                    <a:pt x="166" y="119"/>
                  </a:cubicBezTo>
                  <a:cubicBezTo>
                    <a:pt x="165" y="113"/>
                    <a:pt x="165" y="113"/>
                    <a:pt x="165" y="113"/>
                  </a:cubicBezTo>
                  <a:cubicBezTo>
                    <a:pt x="165" y="111"/>
                    <a:pt x="163" y="108"/>
                    <a:pt x="160" y="108"/>
                  </a:cubicBezTo>
                  <a:cubicBezTo>
                    <a:pt x="148" y="110"/>
                    <a:pt x="148" y="110"/>
                    <a:pt x="148" y="110"/>
                  </a:cubicBezTo>
                  <a:cubicBezTo>
                    <a:pt x="147" y="110"/>
                    <a:pt x="146" y="111"/>
                    <a:pt x="145" y="112"/>
                  </a:cubicBezTo>
                  <a:cubicBezTo>
                    <a:pt x="144" y="113"/>
                    <a:pt x="143" y="115"/>
                    <a:pt x="143" y="116"/>
                  </a:cubicBezTo>
                  <a:cubicBezTo>
                    <a:pt x="144" y="122"/>
                    <a:pt x="144" y="122"/>
                    <a:pt x="144" y="122"/>
                  </a:cubicBezTo>
                  <a:cubicBezTo>
                    <a:pt x="142" y="123"/>
                    <a:pt x="140" y="124"/>
                    <a:pt x="139" y="125"/>
                  </a:cubicBezTo>
                  <a:cubicBezTo>
                    <a:pt x="134" y="122"/>
                    <a:pt x="134" y="122"/>
                    <a:pt x="134" y="122"/>
                  </a:cubicBezTo>
                  <a:cubicBezTo>
                    <a:pt x="131" y="120"/>
                    <a:pt x="128" y="120"/>
                    <a:pt x="126" y="123"/>
                  </a:cubicBezTo>
                  <a:cubicBezTo>
                    <a:pt x="119" y="131"/>
                    <a:pt x="119" y="131"/>
                    <a:pt x="119" y="131"/>
                  </a:cubicBezTo>
                  <a:cubicBezTo>
                    <a:pt x="118" y="132"/>
                    <a:pt x="118" y="134"/>
                    <a:pt x="118" y="135"/>
                  </a:cubicBezTo>
                  <a:cubicBezTo>
                    <a:pt x="118" y="137"/>
                    <a:pt x="119" y="138"/>
                    <a:pt x="120" y="139"/>
                  </a:cubicBezTo>
                  <a:cubicBezTo>
                    <a:pt x="125" y="143"/>
                    <a:pt x="125" y="143"/>
                    <a:pt x="125" y="143"/>
                  </a:cubicBezTo>
                  <a:cubicBezTo>
                    <a:pt x="125" y="145"/>
                    <a:pt x="124" y="147"/>
                    <a:pt x="124" y="149"/>
                  </a:cubicBezTo>
                  <a:cubicBezTo>
                    <a:pt x="117" y="149"/>
                    <a:pt x="117" y="149"/>
                    <a:pt x="117" y="149"/>
                  </a:cubicBezTo>
                  <a:cubicBezTo>
                    <a:pt x="116" y="150"/>
                    <a:pt x="115" y="150"/>
                    <a:pt x="114" y="152"/>
                  </a:cubicBezTo>
                  <a:cubicBezTo>
                    <a:pt x="113" y="153"/>
                    <a:pt x="112" y="154"/>
                    <a:pt x="112" y="156"/>
                  </a:cubicBezTo>
                  <a:cubicBezTo>
                    <a:pt x="114" y="166"/>
                    <a:pt x="114" y="166"/>
                    <a:pt x="114" y="166"/>
                  </a:cubicBezTo>
                  <a:cubicBezTo>
                    <a:pt x="114" y="169"/>
                    <a:pt x="117" y="171"/>
                    <a:pt x="119" y="171"/>
                  </a:cubicBezTo>
                  <a:cubicBezTo>
                    <a:pt x="127" y="171"/>
                    <a:pt x="127" y="171"/>
                    <a:pt x="127" y="171"/>
                  </a:cubicBezTo>
                  <a:cubicBezTo>
                    <a:pt x="127" y="172"/>
                    <a:pt x="128" y="174"/>
                    <a:pt x="130" y="176"/>
                  </a:cubicBezTo>
                  <a:cubicBezTo>
                    <a:pt x="126" y="181"/>
                    <a:pt x="126" y="181"/>
                    <a:pt x="126" y="181"/>
                  </a:cubicBezTo>
                  <a:cubicBezTo>
                    <a:pt x="125" y="182"/>
                    <a:pt x="124" y="184"/>
                    <a:pt x="125" y="185"/>
                  </a:cubicBezTo>
                  <a:cubicBezTo>
                    <a:pt x="125" y="187"/>
                    <a:pt x="126" y="188"/>
                    <a:pt x="127" y="189"/>
                  </a:cubicBezTo>
                  <a:cubicBezTo>
                    <a:pt x="135" y="195"/>
                    <a:pt x="135" y="195"/>
                    <a:pt x="135" y="195"/>
                  </a:cubicBezTo>
                  <a:cubicBezTo>
                    <a:pt x="138" y="197"/>
                    <a:pt x="141" y="197"/>
                    <a:pt x="143" y="194"/>
                  </a:cubicBezTo>
                  <a:cubicBezTo>
                    <a:pt x="147" y="189"/>
                    <a:pt x="147" y="189"/>
                    <a:pt x="147" y="189"/>
                  </a:cubicBezTo>
                  <a:cubicBezTo>
                    <a:pt x="149" y="190"/>
                    <a:pt x="151" y="191"/>
                    <a:pt x="153" y="191"/>
                  </a:cubicBezTo>
                  <a:cubicBezTo>
                    <a:pt x="154" y="197"/>
                    <a:pt x="154" y="197"/>
                    <a:pt x="154" y="197"/>
                  </a:cubicBezTo>
                  <a:cubicBezTo>
                    <a:pt x="154" y="200"/>
                    <a:pt x="156" y="202"/>
                    <a:pt x="159" y="202"/>
                  </a:cubicBezTo>
                  <a:cubicBezTo>
                    <a:pt x="171" y="201"/>
                    <a:pt x="171" y="201"/>
                    <a:pt x="171" y="201"/>
                  </a:cubicBezTo>
                  <a:cubicBezTo>
                    <a:pt x="172" y="201"/>
                    <a:pt x="174" y="200"/>
                    <a:pt x="174" y="199"/>
                  </a:cubicBezTo>
                  <a:cubicBezTo>
                    <a:pt x="175" y="197"/>
                    <a:pt x="176" y="196"/>
                    <a:pt x="176" y="194"/>
                  </a:cubicBezTo>
                  <a:cubicBezTo>
                    <a:pt x="175" y="188"/>
                    <a:pt x="175" y="188"/>
                    <a:pt x="175" y="188"/>
                  </a:cubicBezTo>
                  <a:cubicBezTo>
                    <a:pt x="177" y="187"/>
                    <a:pt x="178" y="186"/>
                    <a:pt x="180" y="185"/>
                  </a:cubicBezTo>
                  <a:cubicBezTo>
                    <a:pt x="185" y="189"/>
                    <a:pt x="185" y="189"/>
                    <a:pt x="185" y="189"/>
                  </a:cubicBezTo>
                  <a:cubicBezTo>
                    <a:pt x="187" y="191"/>
                    <a:pt x="191" y="190"/>
                    <a:pt x="193" y="188"/>
                  </a:cubicBezTo>
                  <a:cubicBezTo>
                    <a:pt x="199" y="180"/>
                    <a:pt x="199" y="180"/>
                    <a:pt x="199" y="180"/>
                  </a:cubicBezTo>
                  <a:cubicBezTo>
                    <a:pt x="201" y="177"/>
                    <a:pt x="201" y="173"/>
                    <a:pt x="198" y="172"/>
                  </a:cubicBezTo>
                  <a:cubicBezTo>
                    <a:pt x="194" y="168"/>
                    <a:pt x="194" y="168"/>
                    <a:pt x="194" y="168"/>
                  </a:cubicBezTo>
                  <a:cubicBezTo>
                    <a:pt x="194" y="166"/>
                    <a:pt x="195" y="164"/>
                    <a:pt x="195" y="162"/>
                  </a:cubicBezTo>
                  <a:cubicBezTo>
                    <a:pt x="201" y="161"/>
                    <a:pt x="201" y="161"/>
                    <a:pt x="201" y="161"/>
                  </a:cubicBezTo>
                  <a:cubicBezTo>
                    <a:pt x="203" y="161"/>
                    <a:pt x="204" y="160"/>
                    <a:pt x="205" y="159"/>
                  </a:cubicBezTo>
                  <a:cubicBezTo>
                    <a:pt x="206" y="158"/>
                    <a:pt x="206" y="156"/>
                    <a:pt x="206" y="155"/>
                  </a:cubicBezTo>
                  <a:lnTo>
                    <a:pt x="205" y="144"/>
                  </a:lnTo>
                  <a:close/>
                  <a:moveTo>
                    <a:pt x="188" y="155"/>
                  </a:moveTo>
                  <a:cubicBezTo>
                    <a:pt x="188" y="158"/>
                    <a:pt x="188" y="158"/>
                    <a:pt x="188" y="158"/>
                  </a:cubicBezTo>
                  <a:cubicBezTo>
                    <a:pt x="188" y="161"/>
                    <a:pt x="187" y="164"/>
                    <a:pt x="185" y="168"/>
                  </a:cubicBezTo>
                  <a:cubicBezTo>
                    <a:pt x="184" y="170"/>
                    <a:pt x="184" y="170"/>
                    <a:pt x="184" y="170"/>
                  </a:cubicBezTo>
                  <a:cubicBezTo>
                    <a:pt x="192" y="176"/>
                    <a:pt x="192" y="176"/>
                    <a:pt x="192" y="176"/>
                  </a:cubicBezTo>
                  <a:cubicBezTo>
                    <a:pt x="188" y="181"/>
                    <a:pt x="188" y="181"/>
                    <a:pt x="188" y="181"/>
                  </a:cubicBezTo>
                  <a:cubicBezTo>
                    <a:pt x="180" y="175"/>
                    <a:pt x="180" y="175"/>
                    <a:pt x="180" y="175"/>
                  </a:cubicBezTo>
                  <a:cubicBezTo>
                    <a:pt x="177" y="177"/>
                    <a:pt x="177" y="177"/>
                    <a:pt x="177" y="177"/>
                  </a:cubicBezTo>
                  <a:cubicBezTo>
                    <a:pt x="175" y="179"/>
                    <a:pt x="172" y="181"/>
                    <a:pt x="169" y="182"/>
                  </a:cubicBezTo>
                  <a:cubicBezTo>
                    <a:pt x="166" y="183"/>
                    <a:pt x="166" y="183"/>
                    <a:pt x="166" y="183"/>
                  </a:cubicBezTo>
                  <a:cubicBezTo>
                    <a:pt x="167" y="193"/>
                    <a:pt x="167" y="193"/>
                    <a:pt x="167" y="193"/>
                  </a:cubicBezTo>
                  <a:cubicBezTo>
                    <a:pt x="161" y="194"/>
                    <a:pt x="161" y="194"/>
                    <a:pt x="161" y="194"/>
                  </a:cubicBezTo>
                  <a:cubicBezTo>
                    <a:pt x="160" y="184"/>
                    <a:pt x="160" y="184"/>
                    <a:pt x="160" y="184"/>
                  </a:cubicBezTo>
                  <a:cubicBezTo>
                    <a:pt x="157" y="184"/>
                    <a:pt x="157" y="184"/>
                    <a:pt x="157" y="184"/>
                  </a:cubicBezTo>
                  <a:cubicBezTo>
                    <a:pt x="154" y="183"/>
                    <a:pt x="150" y="182"/>
                    <a:pt x="148" y="181"/>
                  </a:cubicBezTo>
                  <a:cubicBezTo>
                    <a:pt x="145" y="180"/>
                    <a:pt x="145" y="180"/>
                    <a:pt x="145" y="180"/>
                  </a:cubicBezTo>
                  <a:cubicBezTo>
                    <a:pt x="138" y="188"/>
                    <a:pt x="138" y="188"/>
                    <a:pt x="138" y="188"/>
                  </a:cubicBezTo>
                  <a:cubicBezTo>
                    <a:pt x="133" y="184"/>
                    <a:pt x="133" y="184"/>
                    <a:pt x="133" y="184"/>
                  </a:cubicBezTo>
                  <a:cubicBezTo>
                    <a:pt x="140" y="176"/>
                    <a:pt x="140" y="176"/>
                    <a:pt x="140" y="176"/>
                  </a:cubicBezTo>
                  <a:cubicBezTo>
                    <a:pt x="138" y="173"/>
                    <a:pt x="138" y="173"/>
                    <a:pt x="138" y="173"/>
                  </a:cubicBezTo>
                  <a:cubicBezTo>
                    <a:pt x="136" y="171"/>
                    <a:pt x="134" y="168"/>
                    <a:pt x="133" y="165"/>
                  </a:cubicBezTo>
                  <a:cubicBezTo>
                    <a:pt x="132" y="162"/>
                    <a:pt x="132" y="162"/>
                    <a:pt x="132" y="162"/>
                  </a:cubicBezTo>
                  <a:cubicBezTo>
                    <a:pt x="121" y="163"/>
                    <a:pt x="121" y="163"/>
                    <a:pt x="121" y="163"/>
                  </a:cubicBezTo>
                  <a:cubicBezTo>
                    <a:pt x="121" y="157"/>
                    <a:pt x="121" y="157"/>
                    <a:pt x="121" y="157"/>
                  </a:cubicBezTo>
                  <a:cubicBezTo>
                    <a:pt x="131" y="156"/>
                    <a:pt x="131" y="156"/>
                    <a:pt x="131" y="156"/>
                  </a:cubicBezTo>
                  <a:cubicBezTo>
                    <a:pt x="131" y="153"/>
                    <a:pt x="131" y="153"/>
                    <a:pt x="131" y="153"/>
                  </a:cubicBezTo>
                  <a:cubicBezTo>
                    <a:pt x="132" y="149"/>
                    <a:pt x="132" y="146"/>
                    <a:pt x="134" y="143"/>
                  </a:cubicBezTo>
                  <a:cubicBezTo>
                    <a:pt x="135" y="140"/>
                    <a:pt x="135" y="140"/>
                    <a:pt x="135" y="140"/>
                  </a:cubicBezTo>
                  <a:cubicBezTo>
                    <a:pt x="127" y="134"/>
                    <a:pt x="127" y="134"/>
                    <a:pt x="127" y="134"/>
                  </a:cubicBezTo>
                  <a:cubicBezTo>
                    <a:pt x="131" y="129"/>
                    <a:pt x="131" y="129"/>
                    <a:pt x="131" y="129"/>
                  </a:cubicBezTo>
                  <a:cubicBezTo>
                    <a:pt x="139" y="136"/>
                    <a:pt x="139" y="136"/>
                    <a:pt x="139" y="136"/>
                  </a:cubicBezTo>
                  <a:cubicBezTo>
                    <a:pt x="141" y="134"/>
                    <a:pt x="141" y="134"/>
                    <a:pt x="141" y="134"/>
                  </a:cubicBezTo>
                  <a:cubicBezTo>
                    <a:pt x="144" y="131"/>
                    <a:pt x="147" y="130"/>
                    <a:pt x="150" y="129"/>
                  </a:cubicBezTo>
                  <a:cubicBezTo>
                    <a:pt x="153" y="127"/>
                    <a:pt x="153" y="127"/>
                    <a:pt x="153" y="127"/>
                  </a:cubicBezTo>
                  <a:cubicBezTo>
                    <a:pt x="152" y="117"/>
                    <a:pt x="152" y="117"/>
                    <a:pt x="152" y="117"/>
                  </a:cubicBezTo>
                  <a:cubicBezTo>
                    <a:pt x="158" y="117"/>
                    <a:pt x="158" y="117"/>
                    <a:pt x="158" y="117"/>
                  </a:cubicBezTo>
                  <a:cubicBezTo>
                    <a:pt x="159" y="127"/>
                    <a:pt x="159" y="127"/>
                    <a:pt x="159" y="127"/>
                  </a:cubicBezTo>
                  <a:cubicBezTo>
                    <a:pt x="162" y="127"/>
                    <a:pt x="162" y="127"/>
                    <a:pt x="162" y="127"/>
                  </a:cubicBezTo>
                  <a:cubicBezTo>
                    <a:pt x="165" y="127"/>
                    <a:pt x="169" y="128"/>
                    <a:pt x="172" y="130"/>
                  </a:cubicBezTo>
                  <a:cubicBezTo>
                    <a:pt x="175" y="131"/>
                    <a:pt x="175" y="131"/>
                    <a:pt x="175" y="131"/>
                  </a:cubicBezTo>
                  <a:cubicBezTo>
                    <a:pt x="181" y="123"/>
                    <a:pt x="181" y="123"/>
                    <a:pt x="181" y="123"/>
                  </a:cubicBezTo>
                  <a:cubicBezTo>
                    <a:pt x="185" y="127"/>
                    <a:pt x="185" y="127"/>
                    <a:pt x="185" y="127"/>
                  </a:cubicBezTo>
                  <a:cubicBezTo>
                    <a:pt x="179" y="135"/>
                    <a:pt x="179" y="135"/>
                    <a:pt x="179" y="135"/>
                  </a:cubicBezTo>
                  <a:cubicBezTo>
                    <a:pt x="181" y="137"/>
                    <a:pt x="181" y="137"/>
                    <a:pt x="181" y="137"/>
                  </a:cubicBezTo>
                  <a:cubicBezTo>
                    <a:pt x="184" y="140"/>
                    <a:pt x="185" y="143"/>
                    <a:pt x="186" y="146"/>
                  </a:cubicBezTo>
                  <a:cubicBezTo>
                    <a:pt x="187" y="149"/>
                    <a:pt x="187" y="149"/>
                    <a:pt x="187" y="149"/>
                  </a:cubicBezTo>
                  <a:cubicBezTo>
                    <a:pt x="197" y="147"/>
                    <a:pt x="197" y="147"/>
                    <a:pt x="197" y="147"/>
                  </a:cubicBezTo>
                  <a:cubicBezTo>
                    <a:pt x="198" y="153"/>
                    <a:pt x="198" y="153"/>
                    <a:pt x="198" y="153"/>
                  </a:cubicBezTo>
                  <a:lnTo>
                    <a:pt x="188" y="155"/>
                  </a:lnTo>
                  <a:close/>
                </a:path>
              </a:pathLst>
            </a:custGeom>
            <a:solidFill>
              <a:schemeClr val="accent1"/>
            </a:solidFill>
            <a:ln w="9525">
              <a:noFill/>
            </a:ln>
          </p:spPr>
          <p:txBody>
            <a:bodyPr/>
            <a:p>
              <a:endParaRPr lang="en-US"/>
            </a:p>
          </p:txBody>
        </p:sp>
        <p:sp>
          <p:nvSpPr>
            <p:cNvPr id="16388" name="文本框 12"/>
            <p:cNvSpPr txBox="1"/>
            <p:nvPr/>
          </p:nvSpPr>
          <p:spPr>
            <a:xfrm>
              <a:off x="506891" y="3733800"/>
              <a:ext cx="2912109" cy="368440"/>
            </a:xfrm>
            <a:prstGeom prst="rect">
              <a:avLst/>
            </a:prstGeom>
            <a:noFill/>
            <a:ln w="9525">
              <a:noFill/>
            </a:ln>
          </p:spPr>
          <p:txBody>
            <a:bodyPr wrap="none" anchor="t" anchorCtr="0">
              <a:spAutoFit/>
            </a:bodyPr>
            <a:p>
              <a:pPr algn="ctr"/>
              <a:r>
                <a:rPr lang="en-US" altLang="zh-CN" dirty="0">
                  <a:solidFill>
                    <a:schemeClr val="accent1"/>
                  </a:solidFill>
                  <a:latin typeface="Microsoft YaHei Light" panose="020B0502040204020203" pitchFamily="34" charset="-122"/>
                  <a:ea typeface="Microsoft YaHei Light" panose="020B0502040204020203" pitchFamily="34" charset="-122"/>
                </a:rPr>
                <a:t>Import / Restore Database</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3" name="组合 4"/>
          <p:cNvGrpSpPr/>
          <p:nvPr/>
        </p:nvGrpSpPr>
        <p:grpSpPr>
          <a:xfrm>
            <a:off x="3401240" y="2293938"/>
            <a:ext cx="2561590" cy="2328859"/>
            <a:chOff x="3526622" y="2049463"/>
            <a:chExt cx="2562243" cy="2329741"/>
          </a:xfrm>
        </p:grpSpPr>
        <p:sp>
          <p:nvSpPr>
            <p:cNvPr id="16391" name="椭圆 16"/>
            <p:cNvSpPr/>
            <p:nvPr/>
          </p:nvSpPr>
          <p:spPr>
            <a:xfrm>
              <a:off x="3681414" y="2049463"/>
              <a:ext cx="2252660" cy="1487487"/>
            </a:xfrm>
            <a:prstGeom prst="rect">
              <a:avLst/>
            </a:prstGeom>
            <a:noFill/>
            <a:ln w="12700" cap="flat" cmpd="sng">
              <a:solidFill>
                <a:schemeClr val="accent1"/>
              </a:solidFill>
              <a:prstDash val="solid"/>
              <a:round/>
              <a:headEnd type="none" w="med" len="med"/>
              <a:tailEnd type="none" w="med" len="med"/>
            </a:ln>
          </p:spPr>
          <p:txBody>
            <a:bodyPr anchor="ctr" anchorCtr="0"/>
            <a:p>
              <a:pPr algn="ctr"/>
              <a:endParaRPr lang="zh-CN" altLang="en-US" sz="2400" dirty="0">
                <a:solidFill>
                  <a:srgbClr val="FFFFFF"/>
                </a:solidFill>
                <a:latin typeface="Calibri" panose="020F0502020204030204" pitchFamily="34" charset="0"/>
                <a:ea typeface="SimSun" panose="02010600030101010101" pitchFamily="2" charset="-122"/>
              </a:endParaRPr>
            </a:p>
          </p:txBody>
        </p:sp>
        <p:sp>
          <p:nvSpPr>
            <p:cNvPr id="16392" name="Freeform 98"/>
            <p:cNvSpPr>
              <a:spLocks noEditPoints="1"/>
            </p:cNvSpPr>
            <p:nvPr/>
          </p:nvSpPr>
          <p:spPr>
            <a:xfrm>
              <a:off x="4446588" y="2416175"/>
              <a:ext cx="722312" cy="700088"/>
            </a:xfrm>
            <a:custGeom>
              <a:avLst/>
              <a:gdLst/>
              <a:ahLst/>
              <a:cxnLst>
                <a:cxn ang="0">
                  <a:pos x="449" y="497"/>
                </a:cxn>
                <a:cxn ang="0">
                  <a:pos x="289" y="497"/>
                </a:cxn>
                <a:cxn ang="0">
                  <a:pos x="289" y="326"/>
                </a:cxn>
                <a:cxn ang="0">
                  <a:pos x="227" y="326"/>
                </a:cxn>
                <a:cxn ang="0">
                  <a:pos x="227" y="497"/>
                </a:cxn>
                <a:cxn ang="0">
                  <a:pos x="66" y="497"/>
                </a:cxn>
                <a:cxn ang="0">
                  <a:pos x="66" y="296"/>
                </a:cxn>
                <a:cxn ang="0">
                  <a:pos x="0" y="296"/>
                </a:cxn>
                <a:cxn ang="0">
                  <a:pos x="99" y="180"/>
                </a:cxn>
                <a:cxn ang="0">
                  <a:pos x="99" y="43"/>
                </a:cxn>
                <a:cxn ang="0">
                  <a:pos x="187" y="43"/>
                </a:cxn>
                <a:cxn ang="0">
                  <a:pos x="187" y="80"/>
                </a:cxn>
                <a:cxn ang="0">
                  <a:pos x="258" y="0"/>
                </a:cxn>
                <a:cxn ang="0">
                  <a:pos x="513" y="296"/>
                </a:cxn>
                <a:cxn ang="0">
                  <a:pos x="449" y="296"/>
                </a:cxn>
                <a:cxn ang="0">
                  <a:pos x="449" y="497"/>
                </a:cxn>
                <a:cxn ang="0">
                  <a:pos x="308" y="478"/>
                </a:cxn>
                <a:cxn ang="0">
                  <a:pos x="431" y="478"/>
                </a:cxn>
                <a:cxn ang="0">
                  <a:pos x="431" y="277"/>
                </a:cxn>
                <a:cxn ang="0">
                  <a:pos x="473" y="277"/>
                </a:cxn>
                <a:cxn ang="0">
                  <a:pos x="258" y="28"/>
                </a:cxn>
                <a:cxn ang="0">
                  <a:pos x="168" y="132"/>
                </a:cxn>
                <a:cxn ang="0">
                  <a:pos x="168" y="62"/>
                </a:cxn>
                <a:cxn ang="0">
                  <a:pos x="118" y="62"/>
                </a:cxn>
                <a:cxn ang="0">
                  <a:pos x="118" y="187"/>
                </a:cxn>
                <a:cxn ang="0">
                  <a:pos x="40" y="277"/>
                </a:cxn>
                <a:cxn ang="0">
                  <a:pos x="85" y="277"/>
                </a:cxn>
                <a:cxn ang="0">
                  <a:pos x="85" y="478"/>
                </a:cxn>
                <a:cxn ang="0">
                  <a:pos x="208" y="478"/>
                </a:cxn>
                <a:cxn ang="0">
                  <a:pos x="208" y="307"/>
                </a:cxn>
                <a:cxn ang="0">
                  <a:pos x="308" y="307"/>
                </a:cxn>
                <a:cxn ang="0">
                  <a:pos x="308" y="478"/>
                </a:cxn>
              </a:cxnLst>
              <a:pathLst>
                <a:path w="513" h="497">
                  <a:moveTo>
                    <a:pt x="449" y="497"/>
                  </a:moveTo>
                  <a:lnTo>
                    <a:pt x="289" y="497"/>
                  </a:lnTo>
                  <a:lnTo>
                    <a:pt x="289" y="326"/>
                  </a:lnTo>
                  <a:lnTo>
                    <a:pt x="227" y="326"/>
                  </a:lnTo>
                  <a:lnTo>
                    <a:pt x="227" y="497"/>
                  </a:lnTo>
                  <a:lnTo>
                    <a:pt x="66" y="497"/>
                  </a:lnTo>
                  <a:lnTo>
                    <a:pt x="66" y="296"/>
                  </a:lnTo>
                  <a:lnTo>
                    <a:pt x="0" y="296"/>
                  </a:lnTo>
                  <a:lnTo>
                    <a:pt x="99" y="180"/>
                  </a:lnTo>
                  <a:lnTo>
                    <a:pt x="99" y="43"/>
                  </a:lnTo>
                  <a:lnTo>
                    <a:pt x="187" y="43"/>
                  </a:lnTo>
                  <a:lnTo>
                    <a:pt x="187" y="80"/>
                  </a:lnTo>
                  <a:lnTo>
                    <a:pt x="258" y="0"/>
                  </a:lnTo>
                  <a:lnTo>
                    <a:pt x="513" y="296"/>
                  </a:lnTo>
                  <a:lnTo>
                    <a:pt x="449" y="296"/>
                  </a:lnTo>
                  <a:lnTo>
                    <a:pt x="449" y="497"/>
                  </a:lnTo>
                  <a:close/>
                  <a:moveTo>
                    <a:pt x="308" y="478"/>
                  </a:moveTo>
                  <a:lnTo>
                    <a:pt x="431" y="478"/>
                  </a:lnTo>
                  <a:lnTo>
                    <a:pt x="431" y="277"/>
                  </a:lnTo>
                  <a:lnTo>
                    <a:pt x="473" y="277"/>
                  </a:lnTo>
                  <a:lnTo>
                    <a:pt x="258" y="28"/>
                  </a:lnTo>
                  <a:lnTo>
                    <a:pt x="168" y="132"/>
                  </a:lnTo>
                  <a:lnTo>
                    <a:pt x="168" y="62"/>
                  </a:lnTo>
                  <a:lnTo>
                    <a:pt x="118" y="62"/>
                  </a:lnTo>
                  <a:lnTo>
                    <a:pt x="118" y="187"/>
                  </a:lnTo>
                  <a:lnTo>
                    <a:pt x="40" y="277"/>
                  </a:lnTo>
                  <a:lnTo>
                    <a:pt x="85" y="277"/>
                  </a:lnTo>
                  <a:lnTo>
                    <a:pt x="85" y="478"/>
                  </a:lnTo>
                  <a:lnTo>
                    <a:pt x="208" y="478"/>
                  </a:lnTo>
                  <a:lnTo>
                    <a:pt x="208" y="307"/>
                  </a:lnTo>
                  <a:lnTo>
                    <a:pt x="308" y="307"/>
                  </a:lnTo>
                  <a:lnTo>
                    <a:pt x="308" y="478"/>
                  </a:lnTo>
                  <a:close/>
                </a:path>
              </a:pathLst>
            </a:custGeom>
            <a:solidFill>
              <a:schemeClr val="accent1"/>
            </a:solidFill>
            <a:ln w="9525">
              <a:noFill/>
            </a:ln>
          </p:spPr>
          <p:txBody>
            <a:bodyPr/>
            <a:p>
              <a:endParaRPr lang="en-US"/>
            </a:p>
          </p:txBody>
        </p:sp>
        <p:sp>
          <p:nvSpPr>
            <p:cNvPr id="16393" name="文本框 28"/>
            <p:cNvSpPr txBox="1"/>
            <p:nvPr/>
          </p:nvSpPr>
          <p:spPr>
            <a:xfrm>
              <a:off x="3526622" y="3733800"/>
              <a:ext cx="2562243" cy="645404"/>
            </a:xfrm>
            <a:prstGeom prst="rect">
              <a:avLst/>
            </a:prstGeom>
            <a:noFill/>
            <a:ln w="9525">
              <a:noFill/>
            </a:ln>
          </p:spPr>
          <p:txBody>
            <a:bodyPr wrap="none" anchor="t" anchorCtr="0">
              <a:spAutoFit/>
            </a:bodyPr>
            <a:p>
              <a:pPr algn="ctr"/>
              <a:r>
                <a:rPr lang="en-US" altLang="zh-CN" dirty="0">
                  <a:solidFill>
                    <a:schemeClr val="accent1"/>
                  </a:solidFill>
                  <a:latin typeface="Microsoft YaHei Light" panose="020B0502040204020203" pitchFamily="34" charset="-122"/>
                  <a:ea typeface="Microsoft YaHei Light" panose="020B0502040204020203" pitchFamily="34" charset="-122"/>
                </a:rPr>
                <a:t>Membuat Database </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a:p>
              <a:pPr algn="ctr"/>
              <a:r>
                <a:rPr lang="en-US" altLang="zh-CN" dirty="0">
                  <a:solidFill>
                    <a:schemeClr val="accent1"/>
                  </a:solidFill>
                  <a:latin typeface="Microsoft YaHei Light" panose="020B0502040204020203" pitchFamily="34" charset="-122"/>
                  <a:ea typeface="Microsoft YaHei Light" panose="020B0502040204020203" pitchFamily="34" charset="-122"/>
                </a:rPr>
                <a:t>Untuk Data Warehouse</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4" name="组合 3"/>
          <p:cNvGrpSpPr/>
          <p:nvPr/>
        </p:nvGrpSpPr>
        <p:grpSpPr>
          <a:xfrm>
            <a:off x="6255674" y="2293938"/>
            <a:ext cx="2545080" cy="2605719"/>
            <a:chOff x="6380962" y="2049463"/>
            <a:chExt cx="2544734" cy="2606706"/>
          </a:xfrm>
        </p:grpSpPr>
        <p:sp>
          <p:nvSpPr>
            <p:cNvPr id="16396" name="椭圆 10"/>
            <p:cNvSpPr/>
            <p:nvPr/>
          </p:nvSpPr>
          <p:spPr>
            <a:xfrm>
              <a:off x="6525806" y="2049463"/>
              <a:ext cx="2255064" cy="1487487"/>
            </a:xfrm>
            <a:prstGeom prst="rect">
              <a:avLst/>
            </a:prstGeom>
            <a:noFill/>
            <a:ln w="12700" cap="flat" cmpd="sng">
              <a:solidFill>
                <a:schemeClr val="accent1"/>
              </a:solidFill>
              <a:prstDash val="solid"/>
              <a:round/>
              <a:headEnd type="none" w="med" len="med"/>
              <a:tailEnd type="none" w="med" len="med"/>
            </a:ln>
          </p:spPr>
          <p:txBody>
            <a:bodyPr anchor="ctr" anchorCtr="0"/>
            <a:p>
              <a:pPr algn="ctr"/>
              <a:endParaRPr lang="zh-CN" altLang="en-US" sz="2400" dirty="0">
                <a:solidFill>
                  <a:srgbClr val="FFFFFF"/>
                </a:solidFill>
                <a:latin typeface="Calibri" panose="020F0502020204030204" pitchFamily="34" charset="0"/>
                <a:ea typeface="SimSun" panose="02010600030101010101" pitchFamily="2" charset="-122"/>
              </a:endParaRPr>
            </a:p>
          </p:txBody>
        </p:sp>
        <p:sp>
          <p:nvSpPr>
            <p:cNvPr id="16397" name="Freeform 133"/>
            <p:cNvSpPr>
              <a:spLocks noEditPoints="1"/>
            </p:cNvSpPr>
            <p:nvPr/>
          </p:nvSpPr>
          <p:spPr>
            <a:xfrm>
              <a:off x="7289800" y="2403475"/>
              <a:ext cx="727075" cy="725488"/>
            </a:xfrm>
            <a:custGeom>
              <a:avLst/>
              <a:gdLst/>
              <a:ahLst/>
              <a:cxnLst>
                <a:cxn ang="0">
                  <a:pos x="0" y="40"/>
                </a:cxn>
                <a:cxn ang="0">
                  <a:pos x="80" y="40"/>
                </a:cxn>
                <a:cxn ang="0">
                  <a:pos x="33" y="76"/>
                </a:cxn>
                <a:cxn ang="0">
                  <a:pos x="39" y="61"/>
                </a:cxn>
                <a:cxn ang="0">
                  <a:pos x="33" y="76"/>
                </a:cxn>
                <a:cxn ang="0">
                  <a:pos x="18" y="41"/>
                </a:cxn>
                <a:cxn ang="0">
                  <a:pos x="8" y="58"/>
                </a:cxn>
                <a:cxn ang="0">
                  <a:pos x="42" y="19"/>
                </a:cxn>
                <a:cxn ang="0">
                  <a:pos x="46" y="3"/>
                </a:cxn>
                <a:cxn ang="0">
                  <a:pos x="42" y="19"/>
                </a:cxn>
                <a:cxn ang="0">
                  <a:pos x="59" y="38"/>
                </a:cxn>
                <a:cxn ang="0">
                  <a:pos x="42" y="22"/>
                </a:cxn>
                <a:cxn ang="0">
                  <a:pos x="39" y="19"/>
                </a:cxn>
                <a:cxn ang="0">
                  <a:pos x="33" y="3"/>
                </a:cxn>
                <a:cxn ang="0">
                  <a:pos x="39" y="19"/>
                </a:cxn>
                <a:cxn ang="0">
                  <a:pos x="39" y="38"/>
                </a:cxn>
                <a:cxn ang="0">
                  <a:pos x="24" y="22"/>
                </a:cxn>
                <a:cxn ang="0">
                  <a:pos x="18" y="38"/>
                </a:cxn>
                <a:cxn ang="0">
                  <a:pos x="8" y="22"/>
                </a:cxn>
                <a:cxn ang="0">
                  <a:pos x="18" y="38"/>
                </a:cxn>
                <a:cxn ang="0">
                  <a:pos x="39" y="41"/>
                </a:cxn>
                <a:cxn ang="0">
                  <a:pos x="24" y="58"/>
                </a:cxn>
                <a:cxn ang="0">
                  <a:pos x="42" y="61"/>
                </a:cxn>
                <a:cxn ang="0">
                  <a:pos x="46" y="77"/>
                </a:cxn>
                <a:cxn ang="0">
                  <a:pos x="42" y="61"/>
                </a:cxn>
                <a:cxn ang="0">
                  <a:pos x="42" y="41"/>
                </a:cxn>
                <a:cxn ang="0">
                  <a:pos x="56" y="58"/>
                </a:cxn>
                <a:cxn ang="0">
                  <a:pos x="61" y="41"/>
                </a:cxn>
                <a:cxn ang="0">
                  <a:pos x="73" y="58"/>
                </a:cxn>
                <a:cxn ang="0">
                  <a:pos x="59" y="58"/>
                </a:cxn>
                <a:cxn ang="0">
                  <a:pos x="61" y="38"/>
                </a:cxn>
                <a:cxn ang="0">
                  <a:pos x="73" y="22"/>
                </a:cxn>
                <a:cxn ang="0">
                  <a:pos x="61" y="38"/>
                </a:cxn>
                <a:cxn ang="0">
                  <a:pos x="58" y="19"/>
                </a:cxn>
                <a:cxn ang="0">
                  <a:pos x="67" y="13"/>
                </a:cxn>
                <a:cxn ang="0">
                  <a:pos x="14" y="13"/>
                </a:cxn>
                <a:cxn ang="0">
                  <a:pos x="22" y="19"/>
                </a:cxn>
                <a:cxn ang="0">
                  <a:pos x="14" y="13"/>
                </a:cxn>
                <a:cxn ang="0">
                  <a:pos x="22" y="61"/>
                </a:cxn>
                <a:cxn ang="0">
                  <a:pos x="14" y="66"/>
                </a:cxn>
                <a:cxn ang="0">
                  <a:pos x="67" y="66"/>
                </a:cxn>
                <a:cxn ang="0">
                  <a:pos x="58" y="61"/>
                </a:cxn>
                <a:cxn ang="0">
                  <a:pos x="67" y="66"/>
                </a:cxn>
              </a:cxnLst>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accent1"/>
            </a:solidFill>
            <a:ln w="9525">
              <a:noFill/>
            </a:ln>
          </p:spPr>
          <p:txBody>
            <a:bodyPr/>
            <a:p>
              <a:endParaRPr lang="en-US"/>
            </a:p>
          </p:txBody>
        </p:sp>
        <p:sp>
          <p:nvSpPr>
            <p:cNvPr id="16398" name="文本框 29"/>
            <p:cNvSpPr txBox="1"/>
            <p:nvPr/>
          </p:nvSpPr>
          <p:spPr>
            <a:xfrm>
              <a:off x="6380962" y="3733800"/>
              <a:ext cx="2544734" cy="922369"/>
            </a:xfrm>
            <a:prstGeom prst="rect">
              <a:avLst/>
            </a:prstGeom>
            <a:noFill/>
            <a:ln w="9525">
              <a:noFill/>
            </a:ln>
          </p:spPr>
          <p:txBody>
            <a:bodyPr wrap="none" anchor="t" anchorCtr="0">
              <a:spAutoFit/>
            </a:bodyPr>
            <a:p>
              <a:pPr algn="ctr"/>
              <a:r>
                <a:rPr lang="en-US" altLang="zh-CN" dirty="0">
                  <a:solidFill>
                    <a:schemeClr val="accent1"/>
                  </a:solidFill>
                  <a:latin typeface="Microsoft YaHei Light" panose="020B0502040204020203" pitchFamily="34" charset="-122"/>
                  <a:ea typeface="Microsoft YaHei Light" panose="020B0502040204020203" pitchFamily="34" charset="-122"/>
                </a:rPr>
                <a:t>Memindahkan Data </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a:p>
              <a:pPr algn="ctr"/>
              <a:r>
                <a:rPr lang="en-US" altLang="zh-CN" dirty="0">
                  <a:solidFill>
                    <a:schemeClr val="accent1"/>
                  </a:solidFill>
                  <a:latin typeface="Microsoft YaHei Light" panose="020B0502040204020203" pitchFamily="34" charset="-122"/>
                  <a:ea typeface="Microsoft YaHei Light" panose="020B0502040204020203" pitchFamily="34" charset="-122"/>
                </a:rPr>
                <a:t>dari Database Sumber </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a:p>
              <a:pPr algn="ctr"/>
              <a:r>
                <a:rPr lang="en-US" altLang="zh-CN" dirty="0">
                  <a:solidFill>
                    <a:schemeClr val="accent1"/>
                  </a:solidFill>
                  <a:latin typeface="Microsoft YaHei Light" panose="020B0502040204020203" pitchFamily="34" charset="-122"/>
                  <a:ea typeface="Microsoft YaHei Light" panose="020B0502040204020203" pitchFamily="34" charset="-122"/>
                </a:rPr>
                <a:t>ke Data Warehouse</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5" name="组合 2"/>
          <p:cNvGrpSpPr/>
          <p:nvPr/>
        </p:nvGrpSpPr>
        <p:grpSpPr>
          <a:xfrm>
            <a:off x="9247189" y="2293938"/>
            <a:ext cx="2252660" cy="2328859"/>
            <a:chOff x="9372602" y="2049463"/>
            <a:chExt cx="2252660" cy="2329741"/>
          </a:xfrm>
        </p:grpSpPr>
        <p:sp>
          <p:nvSpPr>
            <p:cNvPr id="16401" name="椭圆 11"/>
            <p:cNvSpPr/>
            <p:nvPr/>
          </p:nvSpPr>
          <p:spPr>
            <a:xfrm>
              <a:off x="9372602" y="2049463"/>
              <a:ext cx="2252660" cy="1487487"/>
            </a:xfrm>
            <a:prstGeom prst="rect">
              <a:avLst/>
            </a:prstGeom>
            <a:noFill/>
            <a:ln w="12700" cap="flat" cmpd="sng">
              <a:solidFill>
                <a:schemeClr val="accent1"/>
              </a:solidFill>
              <a:prstDash val="solid"/>
              <a:round/>
              <a:headEnd type="none" w="med" len="med"/>
              <a:tailEnd type="none" w="med" len="med"/>
            </a:ln>
          </p:spPr>
          <p:txBody>
            <a:bodyPr anchor="ctr" anchorCtr="0"/>
            <a:p>
              <a:pPr algn="ctr"/>
              <a:endParaRPr lang="zh-CN" altLang="en-US" sz="2400" dirty="0">
                <a:solidFill>
                  <a:srgbClr val="FFFFFF"/>
                </a:solidFill>
                <a:latin typeface="Calibri" panose="020F0502020204030204" pitchFamily="34" charset="0"/>
                <a:ea typeface="SimSun" panose="02010600030101010101" pitchFamily="2" charset="-122"/>
              </a:endParaRPr>
            </a:p>
          </p:txBody>
        </p:sp>
        <p:sp>
          <p:nvSpPr>
            <p:cNvPr id="16402" name="Freeform 139"/>
            <p:cNvSpPr>
              <a:spLocks noEditPoints="1"/>
            </p:cNvSpPr>
            <p:nvPr/>
          </p:nvSpPr>
          <p:spPr>
            <a:xfrm>
              <a:off x="10129045" y="2501900"/>
              <a:ext cx="739775" cy="528638"/>
            </a:xfrm>
            <a:custGeom>
              <a:avLst/>
              <a:gdLst/>
              <a:ahLst/>
              <a:cxnLst>
                <a:cxn ang="0">
                  <a:pos x="191" y="114"/>
                </a:cxn>
                <a:cxn ang="0">
                  <a:pos x="191" y="16"/>
                </a:cxn>
                <a:cxn ang="0">
                  <a:pos x="175" y="0"/>
                </a:cxn>
                <a:cxn ang="0">
                  <a:pos x="32" y="0"/>
                </a:cxn>
                <a:cxn ang="0">
                  <a:pos x="16" y="16"/>
                </a:cxn>
                <a:cxn ang="0">
                  <a:pos x="16" y="114"/>
                </a:cxn>
                <a:cxn ang="0">
                  <a:pos x="0" y="114"/>
                </a:cxn>
                <a:cxn ang="0">
                  <a:pos x="0" y="132"/>
                </a:cxn>
                <a:cxn ang="0">
                  <a:pos x="16" y="147"/>
                </a:cxn>
                <a:cxn ang="0">
                  <a:pos x="191" y="147"/>
                </a:cxn>
                <a:cxn ang="0">
                  <a:pos x="206" y="132"/>
                </a:cxn>
                <a:cxn ang="0">
                  <a:pos x="206" y="114"/>
                </a:cxn>
                <a:cxn ang="0">
                  <a:pos x="191" y="114"/>
                </a:cxn>
                <a:cxn ang="0">
                  <a:pos x="24" y="16"/>
                </a:cxn>
                <a:cxn ang="0">
                  <a:pos x="32" y="8"/>
                </a:cxn>
                <a:cxn ang="0">
                  <a:pos x="175" y="8"/>
                </a:cxn>
                <a:cxn ang="0">
                  <a:pos x="183" y="16"/>
                </a:cxn>
                <a:cxn ang="0">
                  <a:pos x="183" y="114"/>
                </a:cxn>
                <a:cxn ang="0">
                  <a:pos x="24" y="114"/>
                </a:cxn>
                <a:cxn ang="0">
                  <a:pos x="24" y="16"/>
                </a:cxn>
                <a:cxn ang="0">
                  <a:pos x="198" y="132"/>
                </a:cxn>
                <a:cxn ang="0">
                  <a:pos x="191" y="139"/>
                </a:cxn>
                <a:cxn ang="0">
                  <a:pos x="16" y="139"/>
                </a:cxn>
                <a:cxn ang="0">
                  <a:pos x="8" y="132"/>
                </a:cxn>
                <a:cxn ang="0">
                  <a:pos x="8" y="122"/>
                </a:cxn>
                <a:cxn ang="0">
                  <a:pos x="16" y="122"/>
                </a:cxn>
                <a:cxn ang="0">
                  <a:pos x="66" y="122"/>
                </a:cxn>
                <a:cxn ang="0">
                  <a:pos x="75" y="128"/>
                </a:cxn>
                <a:cxn ang="0">
                  <a:pos x="132" y="128"/>
                </a:cxn>
                <a:cxn ang="0">
                  <a:pos x="141" y="122"/>
                </a:cxn>
                <a:cxn ang="0">
                  <a:pos x="191" y="122"/>
                </a:cxn>
                <a:cxn ang="0">
                  <a:pos x="198" y="122"/>
                </a:cxn>
                <a:cxn ang="0">
                  <a:pos x="198" y="132"/>
                </a:cxn>
              </a:cxnLst>
              <a:pathLst>
                <a:path w="206" h="147">
                  <a:moveTo>
                    <a:pt x="191" y="114"/>
                  </a:moveTo>
                  <a:cubicBezTo>
                    <a:pt x="191" y="16"/>
                    <a:pt x="191" y="16"/>
                    <a:pt x="191" y="16"/>
                  </a:cubicBezTo>
                  <a:cubicBezTo>
                    <a:pt x="191" y="8"/>
                    <a:pt x="184" y="0"/>
                    <a:pt x="175" y="0"/>
                  </a:cubicBezTo>
                  <a:cubicBezTo>
                    <a:pt x="32" y="0"/>
                    <a:pt x="32" y="0"/>
                    <a:pt x="32" y="0"/>
                  </a:cubicBezTo>
                  <a:cubicBezTo>
                    <a:pt x="23" y="0"/>
                    <a:pt x="16" y="8"/>
                    <a:pt x="16" y="16"/>
                  </a:cubicBezTo>
                  <a:cubicBezTo>
                    <a:pt x="16" y="114"/>
                    <a:pt x="16" y="114"/>
                    <a:pt x="16" y="114"/>
                  </a:cubicBezTo>
                  <a:cubicBezTo>
                    <a:pt x="0" y="114"/>
                    <a:pt x="0" y="114"/>
                    <a:pt x="0" y="114"/>
                  </a:cubicBezTo>
                  <a:cubicBezTo>
                    <a:pt x="0" y="132"/>
                    <a:pt x="0" y="132"/>
                    <a:pt x="0" y="132"/>
                  </a:cubicBezTo>
                  <a:cubicBezTo>
                    <a:pt x="0" y="140"/>
                    <a:pt x="7" y="147"/>
                    <a:pt x="16" y="147"/>
                  </a:cubicBezTo>
                  <a:cubicBezTo>
                    <a:pt x="191" y="147"/>
                    <a:pt x="191" y="147"/>
                    <a:pt x="191" y="147"/>
                  </a:cubicBezTo>
                  <a:cubicBezTo>
                    <a:pt x="199" y="147"/>
                    <a:pt x="206" y="140"/>
                    <a:pt x="206" y="132"/>
                  </a:cubicBezTo>
                  <a:cubicBezTo>
                    <a:pt x="206" y="114"/>
                    <a:pt x="206" y="114"/>
                    <a:pt x="206" y="114"/>
                  </a:cubicBezTo>
                  <a:lnTo>
                    <a:pt x="191" y="114"/>
                  </a:lnTo>
                  <a:close/>
                  <a:moveTo>
                    <a:pt x="24" y="16"/>
                  </a:moveTo>
                  <a:cubicBezTo>
                    <a:pt x="24" y="12"/>
                    <a:pt x="27" y="8"/>
                    <a:pt x="32" y="8"/>
                  </a:cubicBezTo>
                  <a:cubicBezTo>
                    <a:pt x="175" y="8"/>
                    <a:pt x="175" y="8"/>
                    <a:pt x="175" y="8"/>
                  </a:cubicBezTo>
                  <a:cubicBezTo>
                    <a:pt x="179" y="8"/>
                    <a:pt x="183" y="12"/>
                    <a:pt x="183" y="16"/>
                  </a:cubicBezTo>
                  <a:cubicBezTo>
                    <a:pt x="183" y="114"/>
                    <a:pt x="183" y="114"/>
                    <a:pt x="183" y="114"/>
                  </a:cubicBezTo>
                  <a:cubicBezTo>
                    <a:pt x="24" y="114"/>
                    <a:pt x="24" y="114"/>
                    <a:pt x="24" y="114"/>
                  </a:cubicBezTo>
                  <a:lnTo>
                    <a:pt x="24" y="16"/>
                  </a:lnTo>
                  <a:close/>
                  <a:moveTo>
                    <a:pt x="198" y="132"/>
                  </a:moveTo>
                  <a:cubicBezTo>
                    <a:pt x="198" y="136"/>
                    <a:pt x="195" y="139"/>
                    <a:pt x="191" y="139"/>
                  </a:cubicBezTo>
                  <a:cubicBezTo>
                    <a:pt x="16" y="139"/>
                    <a:pt x="16" y="139"/>
                    <a:pt x="16" y="139"/>
                  </a:cubicBezTo>
                  <a:cubicBezTo>
                    <a:pt x="11" y="139"/>
                    <a:pt x="8" y="136"/>
                    <a:pt x="8" y="132"/>
                  </a:cubicBezTo>
                  <a:cubicBezTo>
                    <a:pt x="8" y="122"/>
                    <a:pt x="8" y="122"/>
                    <a:pt x="8" y="122"/>
                  </a:cubicBezTo>
                  <a:cubicBezTo>
                    <a:pt x="16" y="122"/>
                    <a:pt x="16" y="122"/>
                    <a:pt x="16" y="122"/>
                  </a:cubicBezTo>
                  <a:cubicBezTo>
                    <a:pt x="66" y="122"/>
                    <a:pt x="66" y="122"/>
                    <a:pt x="66" y="122"/>
                  </a:cubicBezTo>
                  <a:cubicBezTo>
                    <a:pt x="67" y="126"/>
                    <a:pt x="71" y="128"/>
                    <a:pt x="75" y="128"/>
                  </a:cubicBezTo>
                  <a:cubicBezTo>
                    <a:pt x="132" y="128"/>
                    <a:pt x="132" y="128"/>
                    <a:pt x="132" y="128"/>
                  </a:cubicBezTo>
                  <a:cubicBezTo>
                    <a:pt x="136" y="128"/>
                    <a:pt x="140" y="126"/>
                    <a:pt x="141" y="122"/>
                  </a:cubicBezTo>
                  <a:cubicBezTo>
                    <a:pt x="191" y="122"/>
                    <a:pt x="191" y="122"/>
                    <a:pt x="191" y="122"/>
                  </a:cubicBezTo>
                  <a:cubicBezTo>
                    <a:pt x="198" y="122"/>
                    <a:pt x="198" y="122"/>
                    <a:pt x="198" y="122"/>
                  </a:cubicBezTo>
                  <a:lnTo>
                    <a:pt x="198" y="132"/>
                  </a:lnTo>
                  <a:close/>
                </a:path>
              </a:pathLst>
            </a:custGeom>
            <a:solidFill>
              <a:schemeClr val="accent1"/>
            </a:solidFill>
            <a:ln w="9525">
              <a:noFill/>
            </a:ln>
          </p:spPr>
          <p:txBody>
            <a:bodyPr/>
            <a:p>
              <a:endParaRPr lang="en-US"/>
            </a:p>
          </p:txBody>
        </p:sp>
        <p:sp>
          <p:nvSpPr>
            <p:cNvPr id="16403" name="文本框 30"/>
            <p:cNvSpPr txBox="1"/>
            <p:nvPr/>
          </p:nvSpPr>
          <p:spPr>
            <a:xfrm>
              <a:off x="9509925" y="3733800"/>
              <a:ext cx="1978025" cy="645404"/>
            </a:xfrm>
            <a:prstGeom prst="rect">
              <a:avLst/>
            </a:prstGeom>
            <a:noFill/>
            <a:ln w="9525">
              <a:noFill/>
            </a:ln>
          </p:spPr>
          <p:txBody>
            <a:bodyPr wrap="none" anchor="t" anchorCtr="0">
              <a:spAutoFit/>
            </a:bodyPr>
            <a:p>
              <a:pPr algn="ctr"/>
              <a:r>
                <a:rPr lang="en-US" altLang="zh-CN" dirty="0">
                  <a:solidFill>
                    <a:schemeClr val="accent1"/>
                  </a:solidFill>
                  <a:latin typeface="Microsoft YaHei Light" panose="020B0502040204020203" pitchFamily="34" charset="-122"/>
                  <a:ea typeface="Microsoft YaHei Light" panose="020B0502040204020203" pitchFamily="34" charset="-122"/>
                </a:rPr>
                <a:t>Membuat </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a:p>
              <a:pPr algn="ctr"/>
              <a:r>
                <a:rPr lang="en-US" altLang="zh-CN" dirty="0">
                  <a:solidFill>
                    <a:schemeClr val="accent1"/>
                  </a:solidFill>
                  <a:latin typeface="Microsoft YaHei Light" panose="020B0502040204020203" pitchFamily="34" charset="-122"/>
                  <a:ea typeface="Microsoft YaHei Light" panose="020B0502040204020203" pitchFamily="34" charset="-122"/>
                </a:rPr>
                <a:t>Stored Procedure</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p:txBody>
        </p:sp>
      </p:grpSp>
      <p:sp>
        <p:nvSpPr>
          <p:cNvPr id="16407" name="文本框 40"/>
          <p:cNvSpPr txBox="1"/>
          <p:nvPr/>
        </p:nvSpPr>
        <p:spPr>
          <a:xfrm>
            <a:off x="4170045" y="758825"/>
            <a:ext cx="3528060"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Proses Pengerjaan</a:t>
            </a:r>
            <a:endParaRPr lang="zh-CN" altLang="en-US" sz="3200" dirty="0">
              <a:solidFill>
                <a:schemeClr val="bg1"/>
              </a:solidFill>
              <a:latin typeface="Microsoft YaHei Light" panose="020B0502040204020203" pitchFamily="34" charset="-122"/>
              <a:ea typeface="Microsoft YaHei Light" panose="020B0502040204020203" pitchFamily="34" charset="-122"/>
            </a:endParaRPr>
          </a:p>
        </p:txBody>
      </p:sp>
      <p:sp>
        <p:nvSpPr>
          <p:cNvPr id="16408" name="灯片编号占位符 1"/>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5pPr>
          </a:lstStyle>
          <a:p>
            <a:pPr lvl="0" indent="0" algn="ctr">
              <a:buFont typeface="Arial" panose="020B0604020202020204" pitchFamily="34" charset="0"/>
              <a:buChar char="•"/>
            </a:pPr>
            <a:fld id="{9A0DB2DC-4C9A-4742-B13C-FB6460FD3503}" type="slidenum">
              <a:rPr lang="zh-CN" altLang="en-US" sz="1200" dirty="0">
                <a:solidFill>
                  <a:schemeClr val="bg1"/>
                </a:solidFill>
                <a:latin typeface="Microsoft YaHei Light" panose="020B0502040204020203" pitchFamily="34" charset="-122"/>
                <a:ea typeface="Microsoft YaHei Light" panose="020B0502040204020203" pitchFamily="34" charset="-122"/>
              </a:rPr>
            </a:fld>
            <a:endParaRPr lang="zh-CN" altLang="en-US" sz="1200" dirty="0">
              <a:solidFill>
                <a:schemeClr val="bg1"/>
              </a:solidFill>
              <a:latin typeface="Microsoft YaHei Light" panose="020B0502040204020203" pitchFamily="34" charset="-122"/>
              <a:ea typeface="Microsoft YaHei Light" panose="020B0502040204020203" pitchFamily="34" charset="-122"/>
            </a:endParaRPr>
          </a:p>
        </p:txBody>
      </p:sp>
      <p:grpSp>
        <p:nvGrpSpPr>
          <p:cNvPr id="16409" name="组合 22"/>
          <p:cNvGrpSpPr/>
          <p:nvPr/>
        </p:nvGrpSpPr>
        <p:grpSpPr>
          <a:xfrm>
            <a:off x="344487" y="-14287"/>
            <a:ext cx="11458099" cy="400050"/>
            <a:chOff x="345175" y="0"/>
            <a:chExt cx="11458075" cy="400050"/>
          </a:xfrm>
        </p:grpSpPr>
        <p:sp>
          <p:nvSpPr>
            <p:cNvPr id="16410" name="文本框 25"/>
            <p:cNvSpPr txBox="1"/>
            <p:nvPr/>
          </p:nvSpPr>
          <p:spPr>
            <a:xfrm>
              <a:off x="345175"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9" name="矩形 28"/>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412" name="文本框 29"/>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6413" name="文本框 30"/>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6414" name="文本框 33"/>
            <p:cNvSpPr txBox="1"/>
            <p:nvPr/>
          </p:nvSpPr>
          <p:spPr>
            <a:xfrm>
              <a:off x="8684772"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7" name="文本框 40"/>
          <p:cNvSpPr txBox="1"/>
          <p:nvPr/>
        </p:nvSpPr>
        <p:spPr>
          <a:xfrm>
            <a:off x="871855" y="4899660"/>
            <a:ext cx="1308100"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Tools :</a:t>
            </a:r>
            <a:endParaRPr lang="zh-CN" altLang="en-US" sz="3200" dirty="0">
              <a:solidFill>
                <a:schemeClr val="bg1"/>
              </a:solidFill>
              <a:latin typeface="Microsoft YaHei Light" panose="020B0502040204020203" pitchFamily="34" charset="-122"/>
              <a:ea typeface="Microsoft YaHei Light" panose="020B0502040204020203" pitchFamily="34" charset="-122"/>
            </a:endParaRPr>
          </a:p>
        </p:txBody>
      </p:sp>
      <p:pic>
        <p:nvPicPr>
          <p:cNvPr id="6" name="Picture 5" descr="download"/>
          <p:cNvPicPr>
            <a:picLocks noChangeAspect="1"/>
          </p:cNvPicPr>
          <p:nvPr/>
        </p:nvPicPr>
        <p:blipFill>
          <a:blip r:embed="rId1"/>
          <a:stretch>
            <a:fillRect/>
          </a:stretch>
        </p:blipFill>
        <p:spPr>
          <a:xfrm>
            <a:off x="6400800" y="5024755"/>
            <a:ext cx="1108710" cy="1108710"/>
          </a:xfrm>
          <a:prstGeom prst="rect">
            <a:avLst/>
          </a:prstGeom>
        </p:spPr>
      </p:pic>
      <p:pic>
        <p:nvPicPr>
          <p:cNvPr id="8" name="Picture 7" descr="SSMS_Logo-300x298"/>
          <p:cNvPicPr>
            <a:picLocks noChangeAspect="1"/>
          </p:cNvPicPr>
          <p:nvPr/>
        </p:nvPicPr>
        <p:blipFill>
          <a:blip r:embed="rId2"/>
          <a:stretch>
            <a:fillRect/>
          </a:stretch>
        </p:blipFill>
        <p:spPr>
          <a:xfrm>
            <a:off x="4857750" y="5107305"/>
            <a:ext cx="950595" cy="944880"/>
          </a:xfrm>
          <a:prstGeom prst="rect">
            <a:avLst/>
          </a:prstGeom>
        </p:spPr>
      </p:pic>
      <p:pic>
        <p:nvPicPr>
          <p:cNvPr id="9" name="Picture 8" descr="png-transparent-microsoft-sql-server-sql-server-management-studio-sql-server-integration-services-database-server-microsoft-angle-text-logo"/>
          <p:cNvPicPr>
            <a:picLocks noChangeAspect="1"/>
          </p:cNvPicPr>
          <p:nvPr/>
        </p:nvPicPr>
        <p:blipFill>
          <a:blip r:embed="rId3"/>
          <a:stretch>
            <a:fillRect/>
          </a:stretch>
        </p:blipFill>
        <p:spPr>
          <a:xfrm>
            <a:off x="2716530" y="4977765"/>
            <a:ext cx="1604645" cy="12033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9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1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4805" y="1271905"/>
            <a:ext cx="6430645" cy="181483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Pada tahap ini melakukan restore database sumber yang dimiliki oleh client menggunakan tools SQL Server Management Studio (SSMS).</a:t>
            </a:r>
            <a:endPar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7" name="Rounded Rectangle 6"/>
          <p:cNvSpPr/>
          <p:nvPr/>
        </p:nvSpPr>
        <p:spPr>
          <a:xfrm>
            <a:off x="344805" y="4187825"/>
            <a:ext cx="1101725" cy="1645285"/>
          </a:xfrm>
          <a:prstGeom prst="roundRect">
            <a:avLst/>
          </a:prstGeom>
          <a:blipFill rotWithShape="1">
            <a:blip r:embed="rId1"/>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3123565" y="3308985"/>
            <a:ext cx="3862705" cy="3183890"/>
          </a:xfrm>
          <a:prstGeom prst="roundRect">
            <a:avLst/>
          </a:prstGeom>
          <a:blipFill rotWithShape="1">
            <a:blip r:embed="rId2"/>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ight Arrow 10"/>
          <p:cNvSpPr/>
          <p:nvPr/>
        </p:nvSpPr>
        <p:spPr>
          <a:xfrm>
            <a:off x="1854835" y="4629785"/>
            <a:ext cx="860425" cy="5429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ight Arrow 11"/>
          <p:cNvSpPr/>
          <p:nvPr/>
        </p:nvSpPr>
        <p:spPr>
          <a:xfrm>
            <a:off x="7309485" y="4629150"/>
            <a:ext cx="860425" cy="5429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ed Rectangle 12"/>
          <p:cNvSpPr/>
          <p:nvPr/>
        </p:nvSpPr>
        <p:spPr>
          <a:xfrm>
            <a:off x="8354695" y="3308985"/>
            <a:ext cx="3448050" cy="3183890"/>
          </a:xfrm>
          <a:prstGeom prst="roundRect">
            <a:avLst/>
          </a:prstGeom>
          <a:blipFill rotWithShape="1">
            <a:blip r:embed="rId3"/>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407" name="文本框 40"/>
          <p:cNvSpPr txBox="1"/>
          <p:nvPr/>
        </p:nvSpPr>
        <p:spPr>
          <a:xfrm>
            <a:off x="783908" y="537210"/>
            <a:ext cx="3373755"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Langkah Pertama</a:t>
            </a:r>
            <a:endParaRPr lang="en-US" altLang="zh-CN" sz="3200" dirty="0">
              <a:solidFill>
                <a:schemeClr val="bg1"/>
              </a:solidFill>
              <a:latin typeface="Microsoft YaHei Light" panose="020B0502040204020203" pitchFamily="34" charset="-122"/>
              <a:ea typeface="Microsoft YaHei Light" panose="020B0502040204020203" pitchFamily="34"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6710" y="1250950"/>
            <a:ext cx="6430645" cy="224536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Pada tahap ini membuat Data Warehouse di SSMS. Data Warehouse ini kita namakan DWH_Project yang terdiri dari 1 Table Fact dan beberapa Table Dimansion.</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8" name="Rounded Rectangle 7"/>
          <p:cNvSpPr/>
          <p:nvPr/>
        </p:nvSpPr>
        <p:spPr>
          <a:xfrm>
            <a:off x="7573645" y="1250950"/>
            <a:ext cx="3862705" cy="4586605"/>
          </a:xfrm>
          <a:prstGeom prst="roundRect">
            <a:avLst/>
          </a:prstGeom>
          <a:blipFill rotWithShape="1">
            <a:blip r:embed="rId1"/>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407" name="文本框 40"/>
          <p:cNvSpPr txBox="1"/>
          <p:nvPr/>
        </p:nvSpPr>
        <p:spPr>
          <a:xfrm>
            <a:off x="975360" y="537210"/>
            <a:ext cx="2990850"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Langkah Kedua</a:t>
            </a:r>
            <a:endParaRPr lang="en-US" altLang="zh-CN" sz="3200" dirty="0">
              <a:solidFill>
                <a:schemeClr val="bg1"/>
              </a:solidFill>
              <a:latin typeface="Microsoft YaHei Light" panose="020B0502040204020203" pitchFamily="34" charset="-122"/>
              <a:ea typeface="Microsoft YaHei Light" panose="020B0502040204020203" pitchFamily="34" charset="-122"/>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微软雅黑">
  <a:themeElements>
    <a:clrScheme name="自定义 8">
      <a:dk1>
        <a:sysClr val="windowText" lastClr="000000"/>
      </a:dk1>
      <a:lt1>
        <a:sysClr val="window" lastClr="FFFFFF"/>
      </a:lt1>
      <a:dk2>
        <a:srgbClr val="44546A"/>
      </a:dk2>
      <a:lt2>
        <a:srgbClr val="E7E6E6"/>
      </a:lt2>
      <a:accent1>
        <a:srgbClr val="EA9619"/>
      </a:accent1>
      <a:accent2>
        <a:srgbClr val="3A3838"/>
      </a:accent2>
      <a:accent3>
        <a:srgbClr val="75ACCA"/>
      </a:accent3>
      <a:accent4>
        <a:srgbClr val="BF5A5A"/>
      </a:accent4>
      <a:accent5>
        <a:srgbClr val="4E5C71"/>
      </a:accent5>
      <a:accent6>
        <a:srgbClr val="000000"/>
      </a:accent6>
      <a:hlink>
        <a:srgbClr val="EB7513"/>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latin typeface="Microsoft YaHei Light" panose="020B0502040204020203" pitchFamily="34" charset="-122"/>
            <a:ea typeface="Microsoft YaHei Light" panose="020B0502040204020203"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3123</Words>
  <Application>WPS Presentation</Application>
  <PresentationFormat>自定义</PresentationFormat>
  <Paragraphs>242</Paragraphs>
  <Slides>19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Calibri</vt:lpstr>
      <vt:lpstr>Microsoft YaHei Light</vt:lpstr>
      <vt:lpstr>Aharoni</vt:lpstr>
      <vt:lpstr>Segoe Print</vt:lpstr>
      <vt:lpstr>Microsoft YaHei</vt:lpstr>
      <vt:lpstr>Rubik SemiBold</vt:lpstr>
      <vt:lpstr>Arial Unicode MS</vt:lpstr>
      <vt:lpstr>微软雅黑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杨桉楠</dc:creator>
  <cp:lastModifiedBy>Helmi</cp:lastModifiedBy>
  <cp:revision>84</cp:revision>
  <dcterms:created xsi:type="dcterms:W3CDTF">2015-02-04T03:55:00Z</dcterms:created>
  <dcterms:modified xsi:type="dcterms:W3CDTF">2023-05-14T01:20:47Z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03370B635A7449C7A70D5BFA997B742B</vt:lpwstr>
  </property>
</Properties>
</file>