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9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406" r:id="rId12"/>
    <p:sldId id="418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4" autoAdjust="0"/>
    <p:restoredTop sz="92564"/>
  </p:normalViewPr>
  <p:slideViewPr>
    <p:cSldViewPr snapToGrid="0">
      <p:cViewPr>
        <p:scale>
          <a:sx n="80" d="100"/>
          <a:sy n="80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为了快速加载主体内容，我们在布局时候可以把最重要的放在最前面  实现要求：主间部分内容的宽度是要自适应的</a:t>
            </a:r>
            <a:endParaRPr lang="zh-CN" altLang="en-US"/>
          </a:p>
          <a:p>
            <a:r>
              <a:rPr lang="zh-CN" altLang="en-US"/>
              <a:t>写结构的时候要注意，父元素的的三栏务必先写中间盒子。因为中间盒子是要被优先渲染嘛~并且设置其自适应，也就是width:100%。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为了快速加载主体内容，我们在布局时候可以把最重要的放在最前面  实现要求：主间部分内容的宽度是要自适应的</a:t>
            </a:r>
            <a:endParaRPr lang="zh-CN" altLang="en-US"/>
          </a:p>
          <a:p>
            <a:r>
              <a:rPr lang="zh-CN" altLang="en-US"/>
              <a:t>写结构的时候要注意，父元素的的三栏务必先写中间盒子。因为中间盒子是要被优先渲染嘛~并且设置其自适应，也就是width:100%。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5" y="2814955"/>
            <a:ext cx="4324985" cy="1228725"/>
          </a:xfrm>
        </p:spPr>
        <p:txBody>
          <a:bodyPr>
            <a:normAutofit/>
          </a:bodyPr>
          <a:p>
            <a:r>
              <a:rPr lang="zh-CN" altLang="en-US" sz="6000" b="1" dirty="0"/>
              <a:t>常用布局 </a:t>
            </a:r>
            <a:endParaRPr lang="zh-CN" alt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2821940" y="461645"/>
            <a:ext cx="5662295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lvl="0" indent="-342900" eaLnBrk="1" hangingPunct="1"/>
            <a:r>
              <a:rPr lang="zh-CN" altLang="en-US" sz="40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流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双飞翼布局 和 圣杯布局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604645"/>
            <a:ext cx="3813175" cy="3103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95620" y="1919605"/>
            <a:ext cx="551116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双飞翼布局是一种比较灵活的布局，始于淘宝UED</a:t>
            </a:r>
            <a:endParaRPr lang="zh-CN" altLang="en-US"/>
          </a:p>
          <a:p>
            <a:r>
              <a:rPr lang="zh-CN" altLang="en-US"/>
              <a:t>（在国外称为圣杯布局，在国内称为双飞翼布局）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圣杯布局和双飞翼布局达到的效果基本相同，都是侧边两栏宽度固定，中间栏宽度自适应。</a:t>
            </a:r>
            <a:r>
              <a:rPr lang="zh-CN" altLang="en-US"/>
              <a:t> 主要的不同之处就是在解决中间部分被挡住的问题时，采取的解决办法不一样，圣杯布局是在父元素上设置了padding-left和padding-right，在给左右两边的内容设置position为relative，通过左移和右移来使得左右两边的内容得以很好的展现，而双飞翼则是在center这个div中再加了一个div来放置内容，在给这个新的div设置margin-left和margin-right 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2821940" y="461645"/>
            <a:ext cx="5662295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lvl="0" indent="-342900" eaLnBrk="1" hangingPunct="1"/>
            <a:r>
              <a:rPr lang="zh-CN" altLang="en-US" sz="40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流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双飞翼布局 和 圣杯布局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1415" y="1196975"/>
            <a:ext cx="8090535" cy="495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 双飞翼布局要求</a:t>
            </a:r>
            <a:endParaRPr lang="zh-CN" altLang="en-US" sz="2000"/>
          </a:p>
          <a:p>
            <a:endParaRPr lang="zh-CN" alt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header和footer各自占领屏幕所有宽度，高度固定。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中间的container是一个三栏布局。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三栏布局两侧宽度固定不变，中间部分自动填充整个区域。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中间部分的高度是三栏中最高的区域的高度。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457200" indent="-457200"/>
            <a:r>
              <a:rPr lang="zh-CN" altLang="en-US" sz="2000"/>
              <a:t>双飞翼布局的实现</a:t>
            </a:r>
            <a:endParaRPr lang="zh-CN" altLang="en-US" sz="2000"/>
          </a:p>
          <a:p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left、center、right三种都设置左浮动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设置center宽度为100%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设置负边距，left设置负边距为100%，right设置负边距为自身宽度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设置content的margin值为左右两个侧栏留出空间，margin值大小为left和right宽度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5608955" y="229870"/>
            <a:ext cx="1283970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lvl="0" indent="-342900" eaLnBrk="1" hangingPunct="1"/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布局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338" name="TextBox 4"/>
          <p:cNvSpPr txBox="1"/>
          <p:nvPr/>
        </p:nvSpPr>
        <p:spPr>
          <a:xfrm>
            <a:off x="2140585" y="1118870"/>
            <a:ext cx="76152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float:left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;  ?    position  ?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display:inline;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 ?  ......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1"/>
          <a:srcRect l="42389" t="20471" r="8495" b="17882"/>
          <a:stretch>
            <a:fillRect/>
          </a:stretch>
        </p:blipFill>
        <p:spPr>
          <a:xfrm>
            <a:off x="2019935" y="2319655"/>
            <a:ext cx="7515225" cy="4275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4149090" y="248285"/>
            <a:ext cx="4244340" cy="1325880"/>
          </a:xfrm>
        </p:spPr>
        <p:txBody>
          <a:bodyPr wrap="square" lIns="35723" tIns="35723" rIns="35723" bIns="35723" anchor="ctr"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响应式布局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Text Box 3"/>
          <p:cNvSpPr txBox="1"/>
          <p:nvPr/>
        </p:nvSpPr>
        <p:spPr>
          <a:xfrm>
            <a:off x="1253490" y="1901190"/>
            <a:ext cx="9379585" cy="3962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0" hangingPunct="0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Responsive Web Design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/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lvl="0" indent="0" eaLnBrk="0" hangingPunct="0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将已有的开发技巧（弹性网格布局、弹性图片、媒体和媒体查询）整合起来，命名为响应式网页设计，是一种针对任意设备对网页内容进行“完美”布局的一种显示机制。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lvl="0" indent="0" eaLnBrk="0" hangingPunct="0"/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lvl="0" indent="0" eaLnBrk="0" hangingPunct="0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简言之，是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一个网站能够兼容多个终端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——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而不是为每个终端做一个特定的版本。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lvl="0" indent="0" eaLnBrk="0" hangingPunct="0"/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9655" y="1482725"/>
            <a:ext cx="10997565" cy="4479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eaLnBrk="0" hangingPunct="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优势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marL="800100" lvl="1" indent="-3429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多终端视觉和操作体验风格统一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marL="800100" lvl="1" indent="-3429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兼容当前及未来新设备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marL="800100" lvl="1" indent="-3429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节约了开发成本，维护成本也降低很多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marL="342900" lvl="0" indent="-342900" eaLnBrk="0" hangingPunct="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不足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marL="800100" lvl="1" indent="-3429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兼容性：低版本浏览器兼容性有问题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marL="800100" lvl="1" indent="-3429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移动带宽流量：相比较手机定制网站，流量稍大，但比较加载一个完整pc端网站显然是小得多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marL="800100" lvl="1" indent="-3429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代码累赘，会出现隐藏无用的元素，加载时间加长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  <a:p>
            <a:pPr marL="800100" lvl="1" indent="-3429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在设计的初期就要考虑的页面如何在多终端显示，兼容各种设备工作量大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1220" y="271145"/>
            <a:ext cx="339661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>
                <a:ea typeface="华文楷体" pitchFamily="2" charset="-122"/>
                <a:sym typeface="+mn-ea"/>
              </a:rPr>
              <a:t>响应式布局优劣</a:t>
            </a:r>
            <a:endParaRPr lang="zh-CN" alt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wrap="square" lIns="35723" tIns="35723" rIns="35723" bIns="35723" anchor="ctr"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响应式应用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334770" y="1821180"/>
            <a:ext cx="8010525" cy="3908425"/>
          </a:xfrm>
        </p:spPr>
        <p:txBody>
          <a:bodyPr wrap="square" lIns="35723" tIns="35723" rIns="35723" bIns="35723" anchor="ctr"/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适用什么？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对于重内容的网站，例如形象展示，则比较适合使用响应式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不适用什么？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对于重功能的网站，如电子商务类，则更推荐使用独立移动网站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wrap="square" lIns="35723" tIns="35723" rIns="35723" bIns="35723" anchor="ctr"/>
          <a:p>
            <a:r>
              <a:rPr lang="zh-CN" altLang="en-US" b="1">
                <a:ea typeface="华文楷体" pitchFamily="2" charset="-122"/>
              </a:rPr>
              <a:t>响应式实现</a:t>
            </a:r>
            <a:endParaRPr lang="zh-CN" altLang="en-US" b="1">
              <a:ea typeface="华文楷体" pitchFamily="2" charset="-122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1166813" y="1279525"/>
            <a:ext cx="6727825" cy="3457575"/>
          </a:xfrm>
        </p:spPr>
        <p:txBody>
          <a:bodyPr wrap="square" lIns="35723" tIns="35723" rIns="35723" bIns="35723" anchor="ctr"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CSS3-media Query（媒体查询）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javascript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第三方开源框架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2226310" y="191770"/>
            <a:ext cx="8100060" cy="519430"/>
          </a:xfrm>
        </p:spPr>
        <p:txBody>
          <a:bodyPr wrap="square" lIns="35723" tIns="35723" rIns="35723" bIns="35723" anchor="ctr">
            <a:normAutofit fontScale="90000"/>
          </a:bodyPr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CSS3-media Query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Text Box 3"/>
          <p:cNvSpPr txBox="1"/>
          <p:nvPr/>
        </p:nvSpPr>
        <p:spPr>
          <a:xfrm>
            <a:off x="508000" y="984250"/>
            <a:ext cx="10681335" cy="2858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0" hangingPunct="0"/>
            <a:r>
              <a:rPr lang="en-US" altLang="zh-CN" sz="2400">
                <a:latin typeface="Gill Sans" pitchFamily="7" charset="0"/>
                <a:ea typeface="微软雅黑" panose="020B0503020204020204" pitchFamily="34" charset="-122"/>
                <a:sym typeface="Gill Sans" pitchFamily="7" charset="0"/>
              </a:rPr>
              <a:t>定义和使用</a:t>
            </a:r>
            <a:endParaRPr lang="en-US" altLang="zh-CN" sz="2400">
              <a:latin typeface="Gill Sans" pitchFamily="7" charset="0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使用 @media 查询，你可以针对不同的媒体类型定义不同的样式。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@media 可以针对不同的屏幕尺寸设置不同的样式，特别是如果你需要设置响应式设计的页面，@media 是非常有用的。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当你重置浏览器大小的过程中，页面也会根据浏览器的宽度和高度重新渲染页面。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</p:txBody>
      </p:sp>
      <p:pic>
        <p:nvPicPr>
          <p:cNvPr id="28675" name="Picture 4" descr="QQ截图20150614123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260" y="3842068"/>
            <a:ext cx="8701088" cy="2249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0445" y="770890"/>
            <a:ext cx="11055985" cy="5316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eaLnBrk="0" hangingPunct="0">
              <a:lnSpc>
                <a:spcPct val="13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CSS 语法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外联CSS语法：</a:t>
            </a:r>
            <a:endParaRPr lang="zh-CN" altLang="en-US" sz="240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&lt;link rel="stylesheet" media="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mediatype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and|not|only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(</a:t>
            </a:r>
            <a:r>
              <a:rPr lang="zh-CN" altLang="en-US" sz="240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media feature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)" href="mystylesheet.css"&gt;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媒体类型：mediatype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关键字：and|not|only</a:t>
            </a:r>
            <a:endParaRPr lang="zh-CN" altLang="en-US" sz="240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媒体特征：media feature</a:t>
            </a:r>
            <a:endParaRPr lang="zh-CN" altLang="en-US" sz="240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endParaRPr lang="zh-CN" altLang="en-US" sz="240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实例：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&lt;link rel="stylesheet" media="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screen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and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(</a:t>
            </a:r>
            <a:r>
              <a:rPr lang="zh-CN" altLang="en-US" sz="240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min-width:1024px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)" href="red.css" /&gt;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4030" y="711200"/>
            <a:ext cx="9335135" cy="4841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eaLnBrk="0" hangingPunct="0">
              <a:lnSpc>
                <a:spcPct val="13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CSS 语法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内嵌样式的语法：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@media 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mediatype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and|not|only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(</a:t>
            </a:r>
            <a:r>
              <a:rPr lang="zh-CN" altLang="en-US" sz="240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media feature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) { ... 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媒体类型：mediatype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关键字：and|not|only</a:t>
            </a:r>
            <a:endParaRPr lang="zh-CN" altLang="en-US" sz="240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媒体特征：media feature</a:t>
            </a:r>
            <a:endParaRPr lang="zh-CN" altLang="en-US" sz="240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endParaRPr lang="zh-CN" altLang="en-US" sz="240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实例：&lt;style&gt;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               @media 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all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and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(</a:t>
            </a:r>
            <a:r>
              <a:rPr lang="zh-CN" altLang="en-US" sz="240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min-width:500px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) { … 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         &lt;/style&gt;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/>
          <p:nvPr/>
        </p:nvSpPr>
        <p:spPr>
          <a:xfrm>
            <a:off x="1045210" y="1957705"/>
            <a:ext cx="9017635" cy="2630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双飞翼布局 和 圣杯布局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CSS3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弹性布局（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flex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布局）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CSS3 响应式设计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flex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布局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</p:txBody>
      </p:sp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课程目标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790" y="385445"/>
            <a:ext cx="9321165" cy="5791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媒体类型：mediatype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all	    用于所有设备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screen    用于电脑屏幕，平板电脑，智能手机等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print	    用于打印机和打印预览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speech   应用于屏幕阅读器等发声设备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aural	    用于语音和声音合成器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braille	    应用于盲文触摸式反馈设备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embossed	用于打印的盲人印刷设备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handheld	用于掌上设备或更小的装置，如PDA和小型电话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projection	用于投影设备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tty	用于固定的字符网格，如电报和对字符有限制的便携设备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tv	用于电视和网络电视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2795" y="1008380"/>
            <a:ext cx="9990455" cy="4841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关键字：and|not|only</a:t>
            </a:r>
            <a:endParaRPr lang="zh-CN" altLang="en-US" sz="240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and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用来连接条件，然后括号里就是一个媒体特征查询语句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not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用来排除某种媒体类型，即用于排除符合表达式的设备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only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用来限定某种媒体类型，可用来排除不支持媒体查询的浏览器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实例：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@media screen 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and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(min-width: 500px) 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and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(max-width : 800px)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&lt;link rel="stylesheet" media="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not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print and (max-width: 1200px)" href="red.css" type="text/css" /&gt;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&lt;link rel="stylesheet" media="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only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screen and (max-width:240px)" href="w240.css" type="text/css" /&gt; </a:t>
            </a: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4045268" y="15525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lvl="0" indent="-342900" eaLnBrk="1" hangingPunct="1"/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固定宽度布局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717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975" y="1236980"/>
            <a:ext cx="7032625" cy="518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4541203" y="33051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lvl="0" indent="-342900" eaLnBrk="1" hangingPunct="1"/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固定宽度布局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4" name="文本框 2"/>
          <p:cNvSpPr txBox="1"/>
          <p:nvPr/>
        </p:nvSpPr>
        <p:spPr>
          <a:xfrm>
            <a:off x="1039495" y="1538605"/>
            <a:ext cx="9913620" cy="3539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固定宽度布局（Fixed Layout）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/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这种布局有一个设置了固定宽度的外包裹，里面的各个模块也是固定宽度而非百分比。重要的是容器（外包裹）元素是设置为不能移动的。无论访问者屏幕的分辨率是多少，网页都显示为和其它访问者相同的宽度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4161473" y="46132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lvl="0" indent="-342900" eaLnBrk="1" hangingPunct="1"/>
            <a:r>
              <a:rPr lang="zh-CN" altLang="en-US" sz="40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流</a:t>
            </a:r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流体布局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921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1208088"/>
            <a:ext cx="7646988" cy="5453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4686618" y="57816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lvl="0" indent="-342900" eaLnBrk="1" hangingPunct="1"/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流体布局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242" name="文本框 2"/>
          <p:cNvSpPr txBox="1"/>
          <p:nvPr/>
        </p:nvSpPr>
        <p:spPr>
          <a:xfrm>
            <a:off x="835025" y="1503680"/>
            <a:ext cx="9972040" cy="3539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流动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/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流体布局（Fluid/Liquid Layout）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/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sym typeface="Gill Sans" pitchFamily="7" charset="0"/>
              </a:rPr>
              <a:t>流动布局，也被成为流体布局，主体部分都是用了百分比宽度，因此可以自适应用户的分辨率。虽然有些设计师可能给流动布局中某些元素设置了固定宽度，比如margin，只要主体元素是百分比宽度，就可以让布局自适应适应各种分辨率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sym typeface="Gill Sans" pitchFamily="7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195570" y="454025"/>
            <a:ext cx="4109085" cy="519430"/>
          </a:xfrm>
        </p:spPr>
        <p:txBody>
          <a:bodyPr wrap="square" lIns="35723" tIns="35723" rIns="35723" bIns="35723" anchor="ctr">
            <a:normAutofit fontScale="90000"/>
          </a:bodyPr>
          <a:p>
            <a:pPr marL="342900" lvl="0" indent="-342900" eaLnBrk="1" hangingPunct="1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分栏布局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4"/>
          <p:cNvPicPr>
            <a:picLocks noChangeAspect="1"/>
          </p:cNvPicPr>
          <p:nvPr/>
        </p:nvPicPr>
        <p:blipFill>
          <a:blip r:embed="rId1"/>
          <a:srcRect t="9558" r="31013" b="19981"/>
          <a:stretch>
            <a:fillRect/>
          </a:stretch>
        </p:blipFill>
        <p:spPr>
          <a:xfrm>
            <a:off x="1934845" y="1106805"/>
            <a:ext cx="8140065" cy="5194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4"/>
          <p:cNvPicPr>
            <a:picLocks noChangeAspect="1"/>
          </p:cNvPicPr>
          <p:nvPr/>
        </p:nvPicPr>
        <p:blipFill>
          <a:blip r:embed="rId1"/>
          <a:srcRect t="9558" r="31013" b="45146"/>
          <a:stretch>
            <a:fillRect/>
          </a:stretch>
        </p:blipFill>
        <p:spPr>
          <a:xfrm>
            <a:off x="1167130" y="3544888"/>
            <a:ext cx="7061200" cy="2897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608955" y="249555"/>
            <a:ext cx="1780540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lvl="0" indent="-342900" eaLnBrk="1" hangingPunct="1"/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分栏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6" name="TextBox 6"/>
          <p:cNvSpPr txBox="1"/>
          <p:nvPr/>
        </p:nvSpPr>
        <p:spPr>
          <a:xfrm>
            <a:off x="968375" y="766763"/>
            <a:ext cx="7696200" cy="2652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column-count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auto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|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整数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；---控制栏数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column-width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auto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|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length；---每栏的宽度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column-gap :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length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---两栏之间的间距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column-rule :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宽度，线型，颜色；---栏与栏的间隔线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类似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border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solid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|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dotted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|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dashed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  实线 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|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点线 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|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虚线 </a:t>
            </a:r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column-width和column-count可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以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让一个元素进行多列布局</a:t>
            </a: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column-gap和column-rule就处在相邻两列之间</a:t>
            </a: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</p:txBody>
      </p:sp>
      <p:cxnSp>
        <p:nvCxnSpPr>
          <p:cNvPr id="8197" name="Straight Arrow Connector 7"/>
          <p:cNvCxnSpPr/>
          <p:nvPr/>
        </p:nvCxnSpPr>
        <p:spPr>
          <a:xfrm flipH="1" flipV="1">
            <a:off x="3571875" y="4478338"/>
            <a:ext cx="2036763" cy="222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198" name="Straight Arrow Connector 15"/>
          <p:cNvCxnSpPr/>
          <p:nvPr/>
        </p:nvCxnSpPr>
        <p:spPr>
          <a:xfrm flipH="1">
            <a:off x="5608638" y="4060825"/>
            <a:ext cx="385762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" name="Rectangle 26"/>
          <p:cNvSpPr/>
          <p:nvPr/>
        </p:nvSpPr>
        <p:spPr>
          <a:xfrm>
            <a:off x="3313113" y="3544888"/>
            <a:ext cx="223837" cy="28971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 algn="ctr"/>
            <a:endParaRPr lang="zh-CN" altLang="en-US" sz="4200">
              <a:latin typeface="Gill Sans" pitchFamily="7" charset="0"/>
              <a:ea typeface="MS PGothic" panose="020B0600070205080204" pitchFamily="2" charset="-128"/>
              <a:sym typeface="Gill Sans" pitchFamily="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46295" y="316230"/>
            <a:ext cx="2538095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lvl="0" indent="-342900" eaLnBrk="1" hangingPunct="1"/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分栏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19" name="TextBox 9"/>
          <p:cNvSpPr txBox="1"/>
          <p:nvPr/>
        </p:nvSpPr>
        <p:spPr>
          <a:xfrm>
            <a:off x="320675" y="1133475"/>
            <a:ext cx="8699500" cy="48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 eaLnBrk="0" hangingPunct="0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column-span : all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none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7" charset="0"/>
              </a:rPr>
              <a:t>    是否跨栏显示（火狐不支持）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 pitchFamily="7" charset="0"/>
            </a:endParaRPr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1"/>
          <a:srcRect t="11243" r="27518" b="48117"/>
          <a:stretch>
            <a:fillRect/>
          </a:stretch>
        </p:blipFill>
        <p:spPr>
          <a:xfrm>
            <a:off x="782955" y="1856423"/>
            <a:ext cx="5805488" cy="1830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2"/>
          <a:srcRect t="11243" r="27863" b="51231"/>
          <a:stretch>
            <a:fillRect/>
          </a:stretch>
        </p:blipFill>
        <p:spPr>
          <a:xfrm>
            <a:off x="673100" y="4264025"/>
            <a:ext cx="5805488" cy="169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2905</Words>
  <Application>WPS 演示</Application>
  <PresentationFormat>宽屏</PresentationFormat>
  <Paragraphs>162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Gill Sans</vt:lpstr>
      <vt:lpstr>Segoe Print</vt:lpstr>
      <vt:lpstr>华文楷体</vt:lpstr>
      <vt:lpstr>MS PGothic</vt:lpstr>
      <vt:lpstr>Calibri Light</vt:lpstr>
      <vt:lpstr>Arial Unicode MS</vt:lpstr>
      <vt:lpstr>Calibri</vt:lpstr>
      <vt:lpstr>Office 主题</vt:lpstr>
      <vt:lpstr>常用布局 </vt:lpstr>
      <vt:lpstr>课程目标</vt:lpstr>
      <vt:lpstr>固定宽度布局</vt:lpstr>
      <vt:lpstr>固定宽度布局</vt:lpstr>
      <vt:lpstr>流流体布局</vt:lpstr>
      <vt:lpstr>流体布局</vt:lpstr>
      <vt:lpstr>分栏布局</vt:lpstr>
      <vt:lpstr>分栏</vt:lpstr>
      <vt:lpstr>分栏</vt:lpstr>
      <vt:lpstr>流双飞翼布局 和 圣杯布局</vt:lpstr>
      <vt:lpstr>流双飞翼布局 和 圣杯布局</vt:lpstr>
      <vt:lpstr>布局</vt:lpstr>
      <vt:lpstr>响应式布局</vt:lpstr>
      <vt:lpstr>PowerPoint 演示文稿</vt:lpstr>
      <vt:lpstr>响应式应用</vt:lpstr>
      <vt:lpstr>响应式实现</vt:lpstr>
      <vt:lpstr>	CSS3-media Query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慧忍</cp:lastModifiedBy>
  <cp:revision>327</cp:revision>
  <dcterms:created xsi:type="dcterms:W3CDTF">2016-01-06T07:24:00Z</dcterms:created>
  <dcterms:modified xsi:type="dcterms:W3CDTF">2019-11-25T09:41:05Z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