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367" r:id="rId4"/>
    <p:sldId id="382" r:id="rId5"/>
    <p:sldId id="369" r:id="rId6"/>
    <p:sldId id="256" r:id="rId7"/>
    <p:sldId id="397" r:id="rId9"/>
    <p:sldId id="396" r:id="rId10"/>
    <p:sldId id="398" r:id="rId11"/>
    <p:sldId id="399" r:id="rId12"/>
    <p:sldId id="401" r:id="rId13"/>
    <p:sldId id="375" r:id="rId14"/>
    <p:sldId id="385" r:id="rId15"/>
    <p:sldId id="402" r:id="rId16"/>
    <p:sldId id="403" r:id="rId17"/>
    <p:sldId id="407" r:id="rId18"/>
    <p:sldId id="408" r:id="rId19"/>
    <p:sldId id="409" r:id="rId20"/>
    <p:sldId id="411" r:id="rId21"/>
    <p:sldId id="412" r:id="rId22"/>
    <p:sldId id="413" r:id="rId23"/>
    <p:sldId id="404" r:id="rId24"/>
    <p:sldId id="405" r:id="rId25"/>
    <p:sldId id="406" r:id="rId26"/>
    <p:sldId id="383" r:id="rId27"/>
    <p:sldId id="384" r:id="rId28"/>
    <p:sldId id="386" r:id="rId29"/>
    <p:sldId id="387" r:id="rId30"/>
    <p:sldId id="388" r:id="rId31"/>
    <p:sldId id="389" r:id="rId32"/>
    <p:sldId id="390" r:id="rId33"/>
    <p:sldId id="414" r:id="rId34"/>
    <p:sldId id="415" r:id="rId35"/>
    <p:sldId id="416" r:id="rId36"/>
    <p:sldId id="417" r:id="rId37"/>
    <p:sldId id="420" r:id="rId38"/>
    <p:sldId id="418" r:id="rId39"/>
    <p:sldId id="419" r:id="rId40"/>
    <p:sldId id="421" r:id="rId41"/>
    <p:sldId id="422" r:id="rId42"/>
    <p:sldId id="423" r:id="rId43"/>
    <p:sldId id="424" r:id="rId44"/>
    <p:sldId id="425" r:id="rId45"/>
    <p:sldId id="426" r:id="rId46"/>
    <p:sldId id="432" r:id="rId47"/>
    <p:sldId id="427" r:id="rId48"/>
    <p:sldId id="428" r:id="rId49"/>
    <p:sldId id="429" r:id="rId50"/>
    <p:sldId id="430" r:id="rId51"/>
    <p:sldId id="431" r:id="rId52"/>
    <p:sldId id="440" r:id="rId53"/>
    <p:sldId id="433" r:id="rId54"/>
    <p:sldId id="434" r:id="rId55"/>
    <p:sldId id="441" r:id="rId56"/>
    <p:sldId id="439" r:id="rId57"/>
    <p:sldId id="442" r:id="rId58"/>
    <p:sldId id="443" r:id="rId59"/>
    <p:sldId id="444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391" r:id="rId68"/>
    <p:sldId id="366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079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B61117"/>
    <a:srgbClr val="EC1632"/>
    <a:srgbClr val="226674"/>
    <a:srgbClr val="8BA3A7"/>
    <a:srgbClr val="408D9D"/>
    <a:srgbClr val="34495E"/>
    <a:srgbClr val="276F7D"/>
    <a:srgbClr val="16454D"/>
    <a:srgbClr val="28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48"/>
      </p:cViewPr>
      <p:guideLst>
        <p:guide orient="horz" pos="2087"/>
        <p:guide pos="59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7T22:50:00.521" idx="1">
    <p:pos x="2139" y="1968"/>
    <p:text>value 属性为 input 元素设定值。
对于不同的输入类型，value 属性的用法也不同：
type="button", "reset", "submit" - 定义按钮上的显示的文本
type="text", "password", "hidden" - 定义输入字段的初始值
type="checkbox", "radio", "image" - 定义与输入相关联的值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749-55FB-4192-B694-A3C94997CF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物理元素强调的是一种物理行为。比如说，把一段文字用b加粗，意思是告诉浏览器应该加粗显示，没有其他作用。而&lt;strong&gt;可以从字面理解知道它是强调的意思，&lt;strong&gt;是逻辑标签，强调文档逻辑。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文档类型，会使浏览器使用相应标准加载网页并显示，文档类型定义在HTML文档的第一行，在html标签之前，文档不定义DOCTYPE，浏览器将无法获知HTML或XHTML文档的类型，因此会进入混乱模式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/>
          <p:nvPr userDrawn="1"/>
        </p:nvSpPr>
        <p:spPr>
          <a:xfrm>
            <a:off x="251969" y="1"/>
            <a:ext cx="5634481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3"/>
          <p:cNvSpPr/>
          <p:nvPr userDrawn="1"/>
        </p:nvSpPr>
        <p:spPr>
          <a:xfrm>
            <a:off x="1" y="1"/>
            <a:ext cx="5657849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8"/>
          <p:cNvSpPr/>
          <p:nvPr userDrawn="1"/>
        </p:nvSpPr>
        <p:spPr>
          <a:xfrm>
            <a:off x="526288" y="222504"/>
            <a:ext cx="490515" cy="430784"/>
          </a:xfrm>
          <a:prstGeom prst="parallelogram">
            <a:avLst>
              <a:gd name="adj" fmla="val 7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平行四边形 9"/>
          <p:cNvSpPr/>
          <p:nvPr userDrawn="1"/>
        </p:nvSpPr>
        <p:spPr>
          <a:xfrm>
            <a:off x="767415" y="410122"/>
            <a:ext cx="228829" cy="243167"/>
          </a:xfrm>
          <a:prstGeom prst="parallelogram">
            <a:avLst>
              <a:gd name="adj" fmla="val 72170"/>
            </a:avLst>
          </a:pr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CA4E-33B5-4760-B5B9-D62DB5D11D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1AC0-7538-4CD6-B135-72EAB5CE7B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511"/>
            <a:ext cx="12192000" cy="4680016"/>
          </a:xfrm>
          <a:custGeom>
            <a:avLst/>
            <a:gdLst>
              <a:gd name="connsiteX0" fmla="*/ 0 w 12192000"/>
              <a:gd name="connsiteY0" fmla="*/ 0 h 3067291"/>
              <a:gd name="connsiteX1" fmla="*/ 12192000 w 12192000"/>
              <a:gd name="connsiteY1" fmla="*/ 0 h 3067291"/>
              <a:gd name="connsiteX2" fmla="*/ 12192000 w 12192000"/>
              <a:gd name="connsiteY2" fmla="*/ 3067291 h 3067291"/>
              <a:gd name="connsiteX3" fmla="*/ 0 w 12192000"/>
              <a:gd name="connsiteY3" fmla="*/ 3067291 h 3067291"/>
              <a:gd name="connsiteX4" fmla="*/ 0 w 12192000"/>
              <a:gd name="connsiteY4" fmla="*/ 0 h 3067291"/>
              <a:gd name="connsiteX0-1" fmla="*/ 0 w 12192000"/>
              <a:gd name="connsiteY0-2" fmla="*/ 0 h 4016415"/>
              <a:gd name="connsiteX1-3" fmla="*/ 12192000 w 12192000"/>
              <a:gd name="connsiteY1-4" fmla="*/ 0 h 4016415"/>
              <a:gd name="connsiteX2-5" fmla="*/ 12192000 w 12192000"/>
              <a:gd name="connsiteY2-6" fmla="*/ 3067291 h 4016415"/>
              <a:gd name="connsiteX3-7" fmla="*/ 0 w 12192000"/>
              <a:gd name="connsiteY3-8" fmla="*/ 4016415 h 4016415"/>
              <a:gd name="connsiteX4-9" fmla="*/ 0 w 12192000"/>
              <a:gd name="connsiteY4-10" fmla="*/ 0 h 4016415"/>
              <a:gd name="connsiteX0-11" fmla="*/ 0 w 12192000"/>
              <a:gd name="connsiteY0-12" fmla="*/ 0 h 4404764"/>
              <a:gd name="connsiteX1-13" fmla="*/ 12192000 w 12192000"/>
              <a:gd name="connsiteY1-14" fmla="*/ 0 h 4404764"/>
              <a:gd name="connsiteX2-15" fmla="*/ 12192000 w 12192000"/>
              <a:gd name="connsiteY2-16" fmla="*/ 3067291 h 4404764"/>
              <a:gd name="connsiteX3-17" fmla="*/ 0 w 12192000"/>
              <a:gd name="connsiteY3-18" fmla="*/ 4016415 h 4404764"/>
              <a:gd name="connsiteX4-19" fmla="*/ 0 w 12192000"/>
              <a:gd name="connsiteY4-20" fmla="*/ 0 h 4404764"/>
              <a:gd name="connsiteX0-21" fmla="*/ 0 w 12192000"/>
              <a:gd name="connsiteY0-22" fmla="*/ 0 h 4641424"/>
              <a:gd name="connsiteX1-23" fmla="*/ 12192000 w 12192000"/>
              <a:gd name="connsiteY1-24" fmla="*/ 0 h 4641424"/>
              <a:gd name="connsiteX2-25" fmla="*/ 12192000 w 12192000"/>
              <a:gd name="connsiteY2-26" fmla="*/ 3067291 h 4641424"/>
              <a:gd name="connsiteX3-27" fmla="*/ 0 w 12192000"/>
              <a:gd name="connsiteY3-28" fmla="*/ 4016415 h 4641424"/>
              <a:gd name="connsiteX4-29" fmla="*/ 0 w 12192000"/>
              <a:gd name="connsiteY4-30" fmla="*/ 0 h 4641424"/>
              <a:gd name="connsiteX0-31" fmla="*/ 0 w 12192000"/>
              <a:gd name="connsiteY0-32" fmla="*/ 0 h 4646530"/>
              <a:gd name="connsiteX1-33" fmla="*/ 12192000 w 12192000"/>
              <a:gd name="connsiteY1-34" fmla="*/ 0 h 4646530"/>
              <a:gd name="connsiteX2-35" fmla="*/ 12192000 w 12192000"/>
              <a:gd name="connsiteY2-36" fmla="*/ 3067291 h 4646530"/>
              <a:gd name="connsiteX3-37" fmla="*/ 0 w 12192000"/>
              <a:gd name="connsiteY3-38" fmla="*/ 4016415 h 4646530"/>
              <a:gd name="connsiteX4-39" fmla="*/ 0 w 12192000"/>
              <a:gd name="connsiteY4-40" fmla="*/ 0 h 4646530"/>
              <a:gd name="connsiteX0-41" fmla="*/ 0 w 12192000"/>
              <a:gd name="connsiteY0-42" fmla="*/ 0 h 4680016"/>
              <a:gd name="connsiteX1-43" fmla="*/ 12192000 w 12192000"/>
              <a:gd name="connsiteY1-44" fmla="*/ 0 h 4680016"/>
              <a:gd name="connsiteX2-45" fmla="*/ 12192000 w 12192000"/>
              <a:gd name="connsiteY2-46" fmla="*/ 3067291 h 4680016"/>
              <a:gd name="connsiteX3-47" fmla="*/ 0 w 12192000"/>
              <a:gd name="connsiteY3-48" fmla="*/ 4016415 h 4680016"/>
              <a:gd name="connsiteX4-49" fmla="*/ 0 w 12192000"/>
              <a:gd name="connsiteY4-50" fmla="*/ 0 h 46800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680016">
                <a:moveTo>
                  <a:pt x="0" y="0"/>
                </a:moveTo>
                <a:lnTo>
                  <a:pt x="12192000" y="0"/>
                </a:lnTo>
                <a:lnTo>
                  <a:pt x="12192000" y="3067291"/>
                </a:lnTo>
                <a:cubicBezTo>
                  <a:pt x="8232171" y="4761053"/>
                  <a:pt x="3925103" y="5193175"/>
                  <a:pt x="0" y="4016415"/>
                </a:cubicBezTo>
                <a:lnTo>
                  <a:pt x="0" y="0"/>
                </a:lnTo>
                <a:close/>
              </a:path>
            </a:pathLst>
          </a:custGeom>
          <a:solidFill>
            <a:srgbClr val="27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6" name="矩形 4"/>
          <p:cNvSpPr/>
          <p:nvPr/>
        </p:nvSpPr>
        <p:spPr>
          <a:xfrm>
            <a:off x="0" y="2689860"/>
            <a:ext cx="5106557" cy="1722262"/>
          </a:xfrm>
          <a:custGeom>
            <a:avLst/>
            <a:gdLst>
              <a:gd name="connsiteX0" fmla="*/ 0 w 5578997"/>
              <a:gd name="connsiteY0" fmla="*/ 0 h 2349661"/>
              <a:gd name="connsiteX1" fmla="*/ 5578997 w 5578997"/>
              <a:gd name="connsiteY1" fmla="*/ 0 h 2349661"/>
              <a:gd name="connsiteX2" fmla="*/ 5578997 w 5578997"/>
              <a:gd name="connsiteY2" fmla="*/ 2349661 h 2349661"/>
              <a:gd name="connsiteX3" fmla="*/ 0 w 5578997"/>
              <a:gd name="connsiteY3" fmla="*/ 2349661 h 2349661"/>
              <a:gd name="connsiteX4" fmla="*/ 0 w 5578997"/>
              <a:gd name="connsiteY4" fmla="*/ 0 h 2349661"/>
              <a:gd name="connsiteX0-1" fmla="*/ 0 w 5578997"/>
              <a:gd name="connsiteY0-2" fmla="*/ 0 h 2349661"/>
              <a:gd name="connsiteX1-3" fmla="*/ 5578997 w 5578997"/>
              <a:gd name="connsiteY1-4" fmla="*/ 2349661 h 2349661"/>
              <a:gd name="connsiteX2-5" fmla="*/ 0 w 5578997"/>
              <a:gd name="connsiteY2-6" fmla="*/ 2349661 h 2349661"/>
              <a:gd name="connsiteX3-7" fmla="*/ 0 w 5578997"/>
              <a:gd name="connsiteY3-8" fmla="*/ 0 h 2349661"/>
              <a:gd name="connsiteX0-9" fmla="*/ 0 w 5540897"/>
              <a:gd name="connsiteY0-10" fmla="*/ 0 h 2684941"/>
              <a:gd name="connsiteX1-11" fmla="*/ 5540897 w 5540897"/>
              <a:gd name="connsiteY1-12" fmla="*/ 2684941 h 2684941"/>
              <a:gd name="connsiteX2-13" fmla="*/ 0 w 5540897"/>
              <a:gd name="connsiteY2-14" fmla="*/ 2349661 h 2684941"/>
              <a:gd name="connsiteX3-15" fmla="*/ 0 w 5540897"/>
              <a:gd name="connsiteY3-16" fmla="*/ 0 h 2684941"/>
              <a:gd name="connsiteX0-17" fmla="*/ 0 w 5540897"/>
              <a:gd name="connsiteY0-18" fmla="*/ 0 h 2684941"/>
              <a:gd name="connsiteX1-19" fmla="*/ 5540897 w 5540897"/>
              <a:gd name="connsiteY1-20" fmla="*/ 2684941 h 2684941"/>
              <a:gd name="connsiteX2-21" fmla="*/ 0 w 5540897"/>
              <a:gd name="connsiteY2-22" fmla="*/ 2349661 h 2684941"/>
              <a:gd name="connsiteX3-23" fmla="*/ 0 w 5540897"/>
              <a:gd name="connsiteY3-24" fmla="*/ 0 h 2684941"/>
              <a:gd name="connsiteX0-25" fmla="*/ 0 w 5540897"/>
              <a:gd name="connsiteY0-26" fmla="*/ 0 h 2684941"/>
              <a:gd name="connsiteX1-27" fmla="*/ 5540897 w 5540897"/>
              <a:gd name="connsiteY1-28" fmla="*/ 2684941 h 2684941"/>
              <a:gd name="connsiteX2-29" fmla="*/ 0 w 5540897"/>
              <a:gd name="connsiteY2-30" fmla="*/ 2349661 h 2684941"/>
              <a:gd name="connsiteX3-31" fmla="*/ 0 w 5540897"/>
              <a:gd name="connsiteY3-32" fmla="*/ 0 h 2684941"/>
              <a:gd name="connsiteX0-33" fmla="*/ 0 w 5540897"/>
              <a:gd name="connsiteY0-34" fmla="*/ 0 h 2684941"/>
              <a:gd name="connsiteX1-35" fmla="*/ 5540897 w 5540897"/>
              <a:gd name="connsiteY1-36" fmla="*/ 2684941 h 2684941"/>
              <a:gd name="connsiteX2-37" fmla="*/ 0 w 5540897"/>
              <a:gd name="connsiteY2-38" fmla="*/ 2349661 h 2684941"/>
              <a:gd name="connsiteX3-39" fmla="*/ 0 w 5540897"/>
              <a:gd name="connsiteY3-40" fmla="*/ 0 h 2684941"/>
              <a:gd name="connsiteX0-41" fmla="*/ 0 w 5540897"/>
              <a:gd name="connsiteY0-42" fmla="*/ 0 h 2694005"/>
              <a:gd name="connsiteX1-43" fmla="*/ 5540897 w 5540897"/>
              <a:gd name="connsiteY1-44" fmla="*/ 2684941 h 2694005"/>
              <a:gd name="connsiteX2-45" fmla="*/ 0 w 5540897"/>
              <a:gd name="connsiteY2-46" fmla="*/ 2349661 h 2694005"/>
              <a:gd name="connsiteX3-47" fmla="*/ 0 w 5540897"/>
              <a:gd name="connsiteY3-48" fmla="*/ 0 h 2694005"/>
              <a:gd name="connsiteX0-49" fmla="*/ 0 w 5540897"/>
              <a:gd name="connsiteY0-50" fmla="*/ 0 h 2687257"/>
              <a:gd name="connsiteX1-51" fmla="*/ 5540897 w 5540897"/>
              <a:gd name="connsiteY1-52" fmla="*/ 2684941 h 2687257"/>
              <a:gd name="connsiteX2-53" fmla="*/ 0 w 5540897"/>
              <a:gd name="connsiteY2-54" fmla="*/ 1374301 h 2687257"/>
              <a:gd name="connsiteX3-55" fmla="*/ 0 w 5540897"/>
              <a:gd name="connsiteY3-56" fmla="*/ 0 h 2687257"/>
              <a:gd name="connsiteX0-57" fmla="*/ 0 w 5540897"/>
              <a:gd name="connsiteY0-58" fmla="*/ 0 h 2690956"/>
              <a:gd name="connsiteX1-59" fmla="*/ 5540897 w 5540897"/>
              <a:gd name="connsiteY1-60" fmla="*/ 2684941 h 2690956"/>
              <a:gd name="connsiteX2-61" fmla="*/ 0 w 5540897"/>
              <a:gd name="connsiteY2-62" fmla="*/ 1374301 h 2690956"/>
              <a:gd name="connsiteX3-63" fmla="*/ 0 w 5540897"/>
              <a:gd name="connsiteY3-64" fmla="*/ 0 h 2690956"/>
              <a:gd name="connsiteX0-65" fmla="*/ 0 w 5540897"/>
              <a:gd name="connsiteY0-66" fmla="*/ 0 h 2684941"/>
              <a:gd name="connsiteX1-67" fmla="*/ 5540897 w 5540897"/>
              <a:gd name="connsiteY1-68" fmla="*/ 2684941 h 2684941"/>
              <a:gd name="connsiteX2-69" fmla="*/ 0 w 5540897"/>
              <a:gd name="connsiteY2-70" fmla="*/ 1374301 h 2684941"/>
              <a:gd name="connsiteX3-71" fmla="*/ 0 w 5540897"/>
              <a:gd name="connsiteY3-72" fmla="*/ 0 h 2684941"/>
              <a:gd name="connsiteX0-73" fmla="*/ 0 w 5540897"/>
              <a:gd name="connsiteY0-74" fmla="*/ 0 h 2715838"/>
              <a:gd name="connsiteX1-75" fmla="*/ 5540897 w 5540897"/>
              <a:gd name="connsiteY1-76" fmla="*/ 2684941 h 2715838"/>
              <a:gd name="connsiteX2-77" fmla="*/ 0 w 5540897"/>
              <a:gd name="connsiteY2-78" fmla="*/ 1374301 h 2715838"/>
              <a:gd name="connsiteX3-79" fmla="*/ 0 w 5540897"/>
              <a:gd name="connsiteY3-80" fmla="*/ 0 h 2715838"/>
              <a:gd name="connsiteX0-81" fmla="*/ 0 w 5540897"/>
              <a:gd name="connsiteY0-82" fmla="*/ 0 h 2715838"/>
              <a:gd name="connsiteX1-83" fmla="*/ 5540897 w 5540897"/>
              <a:gd name="connsiteY1-84" fmla="*/ 2684941 h 2715838"/>
              <a:gd name="connsiteX2-85" fmla="*/ 0 w 5540897"/>
              <a:gd name="connsiteY2-86" fmla="*/ 1374301 h 2715838"/>
              <a:gd name="connsiteX3-87" fmla="*/ 0 w 5540897"/>
              <a:gd name="connsiteY3-88" fmla="*/ 0 h 2715838"/>
              <a:gd name="connsiteX0-89" fmla="*/ 0 w 5540897"/>
              <a:gd name="connsiteY0-90" fmla="*/ 0 h 2715838"/>
              <a:gd name="connsiteX1-91" fmla="*/ 5540897 w 5540897"/>
              <a:gd name="connsiteY1-92" fmla="*/ 2684941 h 2715838"/>
              <a:gd name="connsiteX2-93" fmla="*/ 0 w 5540897"/>
              <a:gd name="connsiteY2-94" fmla="*/ 1374301 h 2715838"/>
              <a:gd name="connsiteX3-95" fmla="*/ 0 w 5540897"/>
              <a:gd name="connsiteY3-96" fmla="*/ 0 h 2715838"/>
              <a:gd name="connsiteX0-97" fmla="*/ 0 w 5540897"/>
              <a:gd name="connsiteY0-98" fmla="*/ 0 h 2715838"/>
              <a:gd name="connsiteX1-99" fmla="*/ 5540897 w 5540897"/>
              <a:gd name="connsiteY1-100" fmla="*/ 2684941 h 2715838"/>
              <a:gd name="connsiteX2-101" fmla="*/ 0 w 5540897"/>
              <a:gd name="connsiteY2-102" fmla="*/ 1374301 h 2715838"/>
              <a:gd name="connsiteX3-103" fmla="*/ 0 w 5540897"/>
              <a:gd name="connsiteY3-104" fmla="*/ 0 h 2715838"/>
              <a:gd name="connsiteX0-105" fmla="*/ 0 w 5540897"/>
              <a:gd name="connsiteY0-106" fmla="*/ 0 h 2715838"/>
              <a:gd name="connsiteX1-107" fmla="*/ 5540897 w 5540897"/>
              <a:gd name="connsiteY1-108" fmla="*/ 2684941 h 2715838"/>
              <a:gd name="connsiteX2-109" fmla="*/ 0 w 5540897"/>
              <a:gd name="connsiteY2-110" fmla="*/ 1374301 h 2715838"/>
              <a:gd name="connsiteX3-111" fmla="*/ 0 w 5540897"/>
              <a:gd name="connsiteY3-112" fmla="*/ 0 h 2715838"/>
              <a:gd name="connsiteX0-113" fmla="*/ 0 w 5540897"/>
              <a:gd name="connsiteY0-114" fmla="*/ 0 h 2684953"/>
              <a:gd name="connsiteX1-115" fmla="*/ 5540897 w 5540897"/>
              <a:gd name="connsiteY1-116" fmla="*/ 2684941 h 2684953"/>
              <a:gd name="connsiteX2-117" fmla="*/ 0 w 5540897"/>
              <a:gd name="connsiteY2-118" fmla="*/ 1374301 h 2684953"/>
              <a:gd name="connsiteX3-119" fmla="*/ 0 w 5540897"/>
              <a:gd name="connsiteY3-120" fmla="*/ 0 h 2684953"/>
              <a:gd name="connsiteX0-121" fmla="*/ 0 w 5106557"/>
              <a:gd name="connsiteY0-122" fmla="*/ 0 h 2011817"/>
              <a:gd name="connsiteX1-123" fmla="*/ 5106557 w 5106557"/>
              <a:gd name="connsiteY1-124" fmla="*/ 1938181 h 2011817"/>
              <a:gd name="connsiteX2-125" fmla="*/ 0 w 5106557"/>
              <a:gd name="connsiteY2-126" fmla="*/ 1374301 h 2011817"/>
              <a:gd name="connsiteX3-127" fmla="*/ 0 w 5106557"/>
              <a:gd name="connsiteY3-128" fmla="*/ 0 h 2011817"/>
              <a:gd name="connsiteX0-129" fmla="*/ 0 w 5106557"/>
              <a:gd name="connsiteY0-130" fmla="*/ 0 h 2011817"/>
              <a:gd name="connsiteX1-131" fmla="*/ 5106557 w 5106557"/>
              <a:gd name="connsiteY1-132" fmla="*/ 1938181 h 2011817"/>
              <a:gd name="connsiteX2-133" fmla="*/ 0 w 5106557"/>
              <a:gd name="connsiteY2-134" fmla="*/ 1374301 h 2011817"/>
              <a:gd name="connsiteX3-135" fmla="*/ 0 w 5106557"/>
              <a:gd name="connsiteY3-136" fmla="*/ 0 h 2011817"/>
              <a:gd name="connsiteX0-137" fmla="*/ 0 w 5106557"/>
              <a:gd name="connsiteY0-138" fmla="*/ 0 h 1944110"/>
              <a:gd name="connsiteX1-139" fmla="*/ 5106557 w 5106557"/>
              <a:gd name="connsiteY1-140" fmla="*/ 1938181 h 1944110"/>
              <a:gd name="connsiteX2-141" fmla="*/ 0 w 5106557"/>
              <a:gd name="connsiteY2-142" fmla="*/ 1122841 h 1944110"/>
              <a:gd name="connsiteX3-143" fmla="*/ 0 w 5106557"/>
              <a:gd name="connsiteY3-144" fmla="*/ 0 h 194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106557" h="1944110">
                <a:moveTo>
                  <a:pt x="0" y="0"/>
                </a:moveTo>
                <a:cubicBezTo>
                  <a:pt x="1161166" y="1062620"/>
                  <a:pt x="1636531" y="1027961"/>
                  <a:pt x="5106557" y="1938181"/>
                </a:cubicBezTo>
                <a:cubicBezTo>
                  <a:pt x="2832871" y="1940721"/>
                  <a:pt x="2106046" y="2057561"/>
                  <a:pt x="0" y="1122841"/>
                </a:cubicBezTo>
                <a:lnTo>
                  <a:pt x="0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813560"/>
            <a:ext cx="5540897" cy="2623125"/>
          </a:xfrm>
          <a:custGeom>
            <a:avLst/>
            <a:gdLst>
              <a:gd name="connsiteX0" fmla="*/ 0 w 5578997"/>
              <a:gd name="connsiteY0" fmla="*/ 0 h 2349661"/>
              <a:gd name="connsiteX1" fmla="*/ 5578997 w 5578997"/>
              <a:gd name="connsiteY1" fmla="*/ 0 h 2349661"/>
              <a:gd name="connsiteX2" fmla="*/ 5578997 w 5578997"/>
              <a:gd name="connsiteY2" fmla="*/ 2349661 h 2349661"/>
              <a:gd name="connsiteX3" fmla="*/ 0 w 5578997"/>
              <a:gd name="connsiteY3" fmla="*/ 2349661 h 2349661"/>
              <a:gd name="connsiteX4" fmla="*/ 0 w 5578997"/>
              <a:gd name="connsiteY4" fmla="*/ 0 h 2349661"/>
              <a:gd name="connsiteX0-1" fmla="*/ 0 w 5578997"/>
              <a:gd name="connsiteY0-2" fmla="*/ 0 h 2349661"/>
              <a:gd name="connsiteX1-3" fmla="*/ 5578997 w 5578997"/>
              <a:gd name="connsiteY1-4" fmla="*/ 2349661 h 2349661"/>
              <a:gd name="connsiteX2-5" fmla="*/ 0 w 5578997"/>
              <a:gd name="connsiteY2-6" fmla="*/ 2349661 h 2349661"/>
              <a:gd name="connsiteX3-7" fmla="*/ 0 w 5578997"/>
              <a:gd name="connsiteY3-8" fmla="*/ 0 h 2349661"/>
              <a:gd name="connsiteX0-9" fmla="*/ 0 w 5540897"/>
              <a:gd name="connsiteY0-10" fmla="*/ 0 h 2684941"/>
              <a:gd name="connsiteX1-11" fmla="*/ 5540897 w 5540897"/>
              <a:gd name="connsiteY1-12" fmla="*/ 2684941 h 2684941"/>
              <a:gd name="connsiteX2-13" fmla="*/ 0 w 5540897"/>
              <a:gd name="connsiteY2-14" fmla="*/ 2349661 h 2684941"/>
              <a:gd name="connsiteX3-15" fmla="*/ 0 w 5540897"/>
              <a:gd name="connsiteY3-16" fmla="*/ 0 h 2684941"/>
              <a:gd name="connsiteX0-17" fmla="*/ 0 w 5540897"/>
              <a:gd name="connsiteY0-18" fmla="*/ 0 h 2684941"/>
              <a:gd name="connsiteX1-19" fmla="*/ 5540897 w 5540897"/>
              <a:gd name="connsiteY1-20" fmla="*/ 2684941 h 2684941"/>
              <a:gd name="connsiteX2-21" fmla="*/ 0 w 5540897"/>
              <a:gd name="connsiteY2-22" fmla="*/ 2349661 h 2684941"/>
              <a:gd name="connsiteX3-23" fmla="*/ 0 w 5540897"/>
              <a:gd name="connsiteY3-24" fmla="*/ 0 h 2684941"/>
              <a:gd name="connsiteX0-25" fmla="*/ 0 w 5540897"/>
              <a:gd name="connsiteY0-26" fmla="*/ 0 h 2684941"/>
              <a:gd name="connsiteX1-27" fmla="*/ 5540897 w 5540897"/>
              <a:gd name="connsiteY1-28" fmla="*/ 2684941 h 2684941"/>
              <a:gd name="connsiteX2-29" fmla="*/ 0 w 5540897"/>
              <a:gd name="connsiteY2-30" fmla="*/ 2349661 h 2684941"/>
              <a:gd name="connsiteX3-31" fmla="*/ 0 w 5540897"/>
              <a:gd name="connsiteY3-32" fmla="*/ 0 h 2684941"/>
              <a:gd name="connsiteX0-33" fmla="*/ 0 w 5540897"/>
              <a:gd name="connsiteY0-34" fmla="*/ 0 h 2684941"/>
              <a:gd name="connsiteX1-35" fmla="*/ 5540897 w 5540897"/>
              <a:gd name="connsiteY1-36" fmla="*/ 2684941 h 2684941"/>
              <a:gd name="connsiteX2-37" fmla="*/ 0 w 5540897"/>
              <a:gd name="connsiteY2-38" fmla="*/ 2349661 h 2684941"/>
              <a:gd name="connsiteX3-39" fmla="*/ 0 w 5540897"/>
              <a:gd name="connsiteY3-40" fmla="*/ 0 h 2684941"/>
              <a:gd name="connsiteX0-41" fmla="*/ 0 w 5540897"/>
              <a:gd name="connsiteY0-42" fmla="*/ 0 h 2694005"/>
              <a:gd name="connsiteX1-43" fmla="*/ 5540897 w 5540897"/>
              <a:gd name="connsiteY1-44" fmla="*/ 2684941 h 2694005"/>
              <a:gd name="connsiteX2-45" fmla="*/ 0 w 5540897"/>
              <a:gd name="connsiteY2-46" fmla="*/ 2349661 h 2694005"/>
              <a:gd name="connsiteX3-47" fmla="*/ 0 w 5540897"/>
              <a:gd name="connsiteY3-48" fmla="*/ 0 h 2694005"/>
              <a:gd name="connsiteX0-49" fmla="*/ 0 w 5540897"/>
              <a:gd name="connsiteY0-50" fmla="*/ 0 h 2687257"/>
              <a:gd name="connsiteX1-51" fmla="*/ 5540897 w 5540897"/>
              <a:gd name="connsiteY1-52" fmla="*/ 2684941 h 2687257"/>
              <a:gd name="connsiteX2-53" fmla="*/ 0 w 5540897"/>
              <a:gd name="connsiteY2-54" fmla="*/ 1374301 h 2687257"/>
              <a:gd name="connsiteX3-55" fmla="*/ 0 w 5540897"/>
              <a:gd name="connsiteY3-56" fmla="*/ 0 h 2687257"/>
              <a:gd name="connsiteX0-57" fmla="*/ 0 w 5540897"/>
              <a:gd name="connsiteY0-58" fmla="*/ 0 h 2690956"/>
              <a:gd name="connsiteX1-59" fmla="*/ 5540897 w 5540897"/>
              <a:gd name="connsiteY1-60" fmla="*/ 2684941 h 2690956"/>
              <a:gd name="connsiteX2-61" fmla="*/ 0 w 5540897"/>
              <a:gd name="connsiteY2-62" fmla="*/ 1374301 h 2690956"/>
              <a:gd name="connsiteX3-63" fmla="*/ 0 w 5540897"/>
              <a:gd name="connsiteY3-64" fmla="*/ 0 h 2690956"/>
              <a:gd name="connsiteX0-65" fmla="*/ 0 w 5540897"/>
              <a:gd name="connsiteY0-66" fmla="*/ 0 h 2684941"/>
              <a:gd name="connsiteX1-67" fmla="*/ 5540897 w 5540897"/>
              <a:gd name="connsiteY1-68" fmla="*/ 2684941 h 2684941"/>
              <a:gd name="connsiteX2-69" fmla="*/ 0 w 5540897"/>
              <a:gd name="connsiteY2-70" fmla="*/ 1374301 h 2684941"/>
              <a:gd name="connsiteX3-71" fmla="*/ 0 w 5540897"/>
              <a:gd name="connsiteY3-72" fmla="*/ 0 h 2684941"/>
              <a:gd name="connsiteX0-73" fmla="*/ 0 w 5540897"/>
              <a:gd name="connsiteY0-74" fmla="*/ 0 h 2715838"/>
              <a:gd name="connsiteX1-75" fmla="*/ 5540897 w 5540897"/>
              <a:gd name="connsiteY1-76" fmla="*/ 2684941 h 2715838"/>
              <a:gd name="connsiteX2-77" fmla="*/ 0 w 5540897"/>
              <a:gd name="connsiteY2-78" fmla="*/ 1374301 h 2715838"/>
              <a:gd name="connsiteX3-79" fmla="*/ 0 w 5540897"/>
              <a:gd name="connsiteY3-80" fmla="*/ 0 h 2715838"/>
              <a:gd name="connsiteX0-81" fmla="*/ 0 w 5540897"/>
              <a:gd name="connsiteY0-82" fmla="*/ 0 h 2715838"/>
              <a:gd name="connsiteX1-83" fmla="*/ 5540897 w 5540897"/>
              <a:gd name="connsiteY1-84" fmla="*/ 2684941 h 2715838"/>
              <a:gd name="connsiteX2-85" fmla="*/ 0 w 5540897"/>
              <a:gd name="connsiteY2-86" fmla="*/ 1374301 h 2715838"/>
              <a:gd name="connsiteX3-87" fmla="*/ 0 w 5540897"/>
              <a:gd name="connsiteY3-88" fmla="*/ 0 h 2715838"/>
              <a:gd name="connsiteX0-89" fmla="*/ 0 w 5540897"/>
              <a:gd name="connsiteY0-90" fmla="*/ 0 h 2715838"/>
              <a:gd name="connsiteX1-91" fmla="*/ 5540897 w 5540897"/>
              <a:gd name="connsiteY1-92" fmla="*/ 2684941 h 2715838"/>
              <a:gd name="connsiteX2-93" fmla="*/ 0 w 5540897"/>
              <a:gd name="connsiteY2-94" fmla="*/ 1374301 h 2715838"/>
              <a:gd name="connsiteX3-95" fmla="*/ 0 w 5540897"/>
              <a:gd name="connsiteY3-96" fmla="*/ 0 h 2715838"/>
              <a:gd name="connsiteX0-97" fmla="*/ 0 w 5540897"/>
              <a:gd name="connsiteY0-98" fmla="*/ 0 h 2715838"/>
              <a:gd name="connsiteX1-99" fmla="*/ 5540897 w 5540897"/>
              <a:gd name="connsiteY1-100" fmla="*/ 2684941 h 2715838"/>
              <a:gd name="connsiteX2-101" fmla="*/ 0 w 5540897"/>
              <a:gd name="connsiteY2-102" fmla="*/ 1374301 h 2715838"/>
              <a:gd name="connsiteX3-103" fmla="*/ 0 w 5540897"/>
              <a:gd name="connsiteY3-104" fmla="*/ 0 h 2715838"/>
              <a:gd name="connsiteX0-105" fmla="*/ 0 w 5540897"/>
              <a:gd name="connsiteY0-106" fmla="*/ 0 h 2715838"/>
              <a:gd name="connsiteX1-107" fmla="*/ 5540897 w 5540897"/>
              <a:gd name="connsiteY1-108" fmla="*/ 2684941 h 2715838"/>
              <a:gd name="connsiteX2-109" fmla="*/ 0 w 5540897"/>
              <a:gd name="connsiteY2-110" fmla="*/ 1374301 h 2715838"/>
              <a:gd name="connsiteX3-111" fmla="*/ 0 w 5540897"/>
              <a:gd name="connsiteY3-112" fmla="*/ 0 h 2715838"/>
              <a:gd name="connsiteX0-113" fmla="*/ 0 w 5540897"/>
              <a:gd name="connsiteY0-114" fmla="*/ 0 h 2684953"/>
              <a:gd name="connsiteX1-115" fmla="*/ 5540897 w 5540897"/>
              <a:gd name="connsiteY1-116" fmla="*/ 2684941 h 2684953"/>
              <a:gd name="connsiteX2-117" fmla="*/ 0 w 5540897"/>
              <a:gd name="connsiteY2-118" fmla="*/ 1374301 h 2684953"/>
              <a:gd name="connsiteX3-119" fmla="*/ 0 w 5540897"/>
              <a:gd name="connsiteY3-120" fmla="*/ 0 h 26849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540897" h="2684953">
                <a:moveTo>
                  <a:pt x="0" y="0"/>
                </a:moveTo>
                <a:cubicBezTo>
                  <a:pt x="1161166" y="1062620"/>
                  <a:pt x="2070871" y="1774721"/>
                  <a:pt x="5540897" y="2684941"/>
                </a:cubicBezTo>
                <a:cubicBezTo>
                  <a:pt x="3267211" y="2687481"/>
                  <a:pt x="2106046" y="2309021"/>
                  <a:pt x="0" y="1374301"/>
                </a:cubicBezTo>
                <a:lnTo>
                  <a:pt x="0" y="0"/>
                </a:lnTo>
                <a:close/>
              </a:path>
            </a:pathLst>
          </a:custGeom>
          <a:solidFill>
            <a:srgbClr val="EC1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-217748" y="4067248"/>
            <a:ext cx="3067628" cy="1007813"/>
          </a:xfrm>
          <a:custGeom>
            <a:avLst/>
            <a:gdLst>
              <a:gd name="connsiteX0" fmla="*/ 0 w 5578997"/>
              <a:gd name="connsiteY0" fmla="*/ 0 h 2349661"/>
              <a:gd name="connsiteX1" fmla="*/ 5578997 w 5578997"/>
              <a:gd name="connsiteY1" fmla="*/ 0 h 2349661"/>
              <a:gd name="connsiteX2" fmla="*/ 5578997 w 5578997"/>
              <a:gd name="connsiteY2" fmla="*/ 2349661 h 2349661"/>
              <a:gd name="connsiteX3" fmla="*/ 0 w 5578997"/>
              <a:gd name="connsiteY3" fmla="*/ 2349661 h 2349661"/>
              <a:gd name="connsiteX4" fmla="*/ 0 w 5578997"/>
              <a:gd name="connsiteY4" fmla="*/ 0 h 2349661"/>
              <a:gd name="connsiteX0-1" fmla="*/ 0 w 5578997"/>
              <a:gd name="connsiteY0-2" fmla="*/ 0 h 2349661"/>
              <a:gd name="connsiteX1-3" fmla="*/ 5578997 w 5578997"/>
              <a:gd name="connsiteY1-4" fmla="*/ 2349661 h 2349661"/>
              <a:gd name="connsiteX2-5" fmla="*/ 0 w 5578997"/>
              <a:gd name="connsiteY2-6" fmla="*/ 2349661 h 2349661"/>
              <a:gd name="connsiteX3-7" fmla="*/ 0 w 5578997"/>
              <a:gd name="connsiteY3-8" fmla="*/ 0 h 2349661"/>
              <a:gd name="connsiteX0-9" fmla="*/ 0 w 5540897"/>
              <a:gd name="connsiteY0-10" fmla="*/ 0 h 2684941"/>
              <a:gd name="connsiteX1-11" fmla="*/ 5540897 w 5540897"/>
              <a:gd name="connsiteY1-12" fmla="*/ 2684941 h 2684941"/>
              <a:gd name="connsiteX2-13" fmla="*/ 0 w 5540897"/>
              <a:gd name="connsiteY2-14" fmla="*/ 2349661 h 2684941"/>
              <a:gd name="connsiteX3-15" fmla="*/ 0 w 5540897"/>
              <a:gd name="connsiteY3-16" fmla="*/ 0 h 2684941"/>
              <a:gd name="connsiteX0-17" fmla="*/ 0 w 5540897"/>
              <a:gd name="connsiteY0-18" fmla="*/ 0 h 2684941"/>
              <a:gd name="connsiteX1-19" fmla="*/ 5540897 w 5540897"/>
              <a:gd name="connsiteY1-20" fmla="*/ 2684941 h 2684941"/>
              <a:gd name="connsiteX2-21" fmla="*/ 0 w 5540897"/>
              <a:gd name="connsiteY2-22" fmla="*/ 2349661 h 2684941"/>
              <a:gd name="connsiteX3-23" fmla="*/ 0 w 5540897"/>
              <a:gd name="connsiteY3-24" fmla="*/ 0 h 2684941"/>
              <a:gd name="connsiteX0-25" fmla="*/ 0 w 5540897"/>
              <a:gd name="connsiteY0-26" fmla="*/ 0 h 2684941"/>
              <a:gd name="connsiteX1-27" fmla="*/ 5540897 w 5540897"/>
              <a:gd name="connsiteY1-28" fmla="*/ 2684941 h 2684941"/>
              <a:gd name="connsiteX2-29" fmla="*/ 0 w 5540897"/>
              <a:gd name="connsiteY2-30" fmla="*/ 2349661 h 2684941"/>
              <a:gd name="connsiteX3-31" fmla="*/ 0 w 5540897"/>
              <a:gd name="connsiteY3-32" fmla="*/ 0 h 2684941"/>
              <a:gd name="connsiteX0-33" fmla="*/ 0 w 5540897"/>
              <a:gd name="connsiteY0-34" fmla="*/ 0 h 2684941"/>
              <a:gd name="connsiteX1-35" fmla="*/ 5540897 w 5540897"/>
              <a:gd name="connsiteY1-36" fmla="*/ 2684941 h 2684941"/>
              <a:gd name="connsiteX2-37" fmla="*/ 0 w 5540897"/>
              <a:gd name="connsiteY2-38" fmla="*/ 2349661 h 2684941"/>
              <a:gd name="connsiteX3-39" fmla="*/ 0 w 5540897"/>
              <a:gd name="connsiteY3-40" fmla="*/ 0 h 2684941"/>
              <a:gd name="connsiteX0-41" fmla="*/ 0 w 5540897"/>
              <a:gd name="connsiteY0-42" fmla="*/ 0 h 2694005"/>
              <a:gd name="connsiteX1-43" fmla="*/ 5540897 w 5540897"/>
              <a:gd name="connsiteY1-44" fmla="*/ 2684941 h 2694005"/>
              <a:gd name="connsiteX2-45" fmla="*/ 0 w 5540897"/>
              <a:gd name="connsiteY2-46" fmla="*/ 2349661 h 2694005"/>
              <a:gd name="connsiteX3-47" fmla="*/ 0 w 5540897"/>
              <a:gd name="connsiteY3-48" fmla="*/ 0 h 2694005"/>
              <a:gd name="connsiteX0-49" fmla="*/ 0 w 5540897"/>
              <a:gd name="connsiteY0-50" fmla="*/ 0 h 2687257"/>
              <a:gd name="connsiteX1-51" fmla="*/ 5540897 w 5540897"/>
              <a:gd name="connsiteY1-52" fmla="*/ 2684941 h 2687257"/>
              <a:gd name="connsiteX2-53" fmla="*/ 0 w 5540897"/>
              <a:gd name="connsiteY2-54" fmla="*/ 1374301 h 2687257"/>
              <a:gd name="connsiteX3-55" fmla="*/ 0 w 5540897"/>
              <a:gd name="connsiteY3-56" fmla="*/ 0 h 2687257"/>
              <a:gd name="connsiteX0-57" fmla="*/ 0 w 5540897"/>
              <a:gd name="connsiteY0-58" fmla="*/ 0 h 2690956"/>
              <a:gd name="connsiteX1-59" fmla="*/ 5540897 w 5540897"/>
              <a:gd name="connsiteY1-60" fmla="*/ 2684941 h 2690956"/>
              <a:gd name="connsiteX2-61" fmla="*/ 0 w 5540897"/>
              <a:gd name="connsiteY2-62" fmla="*/ 1374301 h 2690956"/>
              <a:gd name="connsiteX3-63" fmla="*/ 0 w 5540897"/>
              <a:gd name="connsiteY3-64" fmla="*/ 0 h 2690956"/>
              <a:gd name="connsiteX0-65" fmla="*/ 0 w 5540897"/>
              <a:gd name="connsiteY0-66" fmla="*/ 0 h 2684941"/>
              <a:gd name="connsiteX1-67" fmla="*/ 5540897 w 5540897"/>
              <a:gd name="connsiteY1-68" fmla="*/ 2684941 h 2684941"/>
              <a:gd name="connsiteX2-69" fmla="*/ 0 w 5540897"/>
              <a:gd name="connsiteY2-70" fmla="*/ 1374301 h 2684941"/>
              <a:gd name="connsiteX3-71" fmla="*/ 0 w 5540897"/>
              <a:gd name="connsiteY3-72" fmla="*/ 0 h 2684941"/>
              <a:gd name="connsiteX0-73" fmla="*/ 0 w 5540897"/>
              <a:gd name="connsiteY0-74" fmla="*/ 0 h 2715838"/>
              <a:gd name="connsiteX1-75" fmla="*/ 5540897 w 5540897"/>
              <a:gd name="connsiteY1-76" fmla="*/ 2684941 h 2715838"/>
              <a:gd name="connsiteX2-77" fmla="*/ 0 w 5540897"/>
              <a:gd name="connsiteY2-78" fmla="*/ 1374301 h 2715838"/>
              <a:gd name="connsiteX3-79" fmla="*/ 0 w 5540897"/>
              <a:gd name="connsiteY3-80" fmla="*/ 0 h 2715838"/>
              <a:gd name="connsiteX0-81" fmla="*/ 0 w 5540897"/>
              <a:gd name="connsiteY0-82" fmla="*/ 0 h 2715838"/>
              <a:gd name="connsiteX1-83" fmla="*/ 5540897 w 5540897"/>
              <a:gd name="connsiteY1-84" fmla="*/ 2684941 h 2715838"/>
              <a:gd name="connsiteX2-85" fmla="*/ 0 w 5540897"/>
              <a:gd name="connsiteY2-86" fmla="*/ 1374301 h 2715838"/>
              <a:gd name="connsiteX3-87" fmla="*/ 0 w 5540897"/>
              <a:gd name="connsiteY3-88" fmla="*/ 0 h 2715838"/>
              <a:gd name="connsiteX0-89" fmla="*/ 0 w 5540897"/>
              <a:gd name="connsiteY0-90" fmla="*/ 0 h 2715838"/>
              <a:gd name="connsiteX1-91" fmla="*/ 5540897 w 5540897"/>
              <a:gd name="connsiteY1-92" fmla="*/ 2684941 h 2715838"/>
              <a:gd name="connsiteX2-93" fmla="*/ 0 w 5540897"/>
              <a:gd name="connsiteY2-94" fmla="*/ 1374301 h 2715838"/>
              <a:gd name="connsiteX3-95" fmla="*/ 0 w 5540897"/>
              <a:gd name="connsiteY3-96" fmla="*/ 0 h 2715838"/>
              <a:gd name="connsiteX0-97" fmla="*/ 0 w 5540897"/>
              <a:gd name="connsiteY0-98" fmla="*/ 0 h 2715838"/>
              <a:gd name="connsiteX1-99" fmla="*/ 5540897 w 5540897"/>
              <a:gd name="connsiteY1-100" fmla="*/ 2684941 h 2715838"/>
              <a:gd name="connsiteX2-101" fmla="*/ 0 w 5540897"/>
              <a:gd name="connsiteY2-102" fmla="*/ 1374301 h 2715838"/>
              <a:gd name="connsiteX3-103" fmla="*/ 0 w 5540897"/>
              <a:gd name="connsiteY3-104" fmla="*/ 0 h 2715838"/>
              <a:gd name="connsiteX0-105" fmla="*/ 0 w 5540897"/>
              <a:gd name="connsiteY0-106" fmla="*/ 0 h 2715838"/>
              <a:gd name="connsiteX1-107" fmla="*/ 5540897 w 5540897"/>
              <a:gd name="connsiteY1-108" fmla="*/ 2684941 h 2715838"/>
              <a:gd name="connsiteX2-109" fmla="*/ 0 w 5540897"/>
              <a:gd name="connsiteY2-110" fmla="*/ 1374301 h 2715838"/>
              <a:gd name="connsiteX3-111" fmla="*/ 0 w 5540897"/>
              <a:gd name="connsiteY3-112" fmla="*/ 0 h 2715838"/>
              <a:gd name="connsiteX0-113" fmla="*/ 0 w 5540897"/>
              <a:gd name="connsiteY0-114" fmla="*/ 0 h 2684953"/>
              <a:gd name="connsiteX1-115" fmla="*/ 5540897 w 5540897"/>
              <a:gd name="connsiteY1-116" fmla="*/ 2684941 h 2684953"/>
              <a:gd name="connsiteX2-117" fmla="*/ 0 w 5540897"/>
              <a:gd name="connsiteY2-118" fmla="*/ 1374301 h 2684953"/>
              <a:gd name="connsiteX3-119" fmla="*/ 0 w 5540897"/>
              <a:gd name="connsiteY3-120" fmla="*/ 0 h 2684953"/>
              <a:gd name="connsiteX0-121" fmla="*/ 0 w 5106557"/>
              <a:gd name="connsiteY0-122" fmla="*/ 0 h 2011817"/>
              <a:gd name="connsiteX1-123" fmla="*/ 5106557 w 5106557"/>
              <a:gd name="connsiteY1-124" fmla="*/ 1938181 h 2011817"/>
              <a:gd name="connsiteX2-125" fmla="*/ 0 w 5106557"/>
              <a:gd name="connsiteY2-126" fmla="*/ 1374301 h 2011817"/>
              <a:gd name="connsiteX3-127" fmla="*/ 0 w 5106557"/>
              <a:gd name="connsiteY3-128" fmla="*/ 0 h 2011817"/>
              <a:gd name="connsiteX0-129" fmla="*/ 0 w 5106557"/>
              <a:gd name="connsiteY0-130" fmla="*/ 0 h 2011817"/>
              <a:gd name="connsiteX1-131" fmla="*/ 5106557 w 5106557"/>
              <a:gd name="connsiteY1-132" fmla="*/ 1938181 h 2011817"/>
              <a:gd name="connsiteX2-133" fmla="*/ 0 w 5106557"/>
              <a:gd name="connsiteY2-134" fmla="*/ 1374301 h 2011817"/>
              <a:gd name="connsiteX3-135" fmla="*/ 0 w 5106557"/>
              <a:gd name="connsiteY3-136" fmla="*/ 0 h 2011817"/>
              <a:gd name="connsiteX0-137" fmla="*/ 0 w 5106557"/>
              <a:gd name="connsiteY0-138" fmla="*/ 0 h 1944110"/>
              <a:gd name="connsiteX1-139" fmla="*/ 5106557 w 5106557"/>
              <a:gd name="connsiteY1-140" fmla="*/ 1938181 h 1944110"/>
              <a:gd name="connsiteX2-141" fmla="*/ 0 w 5106557"/>
              <a:gd name="connsiteY2-142" fmla="*/ 1122841 h 1944110"/>
              <a:gd name="connsiteX3-143" fmla="*/ 0 w 5106557"/>
              <a:gd name="connsiteY3-144" fmla="*/ 0 h 194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106557" h="1944110">
                <a:moveTo>
                  <a:pt x="0" y="0"/>
                </a:moveTo>
                <a:cubicBezTo>
                  <a:pt x="1161166" y="1062620"/>
                  <a:pt x="1636531" y="1027961"/>
                  <a:pt x="5106557" y="1938181"/>
                </a:cubicBezTo>
                <a:cubicBezTo>
                  <a:pt x="2832871" y="1940721"/>
                  <a:pt x="2106046" y="2057561"/>
                  <a:pt x="0" y="1122841"/>
                </a:cubicBezTo>
                <a:lnTo>
                  <a:pt x="0" y="0"/>
                </a:lnTo>
                <a:close/>
              </a:path>
            </a:pathLst>
          </a:custGeom>
          <a:solidFill>
            <a:srgbClr val="27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 flipH="1">
            <a:off x="2642754" y="3688773"/>
            <a:ext cx="9549245" cy="1793020"/>
          </a:xfrm>
          <a:custGeom>
            <a:avLst/>
            <a:gdLst>
              <a:gd name="connsiteX0" fmla="*/ 0 w 5578997"/>
              <a:gd name="connsiteY0" fmla="*/ 0 h 2349661"/>
              <a:gd name="connsiteX1" fmla="*/ 5578997 w 5578997"/>
              <a:gd name="connsiteY1" fmla="*/ 0 h 2349661"/>
              <a:gd name="connsiteX2" fmla="*/ 5578997 w 5578997"/>
              <a:gd name="connsiteY2" fmla="*/ 2349661 h 2349661"/>
              <a:gd name="connsiteX3" fmla="*/ 0 w 5578997"/>
              <a:gd name="connsiteY3" fmla="*/ 2349661 h 2349661"/>
              <a:gd name="connsiteX4" fmla="*/ 0 w 5578997"/>
              <a:gd name="connsiteY4" fmla="*/ 0 h 2349661"/>
              <a:gd name="connsiteX0-1" fmla="*/ 0 w 5578997"/>
              <a:gd name="connsiteY0-2" fmla="*/ 0 h 2349661"/>
              <a:gd name="connsiteX1-3" fmla="*/ 5578997 w 5578997"/>
              <a:gd name="connsiteY1-4" fmla="*/ 2349661 h 2349661"/>
              <a:gd name="connsiteX2-5" fmla="*/ 0 w 5578997"/>
              <a:gd name="connsiteY2-6" fmla="*/ 2349661 h 2349661"/>
              <a:gd name="connsiteX3-7" fmla="*/ 0 w 5578997"/>
              <a:gd name="connsiteY3-8" fmla="*/ 0 h 2349661"/>
              <a:gd name="connsiteX0-9" fmla="*/ 0 w 5540897"/>
              <a:gd name="connsiteY0-10" fmla="*/ 0 h 2684941"/>
              <a:gd name="connsiteX1-11" fmla="*/ 5540897 w 5540897"/>
              <a:gd name="connsiteY1-12" fmla="*/ 2684941 h 2684941"/>
              <a:gd name="connsiteX2-13" fmla="*/ 0 w 5540897"/>
              <a:gd name="connsiteY2-14" fmla="*/ 2349661 h 2684941"/>
              <a:gd name="connsiteX3-15" fmla="*/ 0 w 5540897"/>
              <a:gd name="connsiteY3-16" fmla="*/ 0 h 2684941"/>
              <a:gd name="connsiteX0-17" fmla="*/ 0 w 5540897"/>
              <a:gd name="connsiteY0-18" fmla="*/ 0 h 2684941"/>
              <a:gd name="connsiteX1-19" fmla="*/ 5540897 w 5540897"/>
              <a:gd name="connsiteY1-20" fmla="*/ 2684941 h 2684941"/>
              <a:gd name="connsiteX2-21" fmla="*/ 0 w 5540897"/>
              <a:gd name="connsiteY2-22" fmla="*/ 2349661 h 2684941"/>
              <a:gd name="connsiteX3-23" fmla="*/ 0 w 5540897"/>
              <a:gd name="connsiteY3-24" fmla="*/ 0 h 2684941"/>
              <a:gd name="connsiteX0-25" fmla="*/ 0 w 5540897"/>
              <a:gd name="connsiteY0-26" fmla="*/ 0 h 2684941"/>
              <a:gd name="connsiteX1-27" fmla="*/ 5540897 w 5540897"/>
              <a:gd name="connsiteY1-28" fmla="*/ 2684941 h 2684941"/>
              <a:gd name="connsiteX2-29" fmla="*/ 0 w 5540897"/>
              <a:gd name="connsiteY2-30" fmla="*/ 2349661 h 2684941"/>
              <a:gd name="connsiteX3-31" fmla="*/ 0 w 5540897"/>
              <a:gd name="connsiteY3-32" fmla="*/ 0 h 2684941"/>
              <a:gd name="connsiteX0-33" fmla="*/ 0 w 5540897"/>
              <a:gd name="connsiteY0-34" fmla="*/ 0 h 2684941"/>
              <a:gd name="connsiteX1-35" fmla="*/ 5540897 w 5540897"/>
              <a:gd name="connsiteY1-36" fmla="*/ 2684941 h 2684941"/>
              <a:gd name="connsiteX2-37" fmla="*/ 0 w 5540897"/>
              <a:gd name="connsiteY2-38" fmla="*/ 2349661 h 2684941"/>
              <a:gd name="connsiteX3-39" fmla="*/ 0 w 5540897"/>
              <a:gd name="connsiteY3-40" fmla="*/ 0 h 2684941"/>
              <a:gd name="connsiteX0-41" fmla="*/ 0 w 5540897"/>
              <a:gd name="connsiteY0-42" fmla="*/ 0 h 2694005"/>
              <a:gd name="connsiteX1-43" fmla="*/ 5540897 w 5540897"/>
              <a:gd name="connsiteY1-44" fmla="*/ 2684941 h 2694005"/>
              <a:gd name="connsiteX2-45" fmla="*/ 0 w 5540897"/>
              <a:gd name="connsiteY2-46" fmla="*/ 2349661 h 2694005"/>
              <a:gd name="connsiteX3-47" fmla="*/ 0 w 5540897"/>
              <a:gd name="connsiteY3-48" fmla="*/ 0 h 2694005"/>
              <a:gd name="connsiteX0-49" fmla="*/ 0 w 5540897"/>
              <a:gd name="connsiteY0-50" fmla="*/ 0 h 2687257"/>
              <a:gd name="connsiteX1-51" fmla="*/ 5540897 w 5540897"/>
              <a:gd name="connsiteY1-52" fmla="*/ 2684941 h 2687257"/>
              <a:gd name="connsiteX2-53" fmla="*/ 0 w 5540897"/>
              <a:gd name="connsiteY2-54" fmla="*/ 1374301 h 2687257"/>
              <a:gd name="connsiteX3-55" fmla="*/ 0 w 5540897"/>
              <a:gd name="connsiteY3-56" fmla="*/ 0 h 2687257"/>
              <a:gd name="connsiteX0-57" fmla="*/ 0 w 5540897"/>
              <a:gd name="connsiteY0-58" fmla="*/ 0 h 2690956"/>
              <a:gd name="connsiteX1-59" fmla="*/ 5540897 w 5540897"/>
              <a:gd name="connsiteY1-60" fmla="*/ 2684941 h 2690956"/>
              <a:gd name="connsiteX2-61" fmla="*/ 0 w 5540897"/>
              <a:gd name="connsiteY2-62" fmla="*/ 1374301 h 2690956"/>
              <a:gd name="connsiteX3-63" fmla="*/ 0 w 5540897"/>
              <a:gd name="connsiteY3-64" fmla="*/ 0 h 2690956"/>
              <a:gd name="connsiteX0-65" fmla="*/ 0 w 5540897"/>
              <a:gd name="connsiteY0-66" fmla="*/ 0 h 2684941"/>
              <a:gd name="connsiteX1-67" fmla="*/ 5540897 w 5540897"/>
              <a:gd name="connsiteY1-68" fmla="*/ 2684941 h 2684941"/>
              <a:gd name="connsiteX2-69" fmla="*/ 0 w 5540897"/>
              <a:gd name="connsiteY2-70" fmla="*/ 1374301 h 2684941"/>
              <a:gd name="connsiteX3-71" fmla="*/ 0 w 5540897"/>
              <a:gd name="connsiteY3-72" fmla="*/ 0 h 2684941"/>
              <a:gd name="connsiteX0-73" fmla="*/ 0 w 5540897"/>
              <a:gd name="connsiteY0-74" fmla="*/ 0 h 2715838"/>
              <a:gd name="connsiteX1-75" fmla="*/ 5540897 w 5540897"/>
              <a:gd name="connsiteY1-76" fmla="*/ 2684941 h 2715838"/>
              <a:gd name="connsiteX2-77" fmla="*/ 0 w 5540897"/>
              <a:gd name="connsiteY2-78" fmla="*/ 1374301 h 2715838"/>
              <a:gd name="connsiteX3-79" fmla="*/ 0 w 5540897"/>
              <a:gd name="connsiteY3-80" fmla="*/ 0 h 2715838"/>
              <a:gd name="connsiteX0-81" fmla="*/ 0 w 5540897"/>
              <a:gd name="connsiteY0-82" fmla="*/ 0 h 2715838"/>
              <a:gd name="connsiteX1-83" fmla="*/ 5540897 w 5540897"/>
              <a:gd name="connsiteY1-84" fmla="*/ 2684941 h 2715838"/>
              <a:gd name="connsiteX2-85" fmla="*/ 0 w 5540897"/>
              <a:gd name="connsiteY2-86" fmla="*/ 1374301 h 2715838"/>
              <a:gd name="connsiteX3-87" fmla="*/ 0 w 5540897"/>
              <a:gd name="connsiteY3-88" fmla="*/ 0 h 2715838"/>
              <a:gd name="connsiteX0-89" fmla="*/ 0 w 5540897"/>
              <a:gd name="connsiteY0-90" fmla="*/ 0 h 2715838"/>
              <a:gd name="connsiteX1-91" fmla="*/ 5540897 w 5540897"/>
              <a:gd name="connsiteY1-92" fmla="*/ 2684941 h 2715838"/>
              <a:gd name="connsiteX2-93" fmla="*/ 0 w 5540897"/>
              <a:gd name="connsiteY2-94" fmla="*/ 1374301 h 2715838"/>
              <a:gd name="connsiteX3-95" fmla="*/ 0 w 5540897"/>
              <a:gd name="connsiteY3-96" fmla="*/ 0 h 2715838"/>
              <a:gd name="connsiteX0-97" fmla="*/ 0 w 5540897"/>
              <a:gd name="connsiteY0-98" fmla="*/ 0 h 2715838"/>
              <a:gd name="connsiteX1-99" fmla="*/ 5540897 w 5540897"/>
              <a:gd name="connsiteY1-100" fmla="*/ 2684941 h 2715838"/>
              <a:gd name="connsiteX2-101" fmla="*/ 0 w 5540897"/>
              <a:gd name="connsiteY2-102" fmla="*/ 1374301 h 2715838"/>
              <a:gd name="connsiteX3-103" fmla="*/ 0 w 5540897"/>
              <a:gd name="connsiteY3-104" fmla="*/ 0 h 2715838"/>
              <a:gd name="connsiteX0-105" fmla="*/ 0 w 5540897"/>
              <a:gd name="connsiteY0-106" fmla="*/ 0 h 2715838"/>
              <a:gd name="connsiteX1-107" fmla="*/ 5540897 w 5540897"/>
              <a:gd name="connsiteY1-108" fmla="*/ 2684941 h 2715838"/>
              <a:gd name="connsiteX2-109" fmla="*/ 0 w 5540897"/>
              <a:gd name="connsiteY2-110" fmla="*/ 1374301 h 2715838"/>
              <a:gd name="connsiteX3-111" fmla="*/ 0 w 5540897"/>
              <a:gd name="connsiteY3-112" fmla="*/ 0 h 2715838"/>
              <a:gd name="connsiteX0-113" fmla="*/ 0 w 5540897"/>
              <a:gd name="connsiteY0-114" fmla="*/ 0 h 2684953"/>
              <a:gd name="connsiteX1-115" fmla="*/ 5540897 w 5540897"/>
              <a:gd name="connsiteY1-116" fmla="*/ 2684941 h 2684953"/>
              <a:gd name="connsiteX2-117" fmla="*/ 0 w 5540897"/>
              <a:gd name="connsiteY2-118" fmla="*/ 1374301 h 2684953"/>
              <a:gd name="connsiteX3-119" fmla="*/ 0 w 5540897"/>
              <a:gd name="connsiteY3-120" fmla="*/ 0 h 2684953"/>
              <a:gd name="connsiteX0-121" fmla="*/ 0 w 6421292"/>
              <a:gd name="connsiteY0-122" fmla="*/ 0 h 1799412"/>
              <a:gd name="connsiteX1-123" fmla="*/ 6421292 w 6421292"/>
              <a:gd name="connsiteY1-124" fmla="*/ 1408642 h 1799412"/>
              <a:gd name="connsiteX2-125" fmla="*/ 0 w 6421292"/>
              <a:gd name="connsiteY2-126" fmla="*/ 1374301 h 1799412"/>
              <a:gd name="connsiteX3-127" fmla="*/ 0 w 6421292"/>
              <a:gd name="connsiteY3-128" fmla="*/ 0 h 1799412"/>
              <a:gd name="connsiteX0-129" fmla="*/ 0 w 6421292"/>
              <a:gd name="connsiteY0-130" fmla="*/ 0 h 1799412"/>
              <a:gd name="connsiteX1-131" fmla="*/ 6421292 w 6421292"/>
              <a:gd name="connsiteY1-132" fmla="*/ 1408642 h 1799412"/>
              <a:gd name="connsiteX2-133" fmla="*/ 0 w 6421292"/>
              <a:gd name="connsiteY2-134" fmla="*/ 1374301 h 1799412"/>
              <a:gd name="connsiteX3-135" fmla="*/ 0 w 6421292"/>
              <a:gd name="connsiteY3-136" fmla="*/ 0 h 1799412"/>
              <a:gd name="connsiteX0-137" fmla="*/ 0 w 6421292"/>
              <a:gd name="connsiteY0-138" fmla="*/ 0 h 2139484"/>
              <a:gd name="connsiteX1-139" fmla="*/ 6421292 w 6421292"/>
              <a:gd name="connsiteY1-140" fmla="*/ 1408642 h 2139484"/>
              <a:gd name="connsiteX2-141" fmla="*/ 0 w 6421292"/>
              <a:gd name="connsiteY2-142" fmla="*/ 1374301 h 2139484"/>
              <a:gd name="connsiteX3-143" fmla="*/ 0 w 6421292"/>
              <a:gd name="connsiteY3-144" fmla="*/ 0 h 2139484"/>
              <a:gd name="connsiteX0-145" fmla="*/ 0 w 6421292"/>
              <a:gd name="connsiteY0-146" fmla="*/ 0 h 2139484"/>
              <a:gd name="connsiteX1-147" fmla="*/ 6421292 w 6421292"/>
              <a:gd name="connsiteY1-148" fmla="*/ 1408642 h 2139484"/>
              <a:gd name="connsiteX2-149" fmla="*/ 0 w 6421292"/>
              <a:gd name="connsiteY2-150" fmla="*/ 1374301 h 2139484"/>
              <a:gd name="connsiteX3-151" fmla="*/ 0 w 6421292"/>
              <a:gd name="connsiteY3-152" fmla="*/ 0 h 2139484"/>
              <a:gd name="connsiteX0-153" fmla="*/ 0 w 6421292"/>
              <a:gd name="connsiteY0-154" fmla="*/ 0 h 2139484"/>
              <a:gd name="connsiteX1-155" fmla="*/ 6421292 w 6421292"/>
              <a:gd name="connsiteY1-156" fmla="*/ 1408642 h 2139484"/>
              <a:gd name="connsiteX2-157" fmla="*/ 0 w 6421292"/>
              <a:gd name="connsiteY2-158" fmla="*/ 1374301 h 2139484"/>
              <a:gd name="connsiteX3-159" fmla="*/ 0 w 6421292"/>
              <a:gd name="connsiteY3-160" fmla="*/ 0 h 2139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421292" h="2139484">
                <a:moveTo>
                  <a:pt x="0" y="0"/>
                </a:moveTo>
                <a:cubicBezTo>
                  <a:pt x="1161166" y="1062620"/>
                  <a:pt x="3461339" y="1657728"/>
                  <a:pt x="6421292" y="1408642"/>
                </a:cubicBezTo>
                <a:cubicBezTo>
                  <a:pt x="4273377" y="2464129"/>
                  <a:pt x="2106046" y="2309021"/>
                  <a:pt x="0" y="1374301"/>
                </a:cubicBezTo>
                <a:lnTo>
                  <a:pt x="0" y="0"/>
                </a:lnTo>
                <a:close/>
              </a:path>
            </a:pathLst>
          </a:custGeom>
          <a:solidFill>
            <a:srgbClr val="EC1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3079" y="2001077"/>
            <a:ext cx="87511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endParaRPr lang="zh-CN" altLang="en-US" sz="6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7355" y="3154185"/>
            <a:ext cx="3739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讲师：邢慧忍</a:t>
            </a:r>
            <a:endParaRPr lang="zh-CN" altLang="en-US" sz="2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animBg="1"/>
      <p:bldP spid="5" grpId="0" animBg="1"/>
      <p:bldP spid="7" grpId="0" animBg="1"/>
      <p:bldP spid="8" grpId="0" animBg="1"/>
      <p:bldP spid="9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标记及网页结构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1452880"/>
            <a:ext cx="6191250" cy="4532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发展史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{54F20EDF-80E6-0BAC-E9DF-600A565E414B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165" y="1558925"/>
            <a:ext cx="8027670" cy="410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Text Box 5"/>
          <p:cNvSpPr txBox="1"/>
          <p:nvPr/>
        </p:nvSpPr>
        <p:spPr>
          <a:xfrm>
            <a:off x="561975" y="1119188"/>
            <a:ext cx="6677025" cy="40925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DOCTYPE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版本类型声明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文档类型声明：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136525" eaLnBrk="0" hangingPunct="0">
              <a:lnSpc>
                <a:spcPct val="20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版：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136525" eaLnBrk="0" hangingPunct="0">
              <a:lnSpc>
                <a:spcPct val="20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136525" eaLnBrk="0" hangingPunct="0">
              <a:lnSpc>
                <a:spcPct val="200000"/>
              </a:lnSpc>
            </a:pPr>
            <a:r>
              <a:rPr lang="en-US" altLang="zh-CN" sz="2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XHTML1.0</a:t>
            </a:r>
            <a:r>
              <a:rPr lang="zh-CN" altLang="en-US" sz="2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版：（了解）</a:t>
            </a:r>
            <a:endParaRPr lang="zh-CN" altLang="en-US" sz="2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sz="2600">
              <a:latin typeface="Gill Sans" charset="0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zh-CN" altLang="en-US" sz="2600">
              <a:latin typeface="Gill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493" y="4457475"/>
            <a:ext cx="9688081" cy="16202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63500"/>
          </a:effectLst>
        </p:spPr>
      </p:pic>
      <p:pic>
        <p:nvPicPr>
          <p:cNvPr id="1331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03" y="2970213"/>
            <a:ext cx="3729037" cy="49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296988"/>
            <a:ext cx="7667625" cy="529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0720" y="87312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980440" y="1465580"/>
            <a:ext cx="10515600" cy="4351338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3600">
                <a:solidFill>
                  <a:srgbClr val="FF0000"/>
                </a:solidFill>
              </a:rPr>
              <a:t>HTML </a:t>
            </a:r>
            <a:r>
              <a:rPr lang="zh-CN" altLang="en-US" sz="3600">
                <a:solidFill>
                  <a:srgbClr val="FF0000"/>
                </a:solidFill>
              </a:rPr>
              <a:t>是用来描述网页的一种语言</a:t>
            </a:r>
            <a:r>
              <a:rPr lang="zh-CN" altLang="en-US" sz="3600"/>
              <a:t>。</a:t>
            </a:r>
            <a:endParaRPr lang="zh-CN" altLang="en-US" sz="3600"/>
          </a:p>
          <a:p>
            <a:pPr lvl="1" eaLnBrk="1" hangingPunct="1"/>
            <a:r>
              <a:rPr lang="en-US" altLang="zh-CN" sz="3200"/>
              <a:t>HTML </a:t>
            </a:r>
            <a:r>
              <a:rPr lang="zh-CN" altLang="en-US" sz="3200"/>
              <a:t>指的是超文本标记语言</a:t>
            </a:r>
            <a:r>
              <a:rPr lang="en-US" altLang="zh-CN" sz="3200"/>
              <a:t>: </a:t>
            </a:r>
            <a:r>
              <a:rPr lang="en-US" altLang="zh-CN" sz="3200" b="1"/>
              <a:t>H</a:t>
            </a:r>
            <a:r>
              <a:rPr lang="en-US" altLang="zh-CN" sz="3200"/>
              <a:t>yper </a:t>
            </a:r>
            <a:r>
              <a:rPr lang="en-US" altLang="zh-CN" sz="3200" b="1"/>
              <a:t>T</a:t>
            </a:r>
            <a:r>
              <a:rPr lang="en-US" altLang="zh-CN" sz="3200"/>
              <a:t>ext </a:t>
            </a:r>
            <a:r>
              <a:rPr lang="en-US" altLang="zh-CN" sz="3200" b="1"/>
              <a:t>M</a:t>
            </a:r>
            <a:r>
              <a:rPr lang="en-US" altLang="zh-CN" sz="3200"/>
              <a:t>arkup </a:t>
            </a:r>
            <a:r>
              <a:rPr lang="en-US" altLang="zh-CN" sz="3200" b="1"/>
              <a:t>L</a:t>
            </a:r>
            <a:r>
              <a:rPr lang="en-US" altLang="zh-CN" sz="3200"/>
              <a:t>anguage</a:t>
            </a:r>
            <a:endParaRPr lang="en-US" altLang="zh-CN" sz="3200"/>
          </a:p>
          <a:p>
            <a:pPr lvl="1" eaLnBrk="1" hangingPunct="1"/>
            <a:r>
              <a:rPr lang="en-US" altLang="zh-CN" sz="3200"/>
              <a:t>HTML </a:t>
            </a:r>
            <a:r>
              <a:rPr lang="zh-CN" altLang="en-US" sz="3200"/>
              <a:t>不是一种编程语言，而是一种</a:t>
            </a:r>
            <a:r>
              <a:rPr lang="zh-CN" altLang="en-US" sz="3200" b="1"/>
              <a:t>标记</a:t>
            </a:r>
            <a:r>
              <a:rPr lang="zh-CN" altLang="en-US" sz="3200"/>
              <a:t>语言</a:t>
            </a:r>
            <a:endParaRPr lang="zh-CN" altLang="en-US" sz="3200"/>
          </a:p>
          <a:p>
            <a:pPr lvl="1" eaLnBrk="1" hangingPunct="1"/>
            <a:r>
              <a:rPr lang="zh-CN" altLang="en-US" sz="3200"/>
              <a:t>标记语言是一套</a:t>
            </a:r>
            <a:r>
              <a:rPr lang="zh-CN" altLang="en-US" sz="3200" b="1"/>
              <a:t>标记标签</a:t>
            </a:r>
            <a:r>
              <a:rPr lang="zh-CN" altLang="en-US" sz="3200"/>
              <a:t> </a:t>
            </a:r>
            <a:r>
              <a:rPr lang="en-US" altLang="zh-CN" sz="3200"/>
              <a:t>(markup tag)</a:t>
            </a:r>
            <a:endParaRPr lang="en-US" altLang="zh-CN" sz="3200"/>
          </a:p>
          <a:p>
            <a:pPr lvl="1" eaLnBrk="1" hangingPunct="1"/>
            <a:r>
              <a:rPr lang="en-US" altLang="zh-CN" sz="3200"/>
              <a:t>HTML </a:t>
            </a:r>
            <a:r>
              <a:rPr lang="zh-CN" altLang="en-US" sz="3200"/>
              <a:t>使用标记标签来</a:t>
            </a:r>
            <a:r>
              <a:rPr lang="zh-CN" altLang="en-US" sz="3200" b="1"/>
              <a:t>描述</a:t>
            </a:r>
            <a:r>
              <a:rPr lang="zh-CN" altLang="en-US" sz="3200"/>
              <a:t>网页</a:t>
            </a:r>
            <a:endParaRPr lang="zh-CN" altLang="en-US" sz="3200"/>
          </a:p>
          <a:p>
            <a:pPr lvl="1" eaLnBrk="1" hangingPunct="1"/>
            <a:r>
              <a:rPr lang="en-US" altLang="zh-CN" sz="3200"/>
              <a:t>HTML </a:t>
            </a:r>
            <a:r>
              <a:rPr lang="zh-CN" altLang="en-US" sz="3200"/>
              <a:t>文档包含了</a:t>
            </a:r>
            <a:r>
              <a:rPr lang="en-US" altLang="zh-CN" sz="3200"/>
              <a:t>HTML</a:t>
            </a:r>
            <a:r>
              <a:rPr lang="zh-CN" altLang="en-US" sz="3200" b="1"/>
              <a:t> 标签</a:t>
            </a:r>
            <a:r>
              <a:rPr lang="zh-CN" altLang="en-US" sz="3200"/>
              <a:t>及</a:t>
            </a:r>
            <a:r>
              <a:rPr lang="zh-CN" altLang="en-US" sz="3200" b="1"/>
              <a:t>文本</a:t>
            </a:r>
            <a:r>
              <a:rPr lang="zh-CN" altLang="en-US" sz="3200"/>
              <a:t>内容</a:t>
            </a:r>
            <a:endParaRPr lang="zh-CN" altLang="en-US" sz="3200"/>
          </a:p>
          <a:p>
            <a:pPr lvl="1" eaLnBrk="1" hangingPunct="1"/>
            <a:r>
              <a:rPr lang="en-US" altLang="zh-CN" sz="3200"/>
              <a:t>HTML </a:t>
            </a:r>
            <a:r>
              <a:rPr lang="zh-CN" altLang="en-US" sz="3200"/>
              <a:t>文档也叫做</a:t>
            </a:r>
            <a:r>
              <a:rPr lang="zh-CN" altLang="en-US" sz="3200" b="1"/>
              <a:t> </a:t>
            </a:r>
            <a:r>
              <a:rPr lang="en-US" altLang="zh-CN" sz="3200" b="1"/>
              <a:t>web </a:t>
            </a:r>
            <a:r>
              <a:rPr lang="zh-CN" altLang="en-US" sz="3200" b="1"/>
              <a:t>页面</a:t>
            </a:r>
            <a:endParaRPr lang="zh-CN" altLang="en-US" sz="3200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962025" y="1496695"/>
            <a:ext cx="10515600" cy="4351338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1  </a:t>
            </a:r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</a:rPr>
              <a:t>HTML</a:t>
            </a:r>
            <a:r>
              <a:rPr lang="zh-CN" altLang="en-US" sz="2800">
                <a:solidFill>
                  <a:srgbClr val="FF0000"/>
                </a:solidFill>
              </a:rPr>
              <a:t>语言标记文本</a:t>
            </a:r>
            <a:r>
              <a:rPr lang="zh-CN" altLang="en-US" sz="2800"/>
              <a:t>。例如，定义标题文本、段落文本、列表文本和预定义文本等。</a:t>
            </a:r>
            <a:endParaRPr lang="zh-CN" altLang="en-US" sz="2800"/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2 </a:t>
            </a:r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</a:rPr>
              <a:t>HTML</a:t>
            </a:r>
            <a:r>
              <a:rPr lang="zh-CN" altLang="en-US" sz="2800">
                <a:solidFill>
                  <a:srgbClr val="FF0000"/>
                </a:solidFill>
              </a:rPr>
              <a:t>语言建立超链接</a:t>
            </a:r>
            <a:r>
              <a:rPr lang="zh-CN" altLang="en-US" sz="2800"/>
              <a:t>，通过超链接可以访问互联网上的所有信息，当使用鼠标单击超链接时，会自动跳转到链接页面。</a:t>
            </a:r>
            <a:endParaRPr lang="zh-CN" altLang="en-US" sz="2800"/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3 </a:t>
            </a:r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</a:rPr>
              <a:t>HTML</a:t>
            </a:r>
            <a:r>
              <a:rPr lang="zh-CN" altLang="en-US" sz="2800">
                <a:solidFill>
                  <a:srgbClr val="FF0000"/>
                </a:solidFill>
              </a:rPr>
              <a:t>语言创建列表</a:t>
            </a:r>
            <a:r>
              <a:rPr lang="zh-CN" altLang="en-US" sz="2800"/>
              <a:t>，把信息有序组织在一起，以方便浏览</a:t>
            </a:r>
            <a:endParaRPr lang="zh-CN" altLang="en-US" sz="2800"/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4 </a:t>
            </a:r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</a:rPr>
              <a:t>HTML</a:t>
            </a:r>
            <a:r>
              <a:rPr lang="zh-CN" altLang="en-US" sz="2800">
                <a:solidFill>
                  <a:srgbClr val="FF0000"/>
                </a:solidFill>
              </a:rPr>
              <a:t>语言在网页中显示图、声音、视频等多媒体信息</a:t>
            </a:r>
            <a:r>
              <a:rPr lang="zh-CN" altLang="en-US" sz="2800"/>
              <a:t>，把网页设计得更富冲击力。</a:t>
            </a:r>
            <a:endParaRPr lang="zh-CN" altLang="en-US" sz="2800"/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5 </a:t>
            </a:r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</a:rPr>
              <a:t>HTML</a:t>
            </a:r>
            <a:r>
              <a:rPr lang="zh-CN" altLang="en-US" sz="2800">
                <a:solidFill>
                  <a:srgbClr val="FF0000"/>
                </a:solidFill>
              </a:rPr>
              <a:t>语言制作表格</a:t>
            </a:r>
            <a:r>
              <a:rPr lang="zh-CN" altLang="en-US" sz="2800"/>
              <a:t>，以便显示大量的数据</a:t>
            </a:r>
            <a:endParaRPr lang="zh-CN" altLang="en-US" sz="2800"/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6 </a:t>
            </a:r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</a:rPr>
              <a:t>HTML</a:t>
            </a:r>
            <a:r>
              <a:rPr lang="zh-CN" altLang="en-US" sz="2800">
                <a:solidFill>
                  <a:srgbClr val="FF0000"/>
                </a:solidFill>
              </a:rPr>
              <a:t>语言制作表单</a:t>
            </a:r>
            <a:r>
              <a:rPr lang="zh-CN" altLang="en-US" sz="2800"/>
              <a:t>，允许在网页内输入文本信息等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838835" y="1636395"/>
            <a:ext cx="10975975" cy="4564380"/>
          </a:xfrm>
          <a:ln>
            <a:miter/>
          </a:ln>
        </p:spPr>
        <p:txBody>
          <a:bodyPr wrap="square" lIns="91440" tIns="45720" rIns="91440" bIns="45720" anchor="t"/>
          <a:p>
            <a:pPr eaLnBrk="1" fontAlgn="base" hangingPunct="1"/>
            <a:r>
              <a:rPr lang="en-US" altLang="zh-CN" sz="3200" strike="noStrike" noProof="1"/>
              <a:t>DOCTYPE </a:t>
            </a:r>
            <a:r>
              <a:rPr lang="zh-CN" altLang="en-US" sz="3200" strike="noStrike" noProof="1"/>
              <a:t>声明了文档类型</a:t>
            </a:r>
            <a:endParaRPr lang="zh-CN" altLang="en-US" sz="3200" strike="noStrike" noProof="1"/>
          </a:p>
          <a:p>
            <a:pPr eaLnBrk="1" fontAlgn="base" hangingPunct="1"/>
            <a:r>
              <a:rPr lang="en-US" altLang="zh-CN" sz="3200" strike="noStrike" noProof="1"/>
              <a:t>html</a:t>
            </a:r>
            <a:r>
              <a:rPr lang="zh-CN" altLang="en-US" sz="3200" strike="noStrike" noProof="1"/>
              <a:t>标签</a:t>
            </a:r>
            <a:r>
              <a:rPr lang="en-US" altLang="zh-CN" sz="3200" strike="noStrike" noProof="1"/>
              <a:t> </a:t>
            </a:r>
            <a:r>
              <a:rPr lang="zh-CN" altLang="en-US" sz="3200" strike="noStrike" noProof="1"/>
              <a:t>描述了文档类型</a:t>
            </a:r>
            <a:endParaRPr lang="zh-CN" altLang="en-US" sz="3200" strike="noStrike" noProof="1"/>
          </a:p>
          <a:p>
            <a:pPr eaLnBrk="1" fontAlgn="base" hangingPunct="1"/>
            <a:r>
              <a:rPr lang="en-US" altLang="zh-CN" sz="3200" strike="noStrike" noProof="1">
                <a:sym typeface="+mn-ea"/>
              </a:rPr>
              <a:t>head</a:t>
            </a:r>
            <a:r>
              <a:rPr lang="zh-CN" altLang="en-US" strike="noStrike" noProof="1">
                <a:sym typeface="+mn-ea"/>
              </a:rPr>
              <a:t>标签 包含了所有的头部标签元素</a:t>
            </a:r>
            <a:endParaRPr lang="zh-CN" altLang="en-US" strike="noStrike" noProof="1">
              <a:sym typeface="+mn-ea"/>
            </a:endParaRPr>
          </a:p>
          <a:p>
            <a:pPr marL="457200" lvl="1" indent="0" eaLnBrk="1" fontAlgn="base" hangingPunct="1">
              <a:buNone/>
            </a:pPr>
            <a:r>
              <a:rPr lang="en-US" altLang="zh-CN" sz="3200" strike="noStrike" noProof="1">
                <a:sym typeface="+mn-ea"/>
              </a:rPr>
              <a:t>title</a:t>
            </a:r>
            <a:r>
              <a:rPr lang="zh-CN" altLang="en-US" sz="3200" strike="noStrike" noProof="1">
                <a:sym typeface="+mn-ea"/>
              </a:rPr>
              <a:t>标签 定义了浏览器工具栏的标题</a:t>
            </a:r>
            <a:endParaRPr lang="zh-CN" altLang="en-US" sz="3200" strike="noStrike" noProof="1">
              <a:sym typeface="+mn-ea"/>
            </a:endParaRPr>
          </a:p>
          <a:p>
            <a:pPr marL="457200" lvl="1" indent="0" eaLnBrk="1" fontAlgn="base" hangingPunct="1">
              <a:buNone/>
            </a:pPr>
            <a:r>
              <a:rPr lang="en-US" altLang="zh-CN" sz="3200" strike="noStrike" noProof="1">
                <a:sym typeface="+mn-ea"/>
              </a:rPr>
              <a:t>meta</a:t>
            </a:r>
            <a:r>
              <a:rPr lang="zh-CN" altLang="en-US" sz="3200" strike="noStrike" noProof="1">
                <a:sym typeface="+mn-ea"/>
              </a:rPr>
              <a:t>标签 对页面的元信息进行设置</a:t>
            </a:r>
            <a:endParaRPr lang="zh-CN" altLang="en-US" sz="3200" strike="noStrike" noProof="1">
              <a:sym typeface="+mn-ea"/>
            </a:endParaRPr>
          </a:p>
          <a:p>
            <a:pPr eaLnBrk="1" fontAlgn="base" hangingPunct="1"/>
            <a:r>
              <a:rPr lang="en-US" altLang="zh-CN" sz="3200" strike="noStrike" noProof="1"/>
              <a:t>body</a:t>
            </a:r>
            <a:r>
              <a:rPr lang="zh-CN" altLang="en-US" sz="3200" strike="noStrike" noProof="1"/>
              <a:t>标签</a:t>
            </a:r>
            <a:r>
              <a:rPr lang="en-US" altLang="zh-CN" sz="3200" strike="noStrike" noProof="1"/>
              <a:t> </a:t>
            </a:r>
            <a:r>
              <a:rPr lang="zh-CN" altLang="en-US" sz="3200" strike="noStrike" noProof="1"/>
              <a:t>为可视化网页内容</a:t>
            </a:r>
            <a:endParaRPr lang="zh-CN" altLang="en-US" sz="3200" strike="noStrike" noProof="1"/>
          </a:p>
          <a:p>
            <a:pPr marL="0" indent="0" eaLnBrk="1" fontAlgn="base" hangingPunct="1">
              <a:buNone/>
            </a:pPr>
            <a:br>
              <a:rPr lang="zh-CN" altLang="en-US"/>
            </a:br>
            <a:endParaRPr lang="zh-CN" altLang="en-US" strike="noStrike" noProof="1"/>
          </a:p>
          <a:p>
            <a:pPr eaLnBrk="1" fontAlgn="base" hangingPunct="1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986790" y="1366520"/>
            <a:ext cx="10515600" cy="4351338"/>
          </a:xfrm>
        </p:spPr>
        <p:txBody>
          <a:bodyPr wrap="square" lIns="91440" tIns="45720" rIns="91440" bIns="45720" anchor="t"/>
          <a:p>
            <a:pPr eaLnBrk="1" hangingPunct="1"/>
            <a:endParaRPr lang="zh-CN" altLang="en-US" b="1"/>
          </a:p>
          <a:p>
            <a:pPr eaLnBrk="1" hangingPunct="1"/>
            <a:r>
              <a:rPr lang="en-US" altLang="zh-CN"/>
              <a:t>HTML </a:t>
            </a:r>
            <a:r>
              <a:rPr lang="zh-CN" altLang="en-US"/>
              <a:t>标记标签通常被称为 </a:t>
            </a:r>
            <a:r>
              <a:rPr lang="en-US" altLang="zh-CN"/>
              <a:t>HTML </a:t>
            </a:r>
            <a:r>
              <a:rPr lang="zh-CN" altLang="en-US"/>
              <a:t>标签 </a:t>
            </a:r>
            <a:r>
              <a:rPr lang="en-US" altLang="zh-CN"/>
              <a:t>(HTML tag)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en-US" altLang="zh-CN"/>
              <a:t>HTML </a:t>
            </a:r>
            <a:r>
              <a:rPr lang="zh-CN" altLang="en-US"/>
              <a:t>标签是由</a:t>
            </a:r>
            <a:r>
              <a:rPr lang="zh-CN" altLang="en-US" i="1"/>
              <a:t>尖括号</a:t>
            </a:r>
            <a:r>
              <a:rPr lang="zh-CN" altLang="en-US"/>
              <a:t>包围的关键词，比如 </a:t>
            </a:r>
            <a:r>
              <a:rPr lang="en-US" altLang="zh-CN"/>
              <a:t>&lt;html&gt;</a:t>
            </a:r>
            <a:endParaRPr lang="en-US" altLang="zh-CN"/>
          </a:p>
          <a:p>
            <a:pPr eaLnBrk="1" hangingPunct="1"/>
            <a:r>
              <a:rPr lang="en-US" altLang="zh-CN"/>
              <a:t>HTML </a:t>
            </a:r>
            <a:r>
              <a:rPr lang="zh-CN" altLang="en-US"/>
              <a:t>标签通常是成对出现的，比如 &lt;body&gt; 和 &lt;/body&gt;</a:t>
            </a:r>
            <a:endParaRPr lang="zh-CN" altLang="en-US"/>
          </a:p>
          <a:p>
            <a:pPr eaLnBrk="1" hangingPunct="1"/>
            <a:r>
              <a:rPr lang="zh-CN" altLang="en-US"/>
              <a:t>标签中的第一个标签是开始标签，第二个标签是结束标签</a:t>
            </a:r>
            <a:endParaRPr lang="zh-CN" altLang="en-US"/>
          </a:p>
          <a:p>
            <a:pPr eaLnBrk="1" hangingPunct="1"/>
            <a:r>
              <a:rPr lang="zh-CN" altLang="en-US"/>
              <a:t>开始和结束标签也被称为开放标签和闭合标签</a:t>
            </a:r>
            <a:endParaRPr lang="zh-CN" altLang="en-US"/>
          </a:p>
          <a:p>
            <a:pPr eaLnBrk="1" hangingPunct="1"/>
            <a:r>
              <a:rPr lang="zh-CN" altLang="en-US"/>
              <a:t>Eg：</a:t>
            </a:r>
            <a:endParaRPr lang="zh-CN" altLang="en-US"/>
          </a:p>
          <a:p>
            <a:pPr eaLnBrk="1" hangingPunct="1"/>
            <a:r>
              <a:rPr lang="zh-CN" altLang="en-US"/>
              <a:t>&lt;标签&gt;我是内容&lt;/标签&gt;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en-US" altLang="zh-CN" sz="3600"/>
              <a:t>Web</a:t>
            </a:r>
            <a:r>
              <a:rPr lang="zh-CN" altLang="en-US" sz="3600"/>
              <a:t>浏览器（如谷歌浏览器，</a:t>
            </a:r>
            <a:r>
              <a:rPr lang="en-US" altLang="zh-CN" sz="3600"/>
              <a:t>Internet Explorer</a:t>
            </a:r>
            <a:r>
              <a:rPr lang="zh-CN" altLang="en-US" sz="3600"/>
              <a:t>，</a:t>
            </a:r>
            <a:r>
              <a:rPr lang="en-US" altLang="zh-CN" sz="3600"/>
              <a:t>Firefox</a:t>
            </a:r>
            <a:r>
              <a:rPr lang="zh-CN" altLang="en-US" sz="3600"/>
              <a:t>，</a:t>
            </a:r>
            <a:r>
              <a:rPr lang="en-US" altLang="zh-CN" sz="3600"/>
              <a:t>Safari</a:t>
            </a:r>
            <a:r>
              <a:rPr lang="zh-CN" altLang="en-US" sz="3600"/>
              <a:t>）是用于读取</a:t>
            </a:r>
            <a:r>
              <a:rPr lang="en-US" altLang="zh-CN" sz="3600"/>
              <a:t>HTML</a:t>
            </a:r>
            <a:r>
              <a:rPr lang="zh-CN" altLang="en-US" sz="3600"/>
              <a:t>文件，并将其作为网页显示。</a:t>
            </a:r>
            <a:endParaRPr lang="zh-CN" altLang="en-US" sz="3600"/>
          </a:p>
          <a:p>
            <a:pPr eaLnBrk="1" hangingPunct="1"/>
            <a:r>
              <a:rPr lang="zh-CN" altLang="en-US" sz="3600"/>
              <a:t>浏览器并不是直接显示的</a:t>
            </a:r>
            <a:r>
              <a:rPr lang="en-US" altLang="zh-CN" sz="3600"/>
              <a:t>HTML</a:t>
            </a:r>
            <a:r>
              <a:rPr lang="zh-CN" altLang="en-US" sz="3600"/>
              <a:t>标签，但可以使用标签来决定如何展现</a:t>
            </a:r>
            <a:r>
              <a:rPr lang="en-US" altLang="zh-CN" sz="3600"/>
              <a:t>HTML</a:t>
            </a:r>
            <a:r>
              <a:rPr lang="zh-CN" altLang="en-US" sz="3600"/>
              <a:t>页面的内容是给用户；</a:t>
            </a:r>
            <a:endParaRPr lang="zh-CN" altLang="en-US" sz="3600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＊＊：</a:t>
            </a:r>
            <a:r>
              <a:rPr lang="zh-CN" altLang="en-US">
                <a:solidFill>
                  <a:srgbClr val="FF0000"/>
                </a:solidFill>
              </a:rPr>
              <a:t>只有</a:t>
            </a:r>
            <a:r>
              <a:rPr lang="en-US" altLang="zh-CN">
                <a:solidFill>
                  <a:srgbClr val="FF0000"/>
                </a:solidFill>
              </a:rPr>
              <a:t>&lt;body&gt;</a:t>
            </a:r>
            <a:r>
              <a:rPr lang="zh-CN" altLang="en-US">
                <a:solidFill>
                  <a:srgbClr val="FF0000"/>
                </a:solidFill>
              </a:rPr>
              <a:t>区域才会在浏览器中显示</a:t>
            </a:r>
            <a:endParaRPr lang="zh-CN" altLang="en-US">
              <a:solidFill>
                <a:srgbClr val="FF0000"/>
              </a:solidFill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文档类型声明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609600" y="1125538"/>
            <a:ext cx="10975975" cy="5618163"/>
          </a:xfrm>
          <a:ln>
            <a:miter/>
          </a:ln>
        </p:spPr>
        <p:txBody>
          <a:bodyPr wrap="square" lIns="91440" tIns="45720" rIns="91440" bIns="45720" anchor="t"/>
          <a:p>
            <a:pPr eaLnBrk="1" fontAlgn="base" hangingPunct="1"/>
            <a:r>
              <a:rPr lang="en-US" altLang="zh-CN" strike="noStrike" noProof="1"/>
              <a:t>&lt;!DOCTYPE&gt;</a:t>
            </a:r>
            <a:r>
              <a:rPr lang="zh-CN" altLang="en-US" strike="noStrike" noProof="1"/>
              <a:t>声明有助于浏览器中正确显示网页。</a:t>
            </a:r>
            <a:endParaRPr lang="zh-CN" altLang="en-US" strike="noStrike" noProof="1"/>
          </a:p>
          <a:p>
            <a:pPr eaLnBrk="1" fontAlgn="base" hangingPunct="1"/>
            <a:r>
              <a:rPr lang="zh-CN" altLang="en-US" strike="noStrike" noProof="1"/>
              <a:t>网络上有很多不同的文件，如果能够正确声明</a:t>
            </a:r>
            <a:r>
              <a:rPr lang="en-US" altLang="zh-CN" strike="noStrike" noProof="1"/>
              <a:t>HTML</a:t>
            </a:r>
            <a:r>
              <a:rPr lang="zh-CN" altLang="en-US" strike="noStrike" noProof="1"/>
              <a:t>的版本，浏览器就能正确显示网页内容。</a:t>
            </a:r>
            <a:endParaRPr lang="zh-CN" altLang="en-US" strike="noStrike" noProof="1"/>
          </a:p>
          <a:p>
            <a:pPr eaLnBrk="1" fontAlgn="base" hangingPunct="1"/>
            <a:r>
              <a:rPr lang="en-US" altLang="zh-CN" strike="noStrike" noProof="1"/>
              <a:t>doctype </a:t>
            </a:r>
            <a:r>
              <a:rPr lang="zh-CN" altLang="en-US" strike="noStrike" noProof="1"/>
              <a:t>声明是不区分大小写的，以下方式均可：</a:t>
            </a:r>
            <a:endParaRPr lang="zh-CN" altLang="en-US" strike="noStrike" noProof="1"/>
          </a:p>
          <a:p>
            <a:pPr eaLnBrk="1" fontAlgn="base" hangingPunct="1"/>
            <a:endParaRPr lang="zh-CN" altLang="en-US" strike="noStrike" noProof="1"/>
          </a:p>
          <a:p>
            <a:pPr marL="0" indent="0" eaLnBrk="1" fontAlgn="base" hangingPunct="1">
              <a:buNone/>
            </a:pPr>
            <a:r>
              <a:rPr lang="en-US" altLang="zh-CN" strike="noStrike" noProof="1"/>
              <a:t>    &lt;!DOCTYPE html&gt; </a:t>
            </a:r>
            <a:endParaRPr lang="en-US" altLang="zh-CN" strike="noStrike" noProof="1"/>
          </a:p>
          <a:p>
            <a:pPr marL="0" indent="0" eaLnBrk="1" fontAlgn="base" hangingPunct="1">
              <a:buNone/>
            </a:pPr>
            <a:r>
              <a:rPr lang="en-US" altLang="zh-CN" strike="noStrike" noProof="1"/>
              <a:t>    &lt;!DOCTYPE HTML&gt; </a:t>
            </a:r>
            <a:endParaRPr lang="zh-CN" altLang="en-US" strike="noStrike" noProof="1"/>
          </a:p>
          <a:p>
            <a:pPr marL="0" indent="0" eaLnBrk="1" fontAlgn="base" hangingPunct="1">
              <a:buNone/>
            </a:pPr>
            <a:r>
              <a:rPr lang="en-US" altLang="zh-CN" strike="noStrike" noProof="1"/>
              <a:t>    &lt;!doctype html&gt; </a:t>
            </a:r>
            <a:endParaRPr lang="zh-CN" altLang="en-US" strike="noStrike" noProof="1"/>
          </a:p>
          <a:p>
            <a:pPr marL="0" indent="0" eaLnBrk="1" fontAlgn="base" hangingPunct="1">
              <a:buNone/>
            </a:pPr>
            <a:r>
              <a:rPr lang="en-US" altLang="zh-CN" strike="noStrike" noProof="1"/>
              <a:t>    &lt;!Doctype Html&gt;</a:t>
            </a:r>
            <a:endParaRPr lang="zh-CN" altLang="en-US" strike="noStrike" noProof="1"/>
          </a:p>
          <a:p>
            <a:pPr eaLnBrk="1" fontAlgn="base" hangingPunct="1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1" y="0"/>
            <a:ext cx="4715875" cy="6858000"/>
          </a:xfrm>
          <a:custGeom>
            <a:avLst/>
            <a:gdLst>
              <a:gd name="connsiteX0" fmla="*/ 0 w 3565003"/>
              <a:gd name="connsiteY0" fmla="*/ 0 h 6858000"/>
              <a:gd name="connsiteX1" fmla="*/ 3565003 w 3565003"/>
              <a:gd name="connsiteY1" fmla="*/ 0 h 6858000"/>
              <a:gd name="connsiteX2" fmla="*/ 3565003 w 3565003"/>
              <a:gd name="connsiteY2" fmla="*/ 6858000 h 6858000"/>
              <a:gd name="connsiteX3" fmla="*/ 0 w 3565003"/>
              <a:gd name="connsiteY3" fmla="*/ 6858000 h 6858000"/>
              <a:gd name="connsiteX4" fmla="*/ 0 w 3565003"/>
              <a:gd name="connsiteY4" fmla="*/ 0 h 6858000"/>
              <a:gd name="connsiteX0-1" fmla="*/ 0 w 4274916"/>
              <a:gd name="connsiteY0-2" fmla="*/ 0 h 6858000"/>
              <a:gd name="connsiteX1-3" fmla="*/ 3565003 w 4274916"/>
              <a:gd name="connsiteY1-4" fmla="*/ 0 h 6858000"/>
              <a:gd name="connsiteX2-5" fmla="*/ 3565003 w 4274916"/>
              <a:gd name="connsiteY2-6" fmla="*/ 6858000 h 6858000"/>
              <a:gd name="connsiteX3-7" fmla="*/ 0 w 4274916"/>
              <a:gd name="connsiteY3-8" fmla="*/ 6858000 h 6858000"/>
              <a:gd name="connsiteX4-9" fmla="*/ 0 w 4274916"/>
              <a:gd name="connsiteY4-10" fmla="*/ 0 h 6858000"/>
              <a:gd name="connsiteX0-11" fmla="*/ 0 w 4487208"/>
              <a:gd name="connsiteY0-12" fmla="*/ 0 h 6858000"/>
              <a:gd name="connsiteX1-13" fmla="*/ 3565003 w 4487208"/>
              <a:gd name="connsiteY1-14" fmla="*/ 0 h 6858000"/>
              <a:gd name="connsiteX2-15" fmla="*/ 3565003 w 4487208"/>
              <a:gd name="connsiteY2-16" fmla="*/ 6858000 h 6858000"/>
              <a:gd name="connsiteX3-17" fmla="*/ 0 w 4487208"/>
              <a:gd name="connsiteY3-18" fmla="*/ 6858000 h 6858000"/>
              <a:gd name="connsiteX4-19" fmla="*/ 0 w 4487208"/>
              <a:gd name="connsiteY4-20" fmla="*/ 0 h 6858000"/>
              <a:gd name="connsiteX0-21" fmla="*/ 0 w 5038191"/>
              <a:gd name="connsiteY0-22" fmla="*/ 0 h 6858000"/>
              <a:gd name="connsiteX1-23" fmla="*/ 4352082 w 5038191"/>
              <a:gd name="connsiteY1-24" fmla="*/ 0 h 6858000"/>
              <a:gd name="connsiteX2-25" fmla="*/ 3565003 w 5038191"/>
              <a:gd name="connsiteY2-26" fmla="*/ 6858000 h 6858000"/>
              <a:gd name="connsiteX3-27" fmla="*/ 0 w 5038191"/>
              <a:gd name="connsiteY3-28" fmla="*/ 6858000 h 6858000"/>
              <a:gd name="connsiteX4-29" fmla="*/ 0 w 5038191"/>
              <a:gd name="connsiteY4-30" fmla="*/ 0 h 6858000"/>
              <a:gd name="connsiteX0-31" fmla="*/ 0 w 4639537"/>
              <a:gd name="connsiteY0-32" fmla="*/ 0 h 6858000"/>
              <a:gd name="connsiteX1-33" fmla="*/ 4352082 w 4639537"/>
              <a:gd name="connsiteY1-34" fmla="*/ 0 h 6858000"/>
              <a:gd name="connsiteX2-35" fmla="*/ 3565003 w 4639537"/>
              <a:gd name="connsiteY2-36" fmla="*/ 6858000 h 6858000"/>
              <a:gd name="connsiteX3-37" fmla="*/ 0 w 4639537"/>
              <a:gd name="connsiteY3-38" fmla="*/ 6858000 h 6858000"/>
              <a:gd name="connsiteX4-39" fmla="*/ 0 w 4639537"/>
              <a:gd name="connsiteY4-40" fmla="*/ 0 h 6858000"/>
              <a:gd name="connsiteX0-41" fmla="*/ 0 w 4715875"/>
              <a:gd name="connsiteY0-42" fmla="*/ 0 h 6858000"/>
              <a:gd name="connsiteX1-43" fmla="*/ 4352082 w 4715875"/>
              <a:gd name="connsiteY1-44" fmla="*/ 0 h 6858000"/>
              <a:gd name="connsiteX2-45" fmla="*/ 3565003 w 4715875"/>
              <a:gd name="connsiteY2-46" fmla="*/ 6858000 h 6858000"/>
              <a:gd name="connsiteX3-47" fmla="*/ 0 w 4715875"/>
              <a:gd name="connsiteY3-48" fmla="*/ 6858000 h 6858000"/>
              <a:gd name="connsiteX4-49" fmla="*/ 0 w 4715875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715875" h="6858000">
                <a:moveTo>
                  <a:pt x="0" y="0"/>
                </a:moveTo>
                <a:lnTo>
                  <a:pt x="4352082" y="0"/>
                </a:lnTo>
                <a:cubicBezTo>
                  <a:pt x="5220184" y="3142526"/>
                  <a:pt x="4363656" y="5312780"/>
                  <a:pt x="3565003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023412"/>
            <a:ext cx="1770927" cy="1834587"/>
          </a:xfrm>
          <a:custGeom>
            <a:avLst/>
            <a:gdLst>
              <a:gd name="connsiteX0" fmla="*/ 0 w 1770927"/>
              <a:gd name="connsiteY0" fmla="*/ 0 h 457200"/>
              <a:gd name="connsiteX1" fmla="*/ 1770927 w 1770927"/>
              <a:gd name="connsiteY1" fmla="*/ 0 h 457200"/>
              <a:gd name="connsiteX2" fmla="*/ 1770927 w 1770927"/>
              <a:gd name="connsiteY2" fmla="*/ 457200 h 457200"/>
              <a:gd name="connsiteX3" fmla="*/ 0 w 1770927"/>
              <a:gd name="connsiteY3" fmla="*/ 457200 h 457200"/>
              <a:gd name="connsiteX4" fmla="*/ 0 w 1770927"/>
              <a:gd name="connsiteY4" fmla="*/ 0 h 457200"/>
              <a:gd name="connsiteX0-1" fmla="*/ 34724 w 1770927"/>
              <a:gd name="connsiteY0-2" fmla="*/ 0 h 1834587"/>
              <a:gd name="connsiteX1-3" fmla="*/ 1770927 w 1770927"/>
              <a:gd name="connsiteY1-4" fmla="*/ 1377387 h 1834587"/>
              <a:gd name="connsiteX2-5" fmla="*/ 1770927 w 1770927"/>
              <a:gd name="connsiteY2-6" fmla="*/ 1834587 h 1834587"/>
              <a:gd name="connsiteX3-7" fmla="*/ 0 w 1770927"/>
              <a:gd name="connsiteY3-8" fmla="*/ 1834587 h 1834587"/>
              <a:gd name="connsiteX4-9" fmla="*/ 34724 w 1770927"/>
              <a:gd name="connsiteY4-10" fmla="*/ 0 h 1834587"/>
              <a:gd name="connsiteX0-11" fmla="*/ 34724 w 1770927"/>
              <a:gd name="connsiteY0-12" fmla="*/ 0 h 1834587"/>
              <a:gd name="connsiteX1-13" fmla="*/ 1770927 w 1770927"/>
              <a:gd name="connsiteY1-14" fmla="*/ 1834587 h 1834587"/>
              <a:gd name="connsiteX2-15" fmla="*/ 0 w 1770927"/>
              <a:gd name="connsiteY2-16" fmla="*/ 1834587 h 1834587"/>
              <a:gd name="connsiteX3-17" fmla="*/ 34724 w 1770927"/>
              <a:gd name="connsiteY3-18" fmla="*/ 0 h 1834587"/>
              <a:gd name="connsiteX0-19" fmla="*/ 34724 w 1770927"/>
              <a:gd name="connsiteY0-20" fmla="*/ 0 h 1834587"/>
              <a:gd name="connsiteX1-21" fmla="*/ 1770927 w 1770927"/>
              <a:gd name="connsiteY1-22" fmla="*/ 1834587 h 1834587"/>
              <a:gd name="connsiteX2-23" fmla="*/ 0 w 1770927"/>
              <a:gd name="connsiteY2-24" fmla="*/ 1834587 h 1834587"/>
              <a:gd name="connsiteX3-25" fmla="*/ 34724 w 1770927"/>
              <a:gd name="connsiteY3-26" fmla="*/ 0 h 1834587"/>
              <a:gd name="connsiteX0-27" fmla="*/ 34724 w 1770927"/>
              <a:gd name="connsiteY0-28" fmla="*/ 0 h 1834587"/>
              <a:gd name="connsiteX1-29" fmla="*/ 1770927 w 1770927"/>
              <a:gd name="connsiteY1-30" fmla="*/ 1834587 h 1834587"/>
              <a:gd name="connsiteX2-31" fmla="*/ 0 w 1770927"/>
              <a:gd name="connsiteY2-32" fmla="*/ 1834587 h 1834587"/>
              <a:gd name="connsiteX3-33" fmla="*/ 34724 w 1770927"/>
              <a:gd name="connsiteY3-34" fmla="*/ 0 h 1834587"/>
              <a:gd name="connsiteX0-35" fmla="*/ 34724 w 1770927"/>
              <a:gd name="connsiteY0-36" fmla="*/ 0 h 1834587"/>
              <a:gd name="connsiteX1-37" fmla="*/ 1770927 w 1770927"/>
              <a:gd name="connsiteY1-38" fmla="*/ 1834587 h 1834587"/>
              <a:gd name="connsiteX2-39" fmla="*/ 0 w 1770927"/>
              <a:gd name="connsiteY2-40" fmla="*/ 1834587 h 1834587"/>
              <a:gd name="connsiteX3-41" fmla="*/ 34724 w 1770927"/>
              <a:gd name="connsiteY3-42" fmla="*/ 0 h 1834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70927" h="1834587">
                <a:moveTo>
                  <a:pt x="34724" y="0"/>
                </a:moveTo>
                <a:cubicBezTo>
                  <a:pt x="682906" y="1086091"/>
                  <a:pt x="542082" y="1153353"/>
                  <a:pt x="1770927" y="1834587"/>
                </a:cubicBezTo>
                <a:lnTo>
                  <a:pt x="0" y="1834587"/>
                </a:lnTo>
                <a:lnTo>
                  <a:pt x="34724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6" name="TextBox 56"/>
          <p:cNvSpPr txBox="1"/>
          <p:nvPr/>
        </p:nvSpPr>
        <p:spPr>
          <a:xfrm>
            <a:off x="1660531" y="2170480"/>
            <a:ext cx="1805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en-US" altLang="zh-CN" sz="6000" b="1" spc="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0927" y="3139976"/>
            <a:ext cx="553998" cy="12240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POINTS</a:t>
            </a:r>
            <a:endParaRPr lang="zh-CN" altLang="en-US" sz="2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09115" y="1515717"/>
            <a:ext cx="5384942" cy="527050"/>
            <a:chOff x="5309115" y="1515717"/>
            <a:chExt cx="5384942" cy="527050"/>
          </a:xfrm>
        </p:grpSpPr>
        <p:sp>
          <p:nvSpPr>
            <p:cNvPr id="38" name="TextBox 31"/>
            <p:cNvSpPr txBox="1"/>
            <p:nvPr/>
          </p:nvSpPr>
          <p:spPr>
            <a:xfrm>
              <a:off x="5309115" y="1520797"/>
              <a:ext cx="29362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什么是HTML</a:t>
              </a:r>
              <a:endParaRPr lang="en-US" altLang="zh-CN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8692047" y="1647636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1"/>
            <p:cNvSpPr txBox="1"/>
            <p:nvPr/>
          </p:nvSpPr>
          <p:spPr>
            <a:xfrm>
              <a:off x="8835808" y="1515717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……….01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08971" y="2398393"/>
            <a:ext cx="5385086" cy="558800"/>
            <a:chOff x="5308971" y="2317748"/>
            <a:chExt cx="5385086" cy="558800"/>
          </a:xfrm>
        </p:grpSpPr>
        <p:sp>
          <p:nvSpPr>
            <p:cNvPr id="39" name="TextBox 32"/>
            <p:cNvSpPr txBox="1"/>
            <p:nvPr/>
          </p:nvSpPr>
          <p:spPr>
            <a:xfrm>
              <a:off x="5308971" y="2354578"/>
              <a:ext cx="29368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开发环境搭建</a:t>
              </a:r>
              <a:endParaRPr lang="en-US" altLang="zh-CN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8692047" y="2417256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31"/>
            <p:cNvSpPr txBox="1"/>
            <p:nvPr/>
          </p:nvSpPr>
          <p:spPr>
            <a:xfrm>
              <a:off x="8835808" y="2317748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……….02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09115" y="3254045"/>
            <a:ext cx="5384942" cy="523220"/>
            <a:chOff x="5309115" y="3243885"/>
            <a:chExt cx="5384942" cy="523220"/>
          </a:xfrm>
        </p:grpSpPr>
        <p:sp>
          <p:nvSpPr>
            <p:cNvPr id="40" name="TextBox 31"/>
            <p:cNvSpPr txBox="1"/>
            <p:nvPr/>
          </p:nvSpPr>
          <p:spPr>
            <a:xfrm>
              <a:off x="5309115" y="3243885"/>
              <a:ext cx="29362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常用HTML标记</a:t>
              </a:r>
              <a:endParaRPr lang="en-US" altLang="zh-CN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1"/>
            <p:cNvSpPr txBox="1"/>
            <p:nvPr/>
          </p:nvSpPr>
          <p:spPr>
            <a:xfrm>
              <a:off x="8835808" y="3243885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……….03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14813" y="3008033"/>
            <a:ext cx="857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08480" y="4142410"/>
            <a:ext cx="5384942" cy="521970"/>
            <a:chOff x="5309115" y="3243885"/>
            <a:chExt cx="5384942" cy="521970"/>
          </a:xfrm>
        </p:grpSpPr>
        <p:sp>
          <p:nvSpPr>
            <p:cNvPr id="9" name="TextBox 31"/>
            <p:cNvSpPr txBox="1"/>
            <p:nvPr/>
          </p:nvSpPr>
          <p:spPr>
            <a:xfrm>
              <a:off x="5309115" y="3243885"/>
              <a:ext cx="29362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课堂练习</a:t>
              </a:r>
              <a:endParaRPr lang="zh-CN" altLang="en-US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31"/>
            <p:cNvSpPr txBox="1"/>
            <p:nvPr/>
          </p:nvSpPr>
          <p:spPr>
            <a:xfrm>
              <a:off x="8835808" y="3243885"/>
              <a:ext cx="18582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……….04</a:t>
              </a:r>
              <a:endParaRPr lang="en-US" altLang="zh-CN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7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Text Box 5"/>
          <p:cNvSpPr txBox="1"/>
          <p:nvPr/>
        </p:nvSpPr>
        <p:spPr>
          <a:xfrm>
            <a:off x="1417638" y="1270000"/>
            <a:ext cx="8086725" cy="4806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x-none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meta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&gt;标签位于head之内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meta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元素可提供有关页面的元信息    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meta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常用的属性：</a:t>
            </a: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charset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name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content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name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和 </a:t>
            </a: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content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属性必须配合使用，基本语法如下：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en-US" altLang="x-none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&lt;meta name="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参数</a:t>
            </a:r>
            <a:r>
              <a:rPr lang="en-US" altLang="x-none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 content="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name属性值</a:t>
            </a:r>
            <a:r>
              <a:rPr lang="en-US" altLang="x-none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"&gt;</a:t>
            </a:r>
            <a:endParaRPr lang="en-US" altLang="x-none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en-US" altLang="x-none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示例：</a:t>
            </a:r>
            <a:endParaRPr lang="en-US" altLang="x-none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30000"/>
              </a:lnSpc>
              <a:buClrTx/>
              <a:buFont typeface="Wingdings" panose="05000000000000000000" pitchFamily="2" charset="2"/>
              <a:buNone/>
            </a:pP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en-US" altLang="x-none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&lt;meta name="Keywords" content="关键字"&gt;</a:t>
            </a:r>
            <a:endParaRPr lang="en-US" altLang="x-none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30000"/>
              </a:lnSpc>
              <a:buClrTx/>
              <a:buFont typeface="Wingdings" panose="05000000000000000000" pitchFamily="2" charset="2"/>
              <a:buNone/>
            </a:pPr>
            <a:r>
              <a:rPr lang="en-US" altLang="x-none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&lt;meta name="Description" content="描述"&gt;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Text Box 5"/>
          <p:cNvSpPr txBox="1"/>
          <p:nvPr/>
        </p:nvSpPr>
        <p:spPr>
          <a:xfrm>
            <a:off x="1187133" y="1257935"/>
            <a:ext cx="8863012" cy="5108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声明页面的编码格式：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这句话来声明整个网页的字符串集的格式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&lt;meta charset="utf-8"&gt;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utf-8 : 字符编码，又称万国码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600">
                <a:latin typeface="Gill Sans" charset="0"/>
              </a:rPr>
              <a:t> </a:t>
            </a: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title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</a:t>
            </a:r>
            <a:r>
              <a:rPr lang="zh-CN" altLang="en-US" sz="2600" dirty="0">
                <a:latin typeface="Gill Sans" charset="0"/>
                <a:ea typeface="微软雅黑" panose="020B0503020204020204" pitchFamily="34" charset="-122"/>
                <a:sym typeface="Gill Sans" charset="0"/>
              </a:rPr>
              <a:t>用来定义这个页面的标题，需要放在编码声明下面</a:t>
            </a:r>
            <a:endParaRPr lang="zh-CN" altLang="en-US" sz="2600" dirty="0">
              <a:latin typeface="Gill Sans" charset="0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&lt;meta charset="utf-8"&gt;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&lt;title&gt; 页面标题 &lt;/title&gt;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2600">
              <a:latin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页面重构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Text Box 5"/>
          <p:cNvSpPr txBox="1"/>
          <p:nvPr/>
        </p:nvSpPr>
        <p:spPr>
          <a:xfrm>
            <a:off x="787400" y="1495425"/>
            <a:ext cx="9840913" cy="2468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页面重构：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简单的说就是“将设计稿转换成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页面”，这一过程可以很简单的直接把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里导出成网页；也可复杂到需要考虑页面中每个标签的使用，考虑“页面性能”。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38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961515" cy="315595"/>
            <a:chOff x="3865880" y="2631717"/>
            <a:chExt cx="1471136" cy="236696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402556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编辑器</a:t>
              </a:r>
              <a:r>
                <a:rPr sz="146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介绍</a:t>
              </a:r>
              <a:r>
                <a:rPr lang="zh-CN" sz="146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及安装</a:t>
              </a:r>
              <a:endParaRPr lang="zh-CN" sz="146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1494" y="3779222"/>
            <a:ext cx="2261529" cy="315595"/>
            <a:chOff x="2454990" y="3009163"/>
            <a:chExt cx="1696147" cy="236696"/>
          </a:xfrm>
        </p:grpSpPr>
        <p:sp>
          <p:nvSpPr>
            <p:cNvPr id="17" name="椭圆 16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23569" y="3009163"/>
              <a:ext cx="1627568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浏览器介绍</a:t>
              </a:r>
              <a:r>
                <a:rPr lang="zh-CN"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及安装</a:t>
              </a:r>
              <a:endParaRPr lang="zh-CN" sz="146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01494" y="4345007"/>
            <a:ext cx="2261529" cy="315595"/>
            <a:chOff x="2454990" y="3009163"/>
            <a:chExt cx="1696147" cy="236696"/>
          </a:xfrm>
        </p:grpSpPr>
        <p:sp>
          <p:nvSpPr>
            <p:cNvPr id="10" name="椭圆 9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文本框 128"/>
            <p:cNvSpPr txBox="1"/>
            <p:nvPr/>
          </p:nvSpPr>
          <p:spPr>
            <a:xfrm>
              <a:off x="2523569" y="3009163"/>
              <a:ext cx="1627568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资源管理</a:t>
              </a:r>
              <a:r>
                <a:rPr lang="zh-CN"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及项目搭建</a:t>
              </a:r>
              <a:endParaRPr lang="zh-CN" sz="146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2" name="TextBox 31"/>
          <p:cNvSpPr txBox="1"/>
          <p:nvPr/>
        </p:nvSpPr>
        <p:spPr>
          <a:xfrm>
            <a:off x="6560820" y="2061845"/>
            <a:ext cx="51028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编辑器介绍及安装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115" y="3048000"/>
            <a:ext cx="2733040" cy="2915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05" y="3434715"/>
            <a:ext cx="2907030" cy="2355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40" y="1527810"/>
            <a:ext cx="1420495" cy="1292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985" y="1527810"/>
            <a:ext cx="1221105" cy="1175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155" y="1357630"/>
            <a:ext cx="1362710" cy="134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浏览器介绍及安装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6449" t="5686" r="17398" b="1321"/>
          <a:stretch>
            <a:fillRect/>
          </a:stretch>
        </p:blipFill>
        <p:spPr>
          <a:xfrm>
            <a:off x="5073650" y="1006475"/>
            <a:ext cx="2045335" cy="2045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9288" t="6730" r="7889" b="3541"/>
          <a:stretch>
            <a:fillRect/>
          </a:stretch>
        </p:blipFill>
        <p:spPr>
          <a:xfrm>
            <a:off x="5268595" y="3797935"/>
            <a:ext cx="1520190" cy="1478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7892" t="12797" r="21236" b="7356"/>
          <a:stretch>
            <a:fillRect/>
          </a:stretch>
        </p:blipFill>
        <p:spPr>
          <a:xfrm>
            <a:off x="9287510" y="3955415"/>
            <a:ext cx="1433195" cy="1439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11348" t="7101" r="7680" b="3442"/>
          <a:stretch>
            <a:fillRect/>
          </a:stretch>
        </p:blipFill>
        <p:spPr>
          <a:xfrm>
            <a:off x="1772920" y="3945890"/>
            <a:ext cx="1427480" cy="14490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73015" y="3001010"/>
            <a:ext cx="2045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Chrome</a:t>
            </a:r>
            <a:endParaRPr lang="en-US" altLang="zh-CN" sz="3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72920" y="5394960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Safari</a:t>
            </a:r>
            <a:endParaRPr lang="en-US" altLang="zh-CN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36440" y="5461000"/>
            <a:ext cx="311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Internet Explorer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287510" y="53854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Firefox</a:t>
            </a:r>
            <a:endParaRPr lang="en-US" altLang="zh-CN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5561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</a:t>
            </a:r>
            <a:r>
              <a:rPr lang="en-US" altLang="zh-CN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2507615" cy="315595"/>
            <a:chOff x="3865880" y="2631717"/>
            <a:chExt cx="1880711" cy="236696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812131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文本、链接、列表、图片</a:t>
              </a:r>
              <a:endParaRPr lang="zh-CN" sz="146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1494" y="3763347"/>
            <a:ext cx="2261529" cy="316864"/>
            <a:chOff x="2454990" y="3009163"/>
            <a:chExt cx="1696147" cy="237648"/>
          </a:xfrm>
        </p:grpSpPr>
        <p:sp>
          <p:nvSpPr>
            <p:cNvPr id="17" name="椭圆 16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23569" y="3009163"/>
              <a:ext cx="1627568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01494" y="4345007"/>
            <a:ext cx="2261529" cy="315595"/>
            <a:chOff x="2454990" y="3009163"/>
            <a:chExt cx="1696147" cy="236696"/>
          </a:xfrm>
        </p:grpSpPr>
        <p:sp>
          <p:nvSpPr>
            <p:cNvPr id="10" name="椭圆 9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文本框 128"/>
            <p:cNvSpPr txBox="1"/>
            <p:nvPr/>
          </p:nvSpPr>
          <p:spPr>
            <a:xfrm>
              <a:off x="2523569" y="3009163"/>
              <a:ext cx="1627568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表单</a:t>
              </a:r>
              <a:endParaRPr lang="zh-CN" sz="146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913130" y="163195"/>
            <a:ext cx="412305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文本、链接、列表、图片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78660" y="1041400"/>
            <a:ext cx="1570990" cy="1051560"/>
            <a:chOff x="1781" y="2526"/>
            <a:chExt cx="2474" cy="1656"/>
          </a:xfrm>
        </p:grpSpPr>
        <p:sp>
          <p:nvSpPr>
            <p:cNvPr id="5" name="矩形 4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h1...h6</a:t>
              </a:r>
              <a:endParaRPr lang="en-US" altLang="zh-CN" sz="24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10685" y="1041400"/>
            <a:ext cx="1571625" cy="1051560"/>
            <a:chOff x="1781" y="2526"/>
            <a:chExt cx="2475" cy="1656"/>
          </a:xfrm>
        </p:grpSpPr>
        <p:sp>
          <p:nvSpPr>
            <p:cNvPr id="15" name="矩形 14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p</a:t>
              </a:r>
              <a:endParaRPr lang="en-US" altLang="zh-CN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52235" y="1041400"/>
            <a:ext cx="1572260" cy="1051560"/>
            <a:chOff x="1781" y="2526"/>
            <a:chExt cx="2476" cy="1656"/>
          </a:xfrm>
        </p:grpSpPr>
        <p:sp>
          <p:nvSpPr>
            <p:cNvPr id="19" name="矩形 18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div</a:t>
              </a:r>
              <a:endParaRPr lang="en-US" altLang="zh-CN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703310" y="1041400"/>
            <a:ext cx="1572260" cy="1051560"/>
            <a:chOff x="1781" y="2526"/>
            <a:chExt cx="2476" cy="1656"/>
          </a:xfrm>
        </p:grpSpPr>
        <p:sp>
          <p:nvSpPr>
            <p:cNvPr id="24" name="矩形 23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span</a:t>
              </a:r>
              <a:endParaRPr lang="en-US" altLang="zh-CN" sz="2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短文本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78660" y="2223770"/>
            <a:ext cx="1571625" cy="1051560"/>
            <a:chOff x="1781" y="2526"/>
            <a:chExt cx="2475" cy="1656"/>
          </a:xfrm>
        </p:grpSpPr>
        <p:sp>
          <p:nvSpPr>
            <p:cNvPr id="27" name="矩形 26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i</a:t>
              </a:r>
              <a:endParaRPr lang="en-US" altLang="zh-CN" sz="2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781" y="3576"/>
              <a:ext cx="2474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斜体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10685" y="2223770"/>
            <a:ext cx="1571625" cy="1051560"/>
            <a:chOff x="1781" y="2526"/>
            <a:chExt cx="2475" cy="1656"/>
          </a:xfrm>
        </p:grpSpPr>
        <p:sp>
          <p:nvSpPr>
            <p:cNvPr id="30" name="矩形 29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em</a:t>
              </a:r>
              <a:endParaRPr lang="en-US" altLang="zh-CN" sz="2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81" y="3576"/>
              <a:ext cx="2474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强调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斜体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52235" y="2223770"/>
            <a:ext cx="1572260" cy="1051560"/>
            <a:chOff x="1781" y="2526"/>
            <a:chExt cx="2476" cy="1656"/>
          </a:xfrm>
        </p:grpSpPr>
        <p:sp>
          <p:nvSpPr>
            <p:cNvPr id="33" name="矩形 32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b</a:t>
              </a:r>
              <a:endParaRPr lang="en-US" altLang="zh-CN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加粗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703945" y="2223770"/>
            <a:ext cx="1572260" cy="1051560"/>
            <a:chOff x="1781" y="2526"/>
            <a:chExt cx="2476" cy="1656"/>
          </a:xfrm>
        </p:grpSpPr>
        <p:sp>
          <p:nvSpPr>
            <p:cNvPr id="39" name="矩形 38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strong</a:t>
              </a:r>
              <a:endParaRPr lang="en-US" altLang="zh-CN" sz="2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强调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加粗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988185" y="3465195"/>
            <a:ext cx="1571625" cy="1035050"/>
            <a:chOff x="1781" y="2526"/>
            <a:chExt cx="2475" cy="1630"/>
          </a:xfrm>
        </p:grpSpPr>
        <p:sp>
          <p:nvSpPr>
            <p:cNvPr id="48" name="矩形 47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ol</a:t>
              </a:r>
              <a:endParaRPr lang="en-US" altLang="zh-CN" sz="2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781" y="3576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序列表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220210" y="3465195"/>
            <a:ext cx="1571625" cy="1035050"/>
            <a:chOff x="1781" y="2526"/>
            <a:chExt cx="2475" cy="1630"/>
          </a:xfrm>
        </p:grpSpPr>
        <p:sp>
          <p:nvSpPr>
            <p:cNvPr id="51" name="矩形 50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ul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81" y="3576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无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序列表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978660" y="4516755"/>
            <a:ext cx="1571625" cy="1051560"/>
            <a:chOff x="1781" y="2526"/>
            <a:chExt cx="2475" cy="1656"/>
          </a:xfrm>
        </p:grpSpPr>
        <p:sp>
          <p:nvSpPr>
            <p:cNvPr id="60" name="矩形 59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li</a:t>
              </a:r>
              <a:endParaRPr lang="en-US" altLang="zh-CN" sz="24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81" y="3576"/>
              <a:ext cx="2474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列表项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210685" y="4516755"/>
            <a:ext cx="1571625" cy="1051560"/>
            <a:chOff x="1781" y="2526"/>
            <a:chExt cx="2475" cy="1656"/>
          </a:xfrm>
        </p:grpSpPr>
        <p:sp>
          <p:nvSpPr>
            <p:cNvPr id="63" name="矩形 62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li</a:t>
              </a:r>
              <a:endParaRPr lang="en-US" altLang="zh-CN" sz="24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781" y="3576"/>
              <a:ext cx="2474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列表项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452235" y="3465195"/>
            <a:ext cx="3491230" cy="2103120"/>
            <a:chOff x="10161" y="5761"/>
            <a:chExt cx="5498" cy="3312"/>
          </a:xfrm>
        </p:grpSpPr>
        <p:grpSp>
          <p:nvGrpSpPr>
            <p:cNvPr id="53" name="组合 52"/>
            <p:cNvGrpSpPr/>
            <p:nvPr/>
          </p:nvGrpSpPr>
          <p:grpSpPr>
            <a:xfrm>
              <a:off x="11720" y="5761"/>
              <a:ext cx="2476" cy="1656"/>
              <a:chOff x="1781" y="2526"/>
              <a:chExt cx="2476" cy="165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781" y="2526"/>
                <a:ext cx="2475" cy="9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/>
                  <a:t>dl</a:t>
                </a:r>
                <a:endParaRPr lang="en-US" altLang="zh-CN" sz="240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781" y="3576"/>
                <a:ext cx="2476" cy="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自定义列表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0161" y="7417"/>
              <a:ext cx="2476" cy="1656"/>
              <a:chOff x="1781" y="2526"/>
              <a:chExt cx="2476" cy="165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781" y="2526"/>
                <a:ext cx="2475" cy="9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/>
                  <a:t>dt</a:t>
                </a:r>
                <a:endParaRPr lang="en-US" altLang="zh-CN" sz="240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781" y="3576"/>
                <a:ext cx="2476" cy="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自定义标题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3183" y="7417"/>
              <a:ext cx="2476" cy="1656"/>
              <a:chOff x="1781" y="2526"/>
              <a:chExt cx="2476" cy="165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781" y="2526"/>
                <a:ext cx="2475" cy="9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/>
                  <a:t>dd</a:t>
                </a:r>
                <a:endParaRPr lang="en-US" altLang="zh-CN" sz="240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781" y="3576"/>
                <a:ext cx="2476" cy="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自定义描述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75" name="肘形连接符 74"/>
          <p:cNvCxnSpPr/>
          <p:nvPr/>
        </p:nvCxnSpPr>
        <p:spPr>
          <a:xfrm rot="10800000" flipV="1">
            <a:off x="7238365" y="3572510"/>
            <a:ext cx="203835" cy="751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>
            <a:off x="9013825" y="3572510"/>
            <a:ext cx="143510" cy="751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/>
          <p:nvPr/>
        </p:nvCxnSpPr>
        <p:spPr>
          <a:xfrm rot="10800000" flipV="1">
            <a:off x="1978660" y="3572510"/>
            <a:ext cx="9525" cy="1051560"/>
          </a:xfrm>
          <a:prstGeom prst="bentConnector3">
            <a:avLst>
              <a:gd name="adj1" fmla="val 2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0800000" flipV="1">
            <a:off x="4210685" y="3572510"/>
            <a:ext cx="9525" cy="1051560"/>
          </a:xfrm>
          <a:prstGeom prst="bentConnector3">
            <a:avLst>
              <a:gd name="adj1" fmla="val 2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78025" y="5568315"/>
            <a:ext cx="1571625" cy="1051560"/>
            <a:chOff x="1781" y="2526"/>
            <a:chExt cx="2475" cy="1656"/>
          </a:xfrm>
        </p:grpSpPr>
        <p:sp>
          <p:nvSpPr>
            <p:cNvPr id="4" name="矩形 3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a</a:t>
              </a:r>
              <a:endParaRPr lang="en-US" altLang="zh-CN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81" y="3576"/>
              <a:ext cx="2474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锚链接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20210" y="5568315"/>
            <a:ext cx="1571625" cy="1051560"/>
            <a:chOff x="1781" y="2526"/>
            <a:chExt cx="2475" cy="1656"/>
          </a:xfrm>
        </p:grpSpPr>
        <p:sp>
          <p:nvSpPr>
            <p:cNvPr id="9" name="矩形 8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img</a:t>
              </a:r>
              <a:endParaRPr lang="en-US" altLang="zh-CN" sz="2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81" y="3576"/>
              <a:ext cx="2474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表格相关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30935" y="3235325"/>
            <a:ext cx="1571625" cy="1051560"/>
            <a:chOff x="1781" y="2526"/>
            <a:chExt cx="2475" cy="1656"/>
          </a:xfrm>
        </p:grpSpPr>
        <p:sp>
          <p:nvSpPr>
            <p:cNvPr id="5" name="矩形 4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table</a:t>
              </a:r>
              <a:endParaRPr lang="en-US" altLang="zh-CN" sz="24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表 格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07435" y="2635250"/>
            <a:ext cx="1571625" cy="1051560"/>
            <a:chOff x="1781" y="2526"/>
            <a:chExt cx="2475" cy="1656"/>
          </a:xfrm>
        </p:grpSpPr>
        <p:sp>
          <p:nvSpPr>
            <p:cNvPr id="4" name="矩形 3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thead</a:t>
              </a:r>
              <a:endParaRPr lang="en-US" altLang="zh-CN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表 头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64250" y="2635250"/>
            <a:ext cx="1571625" cy="1051560"/>
            <a:chOff x="1781" y="2526"/>
            <a:chExt cx="2475" cy="1656"/>
          </a:xfrm>
        </p:grpSpPr>
        <p:sp>
          <p:nvSpPr>
            <p:cNvPr id="9" name="矩形 8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tr</a:t>
              </a:r>
              <a:endParaRPr lang="en-US" altLang="zh-CN" sz="2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85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10270" y="2635250"/>
            <a:ext cx="1572260" cy="1051560"/>
            <a:chOff x="1781" y="2526"/>
            <a:chExt cx="2476" cy="1656"/>
          </a:xfrm>
        </p:grpSpPr>
        <p:sp>
          <p:nvSpPr>
            <p:cNvPr id="21" name="矩形 20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th</a:t>
              </a:r>
              <a:endParaRPr lang="en-US" altLang="zh-CN" sz="2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表头单元格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63615" y="3837305"/>
            <a:ext cx="1571625" cy="1051560"/>
            <a:chOff x="1781" y="2526"/>
            <a:chExt cx="2475" cy="1656"/>
          </a:xfrm>
        </p:grpSpPr>
        <p:sp>
          <p:nvSpPr>
            <p:cNvPr id="46" name="矩形 45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tr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06800" y="5034280"/>
            <a:ext cx="1572260" cy="1051560"/>
            <a:chOff x="1780" y="2526"/>
            <a:chExt cx="2476" cy="1656"/>
          </a:xfrm>
        </p:grpSpPr>
        <p:sp>
          <p:nvSpPr>
            <p:cNvPr id="73" name="矩形 72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ym typeface="+mn-ea"/>
                </a:rPr>
                <a:t>tfoot</a:t>
              </a:r>
              <a:endParaRPr lang="en-US" altLang="zh-CN" sz="24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780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表注（脚注）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510905" y="5034280"/>
            <a:ext cx="1571625" cy="1051560"/>
            <a:chOff x="1781" y="2526"/>
            <a:chExt cx="2475" cy="1656"/>
          </a:xfrm>
        </p:grpSpPr>
        <p:sp>
          <p:nvSpPr>
            <p:cNvPr id="80" name="矩形 79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td</a:t>
              </a:r>
              <a:endParaRPr lang="en-US" altLang="zh-CN" sz="24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单元格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607435" y="3836035"/>
            <a:ext cx="1571625" cy="1325880"/>
            <a:chOff x="1781" y="2526"/>
            <a:chExt cx="2475" cy="2088"/>
          </a:xfrm>
        </p:grpSpPr>
        <p:sp>
          <p:nvSpPr>
            <p:cNvPr id="87" name="矩形 86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tbody</a:t>
              </a:r>
              <a:endParaRPr lang="en-US" altLang="zh-CN" sz="240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186" y="3576"/>
              <a:ext cx="1665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表主体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510905" y="3836035"/>
            <a:ext cx="1571625" cy="1051560"/>
            <a:chOff x="1781" y="2526"/>
            <a:chExt cx="2475" cy="1656"/>
          </a:xfrm>
        </p:grpSpPr>
        <p:sp>
          <p:nvSpPr>
            <p:cNvPr id="90" name="矩形 89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td</a:t>
              </a:r>
              <a:endParaRPr lang="en-US" altLang="zh-CN" sz="24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单元格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064250" y="5034280"/>
            <a:ext cx="1571625" cy="1051560"/>
            <a:chOff x="1781" y="2526"/>
            <a:chExt cx="2475" cy="1656"/>
          </a:xfrm>
        </p:grpSpPr>
        <p:sp>
          <p:nvSpPr>
            <p:cNvPr id="93" name="矩形 92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tr</a:t>
              </a:r>
              <a:endParaRPr lang="en-US" altLang="zh-CN" sz="24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606800" y="1351915"/>
            <a:ext cx="1572260" cy="1051560"/>
            <a:chOff x="1780" y="2526"/>
            <a:chExt cx="2476" cy="1656"/>
          </a:xfrm>
        </p:grpSpPr>
        <p:sp>
          <p:nvSpPr>
            <p:cNvPr id="96" name="矩形 95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ym typeface="+mn-ea"/>
                </a:rPr>
                <a:t>caption</a:t>
              </a:r>
              <a:endParaRPr lang="en-US" altLang="zh-CN" sz="240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780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表格标题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98" name="肘形连接符 97"/>
          <p:cNvCxnSpPr>
            <a:stCxn id="5" idx="3"/>
            <a:endCxn id="96" idx="1"/>
          </p:cNvCxnSpPr>
          <p:nvPr/>
        </p:nvCxnSpPr>
        <p:spPr>
          <a:xfrm flipV="1">
            <a:off x="2702560" y="1652270"/>
            <a:ext cx="904875" cy="1883410"/>
          </a:xfrm>
          <a:prstGeom prst="bentConnector3">
            <a:avLst>
              <a:gd name="adj1" fmla="val 50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5" idx="3"/>
            <a:endCxn id="4" idx="1"/>
          </p:cNvCxnSpPr>
          <p:nvPr/>
        </p:nvCxnSpPr>
        <p:spPr>
          <a:xfrm flipV="1">
            <a:off x="2702560" y="2935605"/>
            <a:ext cx="904875" cy="600075"/>
          </a:xfrm>
          <a:prstGeom prst="bentConnector3">
            <a:avLst>
              <a:gd name="adj1" fmla="val 50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5" idx="3"/>
            <a:endCxn id="87" idx="1"/>
          </p:cNvCxnSpPr>
          <p:nvPr/>
        </p:nvCxnSpPr>
        <p:spPr>
          <a:xfrm>
            <a:off x="2702560" y="3535680"/>
            <a:ext cx="904875" cy="600710"/>
          </a:xfrm>
          <a:prstGeom prst="bentConnector3">
            <a:avLst>
              <a:gd name="adj1" fmla="val 50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5" idx="3"/>
            <a:endCxn id="73" idx="1"/>
          </p:cNvCxnSpPr>
          <p:nvPr/>
        </p:nvCxnSpPr>
        <p:spPr>
          <a:xfrm>
            <a:off x="2702560" y="3535680"/>
            <a:ext cx="904875" cy="1798955"/>
          </a:xfrm>
          <a:prstGeom prst="bentConnector3">
            <a:avLst>
              <a:gd name="adj1" fmla="val 50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4" idx="3"/>
            <a:endCxn id="9" idx="1"/>
          </p:cNvCxnSpPr>
          <p:nvPr/>
        </p:nvCxnSpPr>
        <p:spPr>
          <a:xfrm>
            <a:off x="5179060" y="2935605"/>
            <a:ext cx="88519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9" idx="3"/>
            <a:endCxn id="21" idx="1"/>
          </p:cNvCxnSpPr>
          <p:nvPr/>
        </p:nvCxnSpPr>
        <p:spPr>
          <a:xfrm>
            <a:off x="7635875" y="2935605"/>
            <a:ext cx="87439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7" idx="3"/>
            <a:endCxn id="46" idx="1"/>
          </p:cNvCxnSpPr>
          <p:nvPr/>
        </p:nvCxnSpPr>
        <p:spPr>
          <a:xfrm>
            <a:off x="5179060" y="4136390"/>
            <a:ext cx="884555" cy="1270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6" idx="3"/>
            <a:endCxn id="90" idx="1"/>
          </p:cNvCxnSpPr>
          <p:nvPr/>
        </p:nvCxnSpPr>
        <p:spPr>
          <a:xfrm flipV="1">
            <a:off x="7635240" y="4136390"/>
            <a:ext cx="875665" cy="1270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73" idx="3"/>
            <a:endCxn id="93" idx="1"/>
          </p:cNvCxnSpPr>
          <p:nvPr/>
        </p:nvCxnSpPr>
        <p:spPr>
          <a:xfrm>
            <a:off x="5179060" y="5334635"/>
            <a:ext cx="88519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93" idx="3"/>
            <a:endCxn id="80" idx="1"/>
          </p:cNvCxnSpPr>
          <p:nvPr/>
        </p:nvCxnSpPr>
        <p:spPr>
          <a:xfrm>
            <a:off x="7635875" y="5334635"/>
            <a:ext cx="87503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表单相关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13350" y="2019300"/>
            <a:ext cx="1571625" cy="1051560"/>
            <a:chOff x="1781" y="2526"/>
            <a:chExt cx="2475" cy="1656"/>
          </a:xfrm>
        </p:grpSpPr>
        <p:sp>
          <p:nvSpPr>
            <p:cNvPr id="15" name="矩形 14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form</a:t>
              </a:r>
              <a:endParaRPr lang="en-US" altLang="zh-CN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86" y="3576"/>
              <a:ext cx="166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07845" y="3129280"/>
            <a:ext cx="1572260" cy="1051560"/>
            <a:chOff x="1781" y="2526"/>
            <a:chExt cx="2476" cy="1656"/>
          </a:xfrm>
        </p:grpSpPr>
        <p:sp>
          <p:nvSpPr>
            <p:cNvPr id="19" name="矩形 18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input</a:t>
              </a:r>
              <a:endParaRPr lang="en-US" altLang="zh-CN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输入控件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23330" y="3129280"/>
            <a:ext cx="1572260" cy="1051560"/>
            <a:chOff x="1781" y="2526"/>
            <a:chExt cx="2476" cy="1656"/>
          </a:xfrm>
        </p:grpSpPr>
        <p:sp>
          <p:nvSpPr>
            <p:cNvPr id="24" name="矩形 23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select</a:t>
              </a:r>
              <a:endParaRPr lang="en-US" altLang="zh-CN" sz="2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下拉列表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23330" y="4252595"/>
            <a:ext cx="1572260" cy="1051560"/>
            <a:chOff x="1781" y="2526"/>
            <a:chExt cx="2476" cy="1656"/>
          </a:xfrm>
        </p:grpSpPr>
        <p:sp>
          <p:nvSpPr>
            <p:cNvPr id="27" name="矩形 26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option</a:t>
              </a:r>
              <a:endParaRPr lang="en-US" altLang="zh-CN" sz="2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列表选项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683625" y="3129280"/>
            <a:ext cx="1572260" cy="1051560"/>
            <a:chOff x="1781" y="2526"/>
            <a:chExt cx="2476" cy="1656"/>
          </a:xfrm>
        </p:grpSpPr>
        <p:sp>
          <p:nvSpPr>
            <p:cNvPr id="31" name="矩形 30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button</a:t>
              </a:r>
              <a:endParaRPr lang="en-US" altLang="zh-CN" sz="24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62730" y="3129280"/>
            <a:ext cx="1572260" cy="1051560"/>
            <a:chOff x="1781" y="2526"/>
            <a:chExt cx="2476" cy="1656"/>
          </a:xfrm>
        </p:grpSpPr>
        <p:sp>
          <p:nvSpPr>
            <p:cNvPr id="34" name="矩形 33"/>
            <p:cNvSpPr/>
            <p:nvPr/>
          </p:nvSpPr>
          <p:spPr>
            <a:xfrm>
              <a:off x="1781" y="2526"/>
              <a:ext cx="2475" cy="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textarea</a:t>
              </a:r>
              <a:endParaRPr lang="en-US" altLang="zh-CN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81" y="3576"/>
              <a:ext cx="247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多行文本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51028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什么是HTML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652692" cy="315595"/>
            <a:chOff x="3865880" y="2631717"/>
            <a:chExt cx="1239519" cy="236696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170939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6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超文本标记语言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1494" y="3763347"/>
            <a:ext cx="2261529" cy="315595"/>
            <a:chOff x="2454990" y="3009163"/>
            <a:chExt cx="1696147" cy="236696"/>
          </a:xfrm>
        </p:grpSpPr>
        <p:sp>
          <p:nvSpPr>
            <p:cNvPr id="17" name="椭圆 16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23569" y="3009163"/>
              <a:ext cx="1627568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HTML发展史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0" name="Content Placeholder 95239"/>
          <p:cNvGrpSpPr>
            <a:grpSpLocks noChangeAspect="1"/>
          </p:cNvGrpSpPr>
          <p:nvPr/>
        </p:nvGrpSpPr>
        <p:grpSpPr>
          <a:xfrm>
            <a:off x="1296988" y="1390650"/>
            <a:ext cx="9813925" cy="3835400"/>
            <a:chOff x="1148" y="1297"/>
            <a:chExt cx="1872" cy="720"/>
          </a:xfrm>
        </p:grpSpPr>
        <p:sp>
          <p:nvSpPr>
            <p:cNvPr id="10243" name="AutoShape 7"/>
            <p:cNvSpPr>
              <a:spLocks noChangeAspect="1" noChangeArrowheads="1" noTextEdit="1"/>
            </p:cNvSpPr>
            <p:nvPr/>
          </p:nvSpPr>
          <p:spPr bwMode="auto">
            <a:xfrm>
              <a:off x="1148" y="1297"/>
              <a:ext cx="187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charset="0"/>
                <a:ea typeface="MS PGothic" panose="020B0600070205080204" charset="-128"/>
                <a:cs typeface="+mn-cs"/>
                <a:sym typeface="Gill Sans" charset="0"/>
              </a:endParaRPr>
            </a:p>
          </p:txBody>
        </p:sp>
        <p:cxnSp>
          <p:nvCxnSpPr>
            <p:cNvPr id="17412" name="_s1028"/>
            <p:cNvCxnSpPr>
              <a:stCxn id="10248" idx="0"/>
              <a:endCxn id="17414" idx="2"/>
            </p:cNvCxnSpPr>
            <p:nvPr/>
          </p:nvCxnSpPr>
          <p:spPr>
            <a:xfrm rot="5400000" flipH="1">
              <a:off x="2264" y="1405"/>
              <a:ext cx="144" cy="504"/>
            </a:xfrm>
            <a:prstGeom prst="bentConnector3">
              <a:avLst>
                <a:gd name="adj1" fmla="val 19889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413" name="_s1029"/>
            <p:cNvCxnSpPr>
              <a:stCxn id="17415" idx="0"/>
              <a:endCxn id="17414" idx="2"/>
            </p:cNvCxnSpPr>
            <p:nvPr/>
          </p:nvCxnSpPr>
          <p:spPr>
            <a:xfrm rot="-5400000">
              <a:off x="1760" y="1405"/>
              <a:ext cx="144" cy="504"/>
            </a:xfrm>
            <a:prstGeom prst="bentConnector3">
              <a:avLst>
                <a:gd name="adj1" fmla="val 19889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7414" name="_s1030"/>
            <p:cNvSpPr/>
            <p:nvPr/>
          </p:nvSpPr>
          <p:spPr>
            <a:xfrm>
              <a:off x="1652" y="129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 eaLnBrk="0" hangingPunct="0"/>
              <a:r>
                <a:rPr lang="en-US" altLang="zh-CN" sz="2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标签的基本属性</a:t>
              </a:r>
              <a:endPara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_s1031"/>
            <p:cNvSpPr/>
            <p:nvPr/>
          </p:nvSpPr>
          <p:spPr>
            <a:xfrm>
              <a:off x="1148" y="172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 eaLnBrk="0" hangingPunct="0"/>
              <a:r>
                <a:rPr lang="zh-CN" altLang="en-US" sz="2600">
                  <a:solidFill>
                    <a:schemeClr val="bg1"/>
                  </a:solidFill>
                  <a:latin typeface="Gill Sans" charset="0"/>
                  <a:ea typeface="微软雅黑" panose="020B0503020204020204" pitchFamily="34" charset="-122"/>
                </a:rPr>
                <a:t>块属性</a:t>
              </a:r>
              <a:endParaRPr lang="zh-CN" altLang="en-US" sz="2600">
                <a:solidFill>
                  <a:schemeClr val="bg1"/>
                </a:solidFill>
                <a:latin typeface="Gill Sans" charset="0"/>
                <a:ea typeface="微软雅黑" panose="020B0503020204020204" pitchFamily="34" charset="-122"/>
              </a:endParaRPr>
            </a:p>
          </p:txBody>
        </p:sp>
        <p:sp>
          <p:nvSpPr>
            <p:cNvPr id="10248" name="_s1032"/>
            <p:cNvSpPr>
              <a:spLocks noChangeArrowheads="1"/>
            </p:cNvSpPr>
            <p:nvPr/>
          </p:nvSpPr>
          <p:spPr bwMode="auto">
            <a:xfrm>
              <a:off x="2156" y="172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0" tIns="0" rIns="0" bIns="0" anchor="ctr"/>
            <a:lstStyle>
              <a:lvl1pPr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Gill Sans" charset="0"/>
                  <a:ea typeface="MS PGothic" panose="020B0600070205080204" charset="-128"/>
                  <a:sym typeface="Gill Sans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65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" charset="0"/>
                  <a:ea typeface="微软雅黑" panose="020B0503020204020204" pitchFamily="34" charset="-122"/>
                  <a:cs typeface="+mn-cs"/>
                  <a:sym typeface="Gill Sans" charset="0"/>
                </a:rPr>
                <a:t>行</a:t>
              </a:r>
              <a:r>
                <a:rPr kumimoji="0" lang="en-US" altLang="zh-CN" sz="2665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" charset="0"/>
                  <a:ea typeface="微软雅黑" panose="020B0503020204020204" pitchFamily="34" charset="-122"/>
                  <a:cs typeface="+mn-cs"/>
                  <a:sym typeface="Gill Sans" charset="0"/>
                </a:rPr>
                <a:t>/</a:t>
              </a:r>
              <a:r>
                <a:rPr kumimoji="0" lang="zh-CN" altLang="en-US" sz="2665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" charset="0"/>
                  <a:ea typeface="微软雅黑" panose="020B0503020204020204" pitchFamily="34" charset="-122"/>
                  <a:cs typeface="+mn-cs"/>
                  <a:sym typeface="Gill Sans" charset="0"/>
                </a:rPr>
                <a:t>内联属性</a:t>
              </a:r>
              <a:endPara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 charset="0"/>
                <a:ea typeface="微软雅黑" panose="020B0503020204020204" pitchFamily="34" charset="-122"/>
                <a:cs typeface="+mn-cs"/>
                <a:sym typeface="Gill San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Text Box 13"/>
          <p:cNvSpPr txBox="1"/>
          <p:nvPr/>
        </p:nvSpPr>
        <p:spPr>
          <a:xfrm>
            <a:off x="966788" y="2439988"/>
            <a:ext cx="7040562" cy="1082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777875" lvl="1" indent="-45720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div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    </a:t>
            </a:r>
            <a:r>
              <a:rPr lang="en-US" altLang="zh-CN" sz="2600">
                <a:latin typeface="Gill Sans" charset="0"/>
                <a:ea typeface="微软雅黑" panose="020B0503020204020204" pitchFamily="34" charset="-122"/>
              </a:rPr>
              <a:t>	</a:t>
            </a: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无语义标签，无语义标签，主要用于布局</a:t>
            </a:r>
            <a:endParaRPr lang="en-US" altLang="zh-CN" sz="2600">
              <a:latin typeface="Gill Sans" charset="0"/>
              <a:ea typeface="微软雅黑" panose="020B0503020204020204" pitchFamily="34" charset="-122"/>
            </a:endParaRPr>
          </a:p>
        </p:txBody>
      </p:sp>
      <p:sp>
        <p:nvSpPr>
          <p:cNvPr id="18435" name="Text Box 14"/>
          <p:cNvSpPr txBox="1"/>
          <p:nvPr/>
        </p:nvSpPr>
        <p:spPr>
          <a:xfrm>
            <a:off x="793750" y="4195763"/>
            <a:ext cx="9677400" cy="1082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1" indent="136525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h1~h6: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作为标题使用，并且依据重要性递减。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是最高的等级 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6" name="Picture 15" descr="QQ截图201212031423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4613" y="5314950"/>
            <a:ext cx="2832100" cy="1231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17" descr="QQ截图201212131254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13" y="2979738"/>
            <a:ext cx="2592387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Picture 18" descr="QQ截图201212131255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38" y="5491163"/>
            <a:ext cx="3670300" cy="83661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8439" name="Straight Arrow Connector 2"/>
          <p:cNvCxnSpPr/>
          <p:nvPr/>
        </p:nvCxnSpPr>
        <p:spPr>
          <a:xfrm>
            <a:off x="5062538" y="5908675"/>
            <a:ext cx="2341562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40" name="文本框 1"/>
          <p:cNvSpPr txBox="1"/>
          <p:nvPr/>
        </p:nvSpPr>
        <p:spPr>
          <a:xfrm>
            <a:off x="427038" y="1270000"/>
            <a:ext cx="8675687" cy="1101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Gill Sans" charset="0"/>
                <a:ea typeface="微软雅黑" panose="020B0503020204020204" pitchFamily="34" charset="-122"/>
                <a:sym typeface="Gill Sans" charset="0"/>
              </a:rPr>
              <a:t>特征：</a:t>
            </a:r>
            <a:r>
              <a:rPr lang="zh-CN" altLang="en-US" sz="3200" dirty="0">
                <a:solidFill>
                  <a:srgbClr val="FF0000"/>
                </a:solidFill>
                <a:latin typeface="Gill Sans" charset="0"/>
                <a:ea typeface="微软雅黑" panose="020B0503020204020204" pitchFamily="34" charset="-122"/>
                <a:sym typeface="Gill Sans" charset="0"/>
              </a:rPr>
              <a:t>独占一行，换行显示，可以设置宽高，</a:t>
            </a:r>
            <a:r>
              <a:rPr lang="en-US" altLang="zh-CN" sz="3200" dirty="0">
                <a:solidFill>
                  <a:srgbClr val="FF0000"/>
                </a:solidFill>
                <a:latin typeface="Gill Sans" charset="0"/>
                <a:ea typeface="微软雅黑" panose="020B0503020204020204" pitchFamily="34" charset="-122"/>
                <a:sym typeface="Gill Sans" charset="0"/>
              </a:rPr>
              <a:t>		  </a:t>
            </a:r>
            <a:r>
              <a:rPr lang="zh-CN" altLang="en-US" sz="3200" dirty="0">
                <a:solidFill>
                  <a:srgbClr val="FF0000"/>
                </a:solidFill>
                <a:latin typeface="Gill Sans" charset="0"/>
                <a:ea typeface="微软雅黑" panose="020B0503020204020204" pitchFamily="34" charset="-122"/>
                <a:sym typeface="Gill Sans" charset="0"/>
              </a:rPr>
              <a:t>块可以套块和行</a:t>
            </a:r>
            <a:endParaRPr lang="zh-CN" altLang="en-US" sz="3200" dirty="0">
              <a:solidFill>
                <a:srgbClr val="FF0000"/>
              </a:solidFill>
              <a:latin typeface="Gill Sans" charset="0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文本框 2"/>
          <p:cNvSpPr txBox="1"/>
          <p:nvPr/>
        </p:nvSpPr>
        <p:spPr>
          <a:xfrm>
            <a:off x="977900" y="1052830"/>
            <a:ext cx="10634345" cy="5217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border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属性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border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语法：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border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线条宽度  线条类型  线条颜色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线条类型： solid（实线） dotted（点状） dashed（虚线）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	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double （双线）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&lt;div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style="border:1px solid red;"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&gt;&lt;/div&gt;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PS：css样式，测试用</a:t>
            </a:r>
            <a:endParaRPr lang="zh-CN" altLang="en-US" sz="2800">
              <a:latin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865505" y="977900"/>
            <a:ext cx="9292590" cy="173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</a:t>
            </a:r>
            <a:r>
              <a:rPr kumimoji="0" lang="en-US" altLang="zh-CN" sz="266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ol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：  </a:t>
            </a:r>
            <a:r>
              <a:rPr kumimoji="0" lang="zh-CN" altLang="en-US" sz="266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有序列表  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（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ol 的属性 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type: 列表标识的类型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取值 ：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（默认）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a  A  i   I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）    </a:t>
            </a: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start  列表标识的类型</a:t>
            </a:r>
            <a:endParaRPr kumimoji="0" lang="en-US" altLang="zh-CN" sz="26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320675" marR="0" lvl="1" indent="136525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 </a:t>
            </a:r>
            <a:endParaRPr kumimoji="0" lang="zh-CN" altLang="en-US" sz="266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pic>
        <p:nvPicPr>
          <p:cNvPr id="3" name="Picture 8" descr="QQ截图201212031147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173" y="2797175"/>
            <a:ext cx="188118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4836795" y="3090545"/>
            <a:ext cx="1138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pic>
        <p:nvPicPr>
          <p:cNvPr id="5" name="Picture 13" descr="QQ截图201212131257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60" y="2391410"/>
            <a:ext cx="2573655" cy="1397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00760" y="3876675"/>
            <a:ext cx="90106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CSS 语法：&lt;ol style="list-style-type:upper-roman"&gt;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86815" y="4525645"/>
            <a:ext cx="39662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decimal	标记是数字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6815" y="5040630"/>
            <a:ext cx="8123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decimal-leading-zero	  0开头的数字标记。(01, 02, 03, 等。)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186815" y="5501005"/>
            <a:ext cx="95751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lower-roman	小写罗马数字(i, ii, iii, iv, v, 等。)      </a:t>
            </a:r>
            <a:r>
              <a:rPr lang="en-US" altLang="zh-CN" sz="2000"/>
              <a:t>upper-roman</a:t>
            </a:r>
            <a:r>
              <a:rPr lang="zh-CN" altLang="en-US" sz="2000"/>
              <a:t>         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271905" y="6003290"/>
            <a:ext cx="7795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lower-alpha	小写英文字母 (a, b, c, d, e, 等。)    </a:t>
            </a:r>
            <a:r>
              <a:rPr lang="en-US" altLang="zh-CN" sz="2000"/>
              <a:t>upper-alpha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890270" y="1077595"/>
            <a:ext cx="9996170" cy="209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</a:t>
            </a:r>
            <a:r>
              <a:rPr kumimoji="0" lang="en-US" altLang="zh-CN" sz="266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ul</a:t>
            </a:r>
            <a:r>
              <a:rPr kumimoji="0" lang="zh-CN" altLang="en-US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：</a:t>
            </a:r>
            <a:r>
              <a:rPr kumimoji="0" lang="zh-CN" altLang="en-US" sz="266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无序列表 </a:t>
            </a:r>
            <a:endParaRPr kumimoji="0" lang="zh-CN" altLang="en-US" sz="266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6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</a:t>
            </a:r>
            <a:r>
              <a:rPr kumimoji="0" lang="en-US" altLang="zh-CN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ul</a:t>
            </a:r>
            <a:r>
              <a:rPr kumimoji="0" lang="zh-CN" altLang="en-US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的属性  </a:t>
            </a:r>
            <a:r>
              <a:rPr kumimoji="0" lang="en-US" altLang="zh-CN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type: 列表标识的类型   </a:t>
            </a:r>
            <a:r>
              <a:rPr kumimoji="0" lang="zh-CN" altLang="en-US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取值 ：</a:t>
            </a:r>
            <a:r>
              <a:rPr kumimoji="0" lang="en-US" altLang="zh-CN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disc,实心圆(默认值)</a:t>
            </a:r>
            <a:r>
              <a:rPr kumimoji="0" lang="zh-CN" altLang="en-US" sz="266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kumimoji="0" lang="zh-CN" altLang="en-US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circle,空心圆   square,实心矩形  none,不显示标识</a:t>
            </a:r>
            <a:endParaRPr kumimoji="0" lang="zh-CN" altLang="en-US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20675" marR="0" lvl="1" indent="136525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pic>
        <p:nvPicPr>
          <p:cNvPr id="20485" name="Picture 9" descr="QQ截图201212031147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4230" y="3493770"/>
            <a:ext cx="1817688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Line 11"/>
          <p:cNvSpPr>
            <a:spLocks noChangeShapeType="1"/>
          </p:cNvSpPr>
          <p:nvPr/>
        </p:nvSpPr>
        <p:spPr bwMode="auto">
          <a:xfrm>
            <a:off x="5120005" y="3749358"/>
            <a:ext cx="1138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pic>
        <p:nvPicPr>
          <p:cNvPr id="20489" name="Picture 14" descr="QQ截图201212131258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78" y="3000058"/>
            <a:ext cx="2849562" cy="149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96365" y="5261610"/>
            <a:ext cx="54178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CSS 语法：&lt;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l style="list-style-type:</a:t>
            </a:r>
            <a:r>
              <a:rPr lang="en-US" altLang="zh-CN" sz="2400">
                <a:sym typeface="+mn-ea"/>
              </a:rPr>
              <a:t>disc</a:t>
            </a:r>
            <a:r>
              <a:rPr lang="zh-CN" altLang="en-US" sz="2400">
                <a:sym typeface="+mn-ea"/>
              </a:rPr>
              <a:t>"&gt;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Text Box 5"/>
          <p:cNvSpPr txBox="1"/>
          <p:nvPr/>
        </p:nvSpPr>
        <p:spPr>
          <a:xfrm>
            <a:off x="1012825" y="1274763"/>
            <a:ext cx="9388475" cy="1530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dl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定义列表，比如说词典里面的词的解释、定义就可以用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这种列表。</a:t>
            </a:r>
            <a:r>
              <a:rPr lang="zh-CN" altLang="en-US" sz="2600">
                <a:latin typeface="Gill Sans" charset="0"/>
              </a:rPr>
              <a:t> 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7" name="Picture 6" descr="QQ截图201212031157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838" y="5480050"/>
            <a:ext cx="7199312" cy="933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Line 7"/>
          <p:cNvSpPr>
            <a:spLocks noChangeShapeType="1"/>
          </p:cNvSpPr>
          <p:nvPr/>
        </p:nvSpPr>
        <p:spPr bwMode="auto">
          <a:xfrm>
            <a:off x="5699125" y="3970338"/>
            <a:ext cx="0" cy="1500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pic>
        <p:nvPicPr>
          <p:cNvPr id="21509" name="Picture 8" descr="QQ截图201212131259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2805113"/>
            <a:ext cx="8947150" cy="150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3"/>
          <p:cNvSpPr txBox="1"/>
          <p:nvPr/>
        </p:nvSpPr>
        <p:spPr>
          <a:xfrm>
            <a:off x="876300" y="1047750"/>
            <a:ext cx="8394700" cy="108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段落是通过</a:t>
            </a:r>
            <a:r>
              <a:rPr lang="en-US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标签定义的</a:t>
            </a:r>
            <a:r>
              <a:rPr lang="zh-CN" altLang="en-US" sz="2600">
                <a:latin typeface="Gill Sans" charset="0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标签一般嵌套行标签）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25"/>
          <p:cNvSpPr txBox="1"/>
          <p:nvPr/>
        </p:nvSpPr>
        <p:spPr>
          <a:xfrm>
            <a:off x="876300" y="2949575"/>
            <a:ext cx="2736215" cy="1091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br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内联标签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换行</a:t>
            </a:r>
            <a:r>
              <a:rPr lang="zh-CN" altLang="en-US" sz="2600">
                <a:latin typeface="Gill Sans" charset="0"/>
              </a:rPr>
              <a:t> 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6" descr="QQ截图20121203135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9228" y="5060633"/>
            <a:ext cx="3822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6862128" y="3930333"/>
            <a:ext cx="0" cy="960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pic>
        <p:nvPicPr>
          <p:cNvPr id="8" name="Picture 28" descr="QQ截图20121213130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122488"/>
            <a:ext cx="4433888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29" descr="QQ截图20121213130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85" y="3761105"/>
            <a:ext cx="9523730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25"/>
          <p:cNvSpPr txBox="1"/>
          <p:nvPr/>
        </p:nvSpPr>
        <p:spPr>
          <a:xfrm>
            <a:off x="931545" y="5370195"/>
            <a:ext cx="3720465" cy="6915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hr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：水平线</a:t>
            </a:r>
            <a:r>
              <a:rPr lang="zh-CN" altLang="en-US" sz="2600">
                <a:latin typeface="Gill Sans" charset="0"/>
              </a:rPr>
              <a:t> 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Text Box 6"/>
          <p:cNvSpPr txBox="1"/>
          <p:nvPr/>
        </p:nvSpPr>
        <p:spPr>
          <a:xfrm>
            <a:off x="546100" y="316230"/>
            <a:ext cx="10651490" cy="6203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Wingdings" panose="05000000000000000000" pitchFamily="2" charset="2"/>
              <a:buNone/>
            </a:pPr>
            <a:endParaRPr lang="zh-CN" altLang="en-US" sz="2600" b="1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zh-CN" altLang="en-US" sz="2600" b="1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行标签又称内联元素</a:t>
            </a: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Gill Sans" charset="0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Gill Sans" charset="0"/>
                <a:ea typeface="微软雅黑" panose="020B0503020204020204" pitchFamily="34" charset="-122"/>
                <a:sym typeface="Gill Sans" charset="0"/>
              </a:rPr>
              <a:t>特征：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在行内显示，内容撑开宽高，不可以设置宽高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（img、input除外），行只能套行</a:t>
            </a:r>
            <a:endParaRPr lang="zh-CN" altLang="en-US" sz="2600" b="1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Gill Sans" charset="0"/>
                <a:ea typeface="微软雅黑" panose="020B0503020204020204" pitchFamily="34" charset="-122"/>
              </a:rPr>
              <a:t> 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</a:rPr>
              <a:t>span：</a:t>
            </a:r>
            <a:endParaRPr lang="zh-CN" altLang="en-US" sz="320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    无语义标签，类似</a:t>
            </a:r>
            <a:r>
              <a:rPr lang="en-US" altLang="zh-CN" sz="2600">
                <a:latin typeface="Gill Sans" charset="0"/>
                <a:ea typeface="微软雅黑" panose="020B0503020204020204" pitchFamily="34" charset="-122"/>
              </a:rPr>
              <a:t>div                 </a:t>
            </a:r>
            <a:endParaRPr lang="en-US" altLang="zh-CN" sz="2600">
              <a:latin typeface="Gill Sans" charset="0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</a:rPr>
              <a:t>a：</a:t>
            </a:r>
            <a:endParaRPr lang="zh-CN" altLang="en-US" sz="320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sz="2600">
                <a:latin typeface="Gill Sans" charset="0"/>
              </a:rPr>
              <a:t>    </a:t>
            </a: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定义锚，有利于</a:t>
            </a:r>
            <a:r>
              <a:rPr lang="en-US" altLang="zh-CN" sz="2600">
                <a:latin typeface="Gill Sans" charset="0"/>
                <a:ea typeface="微软雅黑" panose="020B0503020204020204" pitchFamily="34" charset="-122"/>
              </a:rPr>
              <a:t>seo</a:t>
            </a: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搜索引擎优化</a:t>
            </a: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sz="2600">
              <a:latin typeface="Gill Sans" charset="0"/>
              <a:ea typeface="微软雅黑" panose="020B0503020204020204" pitchFamily="34" charset="-122"/>
            </a:endParaRPr>
          </a:p>
        </p:txBody>
      </p:sp>
      <p:pic>
        <p:nvPicPr>
          <p:cNvPr id="23555" name="Picture 7" descr="QQ截图20121213130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033" y="3324225"/>
            <a:ext cx="5819775" cy="679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95" y="5344795"/>
            <a:ext cx="6238875" cy="71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612775" y="1227138"/>
            <a:ext cx="10795000" cy="5262562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属性（文档的打开方式）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_blank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浏览器总在一个新打开、未命名的窗口中载入目标文档。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_self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在当前窗口打开网页。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ea typeface="MS PGothic" panose="020B0600070205080204" charset="-128"/>
              </a:rPr>
              <a:t>2.</a:t>
            </a:r>
            <a:r>
              <a:rPr lang="zh-CN" altLang="en-US">
                <a:ea typeface="MS PGothic" panose="020B0600070205080204" charset="-128"/>
              </a:rPr>
              <a:t>锚链接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设置链接到标记位置：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&lt;a href="#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标记名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MS PGothic" panose="020B0600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741363" y="1314450"/>
            <a:ext cx="7824787" cy="1158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>
                <a:latin typeface="Gill Sans" charset="0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</a:rPr>
              <a:t>img：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 sz="2800">
                <a:latin typeface="Gill Sans" charset="0"/>
                <a:ea typeface="微软雅黑" panose="020B0503020204020204" pitchFamily="34" charset="-122"/>
              </a:rPr>
              <a:t>    定义图片，用于在页面中显示图片</a:t>
            </a:r>
            <a:endParaRPr lang="zh-CN" altLang="en-US" sz="2800">
              <a:latin typeface="Gill Sans" charset="0"/>
            </a:endParaRP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213" y="2395538"/>
            <a:ext cx="7766050" cy="993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文本框 4"/>
          <p:cNvSpPr txBox="1"/>
          <p:nvPr/>
        </p:nvSpPr>
        <p:spPr>
          <a:xfrm>
            <a:off x="1416050" y="3430588"/>
            <a:ext cx="88519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标签的几个属性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：标识图像的位置；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：指定图像的描述性文本，当图像不可见时（下载不成功时），可看到该属性指定的文本；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：提供在图像可见时对图像的描述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鼠标在图片上悬停时显示的文本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，title属性就是专门做提示信息的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、图像可以是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JPEG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格式的图像文件。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735" y="1500505"/>
            <a:ext cx="93205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Hyper Text Markup Language</a:t>
            </a:r>
            <a:endParaRPr lang="en-US" altLang="zh-CN" sz="6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35714" r="13689" b="20628"/>
          <a:stretch>
            <a:fillRect/>
          </a:stretch>
        </p:blipFill>
        <p:spPr>
          <a:xfrm>
            <a:off x="4786630" y="3221355"/>
            <a:ext cx="1889760" cy="415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337050"/>
            <a:ext cx="3249295" cy="776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6600" y="1080770"/>
            <a:ext cx="102139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补充     </a:t>
            </a:r>
            <a:endParaRPr lang="zh-CN" altLang="en-US" sz="2000"/>
          </a:p>
          <a:p>
            <a:r>
              <a:rPr lang="zh-CN" altLang="en-US" sz="2000"/>
              <a:t>*相对路径的写法：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1)当当前文件与目标文件在同一目录下，直接书写目标文件文件名+扩展名；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2)当当前文件与目标文件所处的文件夹在同一目录下，写法如下：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文件夹名/目标文件全称+扩展名；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3)当当前文件所处的文件夹和目标文件所处的文件夹在同一目录下，写法如下：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../目标文件所处文件夹名/目标文件文件名+扩展名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*绝对路径：</a:t>
            </a:r>
            <a:endParaRPr lang="zh-CN" altLang="en-US" sz="2000">
              <a:sym typeface="+mn-ea"/>
            </a:endParaRPr>
          </a:p>
          <a:p>
            <a:r>
              <a:rPr lang="zh-CN" altLang="en-US" sz="2000"/>
              <a:t> 绝对路径是指文件在硬盘上真正存在的路径。例如“bg.jpg”这个图片是存放在硬盘的“</a:t>
            </a:r>
            <a:r>
              <a:rPr lang="en-US" altLang="zh-CN" sz="2000"/>
              <a:t>D</a:t>
            </a:r>
            <a:r>
              <a:rPr lang="zh-CN" altLang="en-US" sz="2000"/>
              <a:t>:\book\网页布局代码\第2章”目录下，那么 “bg.jpg”这个图片的绝对路径就是“</a:t>
            </a:r>
            <a:r>
              <a:rPr lang="en-US" altLang="zh-CN" sz="2000"/>
              <a:t>D</a:t>
            </a:r>
            <a:r>
              <a:rPr lang="zh-CN" altLang="en-US" sz="2000"/>
              <a:t>:\book\网页布\代码\第2章\bg.jpg"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2" name="Text Box 6"/>
          <p:cNvSpPr txBox="1"/>
          <p:nvPr/>
        </p:nvSpPr>
        <p:spPr>
          <a:xfrm>
            <a:off x="542925" y="864235"/>
            <a:ext cx="10716260" cy="3491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eaLnBrk="0" hangingPunct="0">
              <a:buFont typeface="Wingdings" panose="05000000000000000000" pitchFamily="2" charset="2"/>
              <a:buChar char="l"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显示为斜体      </a:t>
            </a: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定义文本的变量部分</a:t>
            </a: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  定义强调文本（逻辑元素）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b:   </a:t>
            </a:r>
            <a:r>
              <a:rPr lang="zh-CN" altLang="en-US" sz="2600">
                <a:latin typeface="Gill Sans" charset="0"/>
                <a:ea typeface="微软雅黑" panose="020B0503020204020204" pitchFamily="34" charset="-122"/>
                <a:sym typeface="+mn-ea"/>
              </a:rPr>
              <a:t>定义粗体文本（效果与</a:t>
            </a:r>
            <a:r>
              <a:rPr lang="en-US" altLang="zh-CN" sz="2600">
                <a:latin typeface="Gill Sans" charset="0"/>
                <a:ea typeface="微软雅黑" panose="020B0503020204020204" pitchFamily="34" charset="-122"/>
                <a:sym typeface="+mn-ea"/>
              </a:rPr>
              <a:t>strong</a:t>
            </a:r>
            <a:r>
              <a:rPr lang="zh-CN" altLang="en-US" sz="2600">
                <a:latin typeface="Gill Sans" charset="0"/>
                <a:ea typeface="微软雅黑" panose="020B0503020204020204" pitchFamily="34" charset="-122"/>
                <a:sym typeface="+mn-ea"/>
              </a:rPr>
              <a:t>标签展示效果一样）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（物理元素）</a:t>
            </a:r>
            <a:endParaRPr lang="zh-CN" altLang="en-US" sz="2600">
              <a:latin typeface="Gill Sans" charset="0"/>
              <a:ea typeface="微软雅黑" panose="020B0503020204020204" pitchFamily="34" charset="-122"/>
              <a:sym typeface="+mn-ea"/>
            </a:endParaRPr>
          </a:p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em:    </a:t>
            </a:r>
            <a:r>
              <a:rPr lang="zh-CN" altLang="en-US" sz="2600">
                <a:latin typeface="Gill Sans" charset="0"/>
                <a:ea typeface="微软雅黑" panose="020B0503020204020204" pitchFamily="34" charset="-122"/>
                <a:sym typeface="+mn-ea"/>
              </a:rPr>
              <a:t>定义斜体 强调文本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（逻辑元素）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定义斜体（物理元素）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--table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Text Box 5"/>
          <p:cNvSpPr txBox="1"/>
          <p:nvPr/>
        </p:nvSpPr>
        <p:spPr>
          <a:xfrm>
            <a:off x="1057275" y="1223963"/>
            <a:ext cx="6140450" cy="3692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table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块级元素标签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x-none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&lt;caption&gt;&lt;/caption&gt;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定义表格标题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tr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：表格的行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th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：表头单元格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td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：单元格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--table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03250" y="1135063"/>
            <a:ext cx="9813925" cy="2992437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在写表格的时候我们可以为其分成三部分写：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&lt;thead&gt;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表格的表头。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&lt;tbody&gt;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表格的主体内容。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&lt;tfoot&gt;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页脚。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0" y="3208338"/>
            <a:ext cx="7040563" cy="294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---table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093788" y="1358900"/>
            <a:ext cx="306705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 marR="0" defTabSz="914400" rtl="0" eaLnBrk="0" hangingPunct="0"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2665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 table</a:t>
            </a:r>
            <a:r>
              <a:rPr kumimoji="0" lang="zh-CN" altLang="en-US" sz="2665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表格示列：</a:t>
            </a:r>
            <a:endParaRPr kumimoji="0" lang="zh-CN" altLang="en-US" sz="2665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6387" name="Picture 9" descr="QQ截图20121207112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2588" y="4840288"/>
            <a:ext cx="1943100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Line 10"/>
          <p:cNvSpPr>
            <a:spLocks noChangeShapeType="1"/>
          </p:cNvSpPr>
          <p:nvPr/>
        </p:nvSpPr>
        <p:spPr bwMode="auto">
          <a:xfrm>
            <a:off x="5741988" y="3119438"/>
            <a:ext cx="2281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MS PGothic" panose="020B0600070205080204" charset="-128"/>
              <a:sym typeface="Gill Sans" charset="0"/>
            </a:endParaRPr>
          </a:p>
        </p:txBody>
      </p:sp>
      <p:pic>
        <p:nvPicPr>
          <p:cNvPr id="16389" name="Picture 11" descr="QQ截图201212071125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0" y="2252663"/>
            <a:ext cx="1690688" cy="100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4" name="Line 12"/>
          <p:cNvSpPr>
            <a:spLocks noChangeShapeType="1"/>
          </p:cNvSpPr>
          <p:nvPr/>
        </p:nvSpPr>
        <p:spPr bwMode="auto">
          <a:xfrm>
            <a:off x="5741988" y="5545138"/>
            <a:ext cx="2460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MS PGothic" panose="020B0600070205080204" charset="-128"/>
              <a:sym typeface="Gill Sans" charset="0"/>
            </a:endParaRPr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>
            <a:off x="6103938" y="2252663"/>
            <a:ext cx="2635250" cy="527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 marR="0" defTabSz="914400" rtl="0" eaLnBrk="0" hangingPunct="0">
              <a:buClrTx/>
              <a:buSzTx/>
              <a:buFontTx/>
              <a:buNone/>
              <a:defRPr/>
            </a:pPr>
            <a:r>
              <a:rPr kumimoji="0" lang="zh-CN" altLang="en-US" sz="2665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未加</a:t>
            </a:r>
            <a:r>
              <a:rPr kumimoji="0" lang="en-US" altLang="zh-CN" sz="2665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border</a:t>
            </a:r>
            <a:r>
              <a:rPr kumimoji="0" lang="zh-CN" altLang="en-US" sz="2665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属性</a:t>
            </a:r>
            <a:endParaRPr kumimoji="0" lang="zh-CN" altLang="en-US" sz="2665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4346" name="Text Box 14"/>
          <p:cNvSpPr txBox="1">
            <a:spLocks noChangeArrowheads="1"/>
          </p:cNvSpPr>
          <p:nvPr/>
        </p:nvSpPr>
        <p:spPr bwMode="auto">
          <a:xfrm>
            <a:off x="6208713" y="4646613"/>
            <a:ext cx="2635250" cy="5254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 marR="0" defTabSz="914400" rtl="0" eaLnBrk="0" hangingPunct="0">
              <a:buClrTx/>
              <a:buSzTx/>
              <a:buFontTx/>
              <a:buNone/>
              <a:defRPr/>
            </a:pPr>
            <a:r>
              <a:rPr kumimoji="0" lang="zh-CN" altLang="en-US" sz="2665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加了</a:t>
            </a:r>
            <a:r>
              <a:rPr kumimoji="0" lang="en-US" altLang="zh-CN" sz="2665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border</a:t>
            </a:r>
            <a:r>
              <a:rPr kumimoji="0" lang="zh-CN" altLang="en-US" sz="2665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属性</a:t>
            </a:r>
            <a:endParaRPr kumimoji="0" lang="zh-CN" altLang="en-US" sz="2665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639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135188"/>
            <a:ext cx="4429125" cy="3640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--table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4165" y="1305560"/>
            <a:ext cx="8073390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*数据表格的相关属性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1）width="表格的宽度"               2）height="表格的高度"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3）border="表格的边框"             4）bgcolor="表格的背景色"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5）cellspacing="单元格与单元格之间的间距"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6）cellpadding="单元格与内容之间的空隙"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7）水平对齐方式：align="left/center/right";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8</a:t>
            </a:r>
            <a:r>
              <a:rPr lang="zh-CN" altLang="en-US" sz="2400"/>
              <a:t>）</a:t>
            </a:r>
            <a:r>
              <a:rPr lang="en-US" altLang="zh-CN" sz="2400"/>
              <a:t>borderColor =</a:t>
            </a:r>
            <a:r>
              <a:rPr lang="zh-CN" altLang="en-US" sz="2400">
                <a:sym typeface="+mn-ea"/>
              </a:rPr>
              <a:t>"表格的边框颜色"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--table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Text Box 23"/>
          <p:cNvSpPr txBox="1"/>
          <p:nvPr/>
        </p:nvSpPr>
        <p:spPr>
          <a:xfrm>
            <a:off x="476250" y="1098550"/>
            <a:ext cx="8324850" cy="1797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的常用设置：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合并边框：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border-collapse:collapse;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&lt;table style="border-collapse:collapse;"&gt;......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5" name="图片 14339" descr="QQ截图201507162108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3429000"/>
            <a:ext cx="3916363" cy="202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14340" descr="QQ截图20150716210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3430588"/>
            <a:ext cx="4005263" cy="1985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文本框 14341"/>
          <p:cNvSpPr txBox="1"/>
          <p:nvPr/>
        </p:nvSpPr>
        <p:spPr>
          <a:xfrm>
            <a:off x="450850" y="5578475"/>
            <a:ext cx="82169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合并边框前                          合并边框后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Text Box 5"/>
          <p:cNvSpPr txBox="1"/>
          <p:nvPr/>
        </p:nvSpPr>
        <p:spPr>
          <a:xfrm>
            <a:off x="869950" y="973138"/>
            <a:ext cx="3408363" cy="19383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table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合并单元格：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：跨列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rowspan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：跨行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75" y="3400425"/>
            <a:ext cx="5041900" cy="129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3398838"/>
            <a:ext cx="4011613" cy="1300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Text Box 6"/>
          <p:cNvSpPr txBox="1"/>
          <p:nvPr/>
        </p:nvSpPr>
        <p:spPr>
          <a:xfrm>
            <a:off x="787400" y="1179513"/>
            <a:ext cx="10086975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定义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块属性标签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buClr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表单主要用于收集网页上浏览者的相关信息，用于向服务器传输数据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7" descr="QQ截图201212131314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638" y="2574925"/>
            <a:ext cx="7416800" cy="135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文本框 23556"/>
          <p:cNvSpPr txBox="1"/>
          <p:nvPr/>
        </p:nvSpPr>
        <p:spPr>
          <a:xfrm>
            <a:off x="1236663" y="3968750"/>
            <a:ext cx="7300912" cy="1714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：规定用于发送表单数据的HTTP方法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：规定当提交表单时向何处发送表单数据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文本框 23556"/>
          <p:cNvSpPr txBox="1"/>
          <p:nvPr/>
        </p:nvSpPr>
        <p:spPr>
          <a:xfrm>
            <a:off x="871855" y="1356360"/>
            <a:ext cx="10478135" cy="34486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：规定用于发送表单数据的HTTP方法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get是从服务器上获取数据，post是向服务器传送数据。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get是把参数数据队列加到提交表单的ACTION属性所指的URL中，在URL中可以看到。post是通过HTTP post机制，用户看不到这个过程 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get传送的数据量较小，不能大于2KB。post传送的数据量较大，一般被默认为不受限制。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get安全性非常低，post安全性较高。但是执行效率却比Post方法好。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1172210"/>
            <a:ext cx="38690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tx1"/>
                </a:solidFill>
                <a:latin typeface="华文楷体" pitchFamily="2" charset="-122"/>
                <a:ea typeface="楷体" panose="02010609060101010101" pitchFamily="49" charset="-122"/>
                <a:sym typeface="Hiragino Sans GB W3" pitchFamily="-84" charset="-122"/>
              </a:rPr>
              <a:t>HTML5</a:t>
            </a:r>
            <a:r>
              <a:rPr lang="zh-CN" altLang="en-US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sym typeface="Hiragino Sans GB W3" pitchFamily="-84" charset="-122"/>
              </a:rPr>
              <a:t>是什么？</a:t>
            </a:r>
            <a:endParaRPr lang="zh-CN" altLang="en-US" sz="2400" b="1">
              <a:solidFill>
                <a:schemeClr val="tx1"/>
              </a:solidFill>
              <a:latin typeface="华文楷体" pitchFamily="2" charset="-122"/>
              <a:ea typeface="华文楷体" pitchFamily="2" charset="-122"/>
              <a:sym typeface="Hiragino Sans GB W3" pitchFamily="-8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6940" y="3139440"/>
            <a:ext cx="78689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W3C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制定的关于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技术约定的规范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行业的技术标杆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规定最新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HTML5+CSS3+Javascript api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跨平台开发的最终解决方案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 App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的时代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29995" y="1791335"/>
            <a:ext cx="91738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万维网的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核心语言、标准通用标记语言下的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一个应用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超文本标记语言（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Hyper Text Markup Language）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的第五次重大修改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Text Box 5"/>
          <p:cNvSpPr txBox="1"/>
          <p:nvPr/>
        </p:nvSpPr>
        <p:spPr>
          <a:xfrm>
            <a:off x="304800" y="4021455"/>
            <a:ext cx="104952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select: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定义选择列表（下拉列表）  selected = "selected"  设置选中项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option: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定义选择列表中的选项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 Box 6"/>
          <p:cNvSpPr txBox="1"/>
          <p:nvPr/>
        </p:nvSpPr>
        <p:spPr>
          <a:xfrm>
            <a:off x="204788" y="1158875"/>
            <a:ext cx="10748962" cy="25638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表单元素：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表单元素能够让用户在表单中输入信息的元素。常见的有文本框、密码框、下拉列表框、单选按钮、复选框等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	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textarea: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定义多行的文本输入控件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11" descr="QQ截图20121213133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7075" y="4554538"/>
            <a:ext cx="2295525" cy="1735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6637338" y="5545138"/>
            <a:ext cx="811213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pic>
        <p:nvPicPr>
          <p:cNvPr id="1024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" y="4946650"/>
            <a:ext cx="5226050" cy="145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3294063"/>
            <a:ext cx="7562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359025" y="133985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1267" name="Rectangle 7"/>
          <p:cNvSpPr/>
          <p:nvPr/>
        </p:nvSpPr>
        <p:spPr>
          <a:xfrm>
            <a:off x="561975" y="1181100"/>
            <a:ext cx="6370638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input: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定义文本的变量部分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input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属性值分别为：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8" name="图片 22532" descr="QQ截图201507152149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663" y="2393950"/>
            <a:ext cx="6172200" cy="269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22533" descr="QQ截图20150715215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2305050"/>
            <a:ext cx="1738313" cy="283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文本框 1"/>
          <p:cNvSpPr txBox="1"/>
          <p:nvPr/>
        </p:nvSpPr>
        <p:spPr>
          <a:xfrm>
            <a:off x="1138238" y="5348288"/>
            <a:ext cx="7478712" cy="722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属性定义文本框的名称，要保证数据的准确采集，必须定义一个独一无二的名称，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属性定义文本框的初始值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359025" y="133985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ill Sans" charset="0"/>
                <a:ea typeface="MS PGothic" panose="020B0600070205080204" charset="-128"/>
                <a:sym typeface="Gill San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微软雅黑" panose="020B0503020204020204" pitchFamily="34" charset="-122"/>
              <a:cs typeface="+mn-cs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2292" name="文本框 3"/>
          <p:cNvSpPr txBox="1"/>
          <p:nvPr/>
        </p:nvSpPr>
        <p:spPr>
          <a:xfrm>
            <a:off x="1093153" y="2574608"/>
            <a:ext cx="8304212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400">
                <a:latin typeface="Calibri" panose="020F0502020204030204" charset="0"/>
              </a:rPr>
              <a:t>(disabled="disabled" :禁用)</a:t>
            </a:r>
            <a:endParaRPr sz="2400">
              <a:latin typeface="Calibri" panose="020F0502020204030204" charset="0"/>
            </a:endParaRPr>
          </a:p>
          <a:p>
            <a:endParaRPr sz="2400">
              <a:latin typeface="Calibri" panose="020F0502020204030204" charset="0"/>
            </a:endParaRPr>
          </a:p>
          <a:p>
            <a:r>
              <a:rPr sz="2400">
                <a:latin typeface="Calibri" panose="020F0502020204030204" charset="0"/>
              </a:rPr>
              <a:t>(checked="checked" :默认选中)</a:t>
            </a:r>
            <a:endParaRPr sz="2400">
              <a:latin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140" y="1394460"/>
            <a:ext cx="8639810" cy="811530"/>
          </a:xfrm>
          <a:prstGeom prst="rect">
            <a:avLst/>
          </a:prstGeom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23" y="3836035"/>
            <a:ext cx="7248525" cy="77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3"/>
          <p:cNvSpPr txBox="1"/>
          <p:nvPr/>
        </p:nvSpPr>
        <p:spPr>
          <a:xfrm>
            <a:off x="1130618" y="4963478"/>
            <a:ext cx="8304212" cy="1189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</a:rPr>
              <a:t>单选按钮都是以组为单位使用的，在同一组中的单选项都必须同一个名称；</a:t>
            </a:r>
            <a:r>
              <a:rPr lang="en-US" altLang="zh-CN" sz="2400">
                <a:latin typeface="Calibri" panose="020F0502020204030204" charset="0"/>
              </a:rPr>
              <a:t>value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</a:rPr>
              <a:t>属性定义单选按钮的值，在同一组中，它们的值必须不同的。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特殊符号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520383" y="1314768"/>
            <a:ext cx="9813925" cy="3951287"/>
          </a:xfrm>
        </p:spPr>
        <p:txBody>
          <a:bodyPr wrap="square" lIns="91440" tIns="45720" rIns="91440" bIns="45720" anchor="t">
            <a:normAutofit fontScale="90000" lnSpcReduction="20000"/>
          </a:bodyPr>
          <a:p>
            <a:pPr marL="0" indent="0" eaLnBrk="1" hangingPunct="1">
              <a:buClr>
                <a:schemeClr val="tx2"/>
              </a:buClr>
              <a:buNone/>
            </a:pPr>
            <a:r>
              <a:rPr lang="zh-CN" altLang="en-US" sz="3700">
                <a:ea typeface="黑体" panose="02010609060101010101" charset="-122"/>
              </a:rPr>
              <a:t>特殊符号   </a:t>
            </a:r>
            <a:endParaRPr lang="zh-CN" altLang="en-US" sz="3700">
              <a:ea typeface="黑体" panose="02010609060101010101" charset="-122"/>
            </a:endParaRPr>
          </a:p>
          <a:p>
            <a:pPr marL="990600" lvl="1" indent="-381000" eaLnBrk="1" hangingPunct="1"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3200">
                <a:ea typeface="黑体" panose="02010609060101010101" charset="-122"/>
              </a:rPr>
              <a:t>空格：</a:t>
            </a:r>
            <a:r>
              <a:rPr lang="en-US" altLang="zh-CN" sz="3200">
                <a:ea typeface="黑体" panose="02010609060101010101" charset="-122"/>
              </a:rPr>
              <a:t>&amp;nbsp;</a:t>
            </a:r>
            <a:r>
              <a:rPr lang="en-US" altLang="zh-CN" sz="3700">
                <a:ea typeface="黑体" panose="02010609060101010101" charset="-122"/>
              </a:rPr>
              <a:t> </a:t>
            </a:r>
            <a:endParaRPr lang="en-US" altLang="zh-CN" sz="3700">
              <a:ea typeface="黑体" panose="02010609060101010101" charset="-122"/>
            </a:endParaRPr>
          </a:p>
          <a:p>
            <a:pPr marL="990600" lvl="1" indent="-381000" eaLnBrk="1" hangingPunct="1"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3200">
                <a:ea typeface="黑体" panose="02010609060101010101" charset="-122"/>
              </a:rPr>
              <a:t>大于</a:t>
            </a:r>
            <a:r>
              <a:rPr lang="en-US" altLang="zh-CN" sz="3200">
                <a:ea typeface="黑体" panose="02010609060101010101" charset="-122"/>
              </a:rPr>
              <a:t>(&gt;)</a:t>
            </a:r>
            <a:r>
              <a:rPr lang="zh-CN" altLang="en-US" sz="3200">
                <a:ea typeface="黑体" panose="02010609060101010101" charset="-122"/>
              </a:rPr>
              <a:t>：</a:t>
            </a:r>
            <a:r>
              <a:rPr lang="en-US" altLang="zh-CN" sz="3200">
                <a:ea typeface="黑体" panose="02010609060101010101" charset="-122"/>
              </a:rPr>
              <a:t>&amp;gt;</a:t>
            </a:r>
            <a:r>
              <a:rPr lang="en-US" altLang="zh-CN" sz="3700">
                <a:ea typeface="黑体" panose="02010609060101010101" charset="-122"/>
              </a:rPr>
              <a:t> </a:t>
            </a:r>
            <a:endParaRPr lang="en-US" altLang="zh-CN" sz="3700">
              <a:ea typeface="黑体" panose="02010609060101010101" charset="-122"/>
            </a:endParaRPr>
          </a:p>
          <a:p>
            <a:pPr marL="990600" lvl="1" indent="-381000" eaLnBrk="1" hangingPunct="1"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3200">
                <a:ea typeface="黑体" panose="02010609060101010101" charset="-122"/>
              </a:rPr>
              <a:t>小于</a:t>
            </a:r>
            <a:r>
              <a:rPr lang="en-US" altLang="zh-CN" sz="3200">
                <a:ea typeface="黑体" panose="02010609060101010101" charset="-122"/>
              </a:rPr>
              <a:t>(&lt;</a:t>
            </a:r>
            <a:r>
              <a:rPr lang="zh-CN" altLang="en-US" sz="3200">
                <a:ea typeface="黑体" panose="02010609060101010101" charset="-122"/>
              </a:rPr>
              <a:t>）</a:t>
            </a:r>
            <a:r>
              <a:rPr lang="en-US" altLang="zh-CN" sz="3200">
                <a:ea typeface="黑体" panose="02010609060101010101" charset="-122"/>
              </a:rPr>
              <a:t>:</a:t>
            </a:r>
            <a:r>
              <a:rPr lang="en-US" altLang="zh-CN" sz="3700">
                <a:ea typeface="黑体" panose="02010609060101010101" charset="-122"/>
              </a:rPr>
              <a:t>  </a:t>
            </a:r>
            <a:r>
              <a:rPr lang="en-US" altLang="zh-CN" sz="3200">
                <a:ea typeface="黑体" panose="02010609060101010101" charset="-122"/>
              </a:rPr>
              <a:t>&amp;lt;</a:t>
            </a:r>
            <a:r>
              <a:rPr lang="en-US" altLang="zh-CN" sz="3700">
                <a:ea typeface="黑体" panose="02010609060101010101" charset="-122"/>
              </a:rPr>
              <a:t> </a:t>
            </a:r>
            <a:endParaRPr lang="en-US" altLang="zh-CN" sz="3700">
              <a:ea typeface="黑体" panose="02010609060101010101" charset="-122"/>
            </a:endParaRPr>
          </a:p>
          <a:p>
            <a:pPr marL="990600" lvl="1" indent="-381000" eaLnBrk="1" hangingPunct="1"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3200">
                <a:ea typeface="黑体" panose="02010609060101010101" charset="-122"/>
              </a:rPr>
              <a:t>引号（</a:t>
            </a:r>
            <a:r>
              <a:rPr lang="en-US" altLang="zh-CN" sz="3200">
                <a:ea typeface="黑体" panose="02010609060101010101" charset="-122"/>
              </a:rPr>
              <a:t>”</a:t>
            </a:r>
            <a:r>
              <a:rPr lang="zh-CN" altLang="en-US" sz="3200">
                <a:ea typeface="黑体" panose="02010609060101010101" charset="-122"/>
              </a:rPr>
              <a:t>）：</a:t>
            </a:r>
            <a:r>
              <a:rPr lang="en-US" altLang="zh-CN" sz="3200">
                <a:ea typeface="黑体" panose="02010609060101010101" charset="-122"/>
              </a:rPr>
              <a:t>&amp;quot;</a:t>
            </a:r>
            <a:r>
              <a:rPr lang="en-US" altLang="zh-CN" sz="3700">
                <a:ea typeface="黑体" panose="02010609060101010101" charset="-122"/>
              </a:rPr>
              <a:t> </a:t>
            </a:r>
            <a:endParaRPr lang="en-US" altLang="zh-CN" sz="3200">
              <a:ea typeface="黑体" panose="02010609060101010101" charset="-122"/>
            </a:endParaRPr>
          </a:p>
          <a:p>
            <a:pPr marL="990600" lvl="1" indent="-381000" eaLnBrk="1" hangingPunct="1"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3200">
                <a:ea typeface="黑体" panose="02010609060101010101" charset="-122"/>
              </a:rPr>
              <a:t>版权号</a:t>
            </a:r>
            <a:r>
              <a:rPr lang="en-US" altLang="zh-CN" sz="3200">
                <a:ea typeface="黑体" panose="02010609060101010101" charset="-122"/>
              </a:rPr>
              <a:t>()</a:t>
            </a:r>
            <a:r>
              <a:rPr lang="en-US" altLang="zh-CN" sz="3700">
                <a:ea typeface="黑体" panose="02010609060101010101" charset="-122"/>
              </a:rPr>
              <a:t> </a:t>
            </a:r>
            <a:r>
              <a:rPr lang="zh-CN" altLang="en-US" sz="3700">
                <a:ea typeface="黑体" panose="02010609060101010101" charset="-122"/>
              </a:rPr>
              <a:t>：</a:t>
            </a:r>
            <a:r>
              <a:rPr lang="en-US" altLang="zh-CN" sz="3200">
                <a:ea typeface="黑体" panose="02010609060101010101" charset="-122"/>
              </a:rPr>
              <a:t>&amp;copy;</a:t>
            </a:r>
            <a:r>
              <a:rPr lang="en-US" altLang="zh-CN" sz="3700">
                <a:ea typeface="黑体" panose="02010609060101010101" charset="-122"/>
              </a:rPr>
              <a:t> </a:t>
            </a:r>
            <a:endParaRPr lang="en-US" altLang="zh-CN" sz="3700">
              <a:ea typeface="黑体" panose="02010609060101010101" charset="-122"/>
            </a:endParaRPr>
          </a:p>
          <a:p>
            <a:pPr marL="609600" lvl="1" indent="0" eaLnBrk="1" hangingPunct="1">
              <a:buClr>
                <a:schemeClr val="tx2"/>
              </a:buClr>
              <a:buSzPct val="80000"/>
              <a:buNone/>
            </a:pPr>
            <a:endParaRPr lang="zh-CN" altLang="en-US" sz="3700" b="1">
              <a:ea typeface="黑体" panose="0201060906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HTML 特殊符号编码对照表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ea typeface="MS PGothic" panose="020B0600070205080204" charset="-128"/>
              </a:rPr>
              <a:t>http://tool.chinaz.com/Tools/HtmlChar.aspx</a:t>
            </a:r>
            <a:endParaRPr lang="zh-CN" altLang="en-US">
              <a:ea typeface="MS PGothic" panose="020B0600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浏览器调试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Text Box 6"/>
          <p:cNvSpPr txBox="1"/>
          <p:nvPr/>
        </p:nvSpPr>
        <p:spPr>
          <a:xfrm>
            <a:off x="1416050" y="1531938"/>
            <a:ext cx="4425950" cy="577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谷歌：审查元素    （f12）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Text Box 7"/>
          <p:cNvSpPr txBox="1"/>
          <p:nvPr/>
        </p:nvSpPr>
        <p:spPr>
          <a:xfrm>
            <a:off x="1416050" y="2611438"/>
            <a:ext cx="4241800" cy="2162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Gill Sans" charset="0"/>
                <a:ea typeface="微软雅黑" panose="020B0503020204020204" pitchFamily="34" charset="-122"/>
              </a:rPr>
              <a:t>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火狐：firbug   （f12）</a:t>
            </a: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IE  ：开发者工具（f12）</a:t>
            </a: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 sz="2600">
              <a:latin typeface="Gill Sans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8" name="Text Box 7"/>
          <p:cNvSpPr txBox="1"/>
          <p:nvPr/>
        </p:nvSpPr>
        <p:spPr>
          <a:xfrm>
            <a:off x="1778000" y="1900238"/>
            <a:ext cx="9212263" cy="3900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ClrTx/>
            </a:pPr>
            <a:r>
              <a:rPr lang="zh-TW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搜索引擎优化</a:t>
            </a:r>
            <a:r>
              <a:rPr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SearchEngine Optimization</a:t>
            </a:r>
            <a:r>
              <a:rPr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，简称</a:t>
            </a: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SEO</a:t>
            </a:r>
            <a:r>
              <a:rPr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），指为了从搜索引擎中获得更多的免费流量，从网站结构、内容建设方案、用户互动传播等角度进行合理规划，使网站更适合搜索引擎的检索原则的行为。</a:t>
            </a: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buClrTx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buClrTx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SEO</a:t>
            </a:r>
            <a:r>
              <a:rPr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可以帮助将网站中的高质量内容更好的呈现给搜索引擎，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SEO</a:t>
            </a:r>
            <a:r>
              <a:rPr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和搜索引擎，是良性的共生关系。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 sz="2600">
              <a:latin typeface="Gill Sans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Text Box 7"/>
          <p:cNvSpPr txBox="1"/>
          <p:nvPr/>
        </p:nvSpPr>
        <p:spPr>
          <a:xfrm>
            <a:off x="1489710" y="1465898"/>
            <a:ext cx="9212263" cy="4768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6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SEO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与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SEM</a:t>
            </a:r>
            <a:endParaRPr lang="en-US" altLang="x-none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SEO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：搜索引擎优化，通过优化网站质量提高网站在搜索引擎中的排名</a:t>
            </a:r>
            <a:endParaRPr lang="en-US" altLang="x-none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SEM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：搜索引擎营销，除了免费的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，还有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PPC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等付费模式。</a:t>
            </a:r>
            <a:endParaRPr lang="en-US" altLang="x-none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buClrTx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 sz="2600">
              <a:latin typeface="Gill Sans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Text Box 7"/>
          <p:cNvSpPr txBox="1"/>
          <p:nvPr/>
        </p:nvSpPr>
        <p:spPr>
          <a:xfrm>
            <a:off x="627698" y="883603"/>
            <a:ext cx="9213850" cy="4041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6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什么是关键词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关键词指的是在搜索引擎中搜索的词，通常在搜索结果中会被标成红色。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  <a:buFont typeface="Wingdings" panose="05000000000000000000" pitchFamily="2" charset="2"/>
              <a:buChar char="l"/>
            </a:pPr>
            <a:endParaRPr lang="en-US" altLang="x-none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buClrTx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zh-CN" altLang="en-US" sz="2600">
              <a:latin typeface="Gill Sans" charset="0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endParaRPr lang="en-US" altLang="zh-CN" sz="2600">
              <a:latin typeface="Gill Sans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105" y="2407920"/>
            <a:ext cx="6014085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4" name="Text Box 7"/>
          <p:cNvSpPr txBox="1"/>
          <p:nvPr/>
        </p:nvSpPr>
        <p:spPr>
          <a:xfrm>
            <a:off x="1687513" y="955675"/>
            <a:ext cx="9212262" cy="5605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6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HTML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代码</a:t>
            </a: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SEO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优化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标签语义化：根据标签的语义合理使用</a:t>
            </a:r>
            <a:endParaRPr lang="en-US" altLang="x-none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图片</a:t>
            </a: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一定要合理书写</a:t>
            </a:r>
            <a:endParaRPr lang="en-US" altLang="x-none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标签内部的文本（锚文本）对关键词排名影响非常大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一定要合理书写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en-US" altLang="x-none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合理利用搜索引擎重视的标签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0" hangingPunct="0">
              <a:lnSpc>
                <a:spcPct val="160000"/>
              </a:lnSpc>
              <a:buClr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</a:t>
            </a: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title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</a:t>
            </a: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strong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</a:t>
            </a: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h1-h3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</a:t>
            </a: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</a:t>
            </a: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</a:t>
            </a:r>
            <a:r>
              <a:rPr lang="en-US" altLang="x-none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img&amp;alt meta&amp;keywords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</a:t>
            </a:r>
            <a:endParaRPr lang="en-US" altLang="zh-CN" sz="2600">
              <a:latin typeface="Gill Sans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8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Hiragino Sans GB W3" pitchFamily="-84" charset="-122"/>
              </a:rPr>
              <a:t>书写规范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Text Box 18"/>
          <p:cNvSpPr txBox="1"/>
          <p:nvPr/>
        </p:nvSpPr>
        <p:spPr>
          <a:xfrm>
            <a:off x="1011238" y="1114425"/>
            <a:ext cx="2582862" cy="5032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Calibri" panose="020F0502020204030204" charset="0"/>
                <a:ea typeface="微软雅黑" panose="020B0503020204020204" pitchFamily="34" charset="-122"/>
              </a:rPr>
              <a:t>标签换行写法</a:t>
            </a:r>
            <a:r>
              <a:rPr lang="zh-CN" altLang="en-US" sz="2600">
                <a:latin typeface="Calibri" panose="020F0502020204030204" charset="0"/>
                <a:ea typeface="MS PGothic" panose="020B0600070205080204" charset="-128"/>
              </a:rPr>
              <a:t> </a:t>
            </a:r>
            <a:endParaRPr lang="zh-CN" altLang="en-US" sz="260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21507" name="Text Box 19"/>
          <p:cNvSpPr txBox="1"/>
          <p:nvPr/>
        </p:nvSpPr>
        <p:spPr>
          <a:xfrm>
            <a:off x="966788" y="3554413"/>
            <a:ext cx="2678112" cy="5016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Calibri" panose="020F0502020204030204" charset="0"/>
                <a:ea typeface="微软雅黑" panose="020B0503020204020204" pitchFamily="34" charset="-122"/>
              </a:rPr>
              <a:t> 标签需要关闭</a:t>
            </a:r>
            <a:r>
              <a:rPr lang="zh-CN" altLang="en-US" sz="2600">
                <a:latin typeface="Calibri" panose="020F0502020204030204" charset="0"/>
                <a:ea typeface="MS PGothic" panose="020B0600070205080204" charset="-128"/>
              </a:rPr>
              <a:t> </a:t>
            </a:r>
            <a:endParaRPr lang="zh-CN" altLang="en-US" sz="260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21508" name="Text Box 20"/>
          <p:cNvSpPr txBox="1"/>
          <p:nvPr/>
        </p:nvSpPr>
        <p:spPr>
          <a:xfrm>
            <a:off x="966788" y="5583238"/>
            <a:ext cx="4043362" cy="5032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Calibri" panose="020F0502020204030204" charset="0"/>
                <a:ea typeface="微软雅黑" panose="020B0503020204020204" pitchFamily="34" charset="-122"/>
              </a:rPr>
              <a:t> 标签名的属性不能为空</a:t>
            </a:r>
            <a:r>
              <a:rPr lang="zh-CN" altLang="en-US" sz="2600">
                <a:latin typeface="Calibri" panose="020F0502020204030204" charset="0"/>
                <a:ea typeface="MS PGothic" panose="020B0600070205080204" charset="-128"/>
              </a:rPr>
              <a:t> </a:t>
            </a:r>
            <a:endParaRPr lang="zh-CN" altLang="en-US" sz="260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pic>
        <p:nvPicPr>
          <p:cNvPr id="21509" name="Picture 21" descr="QQ截图20121213141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727200"/>
            <a:ext cx="8951913" cy="446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0" name="Picture 22" descr="QQ截图20121213141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8" y="2262188"/>
            <a:ext cx="4075112" cy="129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Picture 23" descr="QQ截图201212131417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8" y="4203700"/>
            <a:ext cx="3457575" cy="137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2" name="Picture 24" descr="QQ截图201212131419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8" y="6001068"/>
            <a:ext cx="6799262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Multiply 1"/>
          <p:cNvSpPr/>
          <p:nvPr/>
        </p:nvSpPr>
        <p:spPr bwMode="auto">
          <a:xfrm>
            <a:off x="10323513" y="1738313"/>
            <a:ext cx="665163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4" name="Half Frame 2"/>
          <p:cNvSpPr/>
          <p:nvPr/>
        </p:nvSpPr>
        <p:spPr bwMode="auto">
          <a:xfrm rot="14460000">
            <a:off x="5936456" y="2575719"/>
            <a:ext cx="265113" cy="600075"/>
          </a:xfrm>
          <a:prstGeom prst="halfFrame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5402263" y="4637088"/>
            <a:ext cx="666750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6467475" y="5880100"/>
            <a:ext cx="666750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8456613" y="6294438"/>
            <a:ext cx="666750" cy="515938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1172210"/>
            <a:ext cx="38690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tx1"/>
                </a:solidFill>
                <a:latin typeface="华文楷体" pitchFamily="2" charset="-122"/>
                <a:ea typeface="楷体" panose="02010609060101010101" pitchFamily="49" charset="-122"/>
                <a:sym typeface="Hiragino Sans GB W3" pitchFamily="-84" charset="-122"/>
              </a:rPr>
              <a:t>HTML5</a:t>
            </a:r>
            <a:r>
              <a:rPr lang="zh-CN" altLang="en-US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sym typeface="Hiragino Sans GB W3" pitchFamily="-84" charset="-122"/>
              </a:rPr>
              <a:t>新特性</a:t>
            </a:r>
            <a:endParaRPr lang="zh-CN" altLang="en-US" sz="2400" b="1">
              <a:solidFill>
                <a:schemeClr val="tx1"/>
              </a:solidFill>
              <a:latin typeface="华文楷体" pitchFamily="2" charset="-122"/>
              <a:ea typeface="华文楷体" pitchFamily="2" charset="-122"/>
              <a:sym typeface="Hiragino Sans GB W3" pitchFamily="-8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0755" y="2122805"/>
            <a:ext cx="78689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用于绘画的 canvas 元素</a:t>
            </a:r>
            <a:endParaRPr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用于媒介回放的 video 和 audio 元素</a:t>
            </a:r>
            <a:endParaRPr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对本地存储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离线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缓存</a:t>
            </a:r>
            <a:r>
              <a: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的更好的支持</a:t>
            </a:r>
            <a:endParaRPr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新的特殊内容元素，比如 article、footer、header、nav、section</a:t>
            </a:r>
            <a:endParaRPr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新的表单控件，比如date、time、email、url、search</a:t>
            </a:r>
            <a:endParaRPr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8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Hiragino Sans GB W3" pitchFamily="-84" charset="-122"/>
              </a:rPr>
              <a:t>书写规范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 Box 13"/>
          <p:cNvSpPr txBox="1">
            <a:spLocks noChangeArrowheads="1"/>
          </p:cNvSpPr>
          <p:nvPr/>
        </p:nvSpPr>
        <p:spPr bwMode="auto">
          <a:xfrm>
            <a:off x="563563" y="1420813"/>
            <a:ext cx="189865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 marR="0" defTabSz="914400" rtl="0" eaLnBrk="0" hangingPunct="0"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665" kern="1200" cap="none" spc="0" normalizeH="0" baseline="0" noProof="0">
                <a:latin typeface="Gill Sans" charset="0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 标签缩进</a:t>
            </a:r>
            <a:endParaRPr kumimoji="0" lang="en-US" altLang="zh-CN" sz="2665" kern="1200" cap="none" spc="0" normalizeH="0" baseline="0" noProof="0">
              <a:latin typeface="Gill Sans" charset="0"/>
              <a:ea typeface="微软雅黑" panose="020B0503020204020204" pitchFamily="34" charset="-122"/>
              <a:cs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2531" name="Text Box 17"/>
          <p:cNvSpPr txBox="1"/>
          <p:nvPr/>
        </p:nvSpPr>
        <p:spPr>
          <a:xfrm>
            <a:off x="506413" y="3565525"/>
            <a:ext cx="3700462" cy="5032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Calibri" panose="020F0502020204030204" charset="0"/>
                <a:ea typeface="微软雅黑" panose="020B0503020204020204" pitchFamily="34" charset="-122"/>
              </a:rPr>
              <a:t> 标签用半角英文小写</a:t>
            </a:r>
            <a:r>
              <a:rPr lang="zh-CN" altLang="en-US" sz="2600">
                <a:latin typeface="Calibri" panose="020F0502020204030204" charset="0"/>
                <a:ea typeface="MS PGothic" panose="020B0600070205080204" charset="-128"/>
              </a:rPr>
              <a:t> </a:t>
            </a:r>
            <a:endParaRPr lang="en-US" altLang="zh-CN" sz="2600">
              <a:latin typeface="Calibri" panose="020F0502020204030204" charset="0"/>
            </a:endParaRPr>
          </a:p>
        </p:txBody>
      </p:sp>
      <p:sp>
        <p:nvSpPr>
          <p:cNvPr id="22532" name="Text Box 18"/>
          <p:cNvSpPr txBox="1"/>
          <p:nvPr/>
        </p:nvSpPr>
        <p:spPr>
          <a:xfrm>
            <a:off x="563563" y="5443538"/>
            <a:ext cx="1216025" cy="5016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Calibri" panose="020F0502020204030204" charset="0"/>
                <a:ea typeface="微软雅黑" panose="020B0503020204020204" pitchFamily="34" charset="-122"/>
              </a:rPr>
              <a:t> 注释</a:t>
            </a:r>
            <a:endParaRPr lang="en-US" altLang="zh-CN" sz="260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pic>
        <p:nvPicPr>
          <p:cNvPr id="22533" name="Picture 21" descr="QQ截图20121213143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2638" y="3656013"/>
            <a:ext cx="3214687" cy="3203575"/>
          </a:xfrm>
          <a:prstGeom prst="rect">
            <a:avLst/>
          </a:prstGeom>
          <a:noFill/>
          <a:ln w="9525">
            <a:noFill/>
          </a:ln>
          <a:effectLst>
            <a:outerShdw algn="tl" rotWithShape="0">
              <a:srgbClr val="808080">
                <a:alpha val="70000"/>
              </a:srgbClr>
            </a:outerShdw>
          </a:effectLst>
        </p:spPr>
      </p:pic>
      <p:pic>
        <p:nvPicPr>
          <p:cNvPr id="2253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066800"/>
            <a:ext cx="3257550" cy="2246313"/>
          </a:xfrm>
          <a:prstGeom prst="rect">
            <a:avLst/>
          </a:prstGeom>
          <a:noFill/>
          <a:ln w="9525">
            <a:noFill/>
          </a:ln>
          <a:effectLst>
            <a:outerShdw algn="tl" rotWithShape="0">
              <a:srgbClr val="808080">
                <a:alpha val="70000"/>
              </a:srgbClr>
            </a:outerShdw>
          </a:effectLst>
        </p:spPr>
      </p:pic>
      <p:pic>
        <p:nvPicPr>
          <p:cNvPr id="2253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69975"/>
            <a:ext cx="4402138" cy="2143125"/>
          </a:xfrm>
          <a:prstGeom prst="rect">
            <a:avLst/>
          </a:prstGeom>
          <a:noFill/>
          <a:ln w="9525">
            <a:noFill/>
          </a:ln>
          <a:effectLst>
            <a:outerShdw algn="tl" rotWithShape="0">
              <a:srgbClr val="808080">
                <a:alpha val="70000"/>
              </a:srgbClr>
            </a:outerShdw>
          </a:effectLst>
        </p:spPr>
      </p:pic>
      <p:sp>
        <p:nvSpPr>
          <p:cNvPr id="11" name="Half Frame 10"/>
          <p:cNvSpPr/>
          <p:nvPr/>
        </p:nvSpPr>
        <p:spPr bwMode="auto">
          <a:xfrm rot="14460000">
            <a:off x="9621838" y="2652713"/>
            <a:ext cx="265113" cy="598488"/>
          </a:xfrm>
          <a:prstGeom prst="halfFrame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4951413" y="2698750"/>
            <a:ext cx="666750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charset="0"/>
              <a:ea typeface="MS PGothic" panose="020B0600070205080204" charset="-128"/>
              <a:cs typeface="+mn-cs"/>
              <a:sym typeface="Gill Sans" charset="0"/>
            </a:endParaRPr>
          </a:p>
        </p:txBody>
      </p:sp>
      <p:cxnSp>
        <p:nvCxnSpPr>
          <p:cNvPr id="22538" name="Straight Arrow Connector 4"/>
          <p:cNvCxnSpPr/>
          <p:nvPr/>
        </p:nvCxnSpPr>
        <p:spPr>
          <a:xfrm>
            <a:off x="2527300" y="5707063"/>
            <a:ext cx="13509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8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Hiragino Sans GB W3" pitchFamily="-84" charset="-122"/>
              </a:rPr>
              <a:t>书写规范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Text Box 13"/>
          <p:cNvSpPr txBox="1"/>
          <p:nvPr/>
        </p:nvSpPr>
        <p:spPr>
          <a:xfrm>
            <a:off x="735013" y="1025525"/>
            <a:ext cx="3230562" cy="5032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l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符合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标准模板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5" name="Picture 14" descr="QQ截图20121213141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0" y="1041400"/>
            <a:ext cx="5276850" cy="546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8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Hiragino Sans GB W3" pitchFamily="-84" charset="-122"/>
              </a:rPr>
              <a:t>书写规范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623888" y="1179513"/>
            <a:ext cx="11323637" cy="5130800"/>
          </a:xfrm>
        </p:spPr>
        <p:txBody>
          <a:bodyPr wrap="square" lIns="91440" tIns="45720" rIns="91440" bIns="45720" anchor="t">
            <a:normAutofit lnSpcReduction="10000"/>
          </a:bodyPr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1</a:t>
            </a:r>
            <a:r>
              <a:rPr lang="zh-CN" altLang="en-US" sz="2600">
                <a:latin typeface="STHeiti Light"/>
                <a:ea typeface="STHeiti Light"/>
              </a:rPr>
              <a:t>、文档声明。</a:t>
            </a:r>
            <a:endParaRPr lang="zh-CN" altLang="en-US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2</a:t>
            </a:r>
            <a:r>
              <a:rPr lang="zh-CN" altLang="en-US" sz="2600">
                <a:latin typeface="STHeiti Light"/>
                <a:ea typeface="STHeiti Light"/>
              </a:rPr>
              <a:t>、页面编码。</a:t>
            </a:r>
            <a:endParaRPr lang="zh-CN" altLang="en-US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3</a:t>
            </a:r>
            <a:r>
              <a:rPr lang="zh-CN" altLang="en-US" sz="2600">
                <a:latin typeface="STHeiti Light"/>
                <a:ea typeface="STHeiti Light"/>
              </a:rPr>
              <a:t>、关键字与描述。</a:t>
            </a:r>
            <a:endParaRPr lang="zh-CN" altLang="en-US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4</a:t>
            </a:r>
            <a:r>
              <a:rPr lang="zh-CN" altLang="en-US" sz="2600">
                <a:latin typeface="STHeiti Light"/>
                <a:ea typeface="STHeiti Light"/>
              </a:rPr>
              <a:t>、页面中不要使用</a:t>
            </a:r>
            <a:r>
              <a:rPr lang="en-US" altLang="zh-CN" sz="2600">
                <a:latin typeface="STHeiti Light"/>
                <a:ea typeface="STHeiti Light"/>
              </a:rPr>
              <a:t>&amp;nbsp</a:t>
            </a:r>
            <a:r>
              <a:rPr lang="zh-CN" altLang="en-US" sz="2600">
                <a:latin typeface="STHeiti Light"/>
                <a:ea typeface="STHeiti Light"/>
              </a:rPr>
              <a:t>进行缩进，如需缩进，使用</a:t>
            </a:r>
            <a:r>
              <a:rPr lang="en-US" altLang="zh-CN" sz="2600">
                <a:latin typeface="STHeiti Light"/>
                <a:ea typeface="STHeiti Light"/>
              </a:rPr>
              <a:t>CSS</a:t>
            </a:r>
            <a:r>
              <a:rPr lang="zh-CN" altLang="en-US" sz="2600">
                <a:latin typeface="STHeiti Light"/>
                <a:ea typeface="STHeiti Light"/>
              </a:rPr>
              <a:t>控制。</a:t>
            </a:r>
            <a:endParaRPr lang="zh-CN" altLang="en-US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5</a:t>
            </a:r>
            <a:r>
              <a:rPr lang="zh-CN" altLang="en-US" sz="2600">
                <a:latin typeface="STHeiti Light"/>
                <a:ea typeface="STHeiti Light"/>
              </a:rPr>
              <a:t>、代码缩进，最好使用四个空格的</a:t>
            </a:r>
            <a:r>
              <a:rPr lang="en-US" altLang="zh-CN" sz="2600">
                <a:latin typeface="STHeiti Light"/>
                <a:ea typeface="STHeiti Light"/>
              </a:rPr>
              <a:t>TAB</a:t>
            </a:r>
            <a:r>
              <a:rPr lang="zh-CN" altLang="en-US" sz="2600">
                <a:latin typeface="STHeiti Light"/>
                <a:ea typeface="STHeiti Light"/>
              </a:rPr>
              <a:t>键。</a:t>
            </a:r>
            <a:endParaRPr lang="zh-CN" altLang="en-US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6</a:t>
            </a:r>
            <a:r>
              <a:rPr lang="zh-CN" altLang="en-US" sz="2600">
                <a:latin typeface="STHeiti Light"/>
                <a:ea typeface="STHeiti Light"/>
              </a:rPr>
              <a:t>、</a:t>
            </a:r>
            <a:r>
              <a:rPr lang="en-US" altLang="zh-CN" sz="2600">
                <a:latin typeface="STHeiti Light"/>
                <a:ea typeface="STHeiti Light"/>
              </a:rPr>
              <a:t>HTML</a:t>
            </a:r>
            <a:r>
              <a:rPr lang="zh-CN" altLang="en-US" sz="2600">
                <a:latin typeface="STHeiti Light"/>
                <a:ea typeface="STHeiti Light"/>
              </a:rPr>
              <a:t>标签名、属性名最好全部采用小写，属性必须加引号，并且必须闭合，单标签也必须闭合。</a:t>
            </a:r>
            <a:endParaRPr lang="en-US" altLang="zh-CN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7</a:t>
            </a:r>
            <a:r>
              <a:rPr lang="zh-CN" altLang="en-US" sz="2600">
                <a:latin typeface="STHeiti Light"/>
                <a:ea typeface="STHeiti Light"/>
              </a:rPr>
              <a:t>、行内元素禁止包裹块级元素。</a:t>
            </a:r>
            <a:endParaRPr lang="en-US" altLang="zh-CN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8</a:t>
            </a:r>
            <a:r>
              <a:rPr lang="zh-CN" altLang="en-US" sz="2600">
                <a:latin typeface="STHeiti Light"/>
                <a:ea typeface="STHeiti Light"/>
              </a:rPr>
              <a:t>、</a:t>
            </a:r>
            <a:r>
              <a:rPr lang="en-US" altLang="zh-CN" sz="2600">
                <a:latin typeface="STHeiti Light"/>
                <a:ea typeface="STHeiti Light"/>
              </a:rPr>
              <a:t>HTML</a:t>
            </a:r>
            <a:r>
              <a:rPr lang="zh-CN" altLang="en-US" sz="2600">
                <a:latin typeface="STHeiti Light"/>
                <a:ea typeface="STHeiti Light"/>
              </a:rPr>
              <a:t>标签使用必须语义化。</a:t>
            </a:r>
            <a:endParaRPr lang="en-US" altLang="zh-CN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9</a:t>
            </a:r>
            <a:r>
              <a:rPr lang="zh-CN" altLang="en-US" sz="2600">
                <a:latin typeface="STHeiti Light"/>
                <a:ea typeface="STHeiti Light"/>
              </a:rPr>
              <a:t>、</a:t>
            </a:r>
            <a:r>
              <a:rPr lang="en-US" altLang="zh-CN" sz="2600">
                <a:latin typeface="STHeiti Light"/>
                <a:ea typeface="STHeiti Light"/>
              </a:rPr>
              <a:t>a</a:t>
            </a:r>
            <a:r>
              <a:rPr lang="zh-CN" altLang="en-US" sz="2600">
                <a:latin typeface="STHeiti Light"/>
                <a:ea typeface="STHeiti Light"/>
              </a:rPr>
              <a:t>标签不能嵌套</a:t>
            </a:r>
            <a:r>
              <a:rPr lang="en-US" altLang="zh-CN" sz="2600">
                <a:latin typeface="STHeiti Light"/>
                <a:ea typeface="STHeiti Light"/>
              </a:rPr>
              <a:t>a</a:t>
            </a:r>
            <a:r>
              <a:rPr lang="zh-CN" altLang="en-US" sz="2600">
                <a:latin typeface="STHeiti Light"/>
                <a:ea typeface="STHeiti Light"/>
              </a:rPr>
              <a:t>标签。</a:t>
            </a:r>
            <a:endParaRPr lang="en-US" altLang="zh-CN" sz="2600">
              <a:latin typeface="STHeiti Light"/>
              <a:ea typeface="STHeiti Light"/>
            </a:endParaRPr>
          </a:p>
          <a:p>
            <a:pPr eaLnBrk="1" hangingPunct="1"/>
            <a:r>
              <a:rPr lang="en-US" altLang="zh-CN" sz="2600">
                <a:latin typeface="STHeiti Light"/>
                <a:ea typeface="STHeiti Light"/>
              </a:rPr>
              <a:t>10.</a:t>
            </a:r>
            <a:r>
              <a:rPr lang="zh-CN" altLang="en-US" sz="2600">
                <a:latin typeface="STHeiti Light"/>
                <a:ea typeface="STHeiti Light"/>
              </a:rPr>
              <a:t>要为</a:t>
            </a:r>
            <a:r>
              <a:rPr lang="en-US" altLang="zh-CN" sz="2600">
                <a:latin typeface="STHeiti Light"/>
                <a:ea typeface="STHeiti Light"/>
              </a:rPr>
              <a:t>img</a:t>
            </a:r>
            <a:r>
              <a:rPr lang="zh-CN" altLang="en-US" sz="2600">
                <a:latin typeface="STHeiti Light"/>
                <a:ea typeface="STHeiti Light"/>
              </a:rPr>
              <a:t>标签填写</a:t>
            </a:r>
            <a:r>
              <a:rPr lang="en-US" altLang="zh-CN" sz="2600">
                <a:latin typeface="STHeiti Light"/>
                <a:ea typeface="STHeiti Light"/>
              </a:rPr>
              <a:t>alt</a:t>
            </a:r>
            <a:r>
              <a:rPr lang="zh-CN" altLang="en-US" sz="2600">
                <a:latin typeface="STHeiti Light"/>
                <a:ea typeface="STHeiti Light"/>
              </a:rPr>
              <a:t>和</a:t>
            </a:r>
            <a:r>
              <a:rPr lang="en-US" altLang="zh-CN" sz="2600">
                <a:latin typeface="STHeiti Light"/>
                <a:ea typeface="STHeiti Light"/>
              </a:rPr>
              <a:t>title</a:t>
            </a:r>
            <a:r>
              <a:rPr lang="zh-CN" altLang="en-US" sz="2600">
                <a:latin typeface="STHeiti Light"/>
                <a:ea typeface="STHeiti Light"/>
              </a:rPr>
              <a:t>属性。</a:t>
            </a:r>
            <a:endParaRPr lang="zh-CN" altLang="en-US" sz="2600">
              <a:latin typeface="STHeiti Light"/>
              <a:ea typeface="STHeiti Light"/>
            </a:endParaRPr>
          </a:p>
          <a:p>
            <a:pPr eaLnBrk="1" hangingPunct="1"/>
            <a:endParaRPr lang="zh-CN" altLang="en-US" sz="2400">
              <a:ea typeface="MS PGothic" panose="020B0600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Hiragino Sans GB W3" pitchFamily="-84" charset="-122"/>
              </a:rPr>
              <a:t>总结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sym typeface="Hiragino Sans GB W3" pitchFamily="-8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236663" y="1197293"/>
            <a:ext cx="10245725" cy="491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分别是什么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6663" y="3383280"/>
            <a:ext cx="10245725" cy="503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的块属性标签、行属性标签有哪些？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6663" y="4159568"/>
            <a:ext cx="10245725" cy="503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块属性与行属性的区别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236663" y="1895158"/>
            <a:ext cx="10245725" cy="491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特性是什么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236663" y="2618423"/>
            <a:ext cx="10245725" cy="491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结构如何写，结构里的内容分别代表什么作用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36663" y="4894898"/>
            <a:ext cx="10245725" cy="491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236663" y="5531168"/>
            <a:ext cx="10245725" cy="491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表单 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236663" y="6022658"/>
            <a:ext cx="10245725" cy="491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indent="-266700" latinLnBrk="1"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的代码规范有哪些？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5561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课堂练习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2507615" cy="315595"/>
            <a:chOff x="3865880" y="2631717"/>
            <a:chExt cx="1880711" cy="236696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812131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编写一个网页</a:t>
              </a:r>
              <a:endParaRPr lang="zh-CN" sz="146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724502" y="-1532808"/>
            <a:ext cx="9560813" cy="8801825"/>
          </a:xfrm>
          <a:custGeom>
            <a:avLst/>
            <a:gdLst>
              <a:gd name="connsiteX0" fmla="*/ 0 w 6669155"/>
              <a:gd name="connsiteY0" fmla="*/ 0 h 6858000"/>
              <a:gd name="connsiteX1" fmla="*/ 6669155 w 6669155"/>
              <a:gd name="connsiteY1" fmla="*/ 0 h 6858000"/>
              <a:gd name="connsiteX2" fmla="*/ 6669155 w 6669155"/>
              <a:gd name="connsiteY2" fmla="*/ 6858000 h 6858000"/>
              <a:gd name="connsiteX3" fmla="*/ 0 w 6669155"/>
              <a:gd name="connsiteY3" fmla="*/ 6858000 h 6858000"/>
              <a:gd name="connsiteX4" fmla="*/ 0 w 6669155"/>
              <a:gd name="connsiteY4" fmla="*/ 0 h 6858000"/>
              <a:gd name="connsiteX0-1" fmla="*/ 0 w 6669155"/>
              <a:gd name="connsiteY0-2" fmla="*/ 0 h 6858000"/>
              <a:gd name="connsiteX1-3" fmla="*/ 6669155 w 6669155"/>
              <a:gd name="connsiteY1-4" fmla="*/ 0 h 6858000"/>
              <a:gd name="connsiteX2-5" fmla="*/ 5068955 w 6669155"/>
              <a:gd name="connsiteY2-6" fmla="*/ 6828183 h 6858000"/>
              <a:gd name="connsiteX3-7" fmla="*/ 0 w 6669155"/>
              <a:gd name="connsiteY3-8" fmla="*/ 6858000 h 6858000"/>
              <a:gd name="connsiteX4-9" fmla="*/ 0 w 6669155"/>
              <a:gd name="connsiteY4-10" fmla="*/ 0 h 6858000"/>
              <a:gd name="connsiteX0-11" fmla="*/ 0 w 7762460"/>
              <a:gd name="connsiteY0-12" fmla="*/ 288235 h 7146235"/>
              <a:gd name="connsiteX1-13" fmla="*/ 7762460 w 7762460"/>
              <a:gd name="connsiteY1-14" fmla="*/ 0 h 7146235"/>
              <a:gd name="connsiteX2-15" fmla="*/ 5068955 w 7762460"/>
              <a:gd name="connsiteY2-16" fmla="*/ 7116418 h 7146235"/>
              <a:gd name="connsiteX3-17" fmla="*/ 0 w 7762460"/>
              <a:gd name="connsiteY3-18" fmla="*/ 7146235 h 7146235"/>
              <a:gd name="connsiteX4-19" fmla="*/ 0 w 7762460"/>
              <a:gd name="connsiteY4-20" fmla="*/ 288235 h 7146235"/>
              <a:gd name="connsiteX0-21" fmla="*/ 2613992 w 7762460"/>
              <a:gd name="connsiteY0-22" fmla="*/ 228600 h 7146235"/>
              <a:gd name="connsiteX1-23" fmla="*/ 7762460 w 7762460"/>
              <a:gd name="connsiteY1-24" fmla="*/ 0 h 7146235"/>
              <a:gd name="connsiteX2-25" fmla="*/ 5068955 w 7762460"/>
              <a:gd name="connsiteY2-26" fmla="*/ 7116418 h 7146235"/>
              <a:gd name="connsiteX3-27" fmla="*/ 0 w 7762460"/>
              <a:gd name="connsiteY3-28" fmla="*/ 7146235 h 7146235"/>
              <a:gd name="connsiteX4-29" fmla="*/ 2613992 w 7762460"/>
              <a:gd name="connsiteY4-30" fmla="*/ 228600 h 7146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762460" h="7146235">
                <a:moveTo>
                  <a:pt x="2613992" y="228600"/>
                </a:moveTo>
                <a:lnTo>
                  <a:pt x="7762460" y="0"/>
                </a:lnTo>
                <a:lnTo>
                  <a:pt x="5068955" y="7116418"/>
                </a:lnTo>
                <a:lnTo>
                  <a:pt x="0" y="7146235"/>
                </a:lnTo>
                <a:lnTo>
                  <a:pt x="2613992" y="228600"/>
                </a:lnTo>
                <a:close/>
              </a:path>
            </a:pathLst>
          </a:custGeom>
          <a:solidFill>
            <a:srgbClr val="282F39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8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League Gothic" charset="0"/>
              <a:ea typeface="MS PGothic" panose="020B0600070205080204" charset="-128"/>
              <a:cs typeface="League Gothic" charset="0"/>
              <a:sym typeface="League Gothic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260044" y="1551009"/>
            <a:ext cx="1931956" cy="5306992"/>
          </a:xfrm>
          <a:custGeom>
            <a:avLst/>
            <a:gdLst>
              <a:gd name="connsiteX0" fmla="*/ 0 w 2164080"/>
              <a:gd name="connsiteY0" fmla="*/ 0 h 1082040"/>
              <a:gd name="connsiteX1" fmla="*/ 2164080 w 2164080"/>
              <a:gd name="connsiteY1" fmla="*/ 0 h 1082040"/>
              <a:gd name="connsiteX2" fmla="*/ 2164080 w 2164080"/>
              <a:gd name="connsiteY2" fmla="*/ 1082040 h 1082040"/>
              <a:gd name="connsiteX3" fmla="*/ 0 w 2164080"/>
              <a:gd name="connsiteY3" fmla="*/ 1082040 h 1082040"/>
              <a:gd name="connsiteX4" fmla="*/ 0 w 2164080"/>
              <a:gd name="connsiteY4" fmla="*/ 0 h 1082040"/>
              <a:gd name="connsiteX0-1" fmla="*/ 0 w 2164080"/>
              <a:gd name="connsiteY0-2" fmla="*/ 1082040 h 1082040"/>
              <a:gd name="connsiteX1-3" fmla="*/ 2164080 w 2164080"/>
              <a:gd name="connsiteY1-4" fmla="*/ 0 h 1082040"/>
              <a:gd name="connsiteX2-5" fmla="*/ 2164080 w 2164080"/>
              <a:gd name="connsiteY2-6" fmla="*/ 1082040 h 1082040"/>
              <a:gd name="connsiteX3-7" fmla="*/ 0 w 2164080"/>
              <a:gd name="connsiteY3-8" fmla="*/ 1082040 h 108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64080" h="1082040">
                <a:moveTo>
                  <a:pt x="0" y="1082040"/>
                </a:moveTo>
                <a:lnTo>
                  <a:pt x="2164080" y="0"/>
                </a:lnTo>
                <a:lnTo>
                  <a:pt x="2164080" y="1082040"/>
                </a:lnTo>
                <a:lnTo>
                  <a:pt x="0" y="1082040"/>
                </a:lnTo>
                <a:close/>
              </a:path>
            </a:pathLst>
          </a:custGeom>
          <a:solidFill>
            <a:srgbClr val="B611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8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League Gothic" charset="0"/>
              <a:ea typeface="MS PGothic" panose="020B0600070205080204" charset="-128"/>
              <a:cs typeface="League Gothic" charset="0"/>
              <a:sym typeface="League Gothic" charset="0"/>
            </a:endParaRPr>
          </a:p>
        </p:txBody>
      </p:sp>
      <p:pic>
        <p:nvPicPr>
          <p:cNvPr id="3" name="图片 2" descr="logo_vertical"/>
          <p:cNvPicPr>
            <a:picLocks noChangeAspect="1"/>
          </p:cNvPicPr>
          <p:nvPr/>
        </p:nvPicPr>
        <p:blipFill>
          <a:blip r:embed="rId1"/>
          <a:srcRect b="26626"/>
          <a:stretch>
            <a:fillRect/>
          </a:stretch>
        </p:blipFill>
        <p:spPr>
          <a:xfrm>
            <a:off x="5135880" y="1871345"/>
            <a:ext cx="2737485" cy="290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0">
        <p15:prstTrans prst="curtains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前端工程师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1172210"/>
            <a:ext cx="3869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需要哪些技能？</a:t>
            </a:r>
            <a:endParaRPr lang="zh-CN" altLang="en-US" b="1">
              <a:solidFill>
                <a:schemeClr val="tx1"/>
              </a:solidFill>
              <a:latin typeface="华文楷体" pitchFamily="2" charset="-122"/>
              <a:ea typeface="华文楷体" pitchFamily="2" charset="-122"/>
              <a:sym typeface="Hiragino Sans GB W3" pitchFamily="-84" charset="-122"/>
            </a:endParaRPr>
          </a:p>
        </p:txBody>
      </p:sp>
      <p:pic>
        <p:nvPicPr>
          <p:cNvPr id="1638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5223" y="1035050"/>
            <a:ext cx="8037512" cy="513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前端工程师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1172210"/>
            <a:ext cx="3869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热门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483" name="图片 3"/>
          <p:cNvPicPr>
            <a:picLocks noChangeAspect="1"/>
          </p:cNvPicPr>
          <p:nvPr/>
        </p:nvPicPr>
        <p:blipFill>
          <a:blip r:embed="rId1"/>
          <a:srcRect t="25613" b="28281"/>
          <a:stretch>
            <a:fillRect/>
          </a:stretch>
        </p:blipFill>
        <p:spPr>
          <a:xfrm>
            <a:off x="1665605" y="1589405"/>
            <a:ext cx="4697095" cy="1642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0" y="3371215"/>
            <a:ext cx="4535805" cy="1684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70" y="4211320"/>
            <a:ext cx="2645410" cy="2340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64380" y="5429250"/>
            <a:ext cx="2540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/>
              <a:t>Vue.js</a:t>
            </a:r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前端工程师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1172210"/>
            <a:ext cx="3869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需要掌握的核心技能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5425" y="1637030"/>
            <a:ext cx="7124700" cy="417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2"/>
          <p:cNvSpPr txBox="1"/>
          <p:nvPr/>
        </p:nvSpPr>
        <p:spPr>
          <a:xfrm>
            <a:off x="3672840" y="5810568"/>
            <a:ext cx="1120775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文本框 15"/>
          <p:cNvSpPr txBox="1"/>
          <p:nvPr/>
        </p:nvSpPr>
        <p:spPr>
          <a:xfrm>
            <a:off x="5963285" y="4936173"/>
            <a:ext cx="1120775" cy="552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文本框 16"/>
          <p:cNvSpPr txBox="1"/>
          <p:nvPr/>
        </p:nvSpPr>
        <p:spPr>
          <a:xfrm>
            <a:off x="8526780" y="5810885"/>
            <a:ext cx="1120775" cy="554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EC1632"/>
      </a:accent1>
      <a:accent2>
        <a:srgbClr val="282F39"/>
      </a:accent2>
      <a:accent3>
        <a:srgbClr val="EC1632"/>
      </a:accent3>
      <a:accent4>
        <a:srgbClr val="282F39"/>
      </a:accent4>
      <a:accent5>
        <a:srgbClr val="EC1632"/>
      </a:accent5>
      <a:accent6>
        <a:srgbClr val="282F39"/>
      </a:accent6>
      <a:hlink>
        <a:srgbClr val="EC1632"/>
      </a:hlink>
      <a:folHlink>
        <a:srgbClr val="282F3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6493</Words>
  <Application>WPS 演示</Application>
  <PresentationFormat>宽屏</PresentationFormat>
  <Paragraphs>716</Paragraphs>
  <Slides>65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华文楷体</vt:lpstr>
      <vt:lpstr>楷体</vt:lpstr>
      <vt:lpstr>Hiragino Sans GB W3</vt:lpstr>
      <vt:lpstr>Gill Sans</vt:lpstr>
      <vt:lpstr>Calibri</vt:lpstr>
      <vt:lpstr>Arial Unicode MS</vt:lpstr>
      <vt:lpstr>Calibri Light</vt:lpstr>
      <vt:lpstr>Segoe Print</vt:lpstr>
      <vt:lpstr>MS PGothic</vt:lpstr>
      <vt:lpstr>Wingdings</vt:lpstr>
      <vt:lpstr>黑体</vt:lpstr>
      <vt:lpstr>STHeiti Light</vt:lpstr>
      <vt:lpstr>League Gothic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dreamsummit</dc:creator>
  <cp:lastModifiedBy>xhuiren</cp:lastModifiedBy>
  <cp:revision>227</cp:revision>
  <dcterms:created xsi:type="dcterms:W3CDTF">2016-03-13T16:22:00Z</dcterms:created>
  <dcterms:modified xsi:type="dcterms:W3CDTF">2020-05-27T04:04:20Z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