
<file path=[Content_Types].xml><?xml version="1.0" encoding="utf-8"?>
<Types xmlns="http://schemas.openxmlformats.org/package/2006/content-types">
  <Default Extension="jpeg" ContentType="image/jpeg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sldIdLst>
    <p:sldId id="367" r:id="rId4"/>
    <p:sldId id="377" r:id="rId5"/>
    <p:sldId id="369" r:id="rId6"/>
    <p:sldId id="396" r:id="rId7"/>
    <p:sldId id="397" r:id="rId9"/>
    <p:sldId id="398" r:id="rId10"/>
    <p:sldId id="399" r:id="rId11"/>
    <p:sldId id="400" r:id="rId12"/>
    <p:sldId id="383" r:id="rId13"/>
    <p:sldId id="375" r:id="rId14"/>
    <p:sldId id="401" r:id="rId15"/>
    <p:sldId id="403" r:id="rId16"/>
    <p:sldId id="404" r:id="rId17"/>
    <p:sldId id="405" r:id="rId18"/>
    <p:sldId id="406" r:id="rId19"/>
    <p:sldId id="408" r:id="rId20"/>
    <p:sldId id="409" r:id="rId21"/>
    <p:sldId id="407" r:id="rId22"/>
    <p:sldId id="384" r:id="rId23"/>
    <p:sldId id="411" r:id="rId24"/>
    <p:sldId id="385" r:id="rId25"/>
    <p:sldId id="386" r:id="rId26"/>
    <p:sldId id="387" r:id="rId27"/>
    <p:sldId id="412" r:id="rId28"/>
    <p:sldId id="413" r:id="rId29"/>
    <p:sldId id="414" r:id="rId30"/>
    <p:sldId id="415" r:id="rId31"/>
    <p:sldId id="416" r:id="rId32"/>
    <p:sldId id="417" r:id="rId33"/>
    <p:sldId id="388" r:id="rId34"/>
    <p:sldId id="389" r:id="rId35"/>
    <p:sldId id="392" r:id="rId36"/>
    <p:sldId id="390" r:id="rId37"/>
    <p:sldId id="418" r:id="rId38"/>
    <p:sldId id="419" r:id="rId39"/>
    <p:sldId id="391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0799" initials="8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F39"/>
    <a:srgbClr val="B61117"/>
    <a:srgbClr val="EC1632"/>
    <a:srgbClr val="226674"/>
    <a:srgbClr val="8BA3A7"/>
    <a:srgbClr val="408D9D"/>
    <a:srgbClr val="34495E"/>
    <a:srgbClr val="276F7D"/>
    <a:srgbClr val="16454D"/>
    <a:srgbClr val="2857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78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756" y="48"/>
      </p:cViewPr>
      <p:guideLst>
        <p:guide orient="horz" pos="2254"/>
        <p:guide pos="60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commentAuthors" Target="commentAuthors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52749-55FB-4192-B694-A3C94997CF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3"/>
          <p:cNvSpPr/>
          <p:nvPr userDrawn="1"/>
        </p:nvSpPr>
        <p:spPr>
          <a:xfrm>
            <a:off x="251969" y="1"/>
            <a:ext cx="5634481" cy="756212"/>
          </a:xfrm>
          <a:custGeom>
            <a:avLst/>
            <a:gdLst>
              <a:gd name="connsiteX0" fmla="*/ 0 w 3565003"/>
              <a:gd name="connsiteY0" fmla="*/ 0 h 567159"/>
              <a:gd name="connsiteX1" fmla="*/ 3565003 w 3565003"/>
              <a:gd name="connsiteY1" fmla="*/ 0 h 567159"/>
              <a:gd name="connsiteX2" fmla="*/ 3565003 w 3565003"/>
              <a:gd name="connsiteY2" fmla="*/ 567159 h 567159"/>
              <a:gd name="connsiteX3" fmla="*/ 0 w 3565003"/>
              <a:gd name="connsiteY3" fmla="*/ 567159 h 567159"/>
              <a:gd name="connsiteX4" fmla="*/ 0 w 3565003"/>
              <a:gd name="connsiteY4" fmla="*/ 0 h 567159"/>
              <a:gd name="connsiteX0-1" fmla="*/ 0 w 3565003"/>
              <a:gd name="connsiteY0-2" fmla="*/ 0 h 567159"/>
              <a:gd name="connsiteX1-3" fmla="*/ 3565003 w 3565003"/>
              <a:gd name="connsiteY1-4" fmla="*/ 0 h 567159"/>
              <a:gd name="connsiteX2-5" fmla="*/ 3565003 w 3565003"/>
              <a:gd name="connsiteY2-6" fmla="*/ 567159 h 567159"/>
              <a:gd name="connsiteX3-7" fmla="*/ 2962656 w 3565003"/>
              <a:gd name="connsiteY3-8" fmla="*/ 566928 h 567159"/>
              <a:gd name="connsiteX4-9" fmla="*/ 0 w 3565003"/>
              <a:gd name="connsiteY4-10" fmla="*/ 567159 h 567159"/>
              <a:gd name="connsiteX5" fmla="*/ 0 w 3565003"/>
              <a:gd name="connsiteY5" fmla="*/ 0 h 567159"/>
              <a:gd name="connsiteX0-11" fmla="*/ 0 w 3565003"/>
              <a:gd name="connsiteY0-12" fmla="*/ 0 h 567159"/>
              <a:gd name="connsiteX1-13" fmla="*/ 3565003 w 3565003"/>
              <a:gd name="connsiteY1-14" fmla="*/ 0 h 567159"/>
              <a:gd name="connsiteX2-15" fmla="*/ 2962656 w 3565003"/>
              <a:gd name="connsiteY2-16" fmla="*/ 566928 h 567159"/>
              <a:gd name="connsiteX3-17" fmla="*/ 0 w 3565003"/>
              <a:gd name="connsiteY3-18" fmla="*/ 567159 h 567159"/>
              <a:gd name="connsiteX4-19" fmla="*/ 0 w 3565003"/>
              <a:gd name="connsiteY4-20" fmla="*/ 0 h 5671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565003" h="567159">
                <a:moveTo>
                  <a:pt x="0" y="0"/>
                </a:moveTo>
                <a:lnTo>
                  <a:pt x="3565003" y="0"/>
                </a:lnTo>
                <a:lnTo>
                  <a:pt x="2962656" y="566928"/>
                </a:lnTo>
                <a:lnTo>
                  <a:pt x="0" y="567159"/>
                </a:lnTo>
                <a:lnTo>
                  <a:pt x="0" y="0"/>
                </a:lnTo>
                <a:close/>
              </a:path>
            </a:pathLst>
          </a:custGeom>
          <a:solidFill>
            <a:srgbClr val="B61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3"/>
          <p:cNvSpPr/>
          <p:nvPr userDrawn="1"/>
        </p:nvSpPr>
        <p:spPr>
          <a:xfrm>
            <a:off x="1" y="1"/>
            <a:ext cx="5657849" cy="756212"/>
          </a:xfrm>
          <a:custGeom>
            <a:avLst/>
            <a:gdLst>
              <a:gd name="connsiteX0" fmla="*/ 0 w 3565003"/>
              <a:gd name="connsiteY0" fmla="*/ 0 h 567159"/>
              <a:gd name="connsiteX1" fmla="*/ 3565003 w 3565003"/>
              <a:gd name="connsiteY1" fmla="*/ 0 h 567159"/>
              <a:gd name="connsiteX2" fmla="*/ 3565003 w 3565003"/>
              <a:gd name="connsiteY2" fmla="*/ 567159 h 567159"/>
              <a:gd name="connsiteX3" fmla="*/ 0 w 3565003"/>
              <a:gd name="connsiteY3" fmla="*/ 567159 h 567159"/>
              <a:gd name="connsiteX4" fmla="*/ 0 w 3565003"/>
              <a:gd name="connsiteY4" fmla="*/ 0 h 567159"/>
              <a:gd name="connsiteX0-1" fmla="*/ 0 w 3565003"/>
              <a:gd name="connsiteY0-2" fmla="*/ 0 h 567159"/>
              <a:gd name="connsiteX1-3" fmla="*/ 3565003 w 3565003"/>
              <a:gd name="connsiteY1-4" fmla="*/ 0 h 567159"/>
              <a:gd name="connsiteX2-5" fmla="*/ 3565003 w 3565003"/>
              <a:gd name="connsiteY2-6" fmla="*/ 567159 h 567159"/>
              <a:gd name="connsiteX3-7" fmla="*/ 2962656 w 3565003"/>
              <a:gd name="connsiteY3-8" fmla="*/ 566928 h 567159"/>
              <a:gd name="connsiteX4-9" fmla="*/ 0 w 3565003"/>
              <a:gd name="connsiteY4-10" fmla="*/ 567159 h 567159"/>
              <a:gd name="connsiteX5" fmla="*/ 0 w 3565003"/>
              <a:gd name="connsiteY5" fmla="*/ 0 h 567159"/>
              <a:gd name="connsiteX0-11" fmla="*/ 0 w 3565003"/>
              <a:gd name="connsiteY0-12" fmla="*/ 0 h 567159"/>
              <a:gd name="connsiteX1-13" fmla="*/ 3565003 w 3565003"/>
              <a:gd name="connsiteY1-14" fmla="*/ 0 h 567159"/>
              <a:gd name="connsiteX2-15" fmla="*/ 2962656 w 3565003"/>
              <a:gd name="connsiteY2-16" fmla="*/ 566928 h 567159"/>
              <a:gd name="connsiteX3-17" fmla="*/ 0 w 3565003"/>
              <a:gd name="connsiteY3-18" fmla="*/ 567159 h 567159"/>
              <a:gd name="connsiteX4-19" fmla="*/ 0 w 3565003"/>
              <a:gd name="connsiteY4-20" fmla="*/ 0 h 5671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565003" h="567159">
                <a:moveTo>
                  <a:pt x="0" y="0"/>
                </a:moveTo>
                <a:lnTo>
                  <a:pt x="3565003" y="0"/>
                </a:lnTo>
                <a:lnTo>
                  <a:pt x="2962656" y="566928"/>
                </a:lnTo>
                <a:lnTo>
                  <a:pt x="0" y="567159"/>
                </a:lnTo>
                <a:lnTo>
                  <a:pt x="0" y="0"/>
                </a:lnTo>
                <a:close/>
              </a:path>
            </a:pathLst>
          </a:custGeom>
          <a:solidFill>
            <a:srgbClr val="282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平行四边形 8"/>
          <p:cNvSpPr/>
          <p:nvPr userDrawn="1"/>
        </p:nvSpPr>
        <p:spPr>
          <a:xfrm>
            <a:off x="526288" y="222504"/>
            <a:ext cx="490515" cy="430784"/>
          </a:xfrm>
          <a:prstGeom prst="parallelogram">
            <a:avLst>
              <a:gd name="adj" fmla="val 721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平行四边形 9"/>
          <p:cNvSpPr/>
          <p:nvPr userDrawn="1"/>
        </p:nvSpPr>
        <p:spPr>
          <a:xfrm>
            <a:off x="767415" y="410122"/>
            <a:ext cx="228829" cy="243167"/>
          </a:xfrm>
          <a:prstGeom prst="parallelogram">
            <a:avLst>
              <a:gd name="adj" fmla="val 72170"/>
            </a:avLst>
          </a:prstGeom>
          <a:solidFill>
            <a:srgbClr val="B61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7AC4-6D6E-4266-85F1-A3BED8E8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23B0-7400-43A5-BE72-1A05C93694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7AC4-6D6E-4266-85F1-A3BED8E8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23B0-7400-43A5-BE72-1A05C93694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CA4E-33B5-4760-B5B9-D62DB5D11D0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1AC0-7538-4CD6-B135-72EAB5CE7B1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CA4E-33B5-4760-B5B9-D62DB5D11D0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1AC0-7538-4CD6-B135-72EAB5CE7B1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CA4E-33B5-4760-B5B9-D62DB5D11D0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1AC0-7538-4CD6-B135-72EAB5CE7B1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CA4E-33B5-4760-B5B9-D62DB5D11D0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1AC0-7538-4CD6-B135-72EAB5CE7B1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CA4E-33B5-4760-B5B9-D62DB5D11D0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1AC0-7538-4CD6-B135-72EAB5CE7B1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CA4E-33B5-4760-B5B9-D62DB5D11D0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1AC0-7538-4CD6-B135-72EAB5CE7B1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CA4E-33B5-4760-B5B9-D62DB5D11D0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1AC0-7538-4CD6-B135-72EAB5CE7B1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CA4E-33B5-4760-B5B9-D62DB5D11D0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1AC0-7538-4CD6-B135-72EAB5CE7B1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7AC4-6D6E-4266-85F1-A3BED8E8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23B0-7400-43A5-BE72-1A05C93694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CA4E-33B5-4760-B5B9-D62DB5D11D0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1AC0-7538-4CD6-B135-72EAB5CE7B1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CA4E-33B5-4760-B5B9-D62DB5D11D0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1AC0-7538-4CD6-B135-72EAB5CE7B1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CA4E-33B5-4760-B5B9-D62DB5D11D0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1AC0-7538-4CD6-B135-72EAB5CE7B1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7AC4-6D6E-4266-85F1-A3BED8E8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23B0-7400-43A5-BE72-1A05C93694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7AC4-6D6E-4266-85F1-A3BED8E8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23B0-7400-43A5-BE72-1A05C93694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7AC4-6D6E-4266-85F1-A3BED8E8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23B0-7400-43A5-BE72-1A05C93694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7AC4-6D6E-4266-85F1-A3BED8E8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23B0-7400-43A5-BE72-1A05C93694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7AC4-6D6E-4266-85F1-A3BED8E8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23B0-7400-43A5-BE72-1A05C93694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7AC4-6D6E-4266-85F1-A3BED8E8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23B0-7400-43A5-BE72-1A05C93694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7AC4-6D6E-4266-85F1-A3BED8E8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23B0-7400-43A5-BE72-1A05C93694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97AC4-6D6E-4266-85F1-A3BED8E8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23B0-7400-43A5-BE72-1A05C936947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FCA4E-33B5-4760-B5B9-D62DB5D11D0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A1AC0-7538-4CD6-B135-72EAB5CE7B1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jpe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773079" y="2001077"/>
            <a:ext cx="8751199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6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基础及选择器</a:t>
            </a: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387355" y="3154185"/>
            <a:ext cx="373903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讲师：邢慧忍</a:t>
            </a:r>
            <a:endParaRPr lang="zh-CN" altLang="en-US" sz="2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亡灵序曲 - 伴奏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175353" y="7085067"/>
            <a:ext cx="487363" cy="487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7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9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引入方式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7010" y="774065"/>
            <a:ext cx="9237980" cy="13430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212340"/>
            <a:ext cx="5486400" cy="28206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520" y="5274310"/>
            <a:ext cx="10019030" cy="485775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806450" y="2117090"/>
            <a:ext cx="105797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805815" y="5033010"/>
            <a:ext cx="105797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05815" y="1092200"/>
            <a:ext cx="94805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1</a:t>
            </a:r>
            <a:r>
              <a:rPr lang="zh-CN" altLang="en-US" sz="4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、</a:t>
            </a:r>
            <a:endParaRPr lang="zh-CN" altLang="en-US" sz="40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06450" y="3268980"/>
            <a:ext cx="94805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</a:t>
            </a:r>
            <a:r>
              <a:rPr lang="zh-CN" altLang="en-US" sz="4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、</a:t>
            </a:r>
            <a:endParaRPr lang="zh-CN" altLang="en-US" sz="40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05815" y="5053330"/>
            <a:ext cx="94805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3</a:t>
            </a:r>
            <a:r>
              <a:rPr lang="zh-CN" altLang="en-US" sz="4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、</a:t>
            </a:r>
            <a:endParaRPr lang="zh-CN" altLang="en-US" sz="40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010" y="6175375"/>
            <a:ext cx="7495540" cy="609600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805815" y="6005830"/>
            <a:ext cx="105797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05815" y="6078220"/>
            <a:ext cx="94805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4</a:t>
            </a:r>
            <a:r>
              <a:rPr lang="zh-CN" altLang="en-US" sz="4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、</a:t>
            </a:r>
            <a:endParaRPr lang="zh-CN" altLang="en-US" sz="40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引入方式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042249" y="70586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延迟付</a:t>
            </a:r>
            <a:endParaRPr lang="zh-CN" altLang="en-US" dirty="0"/>
          </a:p>
        </p:txBody>
      </p:sp>
      <p:sp>
        <p:nvSpPr>
          <p:cNvPr id="26626" name="TextBox 3"/>
          <p:cNvSpPr txBox="1"/>
          <p:nvPr/>
        </p:nvSpPr>
        <p:spPr>
          <a:xfrm>
            <a:off x="157163" y="2128203"/>
            <a:ext cx="10982325" cy="6108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lvl="1" indent="532130" eaLnBrk="1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altLang="zh-CN" sz="2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1.</a:t>
            </a:r>
            <a:r>
              <a:rPr lang="zh-CN" altLang="en-US" sz="2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在标签内引入（内联方式）</a:t>
            </a:r>
            <a:endParaRPr lang="zh-CN" altLang="en-US" sz="2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6627" name="TextBox 3"/>
          <p:cNvSpPr txBox="1"/>
          <p:nvPr/>
        </p:nvSpPr>
        <p:spPr>
          <a:xfrm>
            <a:off x="246063" y="3028315"/>
            <a:ext cx="10982325" cy="6108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lvl="1" indent="532130" eaLnBrk="1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直接在标签里面加 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style 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样式   （行间样式）</a:t>
            </a: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26628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2825" y="3928428"/>
            <a:ext cx="5397500" cy="10398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2" name="TextBox 3"/>
          <p:cNvSpPr txBox="1">
            <a:spLocks noChangeArrowheads="1"/>
          </p:cNvSpPr>
          <p:nvPr/>
        </p:nvSpPr>
        <p:spPr bwMode="auto">
          <a:xfrm>
            <a:off x="112713" y="1074103"/>
            <a:ext cx="1098232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1pPr>
            <a:lvl2pPr indent="53213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9pPr>
          </a:lstStyle>
          <a:p>
            <a:pPr marL="0" marR="0" lvl="1" indent="532130" algn="l" defTabSz="914400" rtl="0" eaLnBrk="1" fontAlgn="base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3065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CSS </a:t>
            </a:r>
            <a:r>
              <a:rPr kumimoji="0" lang="zh-CN" altLang="en-US" sz="3065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的引入方式</a:t>
            </a:r>
            <a:endParaRPr kumimoji="0" lang="en-US" altLang="zh-CN" sz="3065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24304" y="191870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引入方式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042249" y="70586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延迟付</a:t>
            </a:r>
            <a:endParaRPr lang="zh-CN" altLang="en-US" dirty="0"/>
          </a:p>
        </p:txBody>
      </p:sp>
      <p:sp>
        <p:nvSpPr>
          <p:cNvPr id="20483" name="TextBox 3"/>
          <p:cNvSpPr txBox="1">
            <a:spLocks noChangeArrowheads="1"/>
          </p:cNvSpPr>
          <p:nvPr/>
        </p:nvSpPr>
        <p:spPr bwMode="auto">
          <a:xfrm>
            <a:off x="292100" y="3739198"/>
            <a:ext cx="109823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1pPr>
            <a:lvl2pPr indent="53213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9pPr>
          </a:lstStyle>
          <a:p>
            <a:pPr marL="0" marR="0" lvl="1" indent="532130" algn="l" defTabSz="914400" rtl="0" eaLnBrk="1" fontAlgn="base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en-US" altLang="zh-CN" sz="2665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3.</a:t>
            </a:r>
            <a:r>
              <a:rPr kumimoji="0" lang="zh-CN" altLang="en-US" sz="2665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外部引入（链接方式）</a:t>
            </a:r>
            <a:endParaRPr kumimoji="0" lang="zh-CN" altLang="en-US" sz="2665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charset="0"/>
            </a:endParaRPr>
          </a:p>
        </p:txBody>
      </p:sp>
      <p:sp>
        <p:nvSpPr>
          <p:cNvPr id="27651" name="TextBox 3"/>
          <p:cNvSpPr txBox="1"/>
          <p:nvPr/>
        </p:nvSpPr>
        <p:spPr>
          <a:xfrm>
            <a:off x="201613" y="4413885"/>
            <a:ext cx="10982325" cy="625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lvl="1" indent="532130" eaLnBrk="1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在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head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部分加入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link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标签，引入外部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css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文件。</a:t>
            </a: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7652" name="TextBox 3"/>
          <p:cNvSpPr txBox="1"/>
          <p:nvPr/>
        </p:nvSpPr>
        <p:spPr>
          <a:xfrm>
            <a:off x="292100" y="1532573"/>
            <a:ext cx="10982325" cy="6108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lvl="1" indent="532130" eaLnBrk="1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altLang="zh-CN" sz="2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2.head </a:t>
            </a:r>
            <a:r>
              <a:rPr lang="zh-CN" altLang="en-US" sz="2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头部引入（嵌入方式）</a:t>
            </a:r>
            <a:endParaRPr lang="zh-CN" altLang="en-US" sz="2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7653" name="TextBox 3"/>
          <p:cNvSpPr txBox="1"/>
          <p:nvPr/>
        </p:nvSpPr>
        <p:spPr>
          <a:xfrm>
            <a:off x="201613" y="2523173"/>
            <a:ext cx="10982325" cy="625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lvl="1" indent="532130" eaLnBrk="1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在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head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部分加入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&lt;style&gt;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标签。</a:t>
            </a: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2765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425" y="5448935"/>
            <a:ext cx="6143625" cy="552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5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35" y="1634173"/>
            <a:ext cx="4106863" cy="27797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引入方式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2" name="TextBox 3"/>
          <p:cNvSpPr txBox="1"/>
          <p:nvPr/>
        </p:nvSpPr>
        <p:spPr>
          <a:xfrm>
            <a:off x="292100" y="1532573"/>
            <a:ext cx="10982325" cy="6108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lvl="1" indent="532130" eaLnBrk="1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altLang="zh-CN" sz="2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4.</a:t>
            </a:r>
            <a:r>
              <a:rPr lang="zh-CN" altLang="en-US" sz="2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导入方式</a:t>
            </a:r>
            <a:endParaRPr lang="zh-CN" altLang="en-US" sz="2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37335" y="2453005"/>
            <a:ext cx="5922010" cy="2368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导入方式指的是使用 CSS 规则引入外部 CSS 文件。</a:t>
            </a:r>
            <a:endParaRPr lang="zh-CN" altLang="en-US" sz="2000"/>
          </a:p>
          <a:p>
            <a:endParaRPr lang="zh-CN" altLang="en-US" sz="2400"/>
          </a:p>
          <a:p>
            <a:r>
              <a:rPr lang="zh-CN" altLang="en-US" sz="2000"/>
              <a:t>示例：</a:t>
            </a:r>
            <a:endParaRPr lang="zh-CN" altLang="en-US" sz="2000"/>
          </a:p>
          <a:p>
            <a:endParaRPr lang="zh-CN" altLang="en-US" sz="2400"/>
          </a:p>
          <a:p>
            <a:r>
              <a:rPr lang="zh-CN" altLang="en-US" sz="2000"/>
              <a:t>&lt;style&gt;</a:t>
            </a:r>
            <a:endParaRPr lang="zh-CN" altLang="en-US" sz="2000"/>
          </a:p>
          <a:p>
            <a:r>
              <a:rPr lang="zh-CN" altLang="en-US" sz="2000"/>
              <a:t>    @import url(style.css);</a:t>
            </a:r>
            <a:endParaRPr lang="zh-CN" altLang="en-US" sz="2000"/>
          </a:p>
          <a:p>
            <a:r>
              <a:rPr lang="zh-CN" altLang="en-US" sz="2000"/>
              <a:t>&lt;/style&gt;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引入方式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0755" y="1381125"/>
            <a:ext cx="10779760" cy="47694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两者都是外部引用CSS的方式，但是存在一定的区别：</a:t>
            </a:r>
            <a:endParaRPr lang="zh-CN" altLang="en-US" sz="2400"/>
          </a:p>
          <a:p>
            <a:endParaRPr lang="zh-CN" altLang="en-US" sz="2800"/>
          </a:p>
          <a:p>
            <a:r>
              <a:rPr lang="zh-CN" altLang="en-US" sz="2400"/>
              <a:t>　　</a:t>
            </a:r>
            <a:r>
              <a:rPr lang="zh-CN" altLang="en-US" sz="2400">
                <a:solidFill>
                  <a:srgbClr val="FF0000"/>
                </a:solidFill>
              </a:rPr>
              <a:t>区别1：link是XHTML标签，除了加载CSS外，还可以定义RSS等其他事务；@import属于CSS范畴，只能加载CSS。</a:t>
            </a:r>
            <a:endParaRPr lang="zh-CN" altLang="en-US" sz="2400">
              <a:solidFill>
                <a:srgbClr val="FF0000"/>
              </a:solidFill>
            </a:endParaRPr>
          </a:p>
          <a:p>
            <a:endParaRPr lang="zh-CN" altLang="en-US" sz="2800">
              <a:solidFill>
                <a:srgbClr val="FF0000"/>
              </a:solidFill>
            </a:endParaRPr>
          </a:p>
          <a:p>
            <a:r>
              <a:rPr lang="zh-CN" altLang="en-US" sz="2400">
                <a:solidFill>
                  <a:srgbClr val="FF0000"/>
                </a:solidFill>
              </a:rPr>
              <a:t>　　区别2：link引用CSS时，在页面载入时同时加载；@import需要页面网页完全载入以后加载。</a:t>
            </a:r>
            <a:endParaRPr lang="zh-CN" altLang="en-US" sz="2400">
              <a:solidFill>
                <a:srgbClr val="FF0000"/>
              </a:solidFill>
            </a:endParaRPr>
          </a:p>
          <a:p>
            <a:endParaRPr lang="zh-CN" altLang="en-US" sz="2800">
              <a:solidFill>
                <a:srgbClr val="FF0000"/>
              </a:solidFill>
            </a:endParaRPr>
          </a:p>
          <a:p>
            <a:r>
              <a:rPr lang="zh-CN" altLang="en-US" sz="2400">
                <a:solidFill>
                  <a:srgbClr val="FF0000"/>
                </a:solidFill>
              </a:rPr>
              <a:t>　　区别3：link是XHTML标签，无兼容问题；@import是在CSS2.1提出的，低版本的浏览器不支持。</a:t>
            </a:r>
            <a:endParaRPr lang="zh-CN" altLang="en-US" sz="2400">
              <a:solidFill>
                <a:srgbClr val="FF0000"/>
              </a:solidFill>
            </a:endParaRPr>
          </a:p>
          <a:p>
            <a:endParaRPr lang="zh-CN" altLang="en-US" sz="2800">
              <a:solidFill>
                <a:srgbClr val="FF0000"/>
              </a:solidFill>
            </a:endParaRPr>
          </a:p>
          <a:p>
            <a:r>
              <a:rPr lang="zh-CN" altLang="en-US" sz="2400">
                <a:solidFill>
                  <a:srgbClr val="FF0000"/>
                </a:solidFill>
              </a:rPr>
              <a:t>　　区别4：</a:t>
            </a:r>
            <a:r>
              <a:rPr lang="en-US" altLang="zh-CN" sz="2400">
                <a:solidFill>
                  <a:srgbClr val="FF0000"/>
                </a:solidFill>
              </a:rPr>
              <a:t>l</a:t>
            </a:r>
            <a:r>
              <a:rPr lang="zh-CN" altLang="en-US" sz="2400">
                <a:solidFill>
                  <a:srgbClr val="FF0000"/>
                </a:solidFill>
              </a:rPr>
              <a:t>ink支持使用Javascript控制DOM去改变样式；而@import不支持。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引入方式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697" name="TextBox 3"/>
          <p:cNvSpPr txBox="1"/>
          <p:nvPr/>
        </p:nvSpPr>
        <p:spPr>
          <a:xfrm>
            <a:off x="336550" y="987108"/>
            <a:ext cx="10982325" cy="54876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lvl="1" indent="0" eaLnBrk="1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None/>
            </a:pPr>
            <a:r>
              <a:rPr lang="zh-CN" altLang="en-US" sz="3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标签内引入</a:t>
            </a:r>
            <a:endParaRPr lang="zh-CN" altLang="en-US" sz="30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lvl="1" indent="0" eaLnBrk="1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None/>
            </a:pPr>
            <a:r>
              <a:rPr lang="en-US" altLang="zh-CN" sz="30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优点：优先级最高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lvl="1" indent="0" eaLnBrk="1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缺点：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冗余代码多，代码量大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lvl="1" indent="0" eaLnBrk="1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	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不利于维护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lvl="1" indent="0" eaLnBrk="1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None/>
            </a:pPr>
            <a:r>
              <a:rPr lang="en-US" altLang="zh-CN" sz="3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head </a:t>
            </a:r>
            <a:r>
              <a:rPr lang="zh-CN" altLang="en-US" sz="3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头部引入特点</a:t>
            </a:r>
            <a:endParaRPr lang="en-US" altLang="zh-CN" sz="30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532130" lvl="1" indent="531495" eaLnBrk="1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优点： 速度快，没有服务器请求压力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532130" lvl="1" indent="531495" eaLnBrk="1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        相对于外部引入单页面代码量少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532130" lvl="1" indent="531495" eaLnBrk="1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缺点   不易改版与维护     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引入方式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4" name="TextBox 3"/>
          <p:cNvSpPr txBox="1">
            <a:spLocks noChangeArrowheads="1"/>
          </p:cNvSpPr>
          <p:nvPr/>
        </p:nvSpPr>
        <p:spPr bwMode="auto">
          <a:xfrm>
            <a:off x="273050" y="1104900"/>
            <a:ext cx="109823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1pPr>
            <a:lvl2pPr indent="53213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9pPr>
          </a:lstStyle>
          <a:p>
            <a:pPr marL="0" marR="0" lvl="1" indent="532130" algn="l" defTabSz="914400" rtl="0" eaLnBrk="1" fontAlgn="base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3065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外部引入</a:t>
            </a:r>
            <a:r>
              <a:rPr kumimoji="0" lang="zh-CN" altLang="en-US" sz="3065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特点</a:t>
            </a:r>
            <a:endParaRPr kumimoji="0" lang="en-US" altLang="zh-CN" sz="3065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charset="0"/>
            </a:endParaRPr>
          </a:p>
        </p:txBody>
      </p:sp>
      <p:sp>
        <p:nvSpPr>
          <p:cNvPr id="33795" name="TextBox 3"/>
          <p:cNvSpPr txBox="1"/>
          <p:nvPr/>
        </p:nvSpPr>
        <p:spPr>
          <a:xfrm>
            <a:off x="187325" y="1812925"/>
            <a:ext cx="10982325" cy="42373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532130" lvl="1" indent="531495" eaLnBrk="1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一个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CSS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文件可控制多个页面</a:t>
            </a: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532130" lvl="1" indent="531495" eaLnBrk="1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易改版、便于维护</a:t>
            </a: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532130" lvl="1" indent="531495" eaLnBrk="1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减少代码量、代码简洁规范易于分工协作</a:t>
            </a: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532130" lvl="1" indent="531495" eaLnBrk="1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有效利用缓存机制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532130" lvl="1" indent="531495" eaLnBrk="1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相对于单页有垃圾代码</a:t>
            </a: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532130" lvl="1" indent="531495" eaLnBrk="1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外部引入中的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href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属性会给服务器造成请求的压力</a:t>
            </a: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基础语法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5842" name="TextBox 3"/>
          <p:cNvSpPr txBox="1"/>
          <p:nvPr/>
        </p:nvSpPr>
        <p:spPr>
          <a:xfrm>
            <a:off x="338138" y="1071563"/>
            <a:ext cx="10982325" cy="706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lvl="1" indent="532130" eaLnBrk="1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en-US" altLang="zh-CN" sz="30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CSS </a:t>
            </a:r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基础语法</a:t>
            </a:r>
            <a:endParaRPr lang="en-US" altLang="zh-CN" sz="30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5843" name="TextBox 3"/>
          <p:cNvSpPr txBox="1"/>
          <p:nvPr/>
        </p:nvSpPr>
        <p:spPr>
          <a:xfrm>
            <a:off x="787400" y="1989138"/>
            <a:ext cx="10982325" cy="13255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32130" lvl="1" indent="531495" eaLnBrk="1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CSS 语法由三部分构成：</a:t>
            </a:r>
            <a:r>
              <a:rPr lang="zh-CN" altLang="en-US" sz="2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选择器、属性和值</a:t>
            </a:r>
            <a:endParaRPr lang="zh-CN" altLang="en-US" sz="2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532130" lvl="1" indent="531495" eaLnBrk="1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zh-CN" altLang="en-US" sz="2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选择器｛属性：值</a:t>
            </a:r>
            <a:r>
              <a:rPr lang="zh-CN" altLang="en-US" sz="2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；</a:t>
            </a:r>
            <a:r>
              <a:rPr lang="zh-CN" altLang="en-US" sz="2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属性：值；｝</a:t>
            </a:r>
            <a:endParaRPr lang="zh-CN" altLang="en-US" sz="2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5844" name="Rectangle 2"/>
          <p:cNvSpPr/>
          <p:nvPr/>
        </p:nvSpPr>
        <p:spPr>
          <a:xfrm>
            <a:off x="1776413" y="3475038"/>
            <a:ext cx="9713912" cy="911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选择器通常是你需要改变样式的 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元素，属性 (property) 是你希望改变的属性，并且每个属性都有一个值。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45" name="Rectangle 8"/>
          <p:cNvSpPr/>
          <p:nvPr/>
        </p:nvSpPr>
        <p:spPr>
          <a:xfrm>
            <a:off x="1731963" y="5184775"/>
            <a:ext cx="8759825" cy="5032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每条声明由一个属性和一个值组成，每个属性有一个值。 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46" name="Rectangle 10"/>
          <p:cNvSpPr/>
          <p:nvPr/>
        </p:nvSpPr>
        <p:spPr>
          <a:xfrm>
            <a:off x="1731963" y="4554538"/>
            <a:ext cx="7178675" cy="5032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属性和值用</a:t>
            </a: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</a:rPr>
              <a:t>冒号分开，分号结束</a:t>
            </a:r>
            <a:endParaRPr lang="zh-CN" altLang="en-US" sz="2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84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1963" y="5881688"/>
            <a:ext cx="7072312" cy="434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基础语法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7890" name="TextBox 3"/>
          <p:cNvSpPr txBox="1"/>
          <p:nvPr/>
        </p:nvSpPr>
        <p:spPr>
          <a:xfrm>
            <a:off x="338138" y="1071563"/>
            <a:ext cx="10982325" cy="706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lvl="1" indent="532130" eaLnBrk="1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en-US" altLang="zh-CN" sz="30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CSS </a:t>
            </a:r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基础语法</a:t>
            </a:r>
            <a:endParaRPr lang="en-US" altLang="zh-CN" sz="30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3789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1944688"/>
            <a:ext cx="4333875" cy="1276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2" name="TextBox 3"/>
          <p:cNvSpPr txBox="1"/>
          <p:nvPr/>
        </p:nvSpPr>
        <p:spPr>
          <a:xfrm>
            <a:off x="66675" y="3744913"/>
            <a:ext cx="10982325" cy="6064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32130" lvl="1" indent="531495" eaLnBrk="1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最好每行只描述一个属性，这样可以增强样式定义的可读性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1575" y="1817225"/>
            <a:ext cx="10266745" cy="5040775"/>
          </a:xfrm>
          <a:custGeom>
            <a:avLst/>
            <a:gdLst>
              <a:gd name="connsiteX0" fmla="*/ 0 w 10220446"/>
              <a:gd name="connsiteY0" fmla="*/ 0 h 4369443"/>
              <a:gd name="connsiteX1" fmla="*/ 10220446 w 10220446"/>
              <a:gd name="connsiteY1" fmla="*/ 0 h 4369443"/>
              <a:gd name="connsiteX2" fmla="*/ 10220446 w 10220446"/>
              <a:gd name="connsiteY2" fmla="*/ 4369443 h 4369443"/>
              <a:gd name="connsiteX3" fmla="*/ 0 w 10220446"/>
              <a:gd name="connsiteY3" fmla="*/ 4369443 h 4369443"/>
              <a:gd name="connsiteX4" fmla="*/ 0 w 10220446"/>
              <a:gd name="connsiteY4" fmla="*/ 0 h 4369443"/>
              <a:gd name="connsiteX0-1" fmla="*/ 0 w 10220446"/>
              <a:gd name="connsiteY0-2" fmla="*/ 0 h 4369443"/>
              <a:gd name="connsiteX1-3" fmla="*/ 10220446 w 10220446"/>
              <a:gd name="connsiteY1-4" fmla="*/ 4369443 h 4369443"/>
              <a:gd name="connsiteX2-5" fmla="*/ 0 w 10220446"/>
              <a:gd name="connsiteY2-6" fmla="*/ 4369443 h 4369443"/>
              <a:gd name="connsiteX3-7" fmla="*/ 0 w 10220446"/>
              <a:gd name="connsiteY3-8" fmla="*/ 0 h 4369443"/>
              <a:gd name="connsiteX0-9" fmla="*/ 0 w 10220446"/>
              <a:gd name="connsiteY0-10" fmla="*/ 0 h 4369443"/>
              <a:gd name="connsiteX1-11" fmla="*/ 10220446 w 10220446"/>
              <a:gd name="connsiteY1-12" fmla="*/ 4369443 h 4369443"/>
              <a:gd name="connsiteX2-13" fmla="*/ 0 w 10220446"/>
              <a:gd name="connsiteY2-14" fmla="*/ 4369443 h 4369443"/>
              <a:gd name="connsiteX3-15" fmla="*/ 0 w 10220446"/>
              <a:gd name="connsiteY3-16" fmla="*/ 0 h 4369443"/>
              <a:gd name="connsiteX0-17" fmla="*/ 46298 w 10220446"/>
              <a:gd name="connsiteY0-18" fmla="*/ 0 h 5283843"/>
              <a:gd name="connsiteX1-19" fmla="*/ 10220446 w 10220446"/>
              <a:gd name="connsiteY1-20" fmla="*/ 5283843 h 5283843"/>
              <a:gd name="connsiteX2-21" fmla="*/ 0 w 10220446"/>
              <a:gd name="connsiteY2-22" fmla="*/ 5283843 h 5283843"/>
              <a:gd name="connsiteX3-23" fmla="*/ 46298 w 10220446"/>
              <a:gd name="connsiteY3-24" fmla="*/ 0 h 5283843"/>
              <a:gd name="connsiteX0-25" fmla="*/ 46298 w 10220446"/>
              <a:gd name="connsiteY0-26" fmla="*/ 0 h 5283843"/>
              <a:gd name="connsiteX1-27" fmla="*/ 10220446 w 10220446"/>
              <a:gd name="connsiteY1-28" fmla="*/ 5283843 h 5283843"/>
              <a:gd name="connsiteX2-29" fmla="*/ 0 w 10220446"/>
              <a:gd name="connsiteY2-30" fmla="*/ 5283843 h 5283843"/>
              <a:gd name="connsiteX3-31" fmla="*/ 46298 w 10220446"/>
              <a:gd name="connsiteY3-32" fmla="*/ 0 h 5283843"/>
              <a:gd name="connsiteX0-33" fmla="*/ 0 w 10243596"/>
              <a:gd name="connsiteY0-34" fmla="*/ 0 h 5006051"/>
              <a:gd name="connsiteX1-35" fmla="*/ 10243596 w 10243596"/>
              <a:gd name="connsiteY1-36" fmla="*/ 5006051 h 5006051"/>
              <a:gd name="connsiteX2-37" fmla="*/ 23150 w 10243596"/>
              <a:gd name="connsiteY2-38" fmla="*/ 5006051 h 5006051"/>
              <a:gd name="connsiteX3-39" fmla="*/ 0 w 10243596"/>
              <a:gd name="connsiteY3-40" fmla="*/ 0 h 5006051"/>
              <a:gd name="connsiteX0-41" fmla="*/ 0 w 10266745"/>
              <a:gd name="connsiteY0-42" fmla="*/ 0 h 5040775"/>
              <a:gd name="connsiteX1-43" fmla="*/ 10266745 w 10266745"/>
              <a:gd name="connsiteY1-44" fmla="*/ 5040775 h 5040775"/>
              <a:gd name="connsiteX2-45" fmla="*/ 23150 w 10266745"/>
              <a:gd name="connsiteY2-46" fmla="*/ 5006051 h 5040775"/>
              <a:gd name="connsiteX3-47" fmla="*/ 0 w 10266745"/>
              <a:gd name="connsiteY3-48" fmla="*/ 0 h 50407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266745" h="5040775">
                <a:moveTo>
                  <a:pt x="0" y="0"/>
                </a:moveTo>
                <a:cubicBezTo>
                  <a:pt x="2839655" y="2706547"/>
                  <a:pt x="5748760" y="3977833"/>
                  <a:pt x="10266745" y="5040775"/>
                </a:cubicBezTo>
                <a:lnTo>
                  <a:pt x="23150" y="5006051"/>
                </a:lnTo>
                <a:lnTo>
                  <a:pt x="0" y="0"/>
                </a:lnTo>
                <a:close/>
              </a:path>
            </a:pathLst>
          </a:custGeom>
          <a:solidFill>
            <a:srgbClr val="282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mtClean="0">
              <a:solidFill>
                <a:prstClr val="white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 rot="5400000">
            <a:off x="-1101950" y="1056836"/>
            <a:ext cx="6615038" cy="4455067"/>
            <a:chOff x="-19459" y="1813560"/>
            <a:chExt cx="5560356" cy="2629256"/>
          </a:xfrm>
        </p:grpSpPr>
        <p:sp>
          <p:nvSpPr>
            <p:cNvPr id="4" name="矩形 4"/>
            <p:cNvSpPr/>
            <p:nvPr/>
          </p:nvSpPr>
          <p:spPr>
            <a:xfrm>
              <a:off x="-19459" y="2689859"/>
              <a:ext cx="5145473" cy="1752957"/>
            </a:xfrm>
            <a:custGeom>
              <a:avLst/>
              <a:gdLst>
                <a:gd name="connsiteX0" fmla="*/ 0 w 5578997"/>
                <a:gd name="connsiteY0" fmla="*/ 0 h 2349661"/>
                <a:gd name="connsiteX1" fmla="*/ 5578997 w 5578997"/>
                <a:gd name="connsiteY1" fmla="*/ 0 h 2349661"/>
                <a:gd name="connsiteX2" fmla="*/ 5578997 w 5578997"/>
                <a:gd name="connsiteY2" fmla="*/ 2349661 h 2349661"/>
                <a:gd name="connsiteX3" fmla="*/ 0 w 5578997"/>
                <a:gd name="connsiteY3" fmla="*/ 2349661 h 2349661"/>
                <a:gd name="connsiteX4" fmla="*/ 0 w 5578997"/>
                <a:gd name="connsiteY4" fmla="*/ 0 h 2349661"/>
                <a:gd name="connsiteX0-1" fmla="*/ 0 w 5578997"/>
                <a:gd name="connsiteY0-2" fmla="*/ 0 h 2349661"/>
                <a:gd name="connsiteX1-3" fmla="*/ 5578997 w 5578997"/>
                <a:gd name="connsiteY1-4" fmla="*/ 2349661 h 2349661"/>
                <a:gd name="connsiteX2-5" fmla="*/ 0 w 5578997"/>
                <a:gd name="connsiteY2-6" fmla="*/ 2349661 h 2349661"/>
                <a:gd name="connsiteX3-7" fmla="*/ 0 w 5578997"/>
                <a:gd name="connsiteY3-8" fmla="*/ 0 h 2349661"/>
                <a:gd name="connsiteX0-9" fmla="*/ 0 w 5540897"/>
                <a:gd name="connsiteY0-10" fmla="*/ 0 h 2684941"/>
                <a:gd name="connsiteX1-11" fmla="*/ 5540897 w 5540897"/>
                <a:gd name="connsiteY1-12" fmla="*/ 2684941 h 2684941"/>
                <a:gd name="connsiteX2-13" fmla="*/ 0 w 5540897"/>
                <a:gd name="connsiteY2-14" fmla="*/ 2349661 h 2684941"/>
                <a:gd name="connsiteX3-15" fmla="*/ 0 w 5540897"/>
                <a:gd name="connsiteY3-16" fmla="*/ 0 h 2684941"/>
                <a:gd name="connsiteX0-17" fmla="*/ 0 w 5540897"/>
                <a:gd name="connsiteY0-18" fmla="*/ 0 h 2684941"/>
                <a:gd name="connsiteX1-19" fmla="*/ 5540897 w 5540897"/>
                <a:gd name="connsiteY1-20" fmla="*/ 2684941 h 2684941"/>
                <a:gd name="connsiteX2-21" fmla="*/ 0 w 5540897"/>
                <a:gd name="connsiteY2-22" fmla="*/ 2349661 h 2684941"/>
                <a:gd name="connsiteX3-23" fmla="*/ 0 w 5540897"/>
                <a:gd name="connsiteY3-24" fmla="*/ 0 h 2684941"/>
                <a:gd name="connsiteX0-25" fmla="*/ 0 w 5540897"/>
                <a:gd name="connsiteY0-26" fmla="*/ 0 h 2684941"/>
                <a:gd name="connsiteX1-27" fmla="*/ 5540897 w 5540897"/>
                <a:gd name="connsiteY1-28" fmla="*/ 2684941 h 2684941"/>
                <a:gd name="connsiteX2-29" fmla="*/ 0 w 5540897"/>
                <a:gd name="connsiteY2-30" fmla="*/ 2349661 h 2684941"/>
                <a:gd name="connsiteX3-31" fmla="*/ 0 w 5540897"/>
                <a:gd name="connsiteY3-32" fmla="*/ 0 h 2684941"/>
                <a:gd name="connsiteX0-33" fmla="*/ 0 w 5540897"/>
                <a:gd name="connsiteY0-34" fmla="*/ 0 h 2684941"/>
                <a:gd name="connsiteX1-35" fmla="*/ 5540897 w 5540897"/>
                <a:gd name="connsiteY1-36" fmla="*/ 2684941 h 2684941"/>
                <a:gd name="connsiteX2-37" fmla="*/ 0 w 5540897"/>
                <a:gd name="connsiteY2-38" fmla="*/ 2349661 h 2684941"/>
                <a:gd name="connsiteX3-39" fmla="*/ 0 w 5540897"/>
                <a:gd name="connsiteY3-40" fmla="*/ 0 h 2684941"/>
                <a:gd name="connsiteX0-41" fmla="*/ 0 w 5540897"/>
                <a:gd name="connsiteY0-42" fmla="*/ 0 h 2694005"/>
                <a:gd name="connsiteX1-43" fmla="*/ 5540897 w 5540897"/>
                <a:gd name="connsiteY1-44" fmla="*/ 2684941 h 2694005"/>
                <a:gd name="connsiteX2-45" fmla="*/ 0 w 5540897"/>
                <a:gd name="connsiteY2-46" fmla="*/ 2349661 h 2694005"/>
                <a:gd name="connsiteX3-47" fmla="*/ 0 w 5540897"/>
                <a:gd name="connsiteY3-48" fmla="*/ 0 h 2694005"/>
                <a:gd name="connsiteX0-49" fmla="*/ 0 w 5540897"/>
                <a:gd name="connsiteY0-50" fmla="*/ 0 h 2687257"/>
                <a:gd name="connsiteX1-51" fmla="*/ 5540897 w 5540897"/>
                <a:gd name="connsiteY1-52" fmla="*/ 2684941 h 2687257"/>
                <a:gd name="connsiteX2-53" fmla="*/ 0 w 5540897"/>
                <a:gd name="connsiteY2-54" fmla="*/ 1374301 h 2687257"/>
                <a:gd name="connsiteX3-55" fmla="*/ 0 w 5540897"/>
                <a:gd name="connsiteY3-56" fmla="*/ 0 h 2687257"/>
                <a:gd name="connsiteX0-57" fmla="*/ 0 w 5540897"/>
                <a:gd name="connsiteY0-58" fmla="*/ 0 h 2690956"/>
                <a:gd name="connsiteX1-59" fmla="*/ 5540897 w 5540897"/>
                <a:gd name="connsiteY1-60" fmla="*/ 2684941 h 2690956"/>
                <a:gd name="connsiteX2-61" fmla="*/ 0 w 5540897"/>
                <a:gd name="connsiteY2-62" fmla="*/ 1374301 h 2690956"/>
                <a:gd name="connsiteX3-63" fmla="*/ 0 w 5540897"/>
                <a:gd name="connsiteY3-64" fmla="*/ 0 h 2690956"/>
                <a:gd name="connsiteX0-65" fmla="*/ 0 w 5540897"/>
                <a:gd name="connsiteY0-66" fmla="*/ 0 h 2684941"/>
                <a:gd name="connsiteX1-67" fmla="*/ 5540897 w 5540897"/>
                <a:gd name="connsiteY1-68" fmla="*/ 2684941 h 2684941"/>
                <a:gd name="connsiteX2-69" fmla="*/ 0 w 5540897"/>
                <a:gd name="connsiteY2-70" fmla="*/ 1374301 h 2684941"/>
                <a:gd name="connsiteX3-71" fmla="*/ 0 w 5540897"/>
                <a:gd name="connsiteY3-72" fmla="*/ 0 h 2684941"/>
                <a:gd name="connsiteX0-73" fmla="*/ 0 w 5540897"/>
                <a:gd name="connsiteY0-74" fmla="*/ 0 h 2715838"/>
                <a:gd name="connsiteX1-75" fmla="*/ 5540897 w 5540897"/>
                <a:gd name="connsiteY1-76" fmla="*/ 2684941 h 2715838"/>
                <a:gd name="connsiteX2-77" fmla="*/ 0 w 5540897"/>
                <a:gd name="connsiteY2-78" fmla="*/ 1374301 h 2715838"/>
                <a:gd name="connsiteX3-79" fmla="*/ 0 w 5540897"/>
                <a:gd name="connsiteY3-80" fmla="*/ 0 h 2715838"/>
                <a:gd name="connsiteX0-81" fmla="*/ 0 w 5540897"/>
                <a:gd name="connsiteY0-82" fmla="*/ 0 h 2715838"/>
                <a:gd name="connsiteX1-83" fmla="*/ 5540897 w 5540897"/>
                <a:gd name="connsiteY1-84" fmla="*/ 2684941 h 2715838"/>
                <a:gd name="connsiteX2-85" fmla="*/ 0 w 5540897"/>
                <a:gd name="connsiteY2-86" fmla="*/ 1374301 h 2715838"/>
                <a:gd name="connsiteX3-87" fmla="*/ 0 w 5540897"/>
                <a:gd name="connsiteY3-88" fmla="*/ 0 h 2715838"/>
                <a:gd name="connsiteX0-89" fmla="*/ 0 w 5540897"/>
                <a:gd name="connsiteY0-90" fmla="*/ 0 h 2715838"/>
                <a:gd name="connsiteX1-91" fmla="*/ 5540897 w 5540897"/>
                <a:gd name="connsiteY1-92" fmla="*/ 2684941 h 2715838"/>
                <a:gd name="connsiteX2-93" fmla="*/ 0 w 5540897"/>
                <a:gd name="connsiteY2-94" fmla="*/ 1374301 h 2715838"/>
                <a:gd name="connsiteX3-95" fmla="*/ 0 w 5540897"/>
                <a:gd name="connsiteY3-96" fmla="*/ 0 h 2715838"/>
                <a:gd name="connsiteX0-97" fmla="*/ 0 w 5540897"/>
                <a:gd name="connsiteY0-98" fmla="*/ 0 h 2715838"/>
                <a:gd name="connsiteX1-99" fmla="*/ 5540897 w 5540897"/>
                <a:gd name="connsiteY1-100" fmla="*/ 2684941 h 2715838"/>
                <a:gd name="connsiteX2-101" fmla="*/ 0 w 5540897"/>
                <a:gd name="connsiteY2-102" fmla="*/ 1374301 h 2715838"/>
                <a:gd name="connsiteX3-103" fmla="*/ 0 w 5540897"/>
                <a:gd name="connsiteY3-104" fmla="*/ 0 h 2715838"/>
                <a:gd name="connsiteX0-105" fmla="*/ 0 w 5540897"/>
                <a:gd name="connsiteY0-106" fmla="*/ 0 h 2715838"/>
                <a:gd name="connsiteX1-107" fmla="*/ 5540897 w 5540897"/>
                <a:gd name="connsiteY1-108" fmla="*/ 2684941 h 2715838"/>
                <a:gd name="connsiteX2-109" fmla="*/ 0 w 5540897"/>
                <a:gd name="connsiteY2-110" fmla="*/ 1374301 h 2715838"/>
                <a:gd name="connsiteX3-111" fmla="*/ 0 w 5540897"/>
                <a:gd name="connsiteY3-112" fmla="*/ 0 h 2715838"/>
                <a:gd name="connsiteX0-113" fmla="*/ 0 w 5540897"/>
                <a:gd name="connsiteY0-114" fmla="*/ 0 h 2684953"/>
                <a:gd name="connsiteX1-115" fmla="*/ 5540897 w 5540897"/>
                <a:gd name="connsiteY1-116" fmla="*/ 2684941 h 2684953"/>
                <a:gd name="connsiteX2-117" fmla="*/ 0 w 5540897"/>
                <a:gd name="connsiteY2-118" fmla="*/ 1374301 h 2684953"/>
                <a:gd name="connsiteX3-119" fmla="*/ 0 w 5540897"/>
                <a:gd name="connsiteY3-120" fmla="*/ 0 h 2684953"/>
                <a:gd name="connsiteX0-121" fmla="*/ 0 w 5106557"/>
                <a:gd name="connsiteY0-122" fmla="*/ 0 h 2011817"/>
                <a:gd name="connsiteX1-123" fmla="*/ 5106557 w 5106557"/>
                <a:gd name="connsiteY1-124" fmla="*/ 1938181 h 2011817"/>
                <a:gd name="connsiteX2-125" fmla="*/ 0 w 5106557"/>
                <a:gd name="connsiteY2-126" fmla="*/ 1374301 h 2011817"/>
                <a:gd name="connsiteX3-127" fmla="*/ 0 w 5106557"/>
                <a:gd name="connsiteY3-128" fmla="*/ 0 h 2011817"/>
                <a:gd name="connsiteX0-129" fmla="*/ 0 w 5106557"/>
                <a:gd name="connsiteY0-130" fmla="*/ 0 h 2011817"/>
                <a:gd name="connsiteX1-131" fmla="*/ 5106557 w 5106557"/>
                <a:gd name="connsiteY1-132" fmla="*/ 1938181 h 2011817"/>
                <a:gd name="connsiteX2-133" fmla="*/ 0 w 5106557"/>
                <a:gd name="connsiteY2-134" fmla="*/ 1374301 h 2011817"/>
                <a:gd name="connsiteX3-135" fmla="*/ 0 w 5106557"/>
                <a:gd name="connsiteY3-136" fmla="*/ 0 h 2011817"/>
                <a:gd name="connsiteX0-137" fmla="*/ 0 w 5106557"/>
                <a:gd name="connsiteY0-138" fmla="*/ 0 h 1944110"/>
                <a:gd name="connsiteX1-139" fmla="*/ 5106557 w 5106557"/>
                <a:gd name="connsiteY1-140" fmla="*/ 1938181 h 1944110"/>
                <a:gd name="connsiteX2-141" fmla="*/ 0 w 5106557"/>
                <a:gd name="connsiteY2-142" fmla="*/ 1122841 h 1944110"/>
                <a:gd name="connsiteX3-143" fmla="*/ 0 w 5106557"/>
                <a:gd name="connsiteY3-144" fmla="*/ 0 h 1944110"/>
                <a:gd name="connsiteX0-145" fmla="*/ 19458 w 5126015"/>
                <a:gd name="connsiteY0-146" fmla="*/ 0 h 2384465"/>
                <a:gd name="connsiteX1-147" fmla="*/ 5126015 w 5126015"/>
                <a:gd name="connsiteY1-148" fmla="*/ 1938181 h 2384465"/>
                <a:gd name="connsiteX2-149" fmla="*/ 0 w 5126015"/>
                <a:gd name="connsiteY2-150" fmla="*/ 1978759 h 2384465"/>
                <a:gd name="connsiteX3-151" fmla="*/ 19458 w 5126015"/>
                <a:gd name="connsiteY3-152" fmla="*/ 0 h 2384465"/>
                <a:gd name="connsiteX0-153" fmla="*/ 19458 w 5126015"/>
                <a:gd name="connsiteY0-154" fmla="*/ 0 h 1984550"/>
                <a:gd name="connsiteX1-155" fmla="*/ 5126015 w 5126015"/>
                <a:gd name="connsiteY1-156" fmla="*/ 1938181 h 1984550"/>
                <a:gd name="connsiteX2-157" fmla="*/ 0 w 5126015"/>
                <a:gd name="connsiteY2-158" fmla="*/ 1978759 h 1984550"/>
                <a:gd name="connsiteX3-159" fmla="*/ 19458 w 5126015"/>
                <a:gd name="connsiteY3-160" fmla="*/ 0 h 1984550"/>
                <a:gd name="connsiteX0-161" fmla="*/ 19458 w 5145473"/>
                <a:gd name="connsiteY0-162" fmla="*/ 0 h 1978759"/>
                <a:gd name="connsiteX1-163" fmla="*/ 5145473 w 5145473"/>
                <a:gd name="connsiteY1-164" fmla="*/ 1976736 h 1978759"/>
                <a:gd name="connsiteX2-165" fmla="*/ 0 w 5145473"/>
                <a:gd name="connsiteY2-166" fmla="*/ 1978759 h 1978759"/>
                <a:gd name="connsiteX3-167" fmla="*/ 19458 w 5145473"/>
                <a:gd name="connsiteY3-168" fmla="*/ 0 h 19787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145473" h="1978759">
                  <a:moveTo>
                    <a:pt x="19458" y="0"/>
                  </a:moveTo>
                  <a:cubicBezTo>
                    <a:pt x="1180624" y="1062620"/>
                    <a:pt x="1675447" y="1066516"/>
                    <a:pt x="5145473" y="1976736"/>
                  </a:cubicBezTo>
                  <a:lnTo>
                    <a:pt x="0" y="1978759"/>
                  </a:lnTo>
                  <a:lnTo>
                    <a:pt x="19458" y="0"/>
                  </a:lnTo>
                  <a:close/>
                </a:path>
              </a:pathLst>
            </a:custGeom>
            <a:solidFill>
              <a:srgbClr val="B6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mtClean="0">
                <a:solidFill>
                  <a:srgbClr val="B61117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813560"/>
              <a:ext cx="5540897" cy="2623125"/>
            </a:xfrm>
            <a:custGeom>
              <a:avLst/>
              <a:gdLst>
                <a:gd name="connsiteX0" fmla="*/ 0 w 5578997"/>
                <a:gd name="connsiteY0" fmla="*/ 0 h 2349661"/>
                <a:gd name="connsiteX1" fmla="*/ 5578997 w 5578997"/>
                <a:gd name="connsiteY1" fmla="*/ 0 h 2349661"/>
                <a:gd name="connsiteX2" fmla="*/ 5578997 w 5578997"/>
                <a:gd name="connsiteY2" fmla="*/ 2349661 h 2349661"/>
                <a:gd name="connsiteX3" fmla="*/ 0 w 5578997"/>
                <a:gd name="connsiteY3" fmla="*/ 2349661 h 2349661"/>
                <a:gd name="connsiteX4" fmla="*/ 0 w 5578997"/>
                <a:gd name="connsiteY4" fmla="*/ 0 h 2349661"/>
                <a:gd name="connsiteX0-1" fmla="*/ 0 w 5578997"/>
                <a:gd name="connsiteY0-2" fmla="*/ 0 h 2349661"/>
                <a:gd name="connsiteX1-3" fmla="*/ 5578997 w 5578997"/>
                <a:gd name="connsiteY1-4" fmla="*/ 2349661 h 2349661"/>
                <a:gd name="connsiteX2-5" fmla="*/ 0 w 5578997"/>
                <a:gd name="connsiteY2-6" fmla="*/ 2349661 h 2349661"/>
                <a:gd name="connsiteX3-7" fmla="*/ 0 w 5578997"/>
                <a:gd name="connsiteY3-8" fmla="*/ 0 h 2349661"/>
                <a:gd name="connsiteX0-9" fmla="*/ 0 w 5540897"/>
                <a:gd name="connsiteY0-10" fmla="*/ 0 h 2684941"/>
                <a:gd name="connsiteX1-11" fmla="*/ 5540897 w 5540897"/>
                <a:gd name="connsiteY1-12" fmla="*/ 2684941 h 2684941"/>
                <a:gd name="connsiteX2-13" fmla="*/ 0 w 5540897"/>
                <a:gd name="connsiteY2-14" fmla="*/ 2349661 h 2684941"/>
                <a:gd name="connsiteX3-15" fmla="*/ 0 w 5540897"/>
                <a:gd name="connsiteY3-16" fmla="*/ 0 h 2684941"/>
                <a:gd name="connsiteX0-17" fmla="*/ 0 w 5540897"/>
                <a:gd name="connsiteY0-18" fmla="*/ 0 h 2684941"/>
                <a:gd name="connsiteX1-19" fmla="*/ 5540897 w 5540897"/>
                <a:gd name="connsiteY1-20" fmla="*/ 2684941 h 2684941"/>
                <a:gd name="connsiteX2-21" fmla="*/ 0 w 5540897"/>
                <a:gd name="connsiteY2-22" fmla="*/ 2349661 h 2684941"/>
                <a:gd name="connsiteX3-23" fmla="*/ 0 w 5540897"/>
                <a:gd name="connsiteY3-24" fmla="*/ 0 h 2684941"/>
                <a:gd name="connsiteX0-25" fmla="*/ 0 w 5540897"/>
                <a:gd name="connsiteY0-26" fmla="*/ 0 h 2684941"/>
                <a:gd name="connsiteX1-27" fmla="*/ 5540897 w 5540897"/>
                <a:gd name="connsiteY1-28" fmla="*/ 2684941 h 2684941"/>
                <a:gd name="connsiteX2-29" fmla="*/ 0 w 5540897"/>
                <a:gd name="connsiteY2-30" fmla="*/ 2349661 h 2684941"/>
                <a:gd name="connsiteX3-31" fmla="*/ 0 w 5540897"/>
                <a:gd name="connsiteY3-32" fmla="*/ 0 h 2684941"/>
                <a:gd name="connsiteX0-33" fmla="*/ 0 w 5540897"/>
                <a:gd name="connsiteY0-34" fmla="*/ 0 h 2684941"/>
                <a:gd name="connsiteX1-35" fmla="*/ 5540897 w 5540897"/>
                <a:gd name="connsiteY1-36" fmla="*/ 2684941 h 2684941"/>
                <a:gd name="connsiteX2-37" fmla="*/ 0 w 5540897"/>
                <a:gd name="connsiteY2-38" fmla="*/ 2349661 h 2684941"/>
                <a:gd name="connsiteX3-39" fmla="*/ 0 w 5540897"/>
                <a:gd name="connsiteY3-40" fmla="*/ 0 h 2684941"/>
                <a:gd name="connsiteX0-41" fmla="*/ 0 w 5540897"/>
                <a:gd name="connsiteY0-42" fmla="*/ 0 h 2694005"/>
                <a:gd name="connsiteX1-43" fmla="*/ 5540897 w 5540897"/>
                <a:gd name="connsiteY1-44" fmla="*/ 2684941 h 2694005"/>
                <a:gd name="connsiteX2-45" fmla="*/ 0 w 5540897"/>
                <a:gd name="connsiteY2-46" fmla="*/ 2349661 h 2694005"/>
                <a:gd name="connsiteX3-47" fmla="*/ 0 w 5540897"/>
                <a:gd name="connsiteY3-48" fmla="*/ 0 h 2694005"/>
                <a:gd name="connsiteX0-49" fmla="*/ 0 w 5540897"/>
                <a:gd name="connsiteY0-50" fmla="*/ 0 h 2687257"/>
                <a:gd name="connsiteX1-51" fmla="*/ 5540897 w 5540897"/>
                <a:gd name="connsiteY1-52" fmla="*/ 2684941 h 2687257"/>
                <a:gd name="connsiteX2-53" fmla="*/ 0 w 5540897"/>
                <a:gd name="connsiteY2-54" fmla="*/ 1374301 h 2687257"/>
                <a:gd name="connsiteX3-55" fmla="*/ 0 w 5540897"/>
                <a:gd name="connsiteY3-56" fmla="*/ 0 h 2687257"/>
                <a:gd name="connsiteX0-57" fmla="*/ 0 w 5540897"/>
                <a:gd name="connsiteY0-58" fmla="*/ 0 h 2690956"/>
                <a:gd name="connsiteX1-59" fmla="*/ 5540897 w 5540897"/>
                <a:gd name="connsiteY1-60" fmla="*/ 2684941 h 2690956"/>
                <a:gd name="connsiteX2-61" fmla="*/ 0 w 5540897"/>
                <a:gd name="connsiteY2-62" fmla="*/ 1374301 h 2690956"/>
                <a:gd name="connsiteX3-63" fmla="*/ 0 w 5540897"/>
                <a:gd name="connsiteY3-64" fmla="*/ 0 h 2690956"/>
                <a:gd name="connsiteX0-65" fmla="*/ 0 w 5540897"/>
                <a:gd name="connsiteY0-66" fmla="*/ 0 h 2684941"/>
                <a:gd name="connsiteX1-67" fmla="*/ 5540897 w 5540897"/>
                <a:gd name="connsiteY1-68" fmla="*/ 2684941 h 2684941"/>
                <a:gd name="connsiteX2-69" fmla="*/ 0 w 5540897"/>
                <a:gd name="connsiteY2-70" fmla="*/ 1374301 h 2684941"/>
                <a:gd name="connsiteX3-71" fmla="*/ 0 w 5540897"/>
                <a:gd name="connsiteY3-72" fmla="*/ 0 h 2684941"/>
                <a:gd name="connsiteX0-73" fmla="*/ 0 w 5540897"/>
                <a:gd name="connsiteY0-74" fmla="*/ 0 h 2715838"/>
                <a:gd name="connsiteX1-75" fmla="*/ 5540897 w 5540897"/>
                <a:gd name="connsiteY1-76" fmla="*/ 2684941 h 2715838"/>
                <a:gd name="connsiteX2-77" fmla="*/ 0 w 5540897"/>
                <a:gd name="connsiteY2-78" fmla="*/ 1374301 h 2715838"/>
                <a:gd name="connsiteX3-79" fmla="*/ 0 w 5540897"/>
                <a:gd name="connsiteY3-80" fmla="*/ 0 h 2715838"/>
                <a:gd name="connsiteX0-81" fmla="*/ 0 w 5540897"/>
                <a:gd name="connsiteY0-82" fmla="*/ 0 h 2715838"/>
                <a:gd name="connsiteX1-83" fmla="*/ 5540897 w 5540897"/>
                <a:gd name="connsiteY1-84" fmla="*/ 2684941 h 2715838"/>
                <a:gd name="connsiteX2-85" fmla="*/ 0 w 5540897"/>
                <a:gd name="connsiteY2-86" fmla="*/ 1374301 h 2715838"/>
                <a:gd name="connsiteX3-87" fmla="*/ 0 w 5540897"/>
                <a:gd name="connsiteY3-88" fmla="*/ 0 h 2715838"/>
                <a:gd name="connsiteX0-89" fmla="*/ 0 w 5540897"/>
                <a:gd name="connsiteY0-90" fmla="*/ 0 h 2715838"/>
                <a:gd name="connsiteX1-91" fmla="*/ 5540897 w 5540897"/>
                <a:gd name="connsiteY1-92" fmla="*/ 2684941 h 2715838"/>
                <a:gd name="connsiteX2-93" fmla="*/ 0 w 5540897"/>
                <a:gd name="connsiteY2-94" fmla="*/ 1374301 h 2715838"/>
                <a:gd name="connsiteX3-95" fmla="*/ 0 w 5540897"/>
                <a:gd name="connsiteY3-96" fmla="*/ 0 h 2715838"/>
                <a:gd name="connsiteX0-97" fmla="*/ 0 w 5540897"/>
                <a:gd name="connsiteY0-98" fmla="*/ 0 h 2715838"/>
                <a:gd name="connsiteX1-99" fmla="*/ 5540897 w 5540897"/>
                <a:gd name="connsiteY1-100" fmla="*/ 2684941 h 2715838"/>
                <a:gd name="connsiteX2-101" fmla="*/ 0 w 5540897"/>
                <a:gd name="connsiteY2-102" fmla="*/ 1374301 h 2715838"/>
                <a:gd name="connsiteX3-103" fmla="*/ 0 w 5540897"/>
                <a:gd name="connsiteY3-104" fmla="*/ 0 h 2715838"/>
                <a:gd name="connsiteX0-105" fmla="*/ 0 w 5540897"/>
                <a:gd name="connsiteY0-106" fmla="*/ 0 h 2715838"/>
                <a:gd name="connsiteX1-107" fmla="*/ 5540897 w 5540897"/>
                <a:gd name="connsiteY1-108" fmla="*/ 2684941 h 2715838"/>
                <a:gd name="connsiteX2-109" fmla="*/ 0 w 5540897"/>
                <a:gd name="connsiteY2-110" fmla="*/ 1374301 h 2715838"/>
                <a:gd name="connsiteX3-111" fmla="*/ 0 w 5540897"/>
                <a:gd name="connsiteY3-112" fmla="*/ 0 h 2715838"/>
                <a:gd name="connsiteX0-113" fmla="*/ 0 w 5540897"/>
                <a:gd name="connsiteY0-114" fmla="*/ 0 h 2684953"/>
                <a:gd name="connsiteX1-115" fmla="*/ 5540897 w 5540897"/>
                <a:gd name="connsiteY1-116" fmla="*/ 2684941 h 2684953"/>
                <a:gd name="connsiteX2-117" fmla="*/ 0 w 5540897"/>
                <a:gd name="connsiteY2-118" fmla="*/ 1374301 h 2684953"/>
                <a:gd name="connsiteX3-119" fmla="*/ 0 w 5540897"/>
                <a:gd name="connsiteY3-120" fmla="*/ 0 h 26849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540897" h="2684953">
                  <a:moveTo>
                    <a:pt x="0" y="0"/>
                  </a:moveTo>
                  <a:cubicBezTo>
                    <a:pt x="1161166" y="1062620"/>
                    <a:pt x="2070871" y="1774721"/>
                    <a:pt x="5540897" y="2684941"/>
                  </a:cubicBezTo>
                  <a:cubicBezTo>
                    <a:pt x="3267211" y="2687481"/>
                    <a:pt x="2106046" y="2309021"/>
                    <a:pt x="0" y="13743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C16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mtClean="0">
                <a:solidFill>
                  <a:srgbClr val="B61117"/>
                </a:solidFill>
              </a:endParaRPr>
            </a:p>
          </p:txBody>
        </p:sp>
      </p:grpSp>
      <p:sp>
        <p:nvSpPr>
          <p:cNvPr id="8" name="TextBox 31"/>
          <p:cNvSpPr txBox="1"/>
          <p:nvPr/>
        </p:nvSpPr>
        <p:spPr>
          <a:xfrm>
            <a:off x="6560965" y="2061886"/>
            <a:ext cx="4145617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sz="60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选择器</a:t>
            </a:r>
            <a:endParaRPr lang="zh-CN" altLang="en-US" sz="600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1"/>
          <p:cNvSpPr txBox="1"/>
          <p:nvPr/>
        </p:nvSpPr>
        <p:spPr>
          <a:xfrm>
            <a:off x="5135399" y="1817225"/>
            <a:ext cx="1425566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13800" dirty="0" smtClean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701494" y="3245798"/>
            <a:ext cx="1652692" cy="330835"/>
            <a:chOff x="3865880" y="2631717"/>
            <a:chExt cx="1239519" cy="248126"/>
          </a:xfrm>
        </p:grpSpPr>
        <p:sp>
          <p:nvSpPr>
            <p:cNvPr id="14" name="椭圆 13"/>
            <p:cNvSpPr/>
            <p:nvPr/>
          </p:nvSpPr>
          <p:spPr>
            <a:xfrm>
              <a:off x="3865880" y="2716802"/>
              <a:ext cx="91440" cy="91440"/>
            </a:xfrm>
            <a:prstGeom prst="ellipse">
              <a:avLst/>
            </a:prstGeom>
            <a:solidFill>
              <a:srgbClr val="B6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5" name="文本框 128"/>
            <p:cNvSpPr txBox="1"/>
            <p:nvPr/>
          </p:nvSpPr>
          <p:spPr>
            <a:xfrm>
              <a:off x="3934460" y="2631717"/>
              <a:ext cx="1170939" cy="248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sz="1465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常用CSS选择器</a:t>
              </a:r>
              <a:endParaRPr sz="1465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701494" y="3763347"/>
            <a:ext cx="2261529" cy="316866"/>
            <a:chOff x="2454990" y="3009163"/>
            <a:chExt cx="1696147" cy="237649"/>
          </a:xfrm>
        </p:grpSpPr>
        <p:sp>
          <p:nvSpPr>
            <p:cNvPr id="17" name="椭圆 16"/>
            <p:cNvSpPr/>
            <p:nvPr/>
          </p:nvSpPr>
          <p:spPr>
            <a:xfrm>
              <a:off x="2454990" y="3094248"/>
              <a:ext cx="91440" cy="91440"/>
            </a:xfrm>
            <a:prstGeom prst="ellipse">
              <a:avLst/>
            </a:prstGeom>
            <a:solidFill>
              <a:srgbClr val="B6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8" name="文本框 128"/>
            <p:cNvSpPr txBox="1"/>
            <p:nvPr/>
          </p:nvSpPr>
          <p:spPr>
            <a:xfrm>
              <a:off x="2523569" y="3009163"/>
              <a:ext cx="1627568" cy="237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1465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伪类、伪元素</a:t>
              </a:r>
              <a:endParaRPr lang="zh-CN" sz="1465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701494" y="4286587"/>
            <a:ext cx="2714625" cy="315595"/>
            <a:chOff x="2454990" y="3009163"/>
            <a:chExt cx="2035969" cy="236696"/>
          </a:xfrm>
        </p:grpSpPr>
        <p:sp>
          <p:nvSpPr>
            <p:cNvPr id="10" name="椭圆 9"/>
            <p:cNvSpPr/>
            <p:nvPr/>
          </p:nvSpPr>
          <p:spPr>
            <a:xfrm>
              <a:off x="2454990" y="3094248"/>
              <a:ext cx="91440" cy="91440"/>
            </a:xfrm>
            <a:prstGeom prst="ellipse">
              <a:avLst/>
            </a:prstGeom>
            <a:solidFill>
              <a:srgbClr val="B6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1" name="文本框 128"/>
            <p:cNvSpPr txBox="1"/>
            <p:nvPr/>
          </p:nvSpPr>
          <p:spPr>
            <a:xfrm>
              <a:off x="2523570" y="3009163"/>
              <a:ext cx="1967389" cy="236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sz="146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高级CSS选择器</a:t>
              </a:r>
              <a:endParaRPr sz="1465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Tm="0">
        <p14:flash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5023412"/>
            <a:ext cx="1770927" cy="1834587"/>
          </a:xfrm>
          <a:custGeom>
            <a:avLst/>
            <a:gdLst>
              <a:gd name="connsiteX0" fmla="*/ 0 w 1770927"/>
              <a:gd name="connsiteY0" fmla="*/ 0 h 457200"/>
              <a:gd name="connsiteX1" fmla="*/ 1770927 w 1770927"/>
              <a:gd name="connsiteY1" fmla="*/ 0 h 457200"/>
              <a:gd name="connsiteX2" fmla="*/ 1770927 w 1770927"/>
              <a:gd name="connsiteY2" fmla="*/ 457200 h 457200"/>
              <a:gd name="connsiteX3" fmla="*/ 0 w 1770927"/>
              <a:gd name="connsiteY3" fmla="*/ 457200 h 457200"/>
              <a:gd name="connsiteX4" fmla="*/ 0 w 1770927"/>
              <a:gd name="connsiteY4" fmla="*/ 0 h 457200"/>
              <a:gd name="connsiteX0-1" fmla="*/ 34724 w 1770927"/>
              <a:gd name="connsiteY0-2" fmla="*/ 0 h 1834587"/>
              <a:gd name="connsiteX1-3" fmla="*/ 1770927 w 1770927"/>
              <a:gd name="connsiteY1-4" fmla="*/ 1377387 h 1834587"/>
              <a:gd name="connsiteX2-5" fmla="*/ 1770927 w 1770927"/>
              <a:gd name="connsiteY2-6" fmla="*/ 1834587 h 1834587"/>
              <a:gd name="connsiteX3-7" fmla="*/ 0 w 1770927"/>
              <a:gd name="connsiteY3-8" fmla="*/ 1834587 h 1834587"/>
              <a:gd name="connsiteX4-9" fmla="*/ 34724 w 1770927"/>
              <a:gd name="connsiteY4-10" fmla="*/ 0 h 1834587"/>
              <a:gd name="connsiteX0-11" fmla="*/ 34724 w 1770927"/>
              <a:gd name="connsiteY0-12" fmla="*/ 0 h 1834587"/>
              <a:gd name="connsiteX1-13" fmla="*/ 1770927 w 1770927"/>
              <a:gd name="connsiteY1-14" fmla="*/ 1834587 h 1834587"/>
              <a:gd name="connsiteX2-15" fmla="*/ 0 w 1770927"/>
              <a:gd name="connsiteY2-16" fmla="*/ 1834587 h 1834587"/>
              <a:gd name="connsiteX3-17" fmla="*/ 34724 w 1770927"/>
              <a:gd name="connsiteY3-18" fmla="*/ 0 h 1834587"/>
              <a:gd name="connsiteX0-19" fmla="*/ 34724 w 1770927"/>
              <a:gd name="connsiteY0-20" fmla="*/ 0 h 1834587"/>
              <a:gd name="connsiteX1-21" fmla="*/ 1770927 w 1770927"/>
              <a:gd name="connsiteY1-22" fmla="*/ 1834587 h 1834587"/>
              <a:gd name="connsiteX2-23" fmla="*/ 0 w 1770927"/>
              <a:gd name="connsiteY2-24" fmla="*/ 1834587 h 1834587"/>
              <a:gd name="connsiteX3-25" fmla="*/ 34724 w 1770927"/>
              <a:gd name="connsiteY3-26" fmla="*/ 0 h 1834587"/>
              <a:gd name="connsiteX0-27" fmla="*/ 34724 w 1770927"/>
              <a:gd name="connsiteY0-28" fmla="*/ 0 h 1834587"/>
              <a:gd name="connsiteX1-29" fmla="*/ 1770927 w 1770927"/>
              <a:gd name="connsiteY1-30" fmla="*/ 1834587 h 1834587"/>
              <a:gd name="connsiteX2-31" fmla="*/ 0 w 1770927"/>
              <a:gd name="connsiteY2-32" fmla="*/ 1834587 h 1834587"/>
              <a:gd name="connsiteX3-33" fmla="*/ 34724 w 1770927"/>
              <a:gd name="connsiteY3-34" fmla="*/ 0 h 1834587"/>
              <a:gd name="connsiteX0-35" fmla="*/ 34724 w 1770927"/>
              <a:gd name="connsiteY0-36" fmla="*/ 0 h 1834587"/>
              <a:gd name="connsiteX1-37" fmla="*/ 1770927 w 1770927"/>
              <a:gd name="connsiteY1-38" fmla="*/ 1834587 h 1834587"/>
              <a:gd name="connsiteX2-39" fmla="*/ 0 w 1770927"/>
              <a:gd name="connsiteY2-40" fmla="*/ 1834587 h 1834587"/>
              <a:gd name="connsiteX3-41" fmla="*/ 34724 w 1770927"/>
              <a:gd name="connsiteY3-42" fmla="*/ 0 h 18345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770927" h="1834587">
                <a:moveTo>
                  <a:pt x="34724" y="0"/>
                </a:moveTo>
                <a:cubicBezTo>
                  <a:pt x="682906" y="1086091"/>
                  <a:pt x="542082" y="1153353"/>
                  <a:pt x="1770927" y="1834587"/>
                </a:cubicBezTo>
                <a:lnTo>
                  <a:pt x="0" y="1834587"/>
                </a:lnTo>
                <a:lnTo>
                  <a:pt x="34724" y="0"/>
                </a:lnTo>
                <a:close/>
              </a:path>
            </a:pathLst>
          </a:custGeom>
          <a:solidFill>
            <a:srgbClr val="B61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mtClean="0">
              <a:solidFill>
                <a:prstClr val="white"/>
              </a:solidFill>
            </a:endParaRPr>
          </a:p>
        </p:txBody>
      </p:sp>
      <p:sp>
        <p:nvSpPr>
          <p:cNvPr id="6" name="TextBox 56"/>
          <p:cNvSpPr txBox="1"/>
          <p:nvPr/>
        </p:nvSpPr>
        <p:spPr>
          <a:xfrm>
            <a:off x="1660531" y="2170480"/>
            <a:ext cx="1805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spc="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</a:t>
            </a:r>
            <a:endParaRPr lang="zh-CN" altLang="en-US" sz="6000" b="1" spc="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70927" y="3139976"/>
            <a:ext cx="553998" cy="122405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POINTS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894585" y="1515717"/>
            <a:ext cx="4799472" cy="527050"/>
            <a:chOff x="5894585" y="1515717"/>
            <a:chExt cx="4799472" cy="527050"/>
          </a:xfrm>
        </p:grpSpPr>
        <p:sp>
          <p:nvSpPr>
            <p:cNvPr id="38" name="TextBox 31"/>
            <p:cNvSpPr txBox="1"/>
            <p:nvPr/>
          </p:nvSpPr>
          <p:spPr>
            <a:xfrm>
              <a:off x="5894585" y="1520797"/>
              <a:ext cx="235077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8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层叠样式表</a:t>
              </a:r>
              <a:endParaRPr lang="zh-CN" altLang="en-US" sz="28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8692047" y="1647636"/>
              <a:ext cx="0" cy="269515"/>
            </a:xfrm>
            <a:prstGeom prst="line">
              <a:avLst/>
            </a:prstGeom>
            <a:ln w="28575">
              <a:solidFill>
                <a:srgbClr val="B611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31"/>
            <p:cNvSpPr txBox="1"/>
            <p:nvPr/>
          </p:nvSpPr>
          <p:spPr>
            <a:xfrm>
              <a:off x="8835808" y="1515717"/>
              <a:ext cx="18582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……….01</a:t>
              </a:r>
              <a:endParaRPr lang="zh-CN" altLang="en-US" sz="28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893806" y="2317748"/>
            <a:ext cx="4800251" cy="558800"/>
            <a:chOff x="5893806" y="2317748"/>
            <a:chExt cx="4800251" cy="558800"/>
          </a:xfrm>
        </p:grpSpPr>
        <p:sp>
          <p:nvSpPr>
            <p:cNvPr id="39" name="TextBox 32"/>
            <p:cNvSpPr txBox="1"/>
            <p:nvPr/>
          </p:nvSpPr>
          <p:spPr>
            <a:xfrm>
              <a:off x="5893806" y="2354578"/>
              <a:ext cx="235204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8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如何引入</a:t>
              </a:r>
              <a:r>
                <a:rPr lang="en-US" altLang="zh-CN" sz="28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CSS</a:t>
              </a:r>
              <a:endParaRPr lang="zh-CN" altLang="en-US" sz="28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8692047" y="2417256"/>
              <a:ext cx="0" cy="269515"/>
            </a:xfrm>
            <a:prstGeom prst="line">
              <a:avLst/>
            </a:prstGeom>
            <a:ln w="28575">
              <a:solidFill>
                <a:srgbClr val="B611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31"/>
            <p:cNvSpPr txBox="1"/>
            <p:nvPr/>
          </p:nvSpPr>
          <p:spPr>
            <a:xfrm>
              <a:off x="8835808" y="2317748"/>
              <a:ext cx="18582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……….02</a:t>
              </a:r>
              <a:endParaRPr lang="zh-CN" altLang="en-US" sz="28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395985" y="3059735"/>
            <a:ext cx="6298072" cy="523220"/>
            <a:chOff x="4395985" y="3243885"/>
            <a:chExt cx="6298072" cy="523220"/>
          </a:xfrm>
        </p:grpSpPr>
        <p:sp>
          <p:nvSpPr>
            <p:cNvPr id="40" name="TextBox 31"/>
            <p:cNvSpPr txBox="1"/>
            <p:nvPr/>
          </p:nvSpPr>
          <p:spPr>
            <a:xfrm>
              <a:off x="4395985" y="3243885"/>
              <a:ext cx="384937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8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CSS选择器</a:t>
              </a:r>
              <a:endParaRPr lang="en-US" altLang="zh-CN" sz="28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8692047" y="3370738"/>
              <a:ext cx="0" cy="269515"/>
            </a:xfrm>
            <a:prstGeom prst="line">
              <a:avLst/>
            </a:prstGeom>
            <a:ln w="28575">
              <a:solidFill>
                <a:srgbClr val="B611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31"/>
            <p:cNvSpPr txBox="1"/>
            <p:nvPr/>
          </p:nvSpPr>
          <p:spPr>
            <a:xfrm>
              <a:off x="8835808" y="3243885"/>
              <a:ext cx="18582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……….03</a:t>
              </a:r>
              <a:endParaRPr lang="zh-CN" altLang="en-US" sz="28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2214813" y="3008033"/>
            <a:ext cx="857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endParaRPr lang="zh-CN" altLang="en-US" sz="6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519935" y="3842690"/>
            <a:ext cx="5174122" cy="521970"/>
            <a:chOff x="5519935" y="3243885"/>
            <a:chExt cx="5174122" cy="521970"/>
          </a:xfrm>
        </p:grpSpPr>
        <p:sp>
          <p:nvSpPr>
            <p:cNvPr id="15" name="TextBox 31"/>
            <p:cNvSpPr txBox="1"/>
            <p:nvPr/>
          </p:nvSpPr>
          <p:spPr>
            <a:xfrm>
              <a:off x="5519935" y="3243885"/>
              <a:ext cx="272542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28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28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三大特性</a:t>
              </a:r>
              <a:endParaRPr lang="zh-CN" altLang="en-US" sz="28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8692047" y="3370738"/>
              <a:ext cx="0" cy="269515"/>
            </a:xfrm>
            <a:prstGeom prst="line">
              <a:avLst/>
            </a:prstGeom>
            <a:ln w="28575">
              <a:solidFill>
                <a:srgbClr val="B611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31"/>
            <p:cNvSpPr txBox="1"/>
            <p:nvPr/>
          </p:nvSpPr>
          <p:spPr>
            <a:xfrm>
              <a:off x="8835808" y="3243885"/>
              <a:ext cx="1858249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……….04</a:t>
              </a:r>
              <a:endParaRPr lang="en-US" altLang="zh-CN" sz="28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/>
      <p:bldP spid="7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</a:t>
            </a: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38" name="TextBox 3"/>
          <p:cNvSpPr txBox="1"/>
          <p:nvPr/>
        </p:nvSpPr>
        <p:spPr>
          <a:xfrm>
            <a:off x="604203" y="922020"/>
            <a:ext cx="10982325" cy="706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lvl="1" indent="532130" eaLnBrk="1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en-US" altLang="zh-CN" sz="30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CSS </a:t>
            </a:r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常用选择器分类</a:t>
            </a:r>
            <a:endParaRPr lang="en-US" altLang="zh-CN" sz="30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9939" name="TextBox 3"/>
          <p:cNvSpPr txBox="1"/>
          <p:nvPr/>
        </p:nvSpPr>
        <p:spPr>
          <a:xfrm>
            <a:off x="604838" y="1710373"/>
            <a:ext cx="10982325" cy="49218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532130" lvl="1" indent="531495" eaLnBrk="1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ID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选择器   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#box{ width:100px;}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lvl="1" indent="531495" eaLnBrk="1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  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类名选择器  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.con{width:100px;}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lvl="1" indent="531495" eaLnBrk="1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  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标签名选择器   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div{width:100px;}</a:t>
            </a: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lvl="1" indent="531495" eaLnBrk="1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  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群组选择器   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#box,.con,p{width:100px;}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lvl="1" indent="531495" eaLnBrk="1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  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后代选择器  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ul li{width:100px;}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lvl="1" indent="531495" eaLnBrk="1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通用选择器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*{margin:0;padding:0;}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   伪类选择器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lvl="1" indent="531495" eaLnBrk="1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交叉选择器 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div.con{width:200px;}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</a:t>
            </a: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042249" y="70586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延迟付</a:t>
            </a:r>
            <a:endParaRPr lang="zh-CN" altLang="en-US" dirty="0"/>
          </a:p>
        </p:txBody>
      </p:sp>
      <p:graphicFrame>
        <p:nvGraphicFramePr>
          <p:cNvPr id="6" name="表格 5"/>
          <p:cNvGraphicFramePr/>
          <p:nvPr/>
        </p:nvGraphicFramePr>
        <p:xfrm>
          <a:off x="1829435" y="2476500"/>
          <a:ext cx="853313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515"/>
                <a:gridCol w="70796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选择器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含义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标签选择器，匹配所有使用</a:t>
                      </a:r>
                      <a:r>
                        <a:rPr lang="en-US" altLang="zh-CN"/>
                        <a:t>“p”</a:t>
                      </a:r>
                      <a:r>
                        <a:rPr lang="zh-CN" altLang="en-US"/>
                        <a:t>标签的元素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#head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id</a:t>
                      </a:r>
                      <a:r>
                        <a:rPr lang="zh-CN" altLang="en-US"/>
                        <a:t>选择器，匹配所有</a:t>
                      </a:r>
                      <a:r>
                        <a:rPr lang="en-US" altLang="zh-CN"/>
                        <a:t>id</a:t>
                      </a:r>
                      <a:r>
                        <a:rPr lang="zh-CN" altLang="en-US"/>
                        <a:t>属性等于</a:t>
                      </a:r>
                      <a:r>
                        <a:rPr lang="en-US" altLang="zh-CN"/>
                        <a:t>head</a:t>
                      </a:r>
                      <a:r>
                        <a:rPr lang="zh-CN" altLang="en-US"/>
                        <a:t>的元素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.nav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class</a:t>
                      </a:r>
                      <a:r>
                        <a:rPr lang="zh-CN" altLang="en-US"/>
                        <a:t>选择器，匹配所有</a:t>
                      </a:r>
                      <a:r>
                        <a:rPr lang="en-US" altLang="zh-CN"/>
                        <a:t>class</a:t>
                      </a:r>
                      <a:r>
                        <a:rPr lang="zh-CN" altLang="en-US"/>
                        <a:t>属性等于</a:t>
                      </a:r>
                      <a:r>
                        <a:rPr lang="en-US" altLang="zh-CN"/>
                        <a:t>nav</a:t>
                      </a:r>
                      <a:r>
                        <a:rPr lang="zh-CN" altLang="en-US"/>
                        <a:t>的元素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*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通用选择器，匹配所有元素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伪类、伪元素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042249" y="70586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延迟付</a:t>
            </a:r>
            <a:endParaRPr lang="zh-CN" altLang="en-US" dirty="0"/>
          </a:p>
        </p:txBody>
      </p:sp>
      <p:graphicFrame>
        <p:nvGraphicFramePr>
          <p:cNvPr id="6" name="表格 5"/>
          <p:cNvGraphicFramePr/>
          <p:nvPr/>
        </p:nvGraphicFramePr>
        <p:xfrm>
          <a:off x="1829435" y="1512570"/>
          <a:ext cx="853313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515"/>
                <a:gridCol w="70796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伪类选择器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含义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a:link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匹配所有未被点击的链接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a:visited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匹配所有已被点击的链接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E:active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匹配鼠标已在其上按下，还没有释放的</a:t>
                      </a:r>
                      <a:r>
                        <a:rPr lang="en-US" altLang="zh-CN"/>
                        <a:t>a</a:t>
                      </a:r>
                      <a:r>
                        <a:rPr lang="zh-CN" altLang="en-US"/>
                        <a:t>元素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E:hover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匹配鼠标悬停其上的</a:t>
                      </a:r>
                      <a:r>
                        <a:rPr lang="en-US" altLang="zh-CN"/>
                        <a:t>E</a:t>
                      </a:r>
                      <a:r>
                        <a:rPr lang="zh-CN" altLang="en-US"/>
                        <a:t>元素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E:focus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匹配获得当前焦点的E元素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E:first-child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匹配</a:t>
                      </a:r>
                      <a:r>
                        <a:rPr lang="en-US"/>
                        <a:t>E</a:t>
                      </a:r>
                      <a:r>
                        <a:t>元素的第一个子元素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829435" y="4472305"/>
            <a:ext cx="8532495" cy="1678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:link</a:t>
            </a:r>
            <a:r>
              <a:rPr lang="zh-CN" altLang="en-US"/>
              <a:t>和</a:t>
            </a:r>
            <a:r>
              <a:rPr lang="en-US" altLang="zh-CN"/>
              <a:t>:visited</a:t>
            </a:r>
            <a:r>
              <a:rPr lang="zh-CN" altLang="en-US"/>
              <a:t>成为链接伪类，只能应用于锚元素。</a:t>
            </a:r>
            <a:r>
              <a:rPr lang="en-US" altLang="zh-CN"/>
              <a:t>:hover</a:t>
            </a:r>
            <a:r>
              <a:rPr lang="zh-CN" altLang="en-US"/>
              <a:t>、</a:t>
            </a:r>
            <a:r>
              <a:rPr lang="en-US" altLang="zh-CN"/>
              <a:t>:active</a:t>
            </a:r>
            <a:r>
              <a:rPr lang="zh-CN" altLang="en-US"/>
              <a:t>和</a:t>
            </a:r>
            <a:r>
              <a:rPr lang="en-US" altLang="zh-CN"/>
              <a:t>:focus</a:t>
            </a:r>
            <a:r>
              <a:rPr lang="zh-CN" altLang="en-US"/>
              <a:t>称为动态伪类，理论上可以应用于任何元素。大多数浏览器都支持这个功能。但是，</a:t>
            </a:r>
            <a:r>
              <a:rPr lang="en-US" altLang="zh-CN"/>
              <a:t>IE6</a:t>
            </a:r>
            <a:r>
              <a:rPr lang="zh-CN" altLang="en-US"/>
              <a:t>只应用于锚链接的</a:t>
            </a:r>
            <a:r>
              <a:rPr lang="en-US" altLang="zh-CN"/>
              <a:t>:active</a:t>
            </a:r>
            <a:r>
              <a:rPr lang="zh-CN" altLang="en-US"/>
              <a:t>和</a:t>
            </a:r>
            <a:r>
              <a:rPr lang="en-US" altLang="zh-CN"/>
              <a:t>:hover</a:t>
            </a:r>
            <a:r>
              <a:rPr lang="zh-CN" altLang="en-US"/>
              <a:t>选择器，完全忽略</a:t>
            </a:r>
            <a:r>
              <a:rPr lang="en-US" altLang="zh-CN"/>
              <a:t>:focus</a:t>
            </a:r>
            <a:r>
              <a:rPr lang="zh-CN" altLang="en-US"/>
              <a:t>。</a:t>
            </a:r>
            <a:r>
              <a:rPr lang="en-US" altLang="zh-CN"/>
              <a:t>IE7</a:t>
            </a:r>
            <a:r>
              <a:rPr lang="zh-CN" altLang="en-US"/>
              <a:t>在任何元素上都支持</a:t>
            </a:r>
            <a:r>
              <a:rPr lang="en-US" altLang="zh-CN"/>
              <a:t>:hover</a:t>
            </a:r>
            <a:r>
              <a:rPr lang="zh-CN" altLang="en-US"/>
              <a:t>，但是忽略</a:t>
            </a:r>
            <a:r>
              <a:rPr lang="en-US" altLang="zh-CN"/>
              <a:t>:active</a:t>
            </a:r>
            <a:r>
              <a:rPr lang="zh-CN" altLang="en-US"/>
              <a:t>和</a:t>
            </a:r>
            <a:r>
              <a:rPr lang="en-US" altLang="zh-CN"/>
              <a:t>:focus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pPr algn="l"/>
            <a:r>
              <a:rPr lang="en-US" altLang="zh-CN" sz="1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Tips</a:t>
            </a:r>
            <a:r>
              <a:rPr lang="zh-CN" altLang="en-US" sz="1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：尝试把伪类链接起来，实现神奇的效果吧</a:t>
            </a:r>
            <a:endParaRPr lang="zh-CN" altLang="en-US" sz="14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</a:t>
            </a: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1829435" y="2095500"/>
          <a:ext cx="853313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515"/>
                <a:gridCol w="70796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选择器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含义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p,div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同时匹配所有</a:t>
                      </a:r>
                      <a:r>
                        <a:rPr lang="en-US" altLang="zh-CN"/>
                        <a:t>p</a:t>
                      </a:r>
                      <a:r>
                        <a:rPr lang="zh-CN" altLang="en-US"/>
                        <a:t>元素</a:t>
                      </a:r>
                      <a:r>
                        <a:rPr lang="en-US" altLang="zh-CN"/>
                        <a:t>div</a:t>
                      </a:r>
                      <a:r>
                        <a:rPr lang="zh-CN" altLang="en-US"/>
                        <a:t>元素，</a:t>
                      </a:r>
                      <a:r>
                        <a:rPr lang="en-US" altLang="zh-CN"/>
                        <a:t>p</a:t>
                      </a:r>
                      <a:r>
                        <a:rPr lang="zh-CN" altLang="en-US"/>
                        <a:t>和</a:t>
                      </a:r>
                      <a:r>
                        <a:rPr lang="en-US" altLang="zh-CN"/>
                        <a:t>div</a:t>
                      </a:r>
                      <a:r>
                        <a:rPr lang="zh-CN" altLang="en-US"/>
                        <a:t>之间用逗号分隔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div 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后代选择器，匹配所有</a:t>
                      </a:r>
                      <a:r>
                        <a:rPr lang="en-US" altLang="zh-CN"/>
                        <a:t>div</a:t>
                      </a:r>
                      <a:r>
                        <a:rPr lang="zh-CN" altLang="en-US"/>
                        <a:t>下的</a:t>
                      </a:r>
                      <a:r>
                        <a:rPr lang="en-US" altLang="zh-CN"/>
                        <a:t>p</a:t>
                      </a:r>
                      <a:r>
                        <a:rPr lang="zh-CN" altLang="en-US"/>
                        <a:t>元素，</a:t>
                      </a:r>
                      <a:r>
                        <a:rPr lang="en-US" altLang="zh-CN"/>
                        <a:t>div</a:t>
                      </a:r>
                      <a:r>
                        <a:rPr lang="zh-CN" altLang="en-US"/>
                        <a:t>和</a:t>
                      </a:r>
                      <a:r>
                        <a:rPr lang="en-US" altLang="zh-CN"/>
                        <a:t>p</a:t>
                      </a:r>
                      <a:r>
                        <a:rPr lang="zh-CN" altLang="en-US"/>
                        <a:t>之间用空格分隔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div&gt;p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子元素选择器，匹配所有</a:t>
                      </a:r>
                      <a:r>
                        <a:rPr lang="en-US"/>
                        <a:t>div</a:t>
                      </a:r>
                      <a:r>
                        <a:rPr lang="zh-CN" altLang="en-US"/>
                        <a:t>下</a:t>
                      </a:r>
                      <a:r>
                        <a:t>的子元素</a:t>
                      </a:r>
                      <a:r>
                        <a:rPr lang="en-US"/>
                        <a:t>p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div+p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毗邻元素选择器，匹配所有紧随</a:t>
                      </a:r>
                      <a:r>
                        <a:rPr lang="en-US"/>
                        <a:t>div</a:t>
                      </a:r>
                      <a:r>
                        <a:t>元素之后的同级元素</a:t>
                      </a:r>
                      <a:r>
                        <a:rPr lang="en-US"/>
                        <a:t>p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div[title]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匹配所有具有</a:t>
                      </a:r>
                      <a:r>
                        <a:rPr lang="en-US" altLang="zh-CN"/>
                        <a:t>title</a:t>
                      </a:r>
                      <a:r>
                        <a:rPr lang="zh-CN" altLang="en-US"/>
                        <a:t>属性的</a:t>
                      </a:r>
                      <a:r>
                        <a:rPr lang="en-US" altLang="zh-CN"/>
                        <a:t>div</a:t>
                      </a:r>
                      <a:r>
                        <a:rPr lang="zh-CN" altLang="en-US"/>
                        <a:t>元素，不考虑它的值。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div</a:t>
                      </a:r>
                      <a:r>
                        <a:rPr lang="en-US" altLang="zh-CN"/>
                        <a:t>[</a:t>
                      </a:r>
                      <a:r>
                        <a:rPr lang="en-US" altLang="zh-CN" sz="1800">
                          <a:sym typeface="+mn-ea"/>
                        </a:rPr>
                        <a:t>title</a:t>
                      </a:r>
                      <a:r>
                        <a:rPr lang="en-US" altLang="zh-CN"/>
                        <a:t>=val]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匹配所有</a:t>
                      </a:r>
                      <a:r>
                        <a:rPr lang="en-US"/>
                        <a:t>title</a:t>
                      </a:r>
                      <a:r>
                        <a:t>属性等于"val"的</a:t>
                      </a:r>
                      <a:r>
                        <a:rPr lang="en-US"/>
                        <a:t>div</a:t>
                      </a:r>
                      <a:r>
                        <a:t>元素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829435" y="5055235"/>
            <a:ext cx="8532495" cy="733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Tips</a:t>
            </a:r>
            <a:r>
              <a:rPr lang="zh-CN" altLang="en-US" sz="1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：</a:t>
            </a:r>
            <a:r>
              <a:rPr lang="en-US" altLang="zh-CN" sz="1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IE7</a:t>
            </a:r>
            <a:r>
              <a:rPr lang="zh-CN" altLang="en-US" sz="1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和更高版本都支持子选择器。但是，如果父元素和子元素之间有</a:t>
            </a:r>
            <a:r>
              <a:rPr lang="en-US" altLang="zh-CN" sz="1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HTML</a:t>
            </a:r>
            <a:r>
              <a:rPr lang="zh-CN" altLang="en-US" sz="1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注释，就会出问题。</a:t>
            </a:r>
            <a:endParaRPr lang="zh-CN" altLang="en-US" sz="14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endParaRPr lang="zh-CN" altLang="en-US" sz="14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en-US" altLang="zh-CN" sz="1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           </a:t>
            </a:r>
            <a:r>
              <a:rPr lang="zh-CN" altLang="en-US" sz="1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在</a:t>
            </a:r>
            <a:r>
              <a:rPr lang="en-US" altLang="zh-CN" sz="1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IE6</a:t>
            </a:r>
            <a:r>
              <a:rPr lang="zh-CN" altLang="en-US" sz="1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下模拟子选择器的效果</a:t>
            </a:r>
            <a:endParaRPr lang="zh-CN" altLang="en-US" sz="14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</a:t>
            </a: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986" name="TextBox 3"/>
          <p:cNvSpPr txBox="1"/>
          <p:nvPr/>
        </p:nvSpPr>
        <p:spPr>
          <a:xfrm>
            <a:off x="696913" y="1239838"/>
            <a:ext cx="10982325" cy="706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lvl="1" indent="532130" eaLnBrk="1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en-US" altLang="zh-CN" sz="30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ID </a:t>
            </a:r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选择器语法</a:t>
            </a:r>
            <a:endParaRPr lang="en-US" altLang="zh-CN" sz="30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41987" name="TextBox 3"/>
          <p:cNvSpPr txBox="1"/>
          <p:nvPr/>
        </p:nvSpPr>
        <p:spPr>
          <a:xfrm>
            <a:off x="681038" y="2127250"/>
            <a:ext cx="10982325" cy="4914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32130" lvl="1" indent="531495" eaLnBrk="1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ID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选择器的优先级最高，页面中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ID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要以英文字母开头，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ID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不能重复，是唯一的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1355" y="2778760"/>
            <a:ext cx="109823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1pPr>
            <a:lvl2pPr marL="532130" indent="53213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9pPr>
          </a:lstStyle>
          <a:p>
            <a:pPr marL="532130" marR="0" lvl="1" indent="532130" algn="l" defTabSz="914400" rtl="0" eaLnBrk="1" fontAlgn="base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en-US" altLang="zh-CN" sz="2665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# </a:t>
            </a:r>
            <a:r>
              <a:rPr kumimoji="0" lang="zh-CN" altLang="en-US" sz="2665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后跟 </a:t>
            </a:r>
            <a:r>
              <a:rPr kumimoji="0" lang="en-US" altLang="zh-CN" sz="2665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ID </a:t>
            </a:r>
            <a:r>
              <a:rPr kumimoji="0" lang="zh-CN" altLang="en-US" sz="2665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名</a:t>
            </a:r>
            <a:endParaRPr kumimoji="0" lang="en-US" altLang="zh-CN" sz="2665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charset="0"/>
            </a:endParaRPr>
          </a:p>
        </p:txBody>
      </p:sp>
      <p:pic>
        <p:nvPicPr>
          <p:cNvPr id="41989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3075" y="4236403"/>
            <a:ext cx="4325938" cy="11953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990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650" y="4033838"/>
            <a:ext cx="4448175" cy="1600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Multiply 11"/>
          <p:cNvSpPr/>
          <p:nvPr/>
        </p:nvSpPr>
        <p:spPr bwMode="auto">
          <a:xfrm>
            <a:off x="5346383" y="5119688"/>
            <a:ext cx="666750" cy="514350"/>
          </a:xfrm>
          <a:prstGeom prst="mathMultiply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" charset="0"/>
              <a:ea typeface="MS PGothic" panose="020B0600070205080204" charset="-128"/>
              <a:cs typeface="+mn-cs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</a:t>
            </a: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34" name="TextBox 3"/>
          <p:cNvSpPr txBox="1"/>
          <p:nvPr/>
        </p:nvSpPr>
        <p:spPr>
          <a:xfrm>
            <a:off x="668338" y="1071563"/>
            <a:ext cx="10982325" cy="7048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lvl="1" indent="532130" eaLnBrk="1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类选择器语法</a:t>
            </a:r>
            <a:endParaRPr lang="en-US" altLang="zh-CN" sz="30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44035" name="TextBox 3"/>
          <p:cNvSpPr txBox="1"/>
          <p:nvPr/>
        </p:nvSpPr>
        <p:spPr>
          <a:xfrm>
            <a:off x="654050" y="1752600"/>
            <a:ext cx="10982325" cy="6108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32130" lvl="1" indent="531495" eaLnBrk="1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优先级仅次于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ID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选择器，可以有相同的类名，以英文字母开头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44036" name="TextBox 3"/>
          <p:cNvSpPr txBox="1"/>
          <p:nvPr/>
        </p:nvSpPr>
        <p:spPr>
          <a:xfrm>
            <a:off x="576263" y="2379663"/>
            <a:ext cx="10982325" cy="625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32130" lvl="1" indent="531495" eaLnBrk="1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altLang="zh-CN" sz="2600" b="1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. </a:t>
            </a: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后跟类名</a:t>
            </a:r>
            <a:endParaRPr lang="en-US" altLang="zh-CN" sz="2600" b="1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4403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5200" y="2644775"/>
            <a:ext cx="4360863" cy="3581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</a:t>
            </a: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082" name="TextBox 3"/>
          <p:cNvSpPr txBox="1"/>
          <p:nvPr/>
        </p:nvSpPr>
        <p:spPr>
          <a:xfrm>
            <a:off x="696913" y="1119188"/>
            <a:ext cx="10982325" cy="706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lvl="1" indent="532130" eaLnBrk="1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标签名选择器语法</a:t>
            </a:r>
            <a:endParaRPr lang="en-US" altLang="zh-CN" sz="30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46083" name="TextBox 3"/>
          <p:cNvSpPr txBox="1"/>
          <p:nvPr/>
        </p:nvSpPr>
        <p:spPr>
          <a:xfrm>
            <a:off x="681038" y="2006600"/>
            <a:ext cx="10982325" cy="625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32130" lvl="1" indent="531495" eaLnBrk="1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优先级与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ID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选择器与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class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选择器相比最低</a:t>
            </a: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4608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3400" y="2689225"/>
            <a:ext cx="4286250" cy="3657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</a:t>
            </a: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130" name="TextBox 3"/>
          <p:cNvSpPr txBox="1"/>
          <p:nvPr/>
        </p:nvSpPr>
        <p:spPr>
          <a:xfrm>
            <a:off x="561975" y="1092200"/>
            <a:ext cx="10982325" cy="706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lvl="1" indent="532130" eaLnBrk="1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群组择器语法</a:t>
            </a:r>
            <a:endParaRPr lang="en-US" altLang="zh-CN" sz="30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48131" name="TextBox 3"/>
          <p:cNvSpPr txBox="1"/>
          <p:nvPr/>
        </p:nvSpPr>
        <p:spPr>
          <a:xfrm>
            <a:off x="571500" y="1798638"/>
            <a:ext cx="10982325" cy="1158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32130" lvl="1" indent="531495" eaLnBrk="1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把几个 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ID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、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class 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或者标签名中具有相同的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CSS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取出，来减少代码的冗余。</a:t>
            </a: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4813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9275" y="2809875"/>
            <a:ext cx="4400550" cy="3581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</a:t>
            </a: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178" name="TextBox 3"/>
          <p:cNvSpPr txBox="1"/>
          <p:nvPr/>
        </p:nvSpPr>
        <p:spPr>
          <a:xfrm>
            <a:off x="696913" y="1033463"/>
            <a:ext cx="10982325" cy="706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lvl="1" indent="532130" eaLnBrk="1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后代选择器语法</a:t>
            </a:r>
            <a:endParaRPr lang="en-US" altLang="zh-CN" sz="30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0179" name="TextBox 3"/>
          <p:cNvSpPr txBox="1"/>
          <p:nvPr/>
        </p:nvSpPr>
        <p:spPr>
          <a:xfrm>
            <a:off x="681038" y="1920875"/>
            <a:ext cx="10982325" cy="625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32130" lvl="1" indent="531495" eaLnBrk="1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使用多个选择器的组合来找到具体要控制的标签。</a:t>
            </a: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50180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0125" y="2678113"/>
            <a:ext cx="4276725" cy="38750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</a:t>
            </a: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225" name="TextBox 3"/>
          <p:cNvSpPr txBox="1"/>
          <p:nvPr/>
        </p:nvSpPr>
        <p:spPr>
          <a:xfrm>
            <a:off x="603250" y="1643063"/>
            <a:ext cx="10982325" cy="706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lvl="1" indent="532130" eaLnBrk="1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使用 </a:t>
            </a:r>
            <a:r>
              <a:rPr lang="en-US" altLang="zh-CN" sz="30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CSS </a:t>
            </a:r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选择器的优点</a:t>
            </a:r>
            <a:endParaRPr lang="en-US" altLang="zh-CN" sz="30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2226" name="TextBox 3"/>
          <p:cNvSpPr txBox="1"/>
          <p:nvPr/>
        </p:nvSpPr>
        <p:spPr>
          <a:xfrm>
            <a:off x="603250" y="3506788"/>
            <a:ext cx="10982325" cy="708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32130" lvl="1" indent="531495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代码简化，争取最少的代码量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2227" name="TextBox 3"/>
          <p:cNvSpPr txBox="1"/>
          <p:nvPr/>
        </p:nvSpPr>
        <p:spPr>
          <a:xfrm>
            <a:off x="576263" y="2784475"/>
            <a:ext cx="10982325" cy="5032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32130" lvl="1" indent="531495" eaLnBrk="1" hangingPunct="1">
              <a:spcBef>
                <a:spcPct val="0"/>
              </a:spcBef>
              <a:buNone/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准确的控制内容的样式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2228" name="TextBox 3"/>
          <p:cNvSpPr txBox="1"/>
          <p:nvPr/>
        </p:nvSpPr>
        <p:spPr>
          <a:xfrm>
            <a:off x="603250" y="4391025"/>
            <a:ext cx="10982325" cy="5032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32130" lvl="1" indent="531495" eaLnBrk="1" hangingPunct="1">
              <a:spcBef>
                <a:spcPct val="0"/>
              </a:spcBef>
              <a:buNone/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代码美观，易读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2230" name="TextBox 3"/>
          <p:cNvSpPr txBox="1"/>
          <p:nvPr/>
        </p:nvSpPr>
        <p:spPr>
          <a:xfrm>
            <a:off x="609600" y="5132388"/>
            <a:ext cx="10982325" cy="5032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32130" lvl="1" indent="531495" eaLnBrk="1" hangingPunct="1">
              <a:spcBef>
                <a:spcPct val="0"/>
              </a:spcBef>
              <a:buNone/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利用样式优先级的区别实现样式的覆盖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1"/>
          <p:cNvSpPr txBox="1"/>
          <p:nvPr/>
        </p:nvSpPr>
        <p:spPr>
          <a:xfrm>
            <a:off x="4289570" y="2681646"/>
            <a:ext cx="4145617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层叠样式表</a:t>
            </a:r>
            <a:endParaRPr lang="zh-CN" altLang="en-US" sz="600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1"/>
          <p:cNvSpPr txBox="1"/>
          <p:nvPr/>
        </p:nvSpPr>
        <p:spPr>
          <a:xfrm>
            <a:off x="1152044" y="1321290"/>
            <a:ext cx="142556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380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838405" y="4290155"/>
            <a:ext cx="1804669" cy="317085"/>
            <a:chOff x="2603818" y="2716802"/>
            <a:chExt cx="1353502" cy="237813"/>
          </a:xfrm>
        </p:grpSpPr>
        <p:sp>
          <p:nvSpPr>
            <p:cNvPr id="14" name="椭圆 13"/>
            <p:cNvSpPr/>
            <p:nvPr/>
          </p:nvSpPr>
          <p:spPr>
            <a:xfrm>
              <a:off x="3865880" y="2716802"/>
              <a:ext cx="91440" cy="91440"/>
            </a:xfrm>
            <a:prstGeom prst="ellipse">
              <a:avLst/>
            </a:prstGeom>
            <a:solidFill>
              <a:srgbClr val="B6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5" name="文本框 128"/>
            <p:cNvSpPr txBox="1"/>
            <p:nvPr/>
          </p:nvSpPr>
          <p:spPr>
            <a:xfrm>
              <a:off x="2603818" y="2716966"/>
              <a:ext cx="1170939" cy="237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65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样式的作用</a:t>
              </a:r>
              <a:endParaRPr lang="zh-CN" altLang="en-US" sz="1465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548380" y="944245"/>
            <a:ext cx="509587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4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Cascading Style Sheets</a:t>
            </a:r>
            <a:endParaRPr lang="zh-CN" altLang="en-US" sz="40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16960" y="1812925"/>
            <a:ext cx="50965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层叠      样式     表</a:t>
            </a:r>
            <a:endParaRPr lang="zh-CN" altLang="en-US" sz="400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Tm="0">
        <p14:flash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1575" y="1817225"/>
            <a:ext cx="10266745" cy="5040775"/>
          </a:xfrm>
          <a:custGeom>
            <a:avLst/>
            <a:gdLst>
              <a:gd name="connsiteX0" fmla="*/ 0 w 10220446"/>
              <a:gd name="connsiteY0" fmla="*/ 0 h 4369443"/>
              <a:gd name="connsiteX1" fmla="*/ 10220446 w 10220446"/>
              <a:gd name="connsiteY1" fmla="*/ 0 h 4369443"/>
              <a:gd name="connsiteX2" fmla="*/ 10220446 w 10220446"/>
              <a:gd name="connsiteY2" fmla="*/ 4369443 h 4369443"/>
              <a:gd name="connsiteX3" fmla="*/ 0 w 10220446"/>
              <a:gd name="connsiteY3" fmla="*/ 4369443 h 4369443"/>
              <a:gd name="connsiteX4" fmla="*/ 0 w 10220446"/>
              <a:gd name="connsiteY4" fmla="*/ 0 h 4369443"/>
              <a:gd name="connsiteX0-1" fmla="*/ 0 w 10220446"/>
              <a:gd name="connsiteY0-2" fmla="*/ 0 h 4369443"/>
              <a:gd name="connsiteX1-3" fmla="*/ 10220446 w 10220446"/>
              <a:gd name="connsiteY1-4" fmla="*/ 4369443 h 4369443"/>
              <a:gd name="connsiteX2-5" fmla="*/ 0 w 10220446"/>
              <a:gd name="connsiteY2-6" fmla="*/ 4369443 h 4369443"/>
              <a:gd name="connsiteX3-7" fmla="*/ 0 w 10220446"/>
              <a:gd name="connsiteY3-8" fmla="*/ 0 h 4369443"/>
              <a:gd name="connsiteX0-9" fmla="*/ 0 w 10220446"/>
              <a:gd name="connsiteY0-10" fmla="*/ 0 h 4369443"/>
              <a:gd name="connsiteX1-11" fmla="*/ 10220446 w 10220446"/>
              <a:gd name="connsiteY1-12" fmla="*/ 4369443 h 4369443"/>
              <a:gd name="connsiteX2-13" fmla="*/ 0 w 10220446"/>
              <a:gd name="connsiteY2-14" fmla="*/ 4369443 h 4369443"/>
              <a:gd name="connsiteX3-15" fmla="*/ 0 w 10220446"/>
              <a:gd name="connsiteY3-16" fmla="*/ 0 h 4369443"/>
              <a:gd name="connsiteX0-17" fmla="*/ 46298 w 10220446"/>
              <a:gd name="connsiteY0-18" fmla="*/ 0 h 5283843"/>
              <a:gd name="connsiteX1-19" fmla="*/ 10220446 w 10220446"/>
              <a:gd name="connsiteY1-20" fmla="*/ 5283843 h 5283843"/>
              <a:gd name="connsiteX2-21" fmla="*/ 0 w 10220446"/>
              <a:gd name="connsiteY2-22" fmla="*/ 5283843 h 5283843"/>
              <a:gd name="connsiteX3-23" fmla="*/ 46298 w 10220446"/>
              <a:gd name="connsiteY3-24" fmla="*/ 0 h 5283843"/>
              <a:gd name="connsiteX0-25" fmla="*/ 46298 w 10220446"/>
              <a:gd name="connsiteY0-26" fmla="*/ 0 h 5283843"/>
              <a:gd name="connsiteX1-27" fmla="*/ 10220446 w 10220446"/>
              <a:gd name="connsiteY1-28" fmla="*/ 5283843 h 5283843"/>
              <a:gd name="connsiteX2-29" fmla="*/ 0 w 10220446"/>
              <a:gd name="connsiteY2-30" fmla="*/ 5283843 h 5283843"/>
              <a:gd name="connsiteX3-31" fmla="*/ 46298 w 10220446"/>
              <a:gd name="connsiteY3-32" fmla="*/ 0 h 5283843"/>
              <a:gd name="connsiteX0-33" fmla="*/ 0 w 10243596"/>
              <a:gd name="connsiteY0-34" fmla="*/ 0 h 5006051"/>
              <a:gd name="connsiteX1-35" fmla="*/ 10243596 w 10243596"/>
              <a:gd name="connsiteY1-36" fmla="*/ 5006051 h 5006051"/>
              <a:gd name="connsiteX2-37" fmla="*/ 23150 w 10243596"/>
              <a:gd name="connsiteY2-38" fmla="*/ 5006051 h 5006051"/>
              <a:gd name="connsiteX3-39" fmla="*/ 0 w 10243596"/>
              <a:gd name="connsiteY3-40" fmla="*/ 0 h 5006051"/>
              <a:gd name="connsiteX0-41" fmla="*/ 0 w 10266745"/>
              <a:gd name="connsiteY0-42" fmla="*/ 0 h 5040775"/>
              <a:gd name="connsiteX1-43" fmla="*/ 10266745 w 10266745"/>
              <a:gd name="connsiteY1-44" fmla="*/ 5040775 h 5040775"/>
              <a:gd name="connsiteX2-45" fmla="*/ 23150 w 10266745"/>
              <a:gd name="connsiteY2-46" fmla="*/ 5006051 h 5040775"/>
              <a:gd name="connsiteX3-47" fmla="*/ 0 w 10266745"/>
              <a:gd name="connsiteY3-48" fmla="*/ 0 h 50407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266745" h="5040775">
                <a:moveTo>
                  <a:pt x="0" y="0"/>
                </a:moveTo>
                <a:cubicBezTo>
                  <a:pt x="2839655" y="2706547"/>
                  <a:pt x="5748760" y="3977833"/>
                  <a:pt x="10266745" y="5040775"/>
                </a:cubicBezTo>
                <a:lnTo>
                  <a:pt x="23150" y="5006051"/>
                </a:lnTo>
                <a:lnTo>
                  <a:pt x="0" y="0"/>
                </a:lnTo>
                <a:close/>
              </a:path>
            </a:pathLst>
          </a:custGeom>
          <a:solidFill>
            <a:srgbClr val="282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mtClean="0">
              <a:solidFill>
                <a:prstClr val="white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 rot="5400000">
            <a:off x="-1101950" y="1056836"/>
            <a:ext cx="6615038" cy="4455067"/>
            <a:chOff x="-19459" y="1813560"/>
            <a:chExt cx="5560356" cy="2629256"/>
          </a:xfrm>
        </p:grpSpPr>
        <p:sp>
          <p:nvSpPr>
            <p:cNvPr id="4" name="矩形 4"/>
            <p:cNvSpPr/>
            <p:nvPr/>
          </p:nvSpPr>
          <p:spPr>
            <a:xfrm>
              <a:off x="-19459" y="2689859"/>
              <a:ext cx="5145473" cy="1752957"/>
            </a:xfrm>
            <a:custGeom>
              <a:avLst/>
              <a:gdLst>
                <a:gd name="connsiteX0" fmla="*/ 0 w 5578997"/>
                <a:gd name="connsiteY0" fmla="*/ 0 h 2349661"/>
                <a:gd name="connsiteX1" fmla="*/ 5578997 w 5578997"/>
                <a:gd name="connsiteY1" fmla="*/ 0 h 2349661"/>
                <a:gd name="connsiteX2" fmla="*/ 5578997 w 5578997"/>
                <a:gd name="connsiteY2" fmla="*/ 2349661 h 2349661"/>
                <a:gd name="connsiteX3" fmla="*/ 0 w 5578997"/>
                <a:gd name="connsiteY3" fmla="*/ 2349661 h 2349661"/>
                <a:gd name="connsiteX4" fmla="*/ 0 w 5578997"/>
                <a:gd name="connsiteY4" fmla="*/ 0 h 2349661"/>
                <a:gd name="connsiteX0-1" fmla="*/ 0 w 5578997"/>
                <a:gd name="connsiteY0-2" fmla="*/ 0 h 2349661"/>
                <a:gd name="connsiteX1-3" fmla="*/ 5578997 w 5578997"/>
                <a:gd name="connsiteY1-4" fmla="*/ 2349661 h 2349661"/>
                <a:gd name="connsiteX2-5" fmla="*/ 0 w 5578997"/>
                <a:gd name="connsiteY2-6" fmla="*/ 2349661 h 2349661"/>
                <a:gd name="connsiteX3-7" fmla="*/ 0 w 5578997"/>
                <a:gd name="connsiteY3-8" fmla="*/ 0 h 2349661"/>
                <a:gd name="connsiteX0-9" fmla="*/ 0 w 5540897"/>
                <a:gd name="connsiteY0-10" fmla="*/ 0 h 2684941"/>
                <a:gd name="connsiteX1-11" fmla="*/ 5540897 w 5540897"/>
                <a:gd name="connsiteY1-12" fmla="*/ 2684941 h 2684941"/>
                <a:gd name="connsiteX2-13" fmla="*/ 0 w 5540897"/>
                <a:gd name="connsiteY2-14" fmla="*/ 2349661 h 2684941"/>
                <a:gd name="connsiteX3-15" fmla="*/ 0 w 5540897"/>
                <a:gd name="connsiteY3-16" fmla="*/ 0 h 2684941"/>
                <a:gd name="connsiteX0-17" fmla="*/ 0 w 5540897"/>
                <a:gd name="connsiteY0-18" fmla="*/ 0 h 2684941"/>
                <a:gd name="connsiteX1-19" fmla="*/ 5540897 w 5540897"/>
                <a:gd name="connsiteY1-20" fmla="*/ 2684941 h 2684941"/>
                <a:gd name="connsiteX2-21" fmla="*/ 0 w 5540897"/>
                <a:gd name="connsiteY2-22" fmla="*/ 2349661 h 2684941"/>
                <a:gd name="connsiteX3-23" fmla="*/ 0 w 5540897"/>
                <a:gd name="connsiteY3-24" fmla="*/ 0 h 2684941"/>
                <a:gd name="connsiteX0-25" fmla="*/ 0 w 5540897"/>
                <a:gd name="connsiteY0-26" fmla="*/ 0 h 2684941"/>
                <a:gd name="connsiteX1-27" fmla="*/ 5540897 w 5540897"/>
                <a:gd name="connsiteY1-28" fmla="*/ 2684941 h 2684941"/>
                <a:gd name="connsiteX2-29" fmla="*/ 0 w 5540897"/>
                <a:gd name="connsiteY2-30" fmla="*/ 2349661 h 2684941"/>
                <a:gd name="connsiteX3-31" fmla="*/ 0 w 5540897"/>
                <a:gd name="connsiteY3-32" fmla="*/ 0 h 2684941"/>
                <a:gd name="connsiteX0-33" fmla="*/ 0 w 5540897"/>
                <a:gd name="connsiteY0-34" fmla="*/ 0 h 2684941"/>
                <a:gd name="connsiteX1-35" fmla="*/ 5540897 w 5540897"/>
                <a:gd name="connsiteY1-36" fmla="*/ 2684941 h 2684941"/>
                <a:gd name="connsiteX2-37" fmla="*/ 0 w 5540897"/>
                <a:gd name="connsiteY2-38" fmla="*/ 2349661 h 2684941"/>
                <a:gd name="connsiteX3-39" fmla="*/ 0 w 5540897"/>
                <a:gd name="connsiteY3-40" fmla="*/ 0 h 2684941"/>
                <a:gd name="connsiteX0-41" fmla="*/ 0 w 5540897"/>
                <a:gd name="connsiteY0-42" fmla="*/ 0 h 2694005"/>
                <a:gd name="connsiteX1-43" fmla="*/ 5540897 w 5540897"/>
                <a:gd name="connsiteY1-44" fmla="*/ 2684941 h 2694005"/>
                <a:gd name="connsiteX2-45" fmla="*/ 0 w 5540897"/>
                <a:gd name="connsiteY2-46" fmla="*/ 2349661 h 2694005"/>
                <a:gd name="connsiteX3-47" fmla="*/ 0 w 5540897"/>
                <a:gd name="connsiteY3-48" fmla="*/ 0 h 2694005"/>
                <a:gd name="connsiteX0-49" fmla="*/ 0 w 5540897"/>
                <a:gd name="connsiteY0-50" fmla="*/ 0 h 2687257"/>
                <a:gd name="connsiteX1-51" fmla="*/ 5540897 w 5540897"/>
                <a:gd name="connsiteY1-52" fmla="*/ 2684941 h 2687257"/>
                <a:gd name="connsiteX2-53" fmla="*/ 0 w 5540897"/>
                <a:gd name="connsiteY2-54" fmla="*/ 1374301 h 2687257"/>
                <a:gd name="connsiteX3-55" fmla="*/ 0 w 5540897"/>
                <a:gd name="connsiteY3-56" fmla="*/ 0 h 2687257"/>
                <a:gd name="connsiteX0-57" fmla="*/ 0 w 5540897"/>
                <a:gd name="connsiteY0-58" fmla="*/ 0 h 2690956"/>
                <a:gd name="connsiteX1-59" fmla="*/ 5540897 w 5540897"/>
                <a:gd name="connsiteY1-60" fmla="*/ 2684941 h 2690956"/>
                <a:gd name="connsiteX2-61" fmla="*/ 0 w 5540897"/>
                <a:gd name="connsiteY2-62" fmla="*/ 1374301 h 2690956"/>
                <a:gd name="connsiteX3-63" fmla="*/ 0 w 5540897"/>
                <a:gd name="connsiteY3-64" fmla="*/ 0 h 2690956"/>
                <a:gd name="connsiteX0-65" fmla="*/ 0 w 5540897"/>
                <a:gd name="connsiteY0-66" fmla="*/ 0 h 2684941"/>
                <a:gd name="connsiteX1-67" fmla="*/ 5540897 w 5540897"/>
                <a:gd name="connsiteY1-68" fmla="*/ 2684941 h 2684941"/>
                <a:gd name="connsiteX2-69" fmla="*/ 0 w 5540897"/>
                <a:gd name="connsiteY2-70" fmla="*/ 1374301 h 2684941"/>
                <a:gd name="connsiteX3-71" fmla="*/ 0 w 5540897"/>
                <a:gd name="connsiteY3-72" fmla="*/ 0 h 2684941"/>
                <a:gd name="connsiteX0-73" fmla="*/ 0 w 5540897"/>
                <a:gd name="connsiteY0-74" fmla="*/ 0 h 2715838"/>
                <a:gd name="connsiteX1-75" fmla="*/ 5540897 w 5540897"/>
                <a:gd name="connsiteY1-76" fmla="*/ 2684941 h 2715838"/>
                <a:gd name="connsiteX2-77" fmla="*/ 0 w 5540897"/>
                <a:gd name="connsiteY2-78" fmla="*/ 1374301 h 2715838"/>
                <a:gd name="connsiteX3-79" fmla="*/ 0 w 5540897"/>
                <a:gd name="connsiteY3-80" fmla="*/ 0 h 2715838"/>
                <a:gd name="connsiteX0-81" fmla="*/ 0 w 5540897"/>
                <a:gd name="connsiteY0-82" fmla="*/ 0 h 2715838"/>
                <a:gd name="connsiteX1-83" fmla="*/ 5540897 w 5540897"/>
                <a:gd name="connsiteY1-84" fmla="*/ 2684941 h 2715838"/>
                <a:gd name="connsiteX2-85" fmla="*/ 0 w 5540897"/>
                <a:gd name="connsiteY2-86" fmla="*/ 1374301 h 2715838"/>
                <a:gd name="connsiteX3-87" fmla="*/ 0 w 5540897"/>
                <a:gd name="connsiteY3-88" fmla="*/ 0 h 2715838"/>
                <a:gd name="connsiteX0-89" fmla="*/ 0 w 5540897"/>
                <a:gd name="connsiteY0-90" fmla="*/ 0 h 2715838"/>
                <a:gd name="connsiteX1-91" fmla="*/ 5540897 w 5540897"/>
                <a:gd name="connsiteY1-92" fmla="*/ 2684941 h 2715838"/>
                <a:gd name="connsiteX2-93" fmla="*/ 0 w 5540897"/>
                <a:gd name="connsiteY2-94" fmla="*/ 1374301 h 2715838"/>
                <a:gd name="connsiteX3-95" fmla="*/ 0 w 5540897"/>
                <a:gd name="connsiteY3-96" fmla="*/ 0 h 2715838"/>
                <a:gd name="connsiteX0-97" fmla="*/ 0 w 5540897"/>
                <a:gd name="connsiteY0-98" fmla="*/ 0 h 2715838"/>
                <a:gd name="connsiteX1-99" fmla="*/ 5540897 w 5540897"/>
                <a:gd name="connsiteY1-100" fmla="*/ 2684941 h 2715838"/>
                <a:gd name="connsiteX2-101" fmla="*/ 0 w 5540897"/>
                <a:gd name="connsiteY2-102" fmla="*/ 1374301 h 2715838"/>
                <a:gd name="connsiteX3-103" fmla="*/ 0 w 5540897"/>
                <a:gd name="connsiteY3-104" fmla="*/ 0 h 2715838"/>
                <a:gd name="connsiteX0-105" fmla="*/ 0 w 5540897"/>
                <a:gd name="connsiteY0-106" fmla="*/ 0 h 2715838"/>
                <a:gd name="connsiteX1-107" fmla="*/ 5540897 w 5540897"/>
                <a:gd name="connsiteY1-108" fmla="*/ 2684941 h 2715838"/>
                <a:gd name="connsiteX2-109" fmla="*/ 0 w 5540897"/>
                <a:gd name="connsiteY2-110" fmla="*/ 1374301 h 2715838"/>
                <a:gd name="connsiteX3-111" fmla="*/ 0 w 5540897"/>
                <a:gd name="connsiteY3-112" fmla="*/ 0 h 2715838"/>
                <a:gd name="connsiteX0-113" fmla="*/ 0 w 5540897"/>
                <a:gd name="connsiteY0-114" fmla="*/ 0 h 2684953"/>
                <a:gd name="connsiteX1-115" fmla="*/ 5540897 w 5540897"/>
                <a:gd name="connsiteY1-116" fmla="*/ 2684941 h 2684953"/>
                <a:gd name="connsiteX2-117" fmla="*/ 0 w 5540897"/>
                <a:gd name="connsiteY2-118" fmla="*/ 1374301 h 2684953"/>
                <a:gd name="connsiteX3-119" fmla="*/ 0 w 5540897"/>
                <a:gd name="connsiteY3-120" fmla="*/ 0 h 2684953"/>
                <a:gd name="connsiteX0-121" fmla="*/ 0 w 5106557"/>
                <a:gd name="connsiteY0-122" fmla="*/ 0 h 2011817"/>
                <a:gd name="connsiteX1-123" fmla="*/ 5106557 w 5106557"/>
                <a:gd name="connsiteY1-124" fmla="*/ 1938181 h 2011817"/>
                <a:gd name="connsiteX2-125" fmla="*/ 0 w 5106557"/>
                <a:gd name="connsiteY2-126" fmla="*/ 1374301 h 2011817"/>
                <a:gd name="connsiteX3-127" fmla="*/ 0 w 5106557"/>
                <a:gd name="connsiteY3-128" fmla="*/ 0 h 2011817"/>
                <a:gd name="connsiteX0-129" fmla="*/ 0 w 5106557"/>
                <a:gd name="connsiteY0-130" fmla="*/ 0 h 2011817"/>
                <a:gd name="connsiteX1-131" fmla="*/ 5106557 w 5106557"/>
                <a:gd name="connsiteY1-132" fmla="*/ 1938181 h 2011817"/>
                <a:gd name="connsiteX2-133" fmla="*/ 0 w 5106557"/>
                <a:gd name="connsiteY2-134" fmla="*/ 1374301 h 2011817"/>
                <a:gd name="connsiteX3-135" fmla="*/ 0 w 5106557"/>
                <a:gd name="connsiteY3-136" fmla="*/ 0 h 2011817"/>
                <a:gd name="connsiteX0-137" fmla="*/ 0 w 5106557"/>
                <a:gd name="connsiteY0-138" fmla="*/ 0 h 1944110"/>
                <a:gd name="connsiteX1-139" fmla="*/ 5106557 w 5106557"/>
                <a:gd name="connsiteY1-140" fmla="*/ 1938181 h 1944110"/>
                <a:gd name="connsiteX2-141" fmla="*/ 0 w 5106557"/>
                <a:gd name="connsiteY2-142" fmla="*/ 1122841 h 1944110"/>
                <a:gd name="connsiteX3-143" fmla="*/ 0 w 5106557"/>
                <a:gd name="connsiteY3-144" fmla="*/ 0 h 1944110"/>
                <a:gd name="connsiteX0-145" fmla="*/ 19458 w 5126015"/>
                <a:gd name="connsiteY0-146" fmla="*/ 0 h 2384465"/>
                <a:gd name="connsiteX1-147" fmla="*/ 5126015 w 5126015"/>
                <a:gd name="connsiteY1-148" fmla="*/ 1938181 h 2384465"/>
                <a:gd name="connsiteX2-149" fmla="*/ 0 w 5126015"/>
                <a:gd name="connsiteY2-150" fmla="*/ 1978759 h 2384465"/>
                <a:gd name="connsiteX3-151" fmla="*/ 19458 w 5126015"/>
                <a:gd name="connsiteY3-152" fmla="*/ 0 h 2384465"/>
                <a:gd name="connsiteX0-153" fmla="*/ 19458 w 5126015"/>
                <a:gd name="connsiteY0-154" fmla="*/ 0 h 1984550"/>
                <a:gd name="connsiteX1-155" fmla="*/ 5126015 w 5126015"/>
                <a:gd name="connsiteY1-156" fmla="*/ 1938181 h 1984550"/>
                <a:gd name="connsiteX2-157" fmla="*/ 0 w 5126015"/>
                <a:gd name="connsiteY2-158" fmla="*/ 1978759 h 1984550"/>
                <a:gd name="connsiteX3-159" fmla="*/ 19458 w 5126015"/>
                <a:gd name="connsiteY3-160" fmla="*/ 0 h 1984550"/>
                <a:gd name="connsiteX0-161" fmla="*/ 19458 w 5145473"/>
                <a:gd name="connsiteY0-162" fmla="*/ 0 h 1978759"/>
                <a:gd name="connsiteX1-163" fmla="*/ 5145473 w 5145473"/>
                <a:gd name="connsiteY1-164" fmla="*/ 1976736 h 1978759"/>
                <a:gd name="connsiteX2-165" fmla="*/ 0 w 5145473"/>
                <a:gd name="connsiteY2-166" fmla="*/ 1978759 h 1978759"/>
                <a:gd name="connsiteX3-167" fmla="*/ 19458 w 5145473"/>
                <a:gd name="connsiteY3-168" fmla="*/ 0 h 19787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145473" h="1978759">
                  <a:moveTo>
                    <a:pt x="19458" y="0"/>
                  </a:moveTo>
                  <a:cubicBezTo>
                    <a:pt x="1180624" y="1062620"/>
                    <a:pt x="1675447" y="1066516"/>
                    <a:pt x="5145473" y="1976736"/>
                  </a:cubicBezTo>
                  <a:lnTo>
                    <a:pt x="0" y="1978759"/>
                  </a:lnTo>
                  <a:lnTo>
                    <a:pt x="19458" y="0"/>
                  </a:lnTo>
                  <a:close/>
                </a:path>
              </a:pathLst>
            </a:custGeom>
            <a:solidFill>
              <a:srgbClr val="B6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mtClean="0">
                <a:solidFill>
                  <a:srgbClr val="B61117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813560"/>
              <a:ext cx="5540897" cy="2623125"/>
            </a:xfrm>
            <a:custGeom>
              <a:avLst/>
              <a:gdLst>
                <a:gd name="connsiteX0" fmla="*/ 0 w 5578997"/>
                <a:gd name="connsiteY0" fmla="*/ 0 h 2349661"/>
                <a:gd name="connsiteX1" fmla="*/ 5578997 w 5578997"/>
                <a:gd name="connsiteY1" fmla="*/ 0 h 2349661"/>
                <a:gd name="connsiteX2" fmla="*/ 5578997 w 5578997"/>
                <a:gd name="connsiteY2" fmla="*/ 2349661 h 2349661"/>
                <a:gd name="connsiteX3" fmla="*/ 0 w 5578997"/>
                <a:gd name="connsiteY3" fmla="*/ 2349661 h 2349661"/>
                <a:gd name="connsiteX4" fmla="*/ 0 w 5578997"/>
                <a:gd name="connsiteY4" fmla="*/ 0 h 2349661"/>
                <a:gd name="connsiteX0-1" fmla="*/ 0 w 5578997"/>
                <a:gd name="connsiteY0-2" fmla="*/ 0 h 2349661"/>
                <a:gd name="connsiteX1-3" fmla="*/ 5578997 w 5578997"/>
                <a:gd name="connsiteY1-4" fmla="*/ 2349661 h 2349661"/>
                <a:gd name="connsiteX2-5" fmla="*/ 0 w 5578997"/>
                <a:gd name="connsiteY2-6" fmla="*/ 2349661 h 2349661"/>
                <a:gd name="connsiteX3-7" fmla="*/ 0 w 5578997"/>
                <a:gd name="connsiteY3-8" fmla="*/ 0 h 2349661"/>
                <a:gd name="connsiteX0-9" fmla="*/ 0 w 5540897"/>
                <a:gd name="connsiteY0-10" fmla="*/ 0 h 2684941"/>
                <a:gd name="connsiteX1-11" fmla="*/ 5540897 w 5540897"/>
                <a:gd name="connsiteY1-12" fmla="*/ 2684941 h 2684941"/>
                <a:gd name="connsiteX2-13" fmla="*/ 0 w 5540897"/>
                <a:gd name="connsiteY2-14" fmla="*/ 2349661 h 2684941"/>
                <a:gd name="connsiteX3-15" fmla="*/ 0 w 5540897"/>
                <a:gd name="connsiteY3-16" fmla="*/ 0 h 2684941"/>
                <a:gd name="connsiteX0-17" fmla="*/ 0 w 5540897"/>
                <a:gd name="connsiteY0-18" fmla="*/ 0 h 2684941"/>
                <a:gd name="connsiteX1-19" fmla="*/ 5540897 w 5540897"/>
                <a:gd name="connsiteY1-20" fmla="*/ 2684941 h 2684941"/>
                <a:gd name="connsiteX2-21" fmla="*/ 0 w 5540897"/>
                <a:gd name="connsiteY2-22" fmla="*/ 2349661 h 2684941"/>
                <a:gd name="connsiteX3-23" fmla="*/ 0 w 5540897"/>
                <a:gd name="connsiteY3-24" fmla="*/ 0 h 2684941"/>
                <a:gd name="connsiteX0-25" fmla="*/ 0 w 5540897"/>
                <a:gd name="connsiteY0-26" fmla="*/ 0 h 2684941"/>
                <a:gd name="connsiteX1-27" fmla="*/ 5540897 w 5540897"/>
                <a:gd name="connsiteY1-28" fmla="*/ 2684941 h 2684941"/>
                <a:gd name="connsiteX2-29" fmla="*/ 0 w 5540897"/>
                <a:gd name="connsiteY2-30" fmla="*/ 2349661 h 2684941"/>
                <a:gd name="connsiteX3-31" fmla="*/ 0 w 5540897"/>
                <a:gd name="connsiteY3-32" fmla="*/ 0 h 2684941"/>
                <a:gd name="connsiteX0-33" fmla="*/ 0 w 5540897"/>
                <a:gd name="connsiteY0-34" fmla="*/ 0 h 2684941"/>
                <a:gd name="connsiteX1-35" fmla="*/ 5540897 w 5540897"/>
                <a:gd name="connsiteY1-36" fmla="*/ 2684941 h 2684941"/>
                <a:gd name="connsiteX2-37" fmla="*/ 0 w 5540897"/>
                <a:gd name="connsiteY2-38" fmla="*/ 2349661 h 2684941"/>
                <a:gd name="connsiteX3-39" fmla="*/ 0 w 5540897"/>
                <a:gd name="connsiteY3-40" fmla="*/ 0 h 2684941"/>
                <a:gd name="connsiteX0-41" fmla="*/ 0 w 5540897"/>
                <a:gd name="connsiteY0-42" fmla="*/ 0 h 2694005"/>
                <a:gd name="connsiteX1-43" fmla="*/ 5540897 w 5540897"/>
                <a:gd name="connsiteY1-44" fmla="*/ 2684941 h 2694005"/>
                <a:gd name="connsiteX2-45" fmla="*/ 0 w 5540897"/>
                <a:gd name="connsiteY2-46" fmla="*/ 2349661 h 2694005"/>
                <a:gd name="connsiteX3-47" fmla="*/ 0 w 5540897"/>
                <a:gd name="connsiteY3-48" fmla="*/ 0 h 2694005"/>
                <a:gd name="connsiteX0-49" fmla="*/ 0 w 5540897"/>
                <a:gd name="connsiteY0-50" fmla="*/ 0 h 2687257"/>
                <a:gd name="connsiteX1-51" fmla="*/ 5540897 w 5540897"/>
                <a:gd name="connsiteY1-52" fmla="*/ 2684941 h 2687257"/>
                <a:gd name="connsiteX2-53" fmla="*/ 0 w 5540897"/>
                <a:gd name="connsiteY2-54" fmla="*/ 1374301 h 2687257"/>
                <a:gd name="connsiteX3-55" fmla="*/ 0 w 5540897"/>
                <a:gd name="connsiteY3-56" fmla="*/ 0 h 2687257"/>
                <a:gd name="connsiteX0-57" fmla="*/ 0 w 5540897"/>
                <a:gd name="connsiteY0-58" fmla="*/ 0 h 2690956"/>
                <a:gd name="connsiteX1-59" fmla="*/ 5540897 w 5540897"/>
                <a:gd name="connsiteY1-60" fmla="*/ 2684941 h 2690956"/>
                <a:gd name="connsiteX2-61" fmla="*/ 0 w 5540897"/>
                <a:gd name="connsiteY2-62" fmla="*/ 1374301 h 2690956"/>
                <a:gd name="connsiteX3-63" fmla="*/ 0 w 5540897"/>
                <a:gd name="connsiteY3-64" fmla="*/ 0 h 2690956"/>
                <a:gd name="connsiteX0-65" fmla="*/ 0 w 5540897"/>
                <a:gd name="connsiteY0-66" fmla="*/ 0 h 2684941"/>
                <a:gd name="connsiteX1-67" fmla="*/ 5540897 w 5540897"/>
                <a:gd name="connsiteY1-68" fmla="*/ 2684941 h 2684941"/>
                <a:gd name="connsiteX2-69" fmla="*/ 0 w 5540897"/>
                <a:gd name="connsiteY2-70" fmla="*/ 1374301 h 2684941"/>
                <a:gd name="connsiteX3-71" fmla="*/ 0 w 5540897"/>
                <a:gd name="connsiteY3-72" fmla="*/ 0 h 2684941"/>
                <a:gd name="connsiteX0-73" fmla="*/ 0 w 5540897"/>
                <a:gd name="connsiteY0-74" fmla="*/ 0 h 2715838"/>
                <a:gd name="connsiteX1-75" fmla="*/ 5540897 w 5540897"/>
                <a:gd name="connsiteY1-76" fmla="*/ 2684941 h 2715838"/>
                <a:gd name="connsiteX2-77" fmla="*/ 0 w 5540897"/>
                <a:gd name="connsiteY2-78" fmla="*/ 1374301 h 2715838"/>
                <a:gd name="connsiteX3-79" fmla="*/ 0 w 5540897"/>
                <a:gd name="connsiteY3-80" fmla="*/ 0 h 2715838"/>
                <a:gd name="connsiteX0-81" fmla="*/ 0 w 5540897"/>
                <a:gd name="connsiteY0-82" fmla="*/ 0 h 2715838"/>
                <a:gd name="connsiteX1-83" fmla="*/ 5540897 w 5540897"/>
                <a:gd name="connsiteY1-84" fmla="*/ 2684941 h 2715838"/>
                <a:gd name="connsiteX2-85" fmla="*/ 0 w 5540897"/>
                <a:gd name="connsiteY2-86" fmla="*/ 1374301 h 2715838"/>
                <a:gd name="connsiteX3-87" fmla="*/ 0 w 5540897"/>
                <a:gd name="connsiteY3-88" fmla="*/ 0 h 2715838"/>
                <a:gd name="connsiteX0-89" fmla="*/ 0 w 5540897"/>
                <a:gd name="connsiteY0-90" fmla="*/ 0 h 2715838"/>
                <a:gd name="connsiteX1-91" fmla="*/ 5540897 w 5540897"/>
                <a:gd name="connsiteY1-92" fmla="*/ 2684941 h 2715838"/>
                <a:gd name="connsiteX2-93" fmla="*/ 0 w 5540897"/>
                <a:gd name="connsiteY2-94" fmla="*/ 1374301 h 2715838"/>
                <a:gd name="connsiteX3-95" fmla="*/ 0 w 5540897"/>
                <a:gd name="connsiteY3-96" fmla="*/ 0 h 2715838"/>
                <a:gd name="connsiteX0-97" fmla="*/ 0 w 5540897"/>
                <a:gd name="connsiteY0-98" fmla="*/ 0 h 2715838"/>
                <a:gd name="connsiteX1-99" fmla="*/ 5540897 w 5540897"/>
                <a:gd name="connsiteY1-100" fmla="*/ 2684941 h 2715838"/>
                <a:gd name="connsiteX2-101" fmla="*/ 0 w 5540897"/>
                <a:gd name="connsiteY2-102" fmla="*/ 1374301 h 2715838"/>
                <a:gd name="connsiteX3-103" fmla="*/ 0 w 5540897"/>
                <a:gd name="connsiteY3-104" fmla="*/ 0 h 2715838"/>
                <a:gd name="connsiteX0-105" fmla="*/ 0 w 5540897"/>
                <a:gd name="connsiteY0-106" fmla="*/ 0 h 2715838"/>
                <a:gd name="connsiteX1-107" fmla="*/ 5540897 w 5540897"/>
                <a:gd name="connsiteY1-108" fmla="*/ 2684941 h 2715838"/>
                <a:gd name="connsiteX2-109" fmla="*/ 0 w 5540897"/>
                <a:gd name="connsiteY2-110" fmla="*/ 1374301 h 2715838"/>
                <a:gd name="connsiteX3-111" fmla="*/ 0 w 5540897"/>
                <a:gd name="connsiteY3-112" fmla="*/ 0 h 2715838"/>
                <a:gd name="connsiteX0-113" fmla="*/ 0 w 5540897"/>
                <a:gd name="connsiteY0-114" fmla="*/ 0 h 2684953"/>
                <a:gd name="connsiteX1-115" fmla="*/ 5540897 w 5540897"/>
                <a:gd name="connsiteY1-116" fmla="*/ 2684941 h 2684953"/>
                <a:gd name="connsiteX2-117" fmla="*/ 0 w 5540897"/>
                <a:gd name="connsiteY2-118" fmla="*/ 1374301 h 2684953"/>
                <a:gd name="connsiteX3-119" fmla="*/ 0 w 5540897"/>
                <a:gd name="connsiteY3-120" fmla="*/ 0 h 26849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540897" h="2684953">
                  <a:moveTo>
                    <a:pt x="0" y="0"/>
                  </a:moveTo>
                  <a:cubicBezTo>
                    <a:pt x="1161166" y="1062620"/>
                    <a:pt x="2070871" y="1774721"/>
                    <a:pt x="5540897" y="2684941"/>
                  </a:cubicBezTo>
                  <a:cubicBezTo>
                    <a:pt x="3267211" y="2687481"/>
                    <a:pt x="2106046" y="2309021"/>
                    <a:pt x="0" y="13743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C16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mtClean="0">
                <a:solidFill>
                  <a:srgbClr val="B61117"/>
                </a:solidFill>
              </a:endParaRPr>
            </a:p>
          </p:txBody>
        </p:sp>
      </p:grpSp>
      <p:sp>
        <p:nvSpPr>
          <p:cNvPr id="8" name="TextBox 31"/>
          <p:cNvSpPr txBox="1"/>
          <p:nvPr/>
        </p:nvSpPr>
        <p:spPr>
          <a:xfrm>
            <a:off x="6560820" y="2061845"/>
            <a:ext cx="47244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sz="60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三大特性</a:t>
            </a:r>
            <a:endParaRPr lang="zh-CN" altLang="en-US" sz="600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TextBox 31"/>
          <p:cNvSpPr txBox="1"/>
          <p:nvPr/>
        </p:nvSpPr>
        <p:spPr>
          <a:xfrm>
            <a:off x="5135399" y="1817225"/>
            <a:ext cx="1425566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13800" dirty="0" smtClean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701494" y="3245798"/>
            <a:ext cx="1652692" cy="316866"/>
            <a:chOff x="3865880" y="2631717"/>
            <a:chExt cx="1239519" cy="237649"/>
          </a:xfrm>
        </p:grpSpPr>
        <p:sp>
          <p:nvSpPr>
            <p:cNvPr id="14" name="椭圆 13"/>
            <p:cNvSpPr/>
            <p:nvPr/>
          </p:nvSpPr>
          <p:spPr>
            <a:xfrm>
              <a:off x="3865880" y="2716802"/>
              <a:ext cx="91440" cy="91440"/>
            </a:xfrm>
            <a:prstGeom prst="ellipse">
              <a:avLst/>
            </a:prstGeom>
            <a:solidFill>
              <a:srgbClr val="B6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5" name="文本框 128"/>
            <p:cNvSpPr txBox="1"/>
            <p:nvPr/>
          </p:nvSpPr>
          <p:spPr>
            <a:xfrm>
              <a:off x="3934460" y="2631717"/>
              <a:ext cx="1170939" cy="237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1465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层叠性</a:t>
              </a:r>
              <a:endParaRPr lang="zh-CN" sz="1465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701494" y="3763347"/>
            <a:ext cx="2261529" cy="541020"/>
            <a:chOff x="2454990" y="3009163"/>
            <a:chExt cx="1696147" cy="405764"/>
          </a:xfrm>
        </p:grpSpPr>
        <p:sp>
          <p:nvSpPr>
            <p:cNvPr id="17" name="椭圆 16"/>
            <p:cNvSpPr/>
            <p:nvPr/>
          </p:nvSpPr>
          <p:spPr>
            <a:xfrm>
              <a:off x="2454990" y="3094248"/>
              <a:ext cx="91440" cy="91440"/>
            </a:xfrm>
            <a:prstGeom prst="ellipse">
              <a:avLst/>
            </a:prstGeom>
            <a:solidFill>
              <a:srgbClr val="B6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8" name="文本框 128"/>
            <p:cNvSpPr txBox="1"/>
            <p:nvPr/>
          </p:nvSpPr>
          <p:spPr>
            <a:xfrm>
              <a:off x="2523569" y="3009163"/>
              <a:ext cx="1627568" cy="405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146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特殊性</a:t>
              </a:r>
              <a:endParaRPr lang="zh-CN" sz="146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sz="1465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1042249" y="70586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延迟付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6701494" y="4304367"/>
            <a:ext cx="2714625" cy="315595"/>
            <a:chOff x="2454990" y="3009163"/>
            <a:chExt cx="2035969" cy="236696"/>
          </a:xfrm>
        </p:grpSpPr>
        <p:sp>
          <p:nvSpPr>
            <p:cNvPr id="10" name="椭圆 9"/>
            <p:cNvSpPr/>
            <p:nvPr/>
          </p:nvSpPr>
          <p:spPr>
            <a:xfrm>
              <a:off x="2454990" y="3094248"/>
              <a:ext cx="91440" cy="91440"/>
            </a:xfrm>
            <a:prstGeom prst="ellipse">
              <a:avLst/>
            </a:prstGeom>
            <a:solidFill>
              <a:srgbClr val="B6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1" name="文本框 128"/>
            <p:cNvSpPr txBox="1"/>
            <p:nvPr/>
          </p:nvSpPr>
          <p:spPr>
            <a:xfrm>
              <a:off x="2523570" y="3009163"/>
              <a:ext cx="1967389" cy="236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sz="146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继承</a:t>
              </a:r>
              <a:endParaRPr lang="zh-CN" sz="1465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Tm="0">
        <p14:flash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/>
      <p:bldP spid="9" grpId="0"/>
      <p:bldP spid="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层叠性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rcRect r="1270"/>
          <a:stretch>
            <a:fillRect/>
          </a:stretch>
        </p:blipFill>
        <p:spPr>
          <a:xfrm>
            <a:off x="2279650" y="1106170"/>
            <a:ext cx="3751580" cy="12858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25170" y="110617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浏览器默认：</a:t>
            </a:r>
            <a:endParaRPr lang="zh-CN" altLang="en-US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50" y="2852420"/>
            <a:ext cx="3202305" cy="39592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25170" y="285242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用户自定义：</a:t>
            </a:r>
            <a:endParaRPr lang="zh-CN" altLang="en-US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750" y="1106170"/>
            <a:ext cx="3771265" cy="9810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478270" y="110617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开发者定义：</a:t>
            </a:r>
            <a:endParaRPr lang="zh-CN" altLang="en-US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343650" y="163195"/>
            <a:ext cx="0" cy="65449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750" y="3220720"/>
            <a:ext cx="3771265" cy="271399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478270" y="3251835"/>
            <a:ext cx="1554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层叠：</a:t>
            </a:r>
            <a:endParaRPr lang="zh-CN" altLang="en-US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优先级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042249" y="70586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延迟付</a:t>
            </a:r>
            <a:endParaRPr lang="zh-CN" altLang="en-US" dirty="0"/>
          </a:p>
        </p:txBody>
      </p:sp>
      <p:graphicFrame>
        <p:nvGraphicFramePr>
          <p:cNvPr id="6" name="表格 5"/>
          <p:cNvGraphicFramePr/>
          <p:nvPr/>
        </p:nvGraphicFramePr>
        <p:xfrm>
          <a:off x="3069590" y="2514600"/>
          <a:ext cx="605282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8390"/>
                <a:gridCol w="242443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选择器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优先级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浏览器默认样式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最低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用户自定义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高于默认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开发者定义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高于用户定义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带有</a:t>
                      </a:r>
                      <a:r>
                        <a:rPr lang="en-US" altLang="zh-CN"/>
                        <a:t>!important</a:t>
                      </a:r>
                      <a:r>
                        <a:rPr lang="zh-CN" altLang="en-US"/>
                        <a:t>的</a:t>
                      </a:r>
                      <a:r>
                        <a:rPr lang="en-US" altLang="zh-CN"/>
                        <a:t>CSS</a:t>
                      </a:r>
                      <a:r>
                        <a:rPr lang="zh-CN" altLang="en-US"/>
                        <a:t>属性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最高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特殊性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042249" y="70586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延迟付</a:t>
            </a:r>
            <a:endParaRPr lang="zh-CN" altLang="en-US" dirty="0"/>
          </a:p>
        </p:txBody>
      </p:sp>
      <p:graphicFrame>
        <p:nvGraphicFramePr>
          <p:cNvPr id="6" name="表格 5"/>
          <p:cNvGraphicFramePr/>
          <p:nvPr/>
        </p:nvGraphicFramePr>
        <p:xfrm>
          <a:off x="3069590" y="2665095"/>
          <a:ext cx="605282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8390"/>
                <a:gridCol w="242443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选择器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权重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通用选择器*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0-0-0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标签选择器、伪元素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0-0-1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类选择器、属性选择器、伪类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0-1-0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ID选择器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1-0-0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style</a:t>
                      </a:r>
                      <a:r>
                        <a:rPr lang="zh-CN" altLang="en-US"/>
                        <a:t>属性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权重高于</a:t>
                      </a:r>
                      <a:r>
                        <a:rPr lang="en-US" altLang="zh-CN" sz="1800">
                          <a:sym typeface="+mn-ea"/>
                        </a:rPr>
                        <a:t>ID</a:t>
                      </a:r>
                      <a:r>
                        <a:rPr lang="zh-CN" altLang="en-US" sz="1800">
                          <a:sym typeface="+mn-ea"/>
                        </a:rPr>
                        <a:t>选择器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35660" y="1565275"/>
            <a:ext cx="105213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开发者可以对同一个元素定义多次样式，这时就需要使用特殊性计算出最特殊的选择器</a:t>
            </a:r>
            <a:endParaRPr lang="zh-CN" altLang="en-US" sz="20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</a:t>
            </a: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273" name="TextBox 3"/>
          <p:cNvSpPr txBox="1"/>
          <p:nvPr/>
        </p:nvSpPr>
        <p:spPr>
          <a:xfrm>
            <a:off x="576263" y="1041400"/>
            <a:ext cx="10982325" cy="7048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lvl="1" indent="532130" eaLnBrk="1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各选择器优先级运算</a:t>
            </a:r>
            <a:endParaRPr lang="en-US" altLang="zh-CN" sz="30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4274" name="TextBox 3"/>
          <p:cNvSpPr txBox="1"/>
          <p:nvPr/>
        </p:nvSpPr>
        <p:spPr>
          <a:xfrm>
            <a:off x="696913" y="3627438"/>
            <a:ext cx="10982325" cy="8302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32130" lvl="1" indent="531495" algn="l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4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a      ,    b      ,      c      ,     d</a:t>
            </a:r>
            <a:endParaRPr lang="zh-CN" altLang="en-US" sz="4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4275" name="TextBox 3"/>
          <p:cNvSpPr txBox="1"/>
          <p:nvPr/>
        </p:nvSpPr>
        <p:spPr>
          <a:xfrm>
            <a:off x="336550" y="1841500"/>
            <a:ext cx="10982325" cy="13223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32130" lvl="1" indent="531495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CSS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样式选择器分为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4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个等级，可以为这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4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种等级为依据确定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CSS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选择器的优先级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4277" name="TextBox 3"/>
          <p:cNvSpPr txBox="1"/>
          <p:nvPr/>
        </p:nvSpPr>
        <p:spPr>
          <a:xfrm>
            <a:off x="1352550" y="5127625"/>
            <a:ext cx="2036763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lvl="1" indent="0" algn="l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行间样式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4278" name="TextBox 3"/>
          <p:cNvSpPr txBox="1"/>
          <p:nvPr/>
        </p:nvSpPr>
        <p:spPr>
          <a:xfrm>
            <a:off x="3768725" y="5127625"/>
            <a:ext cx="2205038" cy="461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lvl="1" indent="0" algn="l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ID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选择器总数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4279" name="TextBox 3"/>
          <p:cNvSpPr txBox="1"/>
          <p:nvPr/>
        </p:nvSpPr>
        <p:spPr>
          <a:xfrm>
            <a:off x="6361113" y="5127625"/>
            <a:ext cx="2552700" cy="461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lvl="1" indent="0" algn="l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class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选择器总数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4280" name="TextBox 3"/>
          <p:cNvSpPr txBox="1"/>
          <p:nvPr/>
        </p:nvSpPr>
        <p:spPr>
          <a:xfrm>
            <a:off x="9110663" y="5127625"/>
            <a:ext cx="2659062" cy="482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0" lvl="1" indent="0" algn="l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标签名选择器总数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</a:t>
            </a: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322" name="文本框 1"/>
          <p:cNvSpPr txBox="1"/>
          <p:nvPr/>
        </p:nvSpPr>
        <p:spPr>
          <a:xfrm>
            <a:off x="1006475" y="2084388"/>
            <a:ext cx="4754563" cy="5810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0" lvl="1" indent="0" eaLnBrk="1" hangingPunct="1">
              <a:spcBef>
                <a:spcPct val="0"/>
              </a:spcBef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各类选择器优先级快速运算</a:t>
            </a:r>
            <a:endParaRPr lang="zh-CN" altLang="en-US">
              <a:latin typeface="Gill Sans" charset="0"/>
              <a:ea typeface="MS PGothic" panose="020B0600070205080204" charset="-128"/>
              <a:sym typeface="Gill Sans" charset="0"/>
            </a:endParaRPr>
          </a:p>
        </p:txBody>
      </p:sp>
      <p:sp>
        <p:nvSpPr>
          <p:cNvPr id="56323" name="文本框 2"/>
          <p:cNvSpPr txBox="1"/>
          <p:nvPr/>
        </p:nvSpPr>
        <p:spPr>
          <a:xfrm>
            <a:off x="434975" y="1095375"/>
            <a:ext cx="5897563" cy="777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0" lvl="1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标签内引入的样式高于一切选择器</a:t>
            </a:r>
            <a:endParaRPr lang="zh-CN" altLang="en-US">
              <a:latin typeface="Gill Sans" charset="0"/>
              <a:ea typeface="MS PGothic" panose="020B0600070205080204" charset="-128"/>
              <a:sym typeface="Gill Sans" charset="0"/>
            </a:endParaRPr>
          </a:p>
        </p:txBody>
      </p:sp>
      <p:sp>
        <p:nvSpPr>
          <p:cNvPr id="56324" name="文本框 3"/>
          <p:cNvSpPr txBox="1"/>
          <p:nvPr/>
        </p:nvSpPr>
        <p:spPr>
          <a:xfrm>
            <a:off x="1006475" y="2876550"/>
            <a:ext cx="5010150" cy="5810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0" lvl="1" indent="0" eaLnBrk="1" hangingPunct="1">
              <a:spcBef>
                <a:spcPct val="0"/>
              </a:spcBef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ID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选择器权重值         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100</a:t>
            </a:r>
            <a:endParaRPr lang="zh-CN" altLang="en-US">
              <a:latin typeface="Gill Sans" charset="0"/>
              <a:ea typeface="MS PGothic" panose="020B0600070205080204" charset="-128"/>
              <a:sym typeface="Gill Sans" charset="0"/>
            </a:endParaRPr>
          </a:p>
        </p:txBody>
      </p:sp>
      <p:sp>
        <p:nvSpPr>
          <p:cNvPr id="56325" name="文本框 4"/>
          <p:cNvSpPr txBox="1"/>
          <p:nvPr/>
        </p:nvSpPr>
        <p:spPr>
          <a:xfrm>
            <a:off x="1006475" y="3633788"/>
            <a:ext cx="4878388" cy="5810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0" lvl="1" indent="0" eaLnBrk="1" hangingPunct="1">
              <a:spcBef>
                <a:spcPct val="0"/>
              </a:spcBef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类选择器权重值          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10</a:t>
            </a:r>
            <a:endParaRPr lang="zh-CN" altLang="en-US">
              <a:latin typeface="Gill Sans" charset="0"/>
              <a:ea typeface="MS PGothic" panose="020B0600070205080204" charset="-128"/>
              <a:sym typeface="Gill Sans" charset="0"/>
            </a:endParaRPr>
          </a:p>
        </p:txBody>
      </p:sp>
      <p:sp>
        <p:nvSpPr>
          <p:cNvPr id="56326" name="文本框 5"/>
          <p:cNvSpPr txBox="1"/>
          <p:nvPr/>
        </p:nvSpPr>
        <p:spPr>
          <a:xfrm>
            <a:off x="1006475" y="4375150"/>
            <a:ext cx="4738688" cy="5810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0" lvl="1" indent="0" eaLnBrk="1" hangingPunct="1">
              <a:spcBef>
                <a:spcPct val="0"/>
              </a:spcBef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标签名选择器权重值    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1</a:t>
            </a:r>
            <a:endParaRPr lang="zh-CN" altLang="en-US">
              <a:latin typeface="Gill Sans" charset="0"/>
              <a:ea typeface="MS PGothic" panose="020B0600070205080204" charset="-128"/>
              <a:sym typeface="Gill Sans" charset="0"/>
            </a:endParaRPr>
          </a:p>
        </p:txBody>
      </p:sp>
      <p:sp>
        <p:nvSpPr>
          <p:cNvPr id="56327" name="文本框 6"/>
          <p:cNvSpPr txBox="1"/>
          <p:nvPr/>
        </p:nvSpPr>
        <p:spPr>
          <a:xfrm>
            <a:off x="1006475" y="5422900"/>
            <a:ext cx="6659563" cy="5810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0" lvl="1" indent="0" eaLnBrk="1" hangingPunct="1">
              <a:spcBef>
                <a:spcPct val="0"/>
              </a:spcBef>
              <a:buNone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注意：如权重相同优先级后发出的有效</a:t>
            </a:r>
            <a:endParaRPr lang="zh-CN" altLang="en-US">
              <a:latin typeface="Gill Sans" charset="0"/>
              <a:ea typeface="MS PGothic" panose="020B0600070205080204" charset="-128"/>
              <a:sym typeface="Gill Sans" charset="0"/>
            </a:endParaRPr>
          </a:p>
        </p:txBody>
      </p:sp>
      <p:pic>
        <p:nvPicPr>
          <p:cNvPr id="58369" name="Picture 2" descr="css选择器优先级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5310" y="1095375"/>
            <a:ext cx="5997575" cy="57518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042249" y="70586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延迟付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0935" y="2517775"/>
            <a:ext cx="5558790" cy="23768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545" y="2517775"/>
            <a:ext cx="3761740" cy="24479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322705" y="1402080"/>
            <a:ext cx="95459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应用样式的元素的后代会继承样式的某些属性，这种现象我们称之为继承</a:t>
            </a:r>
            <a:endParaRPr lang="zh-CN" altLang="en-US" sz="20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内容概要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2" name="TextBox 3"/>
          <p:cNvSpPr txBox="1"/>
          <p:nvPr/>
        </p:nvSpPr>
        <p:spPr>
          <a:xfrm>
            <a:off x="11113" y="858838"/>
            <a:ext cx="10669587" cy="7699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32130" indent="531495" latinLnBrk="1"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l"/>
            </a:pPr>
            <a:r>
              <a:rPr lang="zh-CN" altLang="en-US" sz="2900">
                <a:latin typeface="微软雅黑" panose="020B0503020204020204" pitchFamily="34" charset="-122"/>
                <a:ea typeface="微软雅黑" panose="020B0503020204020204" pitchFamily="34" charset="-122"/>
              </a:rPr>
              <a:t>什么是 </a:t>
            </a:r>
            <a:r>
              <a:rPr lang="en-US" altLang="zh-CN" sz="290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endParaRPr lang="en-US" altLang="zh-CN" sz="2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3" name="TextBox 3"/>
          <p:cNvSpPr txBox="1">
            <a:spLocks noChangeArrowheads="1"/>
          </p:cNvSpPr>
          <p:nvPr/>
        </p:nvSpPr>
        <p:spPr bwMode="auto">
          <a:xfrm>
            <a:off x="11113" y="1771650"/>
            <a:ext cx="1066958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2130" indent="53213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1pPr>
            <a:lvl2pPr marL="742950" indent="-28575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9pPr>
          </a:lstStyle>
          <a:p>
            <a:pPr marL="532130" marR="0" lvl="0" indent="53213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935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CSS </a:t>
            </a:r>
            <a:r>
              <a:rPr kumimoji="0" lang="zh-CN" altLang="en-US" sz="2935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的特点</a:t>
            </a:r>
            <a:endParaRPr kumimoji="0" lang="en-US" altLang="zh-CN" sz="2935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charset="0"/>
            </a:endParaRPr>
          </a:p>
        </p:txBody>
      </p:sp>
      <p:sp>
        <p:nvSpPr>
          <p:cNvPr id="10244" name="TextBox 4"/>
          <p:cNvSpPr txBox="1"/>
          <p:nvPr/>
        </p:nvSpPr>
        <p:spPr>
          <a:xfrm>
            <a:off x="66675" y="2530475"/>
            <a:ext cx="10669588" cy="7607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32130" indent="531495" latinLnBrk="1"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l"/>
            </a:pPr>
            <a:r>
              <a:rPr lang="en-US" altLang="zh-CN" sz="2900"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2900">
                <a:latin typeface="微软雅黑" panose="020B0503020204020204" pitchFamily="34" charset="-122"/>
                <a:ea typeface="微软雅黑" panose="020B0503020204020204" pitchFamily="34" charset="-122"/>
              </a:rPr>
              <a:t>的引入方式及各自的优缺点</a:t>
            </a:r>
            <a:endParaRPr lang="en-US" altLang="zh-CN" sz="2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5" name="TextBox 5"/>
          <p:cNvSpPr txBox="1"/>
          <p:nvPr/>
        </p:nvSpPr>
        <p:spPr>
          <a:xfrm>
            <a:off x="112713" y="3970338"/>
            <a:ext cx="10669587" cy="768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32130" indent="531495" latinLnBrk="1"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l"/>
            </a:pPr>
            <a:r>
              <a:rPr lang="en-US" altLang="zh-CN" sz="2900"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2900">
                <a:latin typeface="微软雅黑" panose="020B0503020204020204" pitchFamily="34" charset="-122"/>
                <a:ea typeface="微软雅黑" panose="020B0503020204020204" pitchFamily="34" charset="-122"/>
              </a:rPr>
              <a:t>常用选择器</a:t>
            </a:r>
            <a:endParaRPr lang="en-US" altLang="zh-CN" sz="2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6" name="TextBox 6"/>
          <p:cNvSpPr txBox="1"/>
          <p:nvPr/>
        </p:nvSpPr>
        <p:spPr>
          <a:xfrm>
            <a:off x="1552575" y="3295650"/>
            <a:ext cx="8459788" cy="708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32130" latinLnBrk="1">
              <a:lnSpc>
                <a:spcPct val="150000"/>
              </a:lnSpc>
              <a:spcAft>
                <a:spcPts val="1600"/>
              </a:spcAft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外部引入   头部引入   标签内引入</a:t>
            </a: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7" name="TextBox 7"/>
          <p:cNvSpPr txBox="1"/>
          <p:nvPr/>
        </p:nvSpPr>
        <p:spPr>
          <a:xfrm>
            <a:off x="1506538" y="4645025"/>
            <a:ext cx="10482262" cy="708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32130" latinLnBrk="1">
              <a:lnSpc>
                <a:spcPct val="150000"/>
              </a:lnSpc>
              <a:spcAft>
                <a:spcPts val="1600"/>
              </a:spcAft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选择器 、类选择器 、标签选择器、群组选择器、后代选择器</a:t>
            </a: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8" name="TextBox 8"/>
          <p:cNvSpPr txBox="1"/>
          <p:nvPr/>
        </p:nvSpPr>
        <p:spPr>
          <a:xfrm>
            <a:off x="66675" y="5319713"/>
            <a:ext cx="10668000" cy="768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32130" indent="531495" latinLnBrk="1"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l"/>
            </a:pPr>
            <a:r>
              <a:rPr lang="en-US" altLang="zh-CN" sz="2900"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2900">
                <a:latin typeface="微软雅黑" panose="020B0503020204020204" pitchFamily="34" charset="-122"/>
                <a:ea typeface="微软雅黑" panose="020B0503020204020204" pitchFamily="34" charset="-122"/>
              </a:rPr>
              <a:t>选择器的优先级</a:t>
            </a:r>
            <a:endParaRPr lang="en-US" altLang="zh-CN" sz="2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样式的作用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49275" y="1795463"/>
            <a:ext cx="10982325" cy="20110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lvl="1" indent="532130" eaLnBrk="1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altLang="zh-CN" sz="3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CSS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（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Cascading Style Sheet 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的缩写），可译为层叠样式表或级联样式表，是一组格式设置规则，用于控制 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web 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页面的外观。</a:t>
            </a:r>
            <a:endParaRPr lang="zh-CN" altLang="en-US" sz="3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247650" y="1069975"/>
            <a:ext cx="10982325" cy="7254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lvl="1" indent="532130" eaLnBrk="1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什么是 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CSS</a:t>
            </a: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样式的作用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6" name="文本框 1"/>
          <p:cNvSpPr txBox="1"/>
          <p:nvPr/>
        </p:nvSpPr>
        <p:spPr>
          <a:xfrm>
            <a:off x="600075" y="1223963"/>
            <a:ext cx="12684125" cy="47078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样式定义如何显示 HTML 元素 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样式通常存储在样式表中 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把样式添加到 HTML 4.0 中，是为了解决内容与表现分离的问题 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外部样式表可以极大提高工作效率 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外部样式表通常存储在 CSS 文件中 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多个样式定义可层叠为一 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样式的作用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6" name="TextBox 3"/>
          <p:cNvSpPr txBox="1">
            <a:spLocks noChangeArrowheads="1"/>
          </p:cNvSpPr>
          <p:nvPr/>
        </p:nvSpPr>
        <p:spPr bwMode="auto">
          <a:xfrm>
            <a:off x="212725" y="1122363"/>
            <a:ext cx="1098232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1pPr>
            <a:lvl2pPr indent="53213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9pPr>
          </a:lstStyle>
          <a:p>
            <a:pPr marL="0" marR="0" lvl="1" indent="532130" algn="l" defTabSz="914400" rtl="0" eaLnBrk="1" fontAlgn="base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3065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CSS </a:t>
            </a:r>
            <a:r>
              <a:rPr kumimoji="0" lang="zh-CN" altLang="en-US" sz="3065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特点</a:t>
            </a:r>
            <a:endParaRPr kumimoji="0" lang="zh-CN" altLang="en-US" sz="3065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charset="0"/>
            </a:endParaRPr>
          </a:p>
        </p:txBody>
      </p:sp>
      <p:sp>
        <p:nvSpPr>
          <p:cNvPr id="22531" name="TextBox 3"/>
          <p:cNvSpPr txBox="1"/>
          <p:nvPr/>
        </p:nvSpPr>
        <p:spPr>
          <a:xfrm>
            <a:off x="514350" y="1962150"/>
            <a:ext cx="10982325" cy="6270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lvl="1" indent="532130" eaLnBrk="1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altLang="zh-CN" sz="2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1</a:t>
            </a:r>
            <a:r>
              <a:rPr lang="zh-CN" altLang="en-US" sz="2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、页面内容与表现形式分离</a:t>
            </a:r>
            <a:endParaRPr lang="zh-CN" altLang="en-US" sz="2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6276975" y="5815013"/>
            <a:ext cx="2805113" cy="6270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lvl="1" indent="532130" eaLnBrk="1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zh-CN" altLang="en-US" sz="2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页面内容</a:t>
            </a:r>
            <a:endParaRPr lang="zh-CN" altLang="en-US" sz="2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1" name="TextBox 3"/>
          <p:cNvSpPr txBox="1"/>
          <p:nvPr/>
        </p:nvSpPr>
        <p:spPr>
          <a:xfrm>
            <a:off x="6256338" y="3929063"/>
            <a:ext cx="2805112" cy="6270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lvl="1" indent="532130" eaLnBrk="1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zh-CN" altLang="en-US" sz="2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表现形式</a:t>
            </a:r>
            <a:endParaRPr lang="zh-CN" altLang="en-US" sz="2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2253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4300" y="2732088"/>
            <a:ext cx="4789488" cy="3867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样式的作用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78" name="TextBox 3"/>
          <p:cNvSpPr txBox="1"/>
          <p:nvPr/>
        </p:nvSpPr>
        <p:spPr>
          <a:xfrm>
            <a:off x="787400" y="1539875"/>
            <a:ext cx="10982325" cy="625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lvl="1" indent="532130" eaLnBrk="1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altLang="zh-CN" sz="2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2</a:t>
            </a:r>
            <a:r>
              <a:rPr lang="zh-CN" altLang="en-US" sz="2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、可很好的控制页面的布局</a:t>
            </a:r>
            <a:endParaRPr lang="zh-CN" altLang="en-US" sz="2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4579" name="TextBox 3"/>
          <p:cNvSpPr txBox="1"/>
          <p:nvPr/>
        </p:nvSpPr>
        <p:spPr>
          <a:xfrm>
            <a:off x="787400" y="2392363"/>
            <a:ext cx="10982325" cy="6270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lvl="1" indent="532130" eaLnBrk="1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altLang="zh-CN" sz="2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3</a:t>
            </a:r>
            <a:r>
              <a:rPr lang="zh-CN" altLang="en-US" sz="2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、提高网页加载速度</a:t>
            </a:r>
            <a:endParaRPr lang="zh-CN" altLang="en-US" sz="2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4580" name="TextBox 3"/>
          <p:cNvSpPr txBox="1"/>
          <p:nvPr/>
        </p:nvSpPr>
        <p:spPr>
          <a:xfrm>
            <a:off x="787400" y="3248025"/>
            <a:ext cx="10982325" cy="625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lvl="1" indent="532130" eaLnBrk="1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altLang="zh-CN" sz="2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4</a:t>
            </a:r>
            <a:r>
              <a:rPr lang="zh-CN" altLang="en-US" sz="2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、降低服务器的成本</a:t>
            </a:r>
            <a:endParaRPr lang="zh-CN" altLang="en-US" sz="2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4581" name="TextBox 3"/>
          <p:cNvSpPr txBox="1"/>
          <p:nvPr/>
        </p:nvSpPr>
        <p:spPr>
          <a:xfrm>
            <a:off x="811213" y="4103688"/>
            <a:ext cx="10980737" cy="625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lvl="1" indent="532130" eaLnBrk="1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altLang="zh-CN" sz="2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5</a:t>
            </a:r>
            <a:r>
              <a:rPr lang="zh-CN" altLang="en-US" sz="2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、呈现一致的效果</a:t>
            </a:r>
            <a:endParaRPr lang="zh-CN" altLang="en-US" sz="2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1575" y="1817225"/>
            <a:ext cx="10266745" cy="5040775"/>
          </a:xfrm>
          <a:custGeom>
            <a:avLst/>
            <a:gdLst>
              <a:gd name="connsiteX0" fmla="*/ 0 w 10220446"/>
              <a:gd name="connsiteY0" fmla="*/ 0 h 4369443"/>
              <a:gd name="connsiteX1" fmla="*/ 10220446 w 10220446"/>
              <a:gd name="connsiteY1" fmla="*/ 0 h 4369443"/>
              <a:gd name="connsiteX2" fmla="*/ 10220446 w 10220446"/>
              <a:gd name="connsiteY2" fmla="*/ 4369443 h 4369443"/>
              <a:gd name="connsiteX3" fmla="*/ 0 w 10220446"/>
              <a:gd name="connsiteY3" fmla="*/ 4369443 h 4369443"/>
              <a:gd name="connsiteX4" fmla="*/ 0 w 10220446"/>
              <a:gd name="connsiteY4" fmla="*/ 0 h 4369443"/>
              <a:gd name="connsiteX0-1" fmla="*/ 0 w 10220446"/>
              <a:gd name="connsiteY0-2" fmla="*/ 0 h 4369443"/>
              <a:gd name="connsiteX1-3" fmla="*/ 10220446 w 10220446"/>
              <a:gd name="connsiteY1-4" fmla="*/ 4369443 h 4369443"/>
              <a:gd name="connsiteX2-5" fmla="*/ 0 w 10220446"/>
              <a:gd name="connsiteY2-6" fmla="*/ 4369443 h 4369443"/>
              <a:gd name="connsiteX3-7" fmla="*/ 0 w 10220446"/>
              <a:gd name="connsiteY3-8" fmla="*/ 0 h 4369443"/>
              <a:gd name="connsiteX0-9" fmla="*/ 0 w 10220446"/>
              <a:gd name="connsiteY0-10" fmla="*/ 0 h 4369443"/>
              <a:gd name="connsiteX1-11" fmla="*/ 10220446 w 10220446"/>
              <a:gd name="connsiteY1-12" fmla="*/ 4369443 h 4369443"/>
              <a:gd name="connsiteX2-13" fmla="*/ 0 w 10220446"/>
              <a:gd name="connsiteY2-14" fmla="*/ 4369443 h 4369443"/>
              <a:gd name="connsiteX3-15" fmla="*/ 0 w 10220446"/>
              <a:gd name="connsiteY3-16" fmla="*/ 0 h 4369443"/>
              <a:gd name="connsiteX0-17" fmla="*/ 46298 w 10220446"/>
              <a:gd name="connsiteY0-18" fmla="*/ 0 h 5283843"/>
              <a:gd name="connsiteX1-19" fmla="*/ 10220446 w 10220446"/>
              <a:gd name="connsiteY1-20" fmla="*/ 5283843 h 5283843"/>
              <a:gd name="connsiteX2-21" fmla="*/ 0 w 10220446"/>
              <a:gd name="connsiteY2-22" fmla="*/ 5283843 h 5283843"/>
              <a:gd name="connsiteX3-23" fmla="*/ 46298 w 10220446"/>
              <a:gd name="connsiteY3-24" fmla="*/ 0 h 5283843"/>
              <a:gd name="connsiteX0-25" fmla="*/ 46298 w 10220446"/>
              <a:gd name="connsiteY0-26" fmla="*/ 0 h 5283843"/>
              <a:gd name="connsiteX1-27" fmla="*/ 10220446 w 10220446"/>
              <a:gd name="connsiteY1-28" fmla="*/ 5283843 h 5283843"/>
              <a:gd name="connsiteX2-29" fmla="*/ 0 w 10220446"/>
              <a:gd name="connsiteY2-30" fmla="*/ 5283843 h 5283843"/>
              <a:gd name="connsiteX3-31" fmla="*/ 46298 w 10220446"/>
              <a:gd name="connsiteY3-32" fmla="*/ 0 h 5283843"/>
              <a:gd name="connsiteX0-33" fmla="*/ 0 w 10243596"/>
              <a:gd name="connsiteY0-34" fmla="*/ 0 h 5006051"/>
              <a:gd name="connsiteX1-35" fmla="*/ 10243596 w 10243596"/>
              <a:gd name="connsiteY1-36" fmla="*/ 5006051 h 5006051"/>
              <a:gd name="connsiteX2-37" fmla="*/ 23150 w 10243596"/>
              <a:gd name="connsiteY2-38" fmla="*/ 5006051 h 5006051"/>
              <a:gd name="connsiteX3-39" fmla="*/ 0 w 10243596"/>
              <a:gd name="connsiteY3-40" fmla="*/ 0 h 5006051"/>
              <a:gd name="connsiteX0-41" fmla="*/ 0 w 10266745"/>
              <a:gd name="connsiteY0-42" fmla="*/ 0 h 5040775"/>
              <a:gd name="connsiteX1-43" fmla="*/ 10266745 w 10266745"/>
              <a:gd name="connsiteY1-44" fmla="*/ 5040775 h 5040775"/>
              <a:gd name="connsiteX2-45" fmla="*/ 23150 w 10266745"/>
              <a:gd name="connsiteY2-46" fmla="*/ 5006051 h 5040775"/>
              <a:gd name="connsiteX3-47" fmla="*/ 0 w 10266745"/>
              <a:gd name="connsiteY3-48" fmla="*/ 0 h 50407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266745" h="5040775">
                <a:moveTo>
                  <a:pt x="0" y="0"/>
                </a:moveTo>
                <a:cubicBezTo>
                  <a:pt x="2839655" y="2706547"/>
                  <a:pt x="5748760" y="3977833"/>
                  <a:pt x="10266745" y="5040775"/>
                </a:cubicBezTo>
                <a:lnTo>
                  <a:pt x="23150" y="5006051"/>
                </a:lnTo>
                <a:lnTo>
                  <a:pt x="0" y="0"/>
                </a:lnTo>
                <a:close/>
              </a:path>
            </a:pathLst>
          </a:custGeom>
          <a:solidFill>
            <a:srgbClr val="282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mtClean="0">
              <a:solidFill>
                <a:prstClr val="white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 rot="5400000">
            <a:off x="-1101950" y="1056836"/>
            <a:ext cx="6615038" cy="4455067"/>
            <a:chOff x="-19459" y="1813560"/>
            <a:chExt cx="5560356" cy="2629256"/>
          </a:xfrm>
        </p:grpSpPr>
        <p:sp>
          <p:nvSpPr>
            <p:cNvPr id="4" name="矩形 4"/>
            <p:cNvSpPr/>
            <p:nvPr/>
          </p:nvSpPr>
          <p:spPr>
            <a:xfrm>
              <a:off x="-19459" y="2689859"/>
              <a:ext cx="5145473" cy="1752957"/>
            </a:xfrm>
            <a:custGeom>
              <a:avLst/>
              <a:gdLst>
                <a:gd name="connsiteX0" fmla="*/ 0 w 5578997"/>
                <a:gd name="connsiteY0" fmla="*/ 0 h 2349661"/>
                <a:gd name="connsiteX1" fmla="*/ 5578997 w 5578997"/>
                <a:gd name="connsiteY1" fmla="*/ 0 h 2349661"/>
                <a:gd name="connsiteX2" fmla="*/ 5578997 w 5578997"/>
                <a:gd name="connsiteY2" fmla="*/ 2349661 h 2349661"/>
                <a:gd name="connsiteX3" fmla="*/ 0 w 5578997"/>
                <a:gd name="connsiteY3" fmla="*/ 2349661 h 2349661"/>
                <a:gd name="connsiteX4" fmla="*/ 0 w 5578997"/>
                <a:gd name="connsiteY4" fmla="*/ 0 h 2349661"/>
                <a:gd name="connsiteX0-1" fmla="*/ 0 w 5578997"/>
                <a:gd name="connsiteY0-2" fmla="*/ 0 h 2349661"/>
                <a:gd name="connsiteX1-3" fmla="*/ 5578997 w 5578997"/>
                <a:gd name="connsiteY1-4" fmla="*/ 2349661 h 2349661"/>
                <a:gd name="connsiteX2-5" fmla="*/ 0 w 5578997"/>
                <a:gd name="connsiteY2-6" fmla="*/ 2349661 h 2349661"/>
                <a:gd name="connsiteX3-7" fmla="*/ 0 w 5578997"/>
                <a:gd name="connsiteY3-8" fmla="*/ 0 h 2349661"/>
                <a:gd name="connsiteX0-9" fmla="*/ 0 w 5540897"/>
                <a:gd name="connsiteY0-10" fmla="*/ 0 h 2684941"/>
                <a:gd name="connsiteX1-11" fmla="*/ 5540897 w 5540897"/>
                <a:gd name="connsiteY1-12" fmla="*/ 2684941 h 2684941"/>
                <a:gd name="connsiteX2-13" fmla="*/ 0 w 5540897"/>
                <a:gd name="connsiteY2-14" fmla="*/ 2349661 h 2684941"/>
                <a:gd name="connsiteX3-15" fmla="*/ 0 w 5540897"/>
                <a:gd name="connsiteY3-16" fmla="*/ 0 h 2684941"/>
                <a:gd name="connsiteX0-17" fmla="*/ 0 w 5540897"/>
                <a:gd name="connsiteY0-18" fmla="*/ 0 h 2684941"/>
                <a:gd name="connsiteX1-19" fmla="*/ 5540897 w 5540897"/>
                <a:gd name="connsiteY1-20" fmla="*/ 2684941 h 2684941"/>
                <a:gd name="connsiteX2-21" fmla="*/ 0 w 5540897"/>
                <a:gd name="connsiteY2-22" fmla="*/ 2349661 h 2684941"/>
                <a:gd name="connsiteX3-23" fmla="*/ 0 w 5540897"/>
                <a:gd name="connsiteY3-24" fmla="*/ 0 h 2684941"/>
                <a:gd name="connsiteX0-25" fmla="*/ 0 w 5540897"/>
                <a:gd name="connsiteY0-26" fmla="*/ 0 h 2684941"/>
                <a:gd name="connsiteX1-27" fmla="*/ 5540897 w 5540897"/>
                <a:gd name="connsiteY1-28" fmla="*/ 2684941 h 2684941"/>
                <a:gd name="connsiteX2-29" fmla="*/ 0 w 5540897"/>
                <a:gd name="connsiteY2-30" fmla="*/ 2349661 h 2684941"/>
                <a:gd name="connsiteX3-31" fmla="*/ 0 w 5540897"/>
                <a:gd name="connsiteY3-32" fmla="*/ 0 h 2684941"/>
                <a:gd name="connsiteX0-33" fmla="*/ 0 w 5540897"/>
                <a:gd name="connsiteY0-34" fmla="*/ 0 h 2684941"/>
                <a:gd name="connsiteX1-35" fmla="*/ 5540897 w 5540897"/>
                <a:gd name="connsiteY1-36" fmla="*/ 2684941 h 2684941"/>
                <a:gd name="connsiteX2-37" fmla="*/ 0 w 5540897"/>
                <a:gd name="connsiteY2-38" fmla="*/ 2349661 h 2684941"/>
                <a:gd name="connsiteX3-39" fmla="*/ 0 w 5540897"/>
                <a:gd name="connsiteY3-40" fmla="*/ 0 h 2684941"/>
                <a:gd name="connsiteX0-41" fmla="*/ 0 w 5540897"/>
                <a:gd name="connsiteY0-42" fmla="*/ 0 h 2694005"/>
                <a:gd name="connsiteX1-43" fmla="*/ 5540897 w 5540897"/>
                <a:gd name="connsiteY1-44" fmla="*/ 2684941 h 2694005"/>
                <a:gd name="connsiteX2-45" fmla="*/ 0 w 5540897"/>
                <a:gd name="connsiteY2-46" fmla="*/ 2349661 h 2694005"/>
                <a:gd name="connsiteX3-47" fmla="*/ 0 w 5540897"/>
                <a:gd name="connsiteY3-48" fmla="*/ 0 h 2694005"/>
                <a:gd name="connsiteX0-49" fmla="*/ 0 w 5540897"/>
                <a:gd name="connsiteY0-50" fmla="*/ 0 h 2687257"/>
                <a:gd name="connsiteX1-51" fmla="*/ 5540897 w 5540897"/>
                <a:gd name="connsiteY1-52" fmla="*/ 2684941 h 2687257"/>
                <a:gd name="connsiteX2-53" fmla="*/ 0 w 5540897"/>
                <a:gd name="connsiteY2-54" fmla="*/ 1374301 h 2687257"/>
                <a:gd name="connsiteX3-55" fmla="*/ 0 w 5540897"/>
                <a:gd name="connsiteY3-56" fmla="*/ 0 h 2687257"/>
                <a:gd name="connsiteX0-57" fmla="*/ 0 w 5540897"/>
                <a:gd name="connsiteY0-58" fmla="*/ 0 h 2690956"/>
                <a:gd name="connsiteX1-59" fmla="*/ 5540897 w 5540897"/>
                <a:gd name="connsiteY1-60" fmla="*/ 2684941 h 2690956"/>
                <a:gd name="connsiteX2-61" fmla="*/ 0 w 5540897"/>
                <a:gd name="connsiteY2-62" fmla="*/ 1374301 h 2690956"/>
                <a:gd name="connsiteX3-63" fmla="*/ 0 w 5540897"/>
                <a:gd name="connsiteY3-64" fmla="*/ 0 h 2690956"/>
                <a:gd name="connsiteX0-65" fmla="*/ 0 w 5540897"/>
                <a:gd name="connsiteY0-66" fmla="*/ 0 h 2684941"/>
                <a:gd name="connsiteX1-67" fmla="*/ 5540897 w 5540897"/>
                <a:gd name="connsiteY1-68" fmla="*/ 2684941 h 2684941"/>
                <a:gd name="connsiteX2-69" fmla="*/ 0 w 5540897"/>
                <a:gd name="connsiteY2-70" fmla="*/ 1374301 h 2684941"/>
                <a:gd name="connsiteX3-71" fmla="*/ 0 w 5540897"/>
                <a:gd name="connsiteY3-72" fmla="*/ 0 h 2684941"/>
                <a:gd name="connsiteX0-73" fmla="*/ 0 w 5540897"/>
                <a:gd name="connsiteY0-74" fmla="*/ 0 h 2715838"/>
                <a:gd name="connsiteX1-75" fmla="*/ 5540897 w 5540897"/>
                <a:gd name="connsiteY1-76" fmla="*/ 2684941 h 2715838"/>
                <a:gd name="connsiteX2-77" fmla="*/ 0 w 5540897"/>
                <a:gd name="connsiteY2-78" fmla="*/ 1374301 h 2715838"/>
                <a:gd name="connsiteX3-79" fmla="*/ 0 w 5540897"/>
                <a:gd name="connsiteY3-80" fmla="*/ 0 h 2715838"/>
                <a:gd name="connsiteX0-81" fmla="*/ 0 w 5540897"/>
                <a:gd name="connsiteY0-82" fmla="*/ 0 h 2715838"/>
                <a:gd name="connsiteX1-83" fmla="*/ 5540897 w 5540897"/>
                <a:gd name="connsiteY1-84" fmla="*/ 2684941 h 2715838"/>
                <a:gd name="connsiteX2-85" fmla="*/ 0 w 5540897"/>
                <a:gd name="connsiteY2-86" fmla="*/ 1374301 h 2715838"/>
                <a:gd name="connsiteX3-87" fmla="*/ 0 w 5540897"/>
                <a:gd name="connsiteY3-88" fmla="*/ 0 h 2715838"/>
                <a:gd name="connsiteX0-89" fmla="*/ 0 w 5540897"/>
                <a:gd name="connsiteY0-90" fmla="*/ 0 h 2715838"/>
                <a:gd name="connsiteX1-91" fmla="*/ 5540897 w 5540897"/>
                <a:gd name="connsiteY1-92" fmla="*/ 2684941 h 2715838"/>
                <a:gd name="connsiteX2-93" fmla="*/ 0 w 5540897"/>
                <a:gd name="connsiteY2-94" fmla="*/ 1374301 h 2715838"/>
                <a:gd name="connsiteX3-95" fmla="*/ 0 w 5540897"/>
                <a:gd name="connsiteY3-96" fmla="*/ 0 h 2715838"/>
                <a:gd name="connsiteX0-97" fmla="*/ 0 w 5540897"/>
                <a:gd name="connsiteY0-98" fmla="*/ 0 h 2715838"/>
                <a:gd name="connsiteX1-99" fmla="*/ 5540897 w 5540897"/>
                <a:gd name="connsiteY1-100" fmla="*/ 2684941 h 2715838"/>
                <a:gd name="connsiteX2-101" fmla="*/ 0 w 5540897"/>
                <a:gd name="connsiteY2-102" fmla="*/ 1374301 h 2715838"/>
                <a:gd name="connsiteX3-103" fmla="*/ 0 w 5540897"/>
                <a:gd name="connsiteY3-104" fmla="*/ 0 h 2715838"/>
                <a:gd name="connsiteX0-105" fmla="*/ 0 w 5540897"/>
                <a:gd name="connsiteY0-106" fmla="*/ 0 h 2715838"/>
                <a:gd name="connsiteX1-107" fmla="*/ 5540897 w 5540897"/>
                <a:gd name="connsiteY1-108" fmla="*/ 2684941 h 2715838"/>
                <a:gd name="connsiteX2-109" fmla="*/ 0 w 5540897"/>
                <a:gd name="connsiteY2-110" fmla="*/ 1374301 h 2715838"/>
                <a:gd name="connsiteX3-111" fmla="*/ 0 w 5540897"/>
                <a:gd name="connsiteY3-112" fmla="*/ 0 h 2715838"/>
                <a:gd name="connsiteX0-113" fmla="*/ 0 w 5540897"/>
                <a:gd name="connsiteY0-114" fmla="*/ 0 h 2684953"/>
                <a:gd name="connsiteX1-115" fmla="*/ 5540897 w 5540897"/>
                <a:gd name="connsiteY1-116" fmla="*/ 2684941 h 2684953"/>
                <a:gd name="connsiteX2-117" fmla="*/ 0 w 5540897"/>
                <a:gd name="connsiteY2-118" fmla="*/ 1374301 h 2684953"/>
                <a:gd name="connsiteX3-119" fmla="*/ 0 w 5540897"/>
                <a:gd name="connsiteY3-120" fmla="*/ 0 h 2684953"/>
                <a:gd name="connsiteX0-121" fmla="*/ 0 w 5106557"/>
                <a:gd name="connsiteY0-122" fmla="*/ 0 h 2011817"/>
                <a:gd name="connsiteX1-123" fmla="*/ 5106557 w 5106557"/>
                <a:gd name="connsiteY1-124" fmla="*/ 1938181 h 2011817"/>
                <a:gd name="connsiteX2-125" fmla="*/ 0 w 5106557"/>
                <a:gd name="connsiteY2-126" fmla="*/ 1374301 h 2011817"/>
                <a:gd name="connsiteX3-127" fmla="*/ 0 w 5106557"/>
                <a:gd name="connsiteY3-128" fmla="*/ 0 h 2011817"/>
                <a:gd name="connsiteX0-129" fmla="*/ 0 w 5106557"/>
                <a:gd name="connsiteY0-130" fmla="*/ 0 h 2011817"/>
                <a:gd name="connsiteX1-131" fmla="*/ 5106557 w 5106557"/>
                <a:gd name="connsiteY1-132" fmla="*/ 1938181 h 2011817"/>
                <a:gd name="connsiteX2-133" fmla="*/ 0 w 5106557"/>
                <a:gd name="connsiteY2-134" fmla="*/ 1374301 h 2011817"/>
                <a:gd name="connsiteX3-135" fmla="*/ 0 w 5106557"/>
                <a:gd name="connsiteY3-136" fmla="*/ 0 h 2011817"/>
                <a:gd name="connsiteX0-137" fmla="*/ 0 w 5106557"/>
                <a:gd name="connsiteY0-138" fmla="*/ 0 h 1944110"/>
                <a:gd name="connsiteX1-139" fmla="*/ 5106557 w 5106557"/>
                <a:gd name="connsiteY1-140" fmla="*/ 1938181 h 1944110"/>
                <a:gd name="connsiteX2-141" fmla="*/ 0 w 5106557"/>
                <a:gd name="connsiteY2-142" fmla="*/ 1122841 h 1944110"/>
                <a:gd name="connsiteX3-143" fmla="*/ 0 w 5106557"/>
                <a:gd name="connsiteY3-144" fmla="*/ 0 h 1944110"/>
                <a:gd name="connsiteX0-145" fmla="*/ 19458 w 5126015"/>
                <a:gd name="connsiteY0-146" fmla="*/ 0 h 2384465"/>
                <a:gd name="connsiteX1-147" fmla="*/ 5126015 w 5126015"/>
                <a:gd name="connsiteY1-148" fmla="*/ 1938181 h 2384465"/>
                <a:gd name="connsiteX2-149" fmla="*/ 0 w 5126015"/>
                <a:gd name="connsiteY2-150" fmla="*/ 1978759 h 2384465"/>
                <a:gd name="connsiteX3-151" fmla="*/ 19458 w 5126015"/>
                <a:gd name="connsiteY3-152" fmla="*/ 0 h 2384465"/>
                <a:gd name="connsiteX0-153" fmla="*/ 19458 w 5126015"/>
                <a:gd name="connsiteY0-154" fmla="*/ 0 h 1984550"/>
                <a:gd name="connsiteX1-155" fmla="*/ 5126015 w 5126015"/>
                <a:gd name="connsiteY1-156" fmla="*/ 1938181 h 1984550"/>
                <a:gd name="connsiteX2-157" fmla="*/ 0 w 5126015"/>
                <a:gd name="connsiteY2-158" fmla="*/ 1978759 h 1984550"/>
                <a:gd name="connsiteX3-159" fmla="*/ 19458 w 5126015"/>
                <a:gd name="connsiteY3-160" fmla="*/ 0 h 1984550"/>
                <a:gd name="connsiteX0-161" fmla="*/ 19458 w 5145473"/>
                <a:gd name="connsiteY0-162" fmla="*/ 0 h 1978759"/>
                <a:gd name="connsiteX1-163" fmla="*/ 5145473 w 5145473"/>
                <a:gd name="connsiteY1-164" fmla="*/ 1976736 h 1978759"/>
                <a:gd name="connsiteX2-165" fmla="*/ 0 w 5145473"/>
                <a:gd name="connsiteY2-166" fmla="*/ 1978759 h 1978759"/>
                <a:gd name="connsiteX3-167" fmla="*/ 19458 w 5145473"/>
                <a:gd name="connsiteY3-168" fmla="*/ 0 h 19787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145473" h="1978759">
                  <a:moveTo>
                    <a:pt x="19458" y="0"/>
                  </a:moveTo>
                  <a:cubicBezTo>
                    <a:pt x="1180624" y="1062620"/>
                    <a:pt x="1675447" y="1066516"/>
                    <a:pt x="5145473" y="1976736"/>
                  </a:cubicBezTo>
                  <a:lnTo>
                    <a:pt x="0" y="1978759"/>
                  </a:lnTo>
                  <a:lnTo>
                    <a:pt x="19458" y="0"/>
                  </a:lnTo>
                  <a:close/>
                </a:path>
              </a:pathLst>
            </a:custGeom>
            <a:solidFill>
              <a:srgbClr val="B6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mtClean="0">
                <a:solidFill>
                  <a:srgbClr val="B61117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813560"/>
              <a:ext cx="5540897" cy="2623125"/>
            </a:xfrm>
            <a:custGeom>
              <a:avLst/>
              <a:gdLst>
                <a:gd name="connsiteX0" fmla="*/ 0 w 5578997"/>
                <a:gd name="connsiteY0" fmla="*/ 0 h 2349661"/>
                <a:gd name="connsiteX1" fmla="*/ 5578997 w 5578997"/>
                <a:gd name="connsiteY1" fmla="*/ 0 h 2349661"/>
                <a:gd name="connsiteX2" fmla="*/ 5578997 w 5578997"/>
                <a:gd name="connsiteY2" fmla="*/ 2349661 h 2349661"/>
                <a:gd name="connsiteX3" fmla="*/ 0 w 5578997"/>
                <a:gd name="connsiteY3" fmla="*/ 2349661 h 2349661"/>
                <a:gd name="connsiteX4" fmla="*/ 0 w 5578997"/>
                <a:gd name="connsiteY4" fmla="*/ 0 h 2349661"/>
                <a:gd name="connsiteX0-1" fmla="*/ 0 w 5578997"/>
                <a:gd name="connsiteY0-2" fmla="*/ 0 h 2349661"/>
                <a:gd name="connsiteX1-3" fmla="*/ 5578997 w 5578997"/>
                <a:gd name="connsiteY1-4" fmla="*/ 2349661 h 2349661"/>
                <a:gd name="connsiteX2-5" fmla="*/ 0 w 5578997"/>
                <a:gd name="connsiteY2-6" fmla="*/ 2349661 h 2349661"/>
                <a:gd name="connsiteX3-7" fmla="*/ 0 w 5578997"/>
                <a:gd name="connsiteY3-8" fmla="*/ 0 h 2349661"/>
                <a:gd name="connsiteX0-9" fmla="*/ 0 w 5540897"/>
                <a:gd name="connsiteY0-10" fmla="*/ 0 h 2684941"/>
                <a:gd name="connsiteX1-11" fmla="*/ 5540897 w 5540897"/>
                <a:gd name="connsiteY1-12" fmla="*/ 2684941 h 2684941"/>
                <a:gd name="connsiteX2-13" fmla="*/ 0 w 5540897"/>
                <a:gd name="connsiteY2-14" fmla="*/ 2349661 h 2684941"/>
                <a:gd name="connsiteX3-15" fmla="*/ 0 w 5540897"/>
                <a:gd name="connsiteY3-16" fmla="*/ 0 h 2684941"/>
                <a:gd name="connsiteX0-17" fmla="*/ 0 w 5540897"/>
                <a:gd name="connsiteY0-18" fmla="*/ 0 h 2684941"/>
                <a:gd name="connsiteX1-19" fmla="*/ 5540897 w 5540897"/>
                <a:gd name="connsiteY1-20" fmla="*/ 2684941 h 2684941"/>
                <a:gd name="connsiteX2-21" fmla="*/ 0 w 5540897"/>
                <a:gd name="connsiteY2-22" fmla="*/ 2349661 h 2684941"/>
                <a:gd name="connsiteX3-23" fmla="*/ 0 w 5540897"/>
                <a:gd name="connsiteY3-24" fmla="*/ 0 h 2684941"/>
                <a:gd name="connsiteX0-25" fmla="*/ 0 w 5540897"/>
                <a:gd name="connsiteY0-26" fmla="*/ 0 h 2684941"/>
                <a:gd name="connsiteX1-27" fmla="*/ 5540897 w 5540897"/>
                <a:gd name="connsiteY1-28" fmla="*/ 2684941 h 2684941"/>
                <a:gd name="connsiteX2-29" fmla="*/ 0 w 5540897"/>
                <a:gd name="connsiteY2-30" fmla="*/ 2349661 h 2684941"/>
                <a:gd name="connsiteX3-31" fmla="*/ 0 w 5540897"/>
                <a:gd name="connsiteY3-32" fmla="*/ 0 h 2684941"/>
                <a:gd name="connsiteX0-33" fmla="*/ 0 w 5540897"/>
                <a:gd name="connsiteY0-34" fmla="*/ 0 h 2684941"/>
                <a:gd name="connsiteX1-35" fmla="*/ 5540897 w 5540897"/>
                <a:gd name="connsiteY1-36" fmla="*/ 2684941 h 2684941"/>
                <a:gd name="connsiteX2-37" fmla="*/ 0 w 5540897"/>
                <a:gd name="connsiteY2-38" fmla="*/ 2349661 h 2684941"/>
                <a:gd name="connsiteX3-39" fmla="*/ 0 w 5540897"/>
                <a:gd name="connsiteY3-40" fmla="*/ 0 h 2684941"/>
                <a:gd name="connsiteX0-41" fmla="*/ 0 w 5540897"/>
                <a:gd name="connsiteY0-42" fmla="*/ 0 h 2694005"/>
                <a:gd name="connsiteX1-43" fmla="*/ 5540897 w 5540897"/>
                <a:gd name="connsiteY1-44" fmla="*/ 2684941 h 2694005"/>
                <a:gd name="connsiteX2-45" fmla="*/ 0 w 5540897"/>
                <a:gd name="connsiteY2-46" fmla="*/ 2349661 h 2694005"/>
                <a:gd name="connsiteX3-47" fmla="*/ 0 w 5540897"/>
                <a:gd name="connsiteY3-48" fmla="*/ 0 h 2694005"/>
                <a:gd name="connsiteX0-49" fmla="*/ 0 w 5540897"/>
                <a:gd name="connsiteY0-50" fmla="*/ 0 h 2687257"/>
                <a:gd name="connsiteX1-51" fmla="*/ 5540897 w 5540897"/>
                <a:gd name="connsiteY1-52" fmla="*/ 2684941 h 2687257"/>
                <a:gd name="connsiteX2-53" fmla="*/ 0 w 5540897"/>
                <a:gd name="connsiteY2-54" fmla="*/ 1374301 h 2687257"/>
                <a:gd name="connsiteX3-55" fmla="*/ 0 w 5540897"/>
                <a:gd name="connsiteY3-56" fmla="*/ 0 h 2687257"/>
                <a:gd name="connsiteX0-57" fmla="*/ 0 w 5540897"/>
                <a:gd name="connsiteY0-58" fmla="*/ 0 h 2690956"/>
                <a:gd name="connsiteX1-59" fmla="*/ 5540897 w 5540897"/>
                <a:gd name="connsiteY1-60" fmla="*/ 2684941 h 2690956"/>
                <a:gd name="connsiteX2-61" fmla="*/ 0 w 5540897"/>
                <a:gd name="connsiteY2-62" fmla="*/ 1374301 h 2690956"/>
                <a:gd name="connsiteX3-63" fmla="*/ 0 w 5540897"/>
                <a:gd name="connsiteY3-64" fmla="*/ 0 h 2690956"/>
                <a:gd name="connsiteX0-65" fmla="*/ 0 w 5540897"/>
                <a:gd name="connsiteY0-66" fmla="*/ 0 h 2684941"/>
                <a:gd name="connsiteX1-67" fmla="*/ 5540897 w 5540897"/>
                <a:gd name="connsiteY1-68" fmla="*/ 2684941 h 2684941"/>
                <a:gd name="connsiteX2-69" fmla="*/ 0 w 5540897"/>
                <a:gd name="connsiteY2-70" fmla="*/ 1374301 h 2684941"/>
                <a:gd name="connsiteX3-71" fmla="*/ 0 w 5540897"/>
                <a:gd name="connsiteY3-72" fmla="*/ 0 h 2684941"/>
                <a:gd name="connsiteX0-73" fmla="*/ 0 w 5540897"/>
                <a:gd name="connsiteY0-74" fmla="*/ 0 h 2715838"/>
                <a:gd name="connsiteX1-75" fmla="*/ 5540897 w 5540897"/>
                <a:gd name="connsiteY1-76" fmla="*/ 2684941 h 2715838"/>
                <a:gd name="connsiteX2-77" fmla="*/ 0 w 5540897"/>
                <a:gd name="connsiteY2-78" fmla="*/ 1374301 h 2715838"/>
                <a:gd name="connsiteX3-79" fmla="*/ 0 w 5540897"/>
                <a:gd name="connsiteY3-80" fmla="*/ 0 h 2715838"/>
                <a:gd name="connsiteX0-81" fmla="*/ 0 w 5540897"/>
                <a:gd name="connsiteY0-82" fmla="*/ 0 h 2715838"/>
                <a:gd name="connsiteX1-83" fmla="*/ 5540897 w 5540897"/>
                <a:gd name="connsiteY1-84" fmla="*/ 2684941 h 2715838"/>
                <a:gd name="connsiteX2-85" fmla="*/ 0 w 5540897"/>
                <a:gd name="connsiteY2-86" fmla="*/ 1374301 h 2715838"/>
                <a:gd name="connsiteX3-87" fmla="*/ 0 w 5540897"/>
                <a:gd name="connsiteY3-88" fmla="*/ 0 h 2715838"/>
                <a:gd name="connsiteX0-89" fmla="*/ 0 w 5540897"/>
                <a:gd name="connsiteY0-90" fmla="*/ 0 h 2715838"/>
                <a:gd name="connsiteX1-91" fmla="*/ 5540897 w 5540897"/>
                <a:gd name="connsiteY1-92" fmla="*/ 2684941 h 2715838"/>
                <a:gd name="connsiteX2-93" fmla="*/ 0 w 5540897"/>
                <a:gd name="connsiteY2-94" fmla="*/ 1374301 h 2715838"/>
                <a:gd name="connsiteX3-95" fmla="*/ 0 w 5540897"/>
                <a:gd name="connsiteY3-96" fmla="*/ 0 h 2715838"/>
                <a:gd name="connsiteX0-97" fmla="*/ 0 w 5540897"/>
                <a:gd name="connsiteY0-98" fmla="*/ 0 h 2715838"/>
                <a:gd name="connsiteX1-99" fmla="*/ 5540897 w 5540897"/>
                <a:gd name="connsiteY1-100" fmla="*/ 2684941 h 2715838"/>
                <a:gd name="connsiteX2-101" fmla="*/ 0 w 5540897"/>
                <a:gd name="connsiteY2-102" fmla="*/ 1374301 h 2715838"/>
                <a:gd name="connsiteX3-103" fmla="*/ 0 w 5540897"/>
                <a:gd name="connsiteY3-104" fmla="*/ 0 h 2715838"/>
                <a:gd name="connsiteX0-105" fmla="*/ 0 w 5540897"/>
                <a:gd name="connsiteY0-106" fmla="*/ 0 h 2715838"/>
                <a:gd name="connsiteX1-107" fmla="*/ 5540897 w 5540897"/>
                <a:gd name="connsiteY1-108" fmla="*/ 2684941 h 2715838"/>
                <a:gd name="connsiteX2-109" fmla="*/ 0 w 5540897"/>
                <a:gd name="connsiteY2-110" fmla="*/ 1374301 h 2715838"/>
                <a:gd name="connsiteX3-111" fmla="*/ 0 w 5540897"/>
                <a:gd name="connsiteY3-112" fmla="*/ 0 h 2715838"/>
                <a:gd name="connsiteX0-113" fmla="*/ 0 w 5540897"/>
                <a:gd name="connsiteY0-114" fmla="*/ 0 h 2684953"/>
                <a:gd name="connsiteX1-115" fmla="*/ 5540897 w 5540897"/>
                <a:gd name="connsiteY1-116" fmla="*/ 2684941 h 2684953"/>
                <a:gd name="connsiteX2-117" fmla="*/ 0 w 5540897"/>
                <a:gd name="connsiteY2-118" fmla="*/ 1374301 h 2684953"/>
                <a:gd name="connsiteX3-119" fmla="*/ 0 w 5540897"/>
                <a:gd name="connsiteY3-120" fmla="*/ 0 h 26849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540897" h="2684953">
                  <a:moveTo>
                    <a:pt x="0" y="0"/>
                  </a:moveTo>
                  <a:cubicBezTo>
                    <a:pt x="1161166" y="1062620"/>
                    <a:pt x="2070871" y="1774721"/>
                    <a:pt x="5540897" y="2684941"/>
                  </a:cubicBezTo>
                  <a:cubicBezTo>
                    <a:pt x="3267211" y="2687481"/>
                    <a:pt x="2106046" y="2309021"/>
                    <a:pt x="0" y="13743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C16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mtClean="0">
                <a:solidFill>
                  <a:srgbClr val="B61117"/>
                </a:solidFill>
              </a:endParaRPr>
            </a:p>
          </p:txBody>
        </p:sp>
      </p:grpSp>
      <p:sp>
        <p:nvSpPr>
          <p:cNvPr id="8" name="TextBox 31"/>
          <p:cNvSpPr txBox="1"/>
          <p:nvPr/>
        </p:nvSpPr>
        <p:spPr>
          <a:xfrm>
            <a:off x="6560820" y="2061845"/>
            <a:ext cx="49174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如何引入</a:t>
            </a:r>
            <a:r>
              <a:rPr lang="en-US" altLang="zh-CN" sz="60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endParaRPr lang="en-US" altLang="zh-CN" sz="600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1"/>
          <p:cNvSpPr txBox="1"/>
          <p:nvPr/>
        </p:nvSpPr>
        <p:spPr>
          <a:xfrm>
            <a:off x="5135399" y="1817225"/>
            <a:ext cx="1425566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3800" dirty="0" smtClean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701494" y="3245798"/>
            <a:ext cx="1894205" cy="316865"/>
            <a:chOff x="3865880" y="2631717"/>
            <a:chExt cx="1420654" cy="237648"/>
          </a:xfrm>
        </p:grpSpPr>
        <p:sp>
          <p:nvSpPr>
            <p:cNvPr id="14" name="椭圆 13"/>
            <p:cNvSpPr/>
            <p:nvPr/>
          </p:nvSpPr>
          <p:spPr>
            <a:xfrm>
              <a:off x="3865880" y="2716802"/>
              <a:ext cx="91440" cy="91440"/>
            </a:xfrm>
            <a:prstGeom prst="ellipse">
              <a:avLst/>
            </a:prstGeom>
            <a:solidFill>
              <a:srgbClr val="B6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5" name="文本框 128"/>
            <p:cNvSpPr txBox="1"/>
            <p:nvPr/>
          </p:nvSpPr>
          <p:spPr>
            <a:xfrm>
              <a:off x="3934460" y="2631717"/>
              <a:ext cx="1352074" cy="237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65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1465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引入方式</a:t>
              </a:r>
              <a:endParaRPr lang="zh-CN" altLang="en-US" sz="1465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Tm="0">
        <p14:flash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/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我的主题色">
      <a:dk1>
        <a:sysClr val="windowText" lastClr="000000"/>
      </a:dk1>
      <a:lt1>
        <a:sysClr val="window" lastClr="FFFFFF"/>
      </a:lt1>
      <a:dk2>
        <a:srgbClr val="0C0C0C"/>
      </a:dk2>
      <a:lt2>
        <a:srgbClr val="FFFFFF"/>
      </a:lt2>
      <a:accent1>
        <a:srgbClr val="EC1632"/>
      </a:accent1>
      <a:accent2>
        <a:srgbClr val="282F39"/>
      </a:accent2>
      <a:accent3>
        <a:srgbClr val="EC1632"/>
      </a:accent3>
      <a:accent4>
        <a:srgbClr val="282F39"/>
      </a:accent4>
      <a:accent5>
        <a:srgbClr val="EC1632"/>
      </a:accent5>
      <a:accent6>
        <a:srgbClr val="282F39"/>
      </a:accent6>
      <a:hlink>
        <a:srgbClr val="EC1632"/>
      </a:hlink>
      <a:folHlink>
        <a:srgbClr val="282F3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3236</Words>
  <Application>WPS 演示</Application>
  <PresentationFormat>宽屏</PresentationFormat>
  <Paragraphs>466</Paragraphs>
  <Slides>36</Slides>
  <Notes>3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Arial</vt:lpstr>
      <vt:lpstr>宋体</vt:lpstr>
      <vt:lpstr>Wingdings</vt:lpstr>
      <vt:lpstr>微软雅黑</vt:lpstr>
      <vt:lpstr>Gill Sans</vt:lpstr>
      <vt:lpstr>Segoe Print</vt:lpstr>
      <vt:lpstr>MS PGothic</vt:lpstr>
      <vt:lpstr>Arial Unicode MS</vt:lpstr>
      <vt:lpstr>Calibri Light</vt:lpstr>
      <vt:lpstr>Calibri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iTianKong.com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</dc:title>
  <dc:creator>dreamsummit</dc:creator>
  <cp:lastModifiedBy>xhuiren</cp:lastModifiedBy>
  <cp:revision>253</cp:revision>
  <dcterms:created xsi:type="dcterms:W3CDTF">2016-03-13T16:22:00Z</dcterms:created>
  <dcterms:modified xsi:type="dcterms:W3CDTF">2020-06-03T08:29:23Z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2052-11.1.0.9678</vt:lpwstr>
  </property>
</Properties>
</file>