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2" r:id="rId4"/>
    <p:sldId id="383" r:id="rId5"/>
    <p:sldId id="406" r:id="rId6"/>
    <p:sldId id="386" r:id="rId8"/>
    <p:sldId id="405" r:id="rId9"/>
    <p:sldId id="391" r:id="rId10"/>
    <p:sldId id="408" r:id="rId11"/>
    <p:sldId id="409" r:id="rId12"/>
    <p:sldId id="415" r:id="rId13"/>
    <p:sldId id="416" r:id="rId14"/>
    <p:sldId id="417" r:id="rId15"/>
    <p:sldId id="418" r:id="rId16"/>
    <p:sldId id="419" r:id="rId17"/>
    <p:sldId id="421" r:id="rId18"/>
    <p:sldId id="420" r:id="rId19"/>
    <p:sldId id="423" r:id="rId20"/>
    <p:sldId id="422" r:id="rId21"/>
    <p:sldId id="424" r:id="rId22"/>
    <p:sldId id="3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079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632"/>
    <a:srgbClr val="282F39"/>
    <a:srgbClr val="B61117"/>
    <a:srgbClr val="226674"/>
    <a:srgbClr val="8BA3A7"/>
    <a:srgbClr val="408D9D"/>
    <a:srgbClr val="34495E"/>
    <a:srgbClr val="276F7D"/>
    <a:srgbClr val="16454D"/>
    <a:srgbClr val="28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48"/>
      </p:cViewPr>
      <p:guideLst>
        <p:guide orient="horz" pos="2151"/>
        <p:guide pos="60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749-55FB-4192-B694-A3C94997CF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C795B-06CF-4030-BA8B-C1E82717B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/>
          <p:nvPr userDrawn="1"/>
        </p:nvSpPr>
        <p:spPr>
          <a:xfrm>
            <a:off x="251969" y="1"/>
            <a:ext cx="5634481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3"/>
          <p:cNvSpPr/>
          <p:nvPr userDrawn="1"/>
        </p:nvSpPr>
        <p:spPr>
          <a:xfrm>
            <a:off x="1" y="1"/>
            <a:ext cx="5657849" cy="756212"/>
          </a:xfrm>
          <a:custGeom>
            <a:avLst/>
            <a:gdLst>
              <a:gd name="connsiteX0" fmla="*/ 0 w 3565003"/>
              <a:gd name="connsiteY0" fmla="*/ 0 h 567159"/>
              <a:gd name="connsiteX1" fmla="*/ 3565003 w 3565003"/>
              <a:gd name="connsiteY1" fmla="*/ 0 h 567159"/>
              <a:gd name="connsiteX2" fmla="*/ 3565003 w 3565003"/>
              <a:gd name="connsiteY2" fmla="*/ 567159 h 567159"/>
              <a:gd name="connsiteX3" fmla="*/ 0 w 3565003"/>
              <a:gd name="connsiteY3" fmla="*/ 567159 h 567159"/>
              <a:gd name="connsiteX4" fmla="*/ 0 w 3565003"/>
              <a:gd name="connsiteY4" fmla="*/ 0 h 567159"/>
              <a:gd name="connsiteX0-1" fmla="*/ 0 w 3565003"/>
              <a:gd name="connsiteY0-2" fmla="*/ 0 h 567159"/>
              <a:gd name="connsiteX1-3" fmla="*/ 3565003 w 3565003"/>
              <a:gd name="connsiteY1-4" fmla="*/ 0 h 567159"/>
              <a:gd name="connsiteX2-5" fmla="*/ 3565003 w 3565003"/>
              <a:gd name="connsiteY2-6" fmla="*/ 567159 h 567159"/>
              <a:gd name="connsiteX3-7" fmla="*/ 2962656 w 3565003"/>
              <a:gd name="connsiteY3-8" fmla="*/ 566928 h 567159"/>
              <a:gd name="connsiteX4-9" fmla="*/ 0 w 3565003"/>
              <a:gd name="connsiteY4-10" fmla="*/ 567159 h 567159"/>
              <a:gd name="connsiteX5" fmla="*/ 0 w 3565003"/>
              <a:gd name="connsiteY5" fmla="*/ 0 h 567159"/>
              <a:gd name="connsiteX0-11" fmla="*/ 0 w 3565003"/>
              <a:gd name="connsiteY0-12" fmla="*/ 0 h 567159"/>
              <a:gd name="connsiteX1-13" fmla="*/ 3565003 w 3565003"/>
              <a:gd name="connsiteY1-14" fmla="*/ 0 h 567159"/>
              <a:gd name="connsiteX2-15" fmla="*/ 2962656 w 3565003"/>
              <a:gd name="connsiteY2-16" fmla="*/ 566928 h 567159"/>
              <a:gd name="connsiteX3-17" fmla="*/ 0 w 3565003"/>
              <a:gd name="connsiteY3-18" fmla="*/ 567159 h 567159"/>
              <a:gd name="connsiteX4-19" fmla="*/ 0 w 3565003"/>
              <a:gd name="connsiteY4-20" fmla="*/ 0 h 567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65003" h="567159">
                <a:moveTo>
                  <a:pt x="0" y="0"/>
                </a:moveTo>
                <a:lnTo>
                  <a:pt x="3565003" y="0"/>
                </a:lnTo>
                <a:lnTo>
                  <a:pt x="2962656" y="566928"/>
                </a:lnTo>
                <a:lnTo>
                  <a:pt x="0" y="567159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8"/>
          <p:cNvSpPr/>
          <p:nvPr userDrawn="1"/>
        </p:nvSpPr>
        <p:spPr>
          <a:xfrm>
            <a:off x="526288" y="222504"/>
            <a:ext cx="490515" cy="430784"/>
          </a:xfrm>
          <a:prstGeom prst="parallelogram">
            <a:avLst>
              <a:gd name="adj" fmla="val 7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平行四边形 9"/>
          <p:cNvSpPr/>
          <p:nvPr userDrawn="1"/>
        </p:nvSpPr>
        <p:spPr>
          <a:xfrm>
            <a:off x="767415" y="410122"/>
            <a:ext cx="228829" cy="243167"/>
          </a:xfrm>
          <a:prstGeom prst="parallelogram">
            <a:avLst>
              <a:gd name="adj" fmla="val 72170"/>
            </a:avLst>
          </a:pr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CA4E-33B5-4760-B5B9-D62DB5D11D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1AC0-7538-4CD6-B135-72EAB5CE7B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7AC4-6D6E-4266-85F1-A3BED8E8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23B0-7400-43A5-BE72-1A05C93694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CA4E-33B5-4760-B5B9-D62DB5D11D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1AC0-7538-4CD6-B135-72EAB5CE7B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73079" y="2001077"/>
            <a:ext cx="87511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7355" y="3154185"/>
            <a:ext cx="3739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讲师：邢慧忍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>
            <a:normAutofit/>
          </a:bodyPr>
          <a:p>
            <a:pPr marL="0" indent="0">
              <a:buFont typeface="Wingdings" panose="05000000000000000000" pitchFamily="2" charset="2"/>
            </a:pPr>
            <a:r>
              <a:rPr lang="zh-CN" altLang="en-US" sz="3600" b="1">
                <a:solidFill>
                  <a:schemeClr val="tx1"/>
                </a:solidFill>
                <a:latin typeface="Gill Sans" charset="0"/>
                <a:ea typeface="华文楷体" charset="-122"/>
                <a:sym typeface="+mn-ea"/>
              </a:rPr>
              <a:t>margin属性的bug</a:t>
            </a:r>
            <a:endParaRPr lang="zh-CN" altLang="en-US" sz="3600" b="1">
              <a:solidFill>
                <a:schemeClr val="tx1"/>
              </a:solidFill>
              <a:latin typeface="Gill Sans" charset="0"/>
              <a:ea typeface="华文楷体" charset="-122"/>
              <a:sym typeface="+mn-ea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8769985" cy="4528185"/>
          </a:xfrm>
        </p:spPr>
        <p:txBody>
          <a:bodyPr wrap="square" lIns="91440" tIns="45720" rIns="91440" bIns="45720" anchor="t">
            <a:normAutofit/>
          </a:bodyPr>
          <a:p>
            <a:pPr>
              <a:buFont typeface="Gill Sans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margin横向上是加法，但在竖向上却会产生叠加的现象,并会取上下间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Gill Sans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距的其大者生效。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Font typeface="Gill Sans" charset="0"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Gill Sans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IE6下的横向双倍margin bug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indent="-571500">
              <a:spcBef>
                <a:spcPts val="2400"/>
              </a:spcBef>
              <a:buSzPct val="171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IE6会在特定的条件下，将设置的横向margin值变成双倍。条件：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indent="-571500">
              <a:spcBef>
                <a:spcPts val="2400"/>
              </a:spcBef>
              <a:buSzPct val="171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1.元素必须浮动（float）;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indent="-571500">
              <a:spcBef>
                <a:spcPts val="2400"/>
              </a:spcBef>
              <a:buSzPct val="171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2.元素必须具有横向margin，margin-left、margin-right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indent="-571500">
              <a:spcBef>
                <a:spcPts val="2400"/>
              </a:spcBef>
              <a:buSzPct val="171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3.元素必须块元素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0" indent="-571500">
              <a:spcBef>
                <a:spcPts val="2400"/>
              </a:spcBef>
              <a:buSzPct val="171000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4.浏览器必须是ie6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Gill Sans" charset="0"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0" indent="0">
              <a:buFont typeface="Wingdings" panose="05000000000000000000" pitchFamily="2" charset="2"/>
            </a:pPr>
            <a:r>
              <a:rPr lang="zh-CN" altLang="en-US" sz="3600" b="1">
                <a:latin typeface="Gill Sans" charset="0"/>
                <a:ea typeface="华文楷体" charset="-122"/>
                <a:sym typeface="+mn-ea"/>
              </a:rPr>
              <a:t>margin属性的bug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1939925"/>
            <a:ext cx="9736455" cy="4528185"/>
          </a:xfrm>
        </p:spPr>
        <p:txBody>
          <a:bodyPr wrap="square" lIns="91440" tIns="45720" rIns="91440" bIns="45720" anchor="t">
            <a:normAutofit fontScale="90000"/>
          </a:bodyPr>
          <a:p>
            <a:pPr marL="0" inden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Gill Sans" charset="0"/>
                <a:ea typeface="华文楷体" charset="-122"/>
                <a:sym typeface="+mn-ea"/>
              </a:rPr>
              <a:t>3.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设置子元素与父元素之间的间距时如果子元素使用margin会产生塌陷（父子层一起移动）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80" indent="-48768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80" indent="-48768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原理：当父元素内容为空时，为子元素添加margin-top会导致父子的上边出现合并现象。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80" indent="-48768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80" indent="-48768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解决方法1：给父元素设置overflow：hidden；或者float:left;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80" indent="-48768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80" indent="-48768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：设置边框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80" indent="-48768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87680" indent="-48768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  父子间间距不建议使用margin  最好使用padding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7616825" cy="4528185"/>
          </a:xfrm>
        </p:spPr>
        <p:txBody>
          <a:bodyPr wrap="square" lIns="91440" tIns="45720" rIns="91440" bIns="45720" anchor="t"/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相对于外边距而言，元素也应该具有内边距。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padding-top|left|bottom|right:length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padding属性定义元素边框与元素内容之间的空白区域。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padding的几种写法和margin是一样的。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7616825" cy="4528185"/>
          </a:xfrm>
        </p:spPr>
        <p:txBody>
          <a:bodyPr wrap="square" lIns="91440" tIns="45720" rIns="91440" bIns="45720" anchor="t">
            <a:normAutofit lnSpcReduction="20000"/>
          </a:bodyPr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元素的边框是围绕元素内容和内边距的一条线或多条线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border-top|right|bottom|left:border-width|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border-style|border-color;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border简写属性，用于把边框的所有属性设置到一个声明中。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display  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7616825" cy="3862070"/>
          </a:xfrm>
        </p:spPr>
        <p:txBody>
          <a:bodyPr wrap="square" lIns="91440" tIns="45720" rIns="91440" bIns="45720" anchor="t">
            <a:normAutofit/>
          </a:bodyPr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定义：规定元素显示的类型（方式）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display: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 | none | inline | inline-block | 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table |flex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该元素以块属性显示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none: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该元素隐藏，不会被显示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inline: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以行内属性显示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Gill Sans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inline-block: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两种结合显示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标准模式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7616825" cy="1674495"/>
          </a:xfrm>
        </p:spPr>
        <p:txBody>
          <a:bodyPr wrap="square" lIns="91440" tIns="45720" rIns="91440" bIns="45720" anchor="t">
            <a:normAutofit/>
          </a:bodyPr>
          <a:p>
            <a:pPr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标准模式的盒模型是由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w3c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提出，它的计算方法是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占的空间的宽度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等于内容的宽度＋左右内边距的宽度＋左右边框的宽度＋左右外边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距的宽度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Picture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80355" y="3237865"/>
            <a:ext cx="5753100" cy="3237865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怪异模式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7616825" cy="1674495"/>
          </a:xfrm>
        </p:spPr>
        <p:txBody>
          <a:bodyPr wrap="square" lIns="91440" tIns="45720" rIns="91440" bIns="45720" anchor="t">
            <a:normAutofit/>
          </a:bodyPr>
          <a:p>
            <a:pPr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由于各个浏览器设计的不同，盒模型在不同的浏览器中的表现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也不同：怪异模式是指在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IE6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及更早的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IE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版本下盒模型的计算方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法：所占空间总宽度等于内容＋外边距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2" name="Picture 4" descr="k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17285" y="3074035"/>
            <a:ext cx="5240020" cy="3502660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0" indent="0">
              <a:buFont typeface="Wingdings" panose="05000000000000000000" pitchFamily="2" charset="2"/>
            </a:pPr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标准模式与怪异模式的异同点</a:t>
            </a:r>
            <a:endParaRPr lang="zh-CN" altLang="en-US" sz="32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8740140" cy="2901950"/>
          </a:xfrm>
        </p:spPr>
        <p:txBody>
          <a:bodyPr wrap="square" lIns="91440" tIns="45720" rIns="91440" bIns="45720" anchor="t">
            <a:noAutofit/>
          </a:bodyPr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相同点：都是由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margin ,border,padding,content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组成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不同点：计算宽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高度方法的不同，标准模式下盒子的总宽度是由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margin,padding,border,content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的相加得来；怪异模式下：总宽度是由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content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加上外边距得来的。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019493" y="983933"/>
            <a:ext cx="11703050" cy="863600"/>
          </a:xfrm>
        </p:spPr>
        <p:txBody>
          <a:bodyPr wrap="square" lIns="91440" tIns="45720" rIns="91440" bIns="45720" anchor="ctr">
            <a:normAutofit fontScale="90000"/>
          </a:bodyPr>
          <a:p>
            <a:pPr marL="0" inden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box-sizing（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现代浏览器支持，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IE8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之上支持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可以改变盒模型在浏览器中显示的方式</a:t>
            </a:r>
            <a:endParaRPr lang="zh-CN" altLang="en-US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130935" y="1969770"/>
            <a:ext cx="10304145" cy="4651375"/>
          </a:xfrm>
        </p:spPr>
        <p:txBody>
          <a:bodyPr wrap="square" lIns="91440" tIns="45720" rIns="91440" bIns="45720" anchor="t">
            <a:noAutofit/>
          </a:bodyPr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box-sizing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： content-box || </a:t>
            </a:r>
            <a:r>
              <a: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border-box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 || inherit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1、content-box:此值为其默认值，其让元素维持W3C的标准Box Model，也就是说元素的宽度/高度（width/height）等于元素边框宽度（border）加上元素内边距（padding）加上元素内容宽度/高度（content width/height）即：Element Width/Height = border+padding+content width/height。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2、border-box:此值让元素维持IE传统的Box Model（IE6以下版本），也就是说元素的宽度/高度等于元素内容的宽度/高度。（从上面Box Model介绍可知，我们这里的content width/height包含了元素的border,padding,内容的width/height【此处的内容宽度/高度=width/height-border-padding】）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4697730" y="2891155"/>
            <a:ext cx="3221355" cy="863600"/>
          </a:xfrm>
        </p:spPr>
        <p:txBody>
          <a:bodyPr wrap="square" lIns="91440" tIns="45720" rIns="91440" bIns="45720" anchor="ctr"/>
          <a:p>
            <a:pPr marL="0" indent="0">
              <a:buFont typeface="Wingdings" panose="05000000000000000000" pitchFamily="2" charset="2"/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0">
        <p15:prstTrans prst="curtains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1" y="0"/>
            <a:ext cx="4715875" cy="6858000"/>
          </a:xfrm>
          <a:custGeom>
            <a:avLst/>
            <a:gdLst>
              <a:gd name="connsiteX0" fmla="*/ 0 w 3565003"/>
              <a:gd name="connsiteY0" fmla="*/ 0 h 6858000"/>
              <a:gd name="connsiteX1" fmla="*/ 3565003 w 3565003"/>
              <a:gd name="connsiteY1" fmla="*/ 0 h 6858000"/>
              <a:gd name="connsiteX2" fmla="*/ 3565003 w 3565003"/>
              <a:gd name="connsiteY2" fmla="*/ 6858000 h 6858000"/>
              <a:gd name="connsiteX3" fmla="*/ 0 w 3565003"/>
              <a:gd name="connsiteY3" fmla="*/ 6858000 h 6858000"/>
              <a:gd name="connsiteX4" fmla="*/ 0 w 3565003"/>
              <a:gd name="connsiteY4" fmla="*/ 0 h 6858000"/>
              <a:gd name="connsiteX0-1" fmla="*/ 0 w 4274916"/>
              <a:gd name="connsiteY0-2" fmla="*/ 0 h 6858000"/>
              <a:gd name="connsiteX1-3" fmla="*/ 3565003 w 4274916"/>
              <a:gd name="connsiteY1-4" fmla="*/ 0 h 6858000"/>
              <a:gd name="connsiteX2-5" fmla="*/ 3565003 w 4274916"/>
              <a:gd name="connsiteY2-6" fmla="*/ 6858000 h 6858000"/>
              <a:gd name="connsiteX3-7" fmla="*/ 0 w 4274916"/>
              <a:gd name="connsiteY3-8" fmla="*/ 6858000 h 6858000"/>
              <a:gd name="connsiteX4-9" fmla="*/ 0 w 4274916"/>
              <a:gd name="connsiteY4-10" fmla="*/ 0 h 6858000"/>
              <a:gd name="connsiteX0-11" fmla="*/ 0 w 4487208"/>
              <a:gd name="connsiteY0-12" fmla="*/ 0 h 6858000"/>
              <a:gd name="connsiteX1-13" fmla="*/ 3565003 w 4487208"/>
              <a:gd name="connsiteY1-14" fmla="*/ 0 h 6858000"/>
              <a:gd name="connsiteX2-15" fmla="*/ 3565003 w 4487208"/>
              <a:gd name="connsiteY2-16" fmla="*/ 6858000 h 6858000"/>
              <a:gd name="connsiteX3-17" fmla="*/ 0 w 4487208"/>
              <a:gd name="connsiteY3-18" fmla="*/ 6858000 h 6858000"/>
              <a:gd name="connsiteX4-19" fmla="*/ 0 w 4487208"/>
              <a:gd name="connsiteY4-20" fmla="*/ 0 h 6858000"/>
              <a:gd name="connsiteX0-21" fmla="*/ 0 w 5038191"/>
              <a:gd name="connsiteY0-22" fmla="*/ 0 h 6858000"/>
              <a:gd name="connsiteX1-23" fmla="*/ 4352082 w 5038191"/>
              <a:gd name="connsiteY1-24" fmla="*/ 0 h 6858000"/>
              <a:gd name="connsiteX2-25" fmla="*/ 3565003 w 5038191"/>
              <a:gd name="connsiteY2-26" fmla="*/ 6858000 h 6858000"/>
              <a:gd name="connsiteX3-27" fmla="*/ 0 w 5038191"/>
              <a:gd name="connsiteY3-28" fmla="*/ 6858000 h 6858000"/>
              <a:gd name="connsiteX4-29" fmla="*/ 0 w 5038191"/>
              <a:gd name="connsiteY4-30" fmla="*/ 0 h 6858000"/>
              <a:gd name="connsiteX0-31" fmla="*/ 0 w 4639537"/>
              <a:gd name="connsiteY0-32" fmla="*/ 0 h 6858000"/>
              <a:gd name="connsiteX1-33" fmla="*/ 4352082 w 4639537"/>
              <a:gd name="connsiteY1-34" fmla="*/ 0 h 6858000"/>
              <a:gd name="connsiteX2-35" fmla="*/ 3565003 w 4639537"/>
              <a:gd name="connsiteY2-36" fmla="*/ 6858000 h 6858000"/>
              <a:gd name="connsiteX3-37" fmla="*/ 0 w 4639537"/>
              <a:gd name="connsiteY3-38" fmla="*/ 6858000 h 6858000"/>
              <a:gd name="connsiteX4-39" fmla="*/ 0 w 4639537"/>
              <a:gd name="connsiteY4-40" fmla="*/ 0 h 6858000"/>
              <a:gd name="connsiteX0-41" fmla="*/ 0 w 4715875"/>
              <a:gd name="connsiteY0-42" fmla="*/ 0 h 6858000"/>
              <a:gd name="connsiteX1-43" fmla="*/ 4352082 w 4715875"/>
              <a:gd name="connsiteY1-44" fmla="*/ 0 h 6858000"/>
              <a:gd name="connsiteX2-45" fmla="*/ 3565003 w 4715875"/>
              <a:gd name="connsiteY2-46" fmla="*/ 6858000 h 6858000"/>
              <a:gd name="connsiteX3-47" fmla="*/ 0 w 4715875"/>
              <a:gd name="connsiteY3-48" fmla="*/ 6858000 h 6858000"/>
              <a:gd name="connsiteX4-49" fmla="*/ 0 w 4715875"/>
              <a:gd name="connsiteY4-5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715875" h="6858000">
                <a:moveTo>
                  <a:pt x="0" y="0"/>
                </a:moveTo>
                <a:lnTo>
                  <a:pt x="4352082" y="0"/>
                </a:lnTo>
                <a:cubicBezTo>
                  <a:pt x="5220184" y="3142526"/>
                  <a:pt x="4363656" y="5312780"/>
                  <a:pt x="3565003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023412"/>
            <a:ext cx="1770927" cy="1834587"/>
          </a:xfrm>
          <a:custGeom>
            <a:avLst/>
            <a:gdLst>
              <a:gd name="connsiteX0" fmla="*/ 0 w 1770927"/>
              <a:gd name="connsiteY0" fmla="*/ 0 h 457200"/>
              <a:gd name="connsiteX1" fmla="*/ 1770927 w 1770927"/>
              <a:gd name="connsiteY1" fmla="*/ 0 h 457200"/>
              <a:gd name="connsiteX2" fmla="*/ 1770927 w 1770927"/>
              <a:gd name="connsiteY2" fmla="*/ 457200 h 457200"/>
              <a:gd name="connsiteX3" fmla="*/ 0 w 1770927"/>
              <a:gd name="connsiteY3" fmla="*/ 457200 h 457200"/>
              <a:gd name="connsiteX4" fmla="*/ 0 w 1770927"/>
              <a:gd name="connsiteY4" fmla="*/ 0 h 457200"/>
              <a:gd name="connsiteX0-1" fmla="*/ 34724 w 1770927"/>
              <a:gd name="connsiteY0-2" fmla="*/ 0 h 1834587"/>
              <a:gd name="connsiteX1-3" fmla="*/ 1770927 w 1770927"/>
              <a:gd name="connsiteY1-4" fmla="*/ 1377387 h 1834587"/>
              <a:gd name="connsiteX2-5" fmla="*/ 1770927 w 1770927"/>
              <a:gd name="connsiteY2-6" fmla="*/ 1834587 h 1834587"/>
              <a:gd name="connsiteX3-7" fmla="*/ 0 w 1770927"/>
              <a:gd name="connsiteY3-8" fmla="*/ 1834587 h 1834587"/>
              <a:gd name="connsiteX4-9" fmla="*/ 34724 w 1770927"/>
              <a:gd name="connsiteY4-10" fmla="*/ 0 h 1834587"/>
              <a:gd name="connsiteX0-11" fmla="*/ 34724 w 1770927"/>
              <a:gd name="connsiteY0-12" fmla="*/ 0 h 1834587"/>
              <a:gd name="connsiteX1-13" fmla="*/ 1770927 w 1770927"/>
              <a:gd name="connsiteY1-14" fmla="*/ 1834587 h 1834587"/>
              <a:gd name="connsiteX2-15" fmla="*/ 0 w 1770927"/>
              <a:gd name="connsiteY2-16" fmla="*/ 1834587 h 1834587"/>
              <a:gd name="connsiteX3-17" fmla="*/ 34724 w 1770927"/>
              <a:gd name="connsiteY3-18" fmla="*/ 0 h 1834587"/>
              <a:gd name="connsiteX0-19" fmla="*/ 34724 w 1770927"/>
              <a:gd name="connsiteY0-20" fmla="*/ 0 h 1834587"/>
              <a:gd name="connsiteX1-21" fmla="*/ 1770927 w 1770927"/>
              <a:gd name="connsiteY1-22" fmla="*/ 1834587 h 1834587"/>
              <a:gd name="connsiteX2-23" fmla="*/ 0 w 1770927"/>
              <a:gd name="connsiteY2-24" fmla="*/ 1834587 h 1834587"/>
              <a:gd name="connsiteX3-25" fmla="*/ 34724 w 1770927"/>
              <a:gd name="connsiteY3-26" fmla="*/ 0 h 1834587"/>
              <a:gd name="connsiteX0-27" fmla="*/ 34724 w 1770927"/>
              <a:gd name="connsiteY0-28" fmla="*/ 0 h 1834587"/>
              <a:gd name="connsiteX1-29" fmla="*/ 1770927 w 1770927"/>
              <a:gd name="connsiteY1-30" fmla="*/ 1834587 h 1834587"/>
              <a:gd name="connsiteX2-31" fmla="*/ 0 w 1770927"/>
              <a:gd name="connsiteY2-32" fmla="*/ 1834587 h 1834587"/>
              <a:gd name="connsiteX3-33" fmla="*/ 34724 w 1770927"/>
              <a:gd name="connsiteY3-34" fmla="*/ 0 h 1834587"/>
              <a:gd name="connsiteX0-35" fmla="*/ 34724 w 1770927"/>
              <a:gd name="connsiteY0-36" fmla="*/ 0 h 1834587"/>
              <a:gd name="connsiteX1-37" fmla="*/ 1770927 w 1770927"/>
              <a:gd name="connsiteY1-38" fmla="*/ 1834587 h 1834587"/>
              <a:gd name="connsiteX2-39" fmla="*/ 0 w 1770927"/>
              <a:gd name="connsiteY2-40" fmla="*/ 1834587 h 1834587"/>
              <a:gd name="connsiteX3-41" fmla="*/ 34724 w 1770927"/>
              <a:gd name="connsiteY3-42" fmla="*/ 0 h 1834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70927" h="1834587">
                <a:moveTo>
                  <a:pt x="34724" y="0"/>
                </a:moveTo>
                <a:cubicBezTo>
                  <a:pt x="682906" y="1086091"/>
                  <a:pt x="542082" y="1153353"/>
                  <a:pt x="1770927" y="1834587"/>
                </a:cubicBezTo>
                <a:lnTo>
                  <a:pt x="0" y="1834587"/>
                </a:lnTo>
                <a:lnTo>
                  <a:pt x="34724" y="0"/>
                </a:lnTo>
                <a:close/>
              </a:path>
            </a:pathLst>
          </a:custGeom>
          <a:solidFill>
            <a:srgbClr val="B6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sp>
        <p:nvSpPr>
          <p:cNvPr id="6" name="TextBox 56"/>
          <p:cNvSpPr txBox="1"/>
          <p:nvPr/>
        </p:nvSpPr>
        <p:spPr>
          <a:xfrm>
            <a:off x="1660531" y="2170480"/>
            <a:ext cx="1805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en-US" altLang="zh-CN" sz="6000" b="1" spc="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0927" y="3139976"/>
            <a:ext cx="553998" cy="12240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POINTS</a:t>
            </a:r>
            <a:endParaRPr lang="zh-CN" altLang="en-US" sz="2400" dirty="0">
              <a:solidFill>
                <a:prstClr val="white">
                  <a:lumMod val="8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20570" y="1515717"/>
            <a:ext cx="5173487" cy="527050"/>
            <a:chOff x="5520570" y="1515717"/>
            <a:chExt cx="5173487" cy="527050"/>
          </a:xfrm>
        </p:grpSpPr>
        <p:sp>
          <p:nvSpPr>
            <p:cNvPr id="38" name="TextBox 31"/>
            <p:cNvSpPr txBox="1"/>
            <p:nvPr/>
          </p:nvSpPr>
          <p:spPr>
            <a:xfrm>
              <a:off x="5520570" y="1520797"/>
              <a:ext cx="27247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8692047" y="1647636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1"/>
            <p:cNvSpPr txBox="1"/>
            <p:nvPr/>
          </p:nvSpPr>
          <p:spPr>
            <a:xfrm>
              <a:off x="8835808" y="1515717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……….01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93806" y="2317748"/>
            <a:ext cx="4800251" cy="558800"/>
            <a:chOff x="5893806" y="2317748"/>
            <a:chExt cx="4800251" cy="558800"/>
          </a:xfrm>
        </p:grpSpPr>
        <p:sp>
          <p:nvSpPr>
            <p:cNvPr id="39" name="TextBox 32"/>
            <p:cNvSpPr txBox="1"/>
            <p:nvPr/>
          </p:nvSpPr>
          <p:spPr>
            <a:xfrm>
              <a:off x="5893806" y="2354578"/>
              <a:ext cx="23520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CSS</a:t>
              </a:r>
              <a:r>
                <a:rPr lang="zh-CN" altLang="en-US" sz="28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盒模型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8692047" y="2417256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31"/>
            <p:cNvSpPr txBox="1"/>
            <p:nvPr/>
          </p:nvSpPr>
          <p:spPr>
            <a:xfrm>
              <a:off x="8835808" y="2317748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……….02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95985" y="3059735"/>
            <a:ext cx="6298072" cy="523220"/>
            <a:chOff x="4395985" y="3243885"/>
            <a:chExt cx="6298072" cy="523220"/>
          </a:xfrm>
        </p:grpSpPr>
        <p:sp>
          <p:nvSpPr>
            <p:cNvPr id="40" name="TextBox 31"/>
            <p:cNvSpPr txBox="1"/>
            <p:nvPr/>
          </p:nvSpPr>
          <p:spPr>
            <a:xfrm>
              <a:off x="4395985" y="3243885"/>
              <a:ext cx="38493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格式化上下文</a:t>
              </a:r>
              <a:endParaRPr lang="zh-CN" altLang="en-US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1"/>
            <p:cNvSpPr txBox="1"/>
            <p:nvPr/>
          </p:nvSpPr>
          <p:spPr>
            <a:xfrm>
              <a:off x="8835808" y="3243885"/>
              <a:ext cx="185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……….03</a:t>
              </a:r>
              <a:endParaRPr lang="zh-CN" altLang="en-US" sz="28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14813" y="3008033"/>
            <a:ext cx="857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19935" y="3842690"/>
            <a:ext cx="5174122" cy="521970"/>
            <a:chOff x="5519935" y="3243885"/>
            <a:chExt cx="5174122" cy="521970"/>
          </a:xfrm>
        </p:grpSpPr>
        <p:sp>
          <p:nvSpPr>
            <p:cNvPr id="15" name="TextBox 31"/>
            <p:cNvSpPr txBox="1"/>
            <p:nvPr/>
          </p:nvSpPr>
          <p:spPr>
            <a:xfrm>
              <a:off x="5519935" y="3243885"/>
              <a:ext cx="27254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</a:t>
              </a:r>
              <a:endParaRPr lang="zh-CN" altLang="en-US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1"/>
            <p:cNvSpPr txBox="1"/>
            <p:nvPr/>
          </p:nvSpPr>
          <p:spPr>
            <a:xfrm>
              <a:off x="8835808" y="3243885"/>
              <a:ext cx="18582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……….04</a:t>
              </a:r>
              <a:endParaRPr lang="en-US" altLang="zh-CN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19935" y="4626280"/>
            <a:ext cx="5174122" cy="521970"/>
            <a:chOff x="5519935" y="3243885"/>
            <a:chExt cx="5174122" cy="521970"/>
          </a:xfrm>
        </p:grpSpPr>
        <p:sp>
          <p:nvSpPr>
            <p:cNvPr id="9" name="TextBox 31"/>
            <p:cNvSpPr txBox="1"/>
            <p:nvPr/>
          </p:nvSpPr>
          <p:spPr>
            <a:xfrm>
              <a:off x="5519935" y="3243885"/>
              <a:ext cx="27254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endParaRPr lang="zh-CN" altLang="en-US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692047" y="3370738"/>
              <a:ext cx="0" cy="269515"/>
            </a:xfrm>
            <a:prstGeom prst="line">
              <a:avLst/>
            </a:prstGeom>
            <a:ln w="28575">
              <a:solidFill>
                <a:srgbClr val="B61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31"/>
            <p:cNvSpPr txBox="1"/>
            <p:nvPr/>
          </p:nvSpPr>
          <p:spPr>
            <a:xfrm>
              <a:off x="8835808" y="3243885"/>
              <a:ext cx="18582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……….04</a:t>
              </a:r>
              <a:endParaRPr lang="en-US" altLang="zh-CN" sz="2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7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回顾（匹配下列属性）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Text Box 3"/>
          <p:cNvSpPr txBox="1"/>
          <p:nvPr/>
        </p:nvSpPr>
        <p:spPr>
          <a:xfrm>
            <a:off x="1939608" y="862013"/>
            <a:ext cx="3170237" cy="56311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字体大小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字体粗细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字体颜色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文本修饰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行高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文本的缩进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文本对齐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背景重复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背景是否滚动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微软雅黑" panose="020B0503020204020204" pitchFamily="34" charset="-122"/>
              </a:rPr>
              <a:t>背景定位</a:t>
            </a:r>
            <a:endParaRPr lang="zh-CN" altLang="en-US" sz="2400">
              <a:latin typeface="Gill Sans" charset="0"/>
              <a:ea typeface="微软雅黑" panose="020B0503020204020204" pitchFamily="34" charset="-122"/>
            </a:endParaRPr>
          </a:p>
        </p:txBody>
      </p:sp>
      <p:sp>
        <p:nvSpPr>
          <p:cNvPr id="6147" name="Text Box 4"/>
          <p:cNvSpPr txBox="1"/>
          <p:nvPr/>
        </p:nvSpPr>
        <p:spPr>
          <a:xfrm>
            <a:off x="6539548" y="862013"/>
            <a:ext cx="5038725" cy="56311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text-align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background-position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line-height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color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background-attachment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background-repeat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font-size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text-indent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text-decoration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Gill Sans" charset="0"/>
                <a:ea typeface="宋体" panose="02010600030101010101" pitchFamily="2" charset="-122"/>
              </a:rPr>
              <a:t>font-weight</a:t>
            </a:r>
            <a:endParaRPr lang="zh-CN" altLang="en-US" sz="2400">
              <a:latin typeface="Gill Sans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75" y="1817225"/>
            <a:ext cx="10266745" cy="5040775"/>
          </a:xfrm>
          <a:custGeom>
            <a:avLst/>
            <a:gdLst>
              <a:gd name="connsiteX0" fmla="*/ 0 w 10220446"/>
              <a:gd name="connsiteY0" fmla="*/ 0 h 4369443"/>
              <a:gd name="connsiteX1" fmla="*/ 10220446 w 10220446"/>
              <a:gd name="connsiteY1" fmla="*/ 0 h 4369443"/>
              <a:gd name="connsiteX2" fmla="*/ 10220446 w 10220446"/>
              <a:gd name="connsiteY2" fmla="*/ 4369443 h 4369443"/>
              <a:gd name="connsiteX3" fmla="*/ 0 w 10220446"/>
              <a:gd name="connsiteY3" fmla="*/ 4369443 h 4369443"/>
              <a:gd name="connsiteX4" fmla="*/ 0 w 10220446"/>
              <a:gd name="connsiteY4" fmla="*/ 0 h 4369443"/>
              <a:gd name="connsiteX0-1" fmla="*/ 0 w 10220446"/>
              <a:gd name="connsiteY0-2" fmla="*/ 0 h 4369443"/>
              <a:gd name="connsiteX1-3" fmla="*/ 10220446 w 10220446"/>
              <a:gd name="connsiteY1-4" fmla="*/ 4369443 h 4369443"/>
              <a:gd name="connsiteX2-5" fmla="*/ 0 w 10220446"/>
              <a:gd name="connsiteY2-6" fmla="*/ 4369443 h 4369443"/>
              <a:gd name="connsiteX3-7" fmla="*/ 0 w 10220446"/>
              <a:gd name="connsiteY3-8" fmla="*/ 0 h 4369443"/>
              <a:gd name="connsiteX0-9" fmla="*/ 0 w 10220446"/>
              <a:gd name="connsiteY0-10" fmla="*/ 0 h 4369443"/>
              <a:gd name="connsiteX1-11" fmla="*/ 10220446 w 10220446"/>
              <a:gd name="connsiteY1-12" fmla="*/ 4369443 h 4369443"/>
              <a:gd name="connsiteX2-13" fmla="*/ 0 w 10220446"/>
              <a:gd name="connsiteY2-14" fmla="*/ 4369443 h 4369443"/>
              <a:gd name="connsiteX3-15" fmla="*/ 0 w 10220446"/>
              <a:gd name="connsiteY3-16" fmla="*/ 0 h 4369443"/>
              <a:gd name="connsiteX0-17" fmla="*/ 46298 w 10220446"/>
              <a:gd name="connsiteY0-18" fmla="*/ 0 h 5283843"/>
              <a:gd name="connsiteX1-19" fmla="*/ 10220446 w 10220446"/>
              <a:gd name="connsiteY1-20" fmla="*/ 5283843 h 5283843"/>
              <a:gd name="connsiteX2-21" fmla="*/ 0 w 10220446"/>
              <a:gd name="connsiteY2-22" fmla="*/ 5283843 h 5283843"/>
              <a:gd name="connsiteX3-23" fmla="*/ 46298 w 10220446"/>
              <a:gd name="connsiteY3-24" fmla="*/ 0 h 5283843"/>
              <a:gd name="connsiteX0-25" fmla="*/ 46298 w 10220446"/>
              <a:gd name="connsiteY0-26" fmla="*/ 0 h 5283843"/>
              <a:gd name="connsiteX1-27" fmla="*/ 10220446 w 10220446"/>
              <a:gd name="connsiteY1-28" fmla="*/ 5283843 h 5283843"/>
              <a:gd name="connsiteX2-29" fmla="*/ 0 w 10220446"/>
              <a:gd name="connsiteY2-30" fmla="*/ 5283843 h 5283843"/>
              <a:gd name="connsiteX3-31" fmla="*/ 46298 w 10220446"/>
              <a:gd name="connsiteY3-32" fmla="*/ 0 h 5283843"/>
              <a:gd name="connsiteX0-33" fmla="*/ 0 w 10243596"/>
              <a:gd name="connsiteY0-34" fmla="*/ 0 h 5006051"/>
              <a:gd name="connsiteX1-35" fmla="*/ 10243596 w 10243596"/>
              <a:gd name="connsiteY1-36" fmla="*/ 5006051 h 5006051"/>
              <a:gd name="connsiteX2-37" fmla="*/ 23150 w 10243596"/>
              <a:gd name="connsiteY2-38" fmla="*/ 5006051 h 5006051"/>
              <a:gd name="connsiteX3-39" fmla="*/ 0 w 10243596"/>
              <a:gd name="connsiteY3-40" fmla="*/ 0 h 5006051"/>
              <a:gd name="connsiteX0-41" fmla="*/ 0 w 10266745"/>
              <a:gd name="connsiteY0-42" fmla="*/ 0 h 5040775"/>
              <a:gd name="connsiteX1-43" fmla="*/ 10266745 w 10266745"/>
              <a:gd name="connsiteY1-44" fmla="*/ 5040775 h 5040775"/>
              <a:gd name="connsiteX2-45" fmla="*/ 23150 w 10266745"/>
              <a:gd name="connsiteY2-46" fmla="*/ 5006051 h 5040775"/>
              <a:gd name="connsiteX3-47" fmla="*/ 0 w 10266745"/>
              <a:gd name="connsiteY3-48" fmla="*/ 0 h 5040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266745" h="5040775">
                <a:moveTo>
                  <a:pt x="0" y="0"/>
                </a:moveTo>
                <a:cubicBezTo>
                  <a:pt x="2839655" y="2706547"/>
                  <a:pt x="5748760" y="3977833"/>
                  <a:pt x="10266745" y="5040775"/>
                </a:cubicBezTo>
                <a:lnTo>
                  <a:pt x="23150" y="5006051"/>
                </a:lnTo>
                <a:lnTo>
                  <a:pt x="0" y="0"/>
                </a:lnTo>
                <a:close/>
              </a:path>
            </a:pathLst>
          </a:custGeom>
          <a:solidFill>
            <a:srgbClr val="282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mtClean="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1101950" y="1056836"/>
            <a:ext cx="6615038" cy="4455067"/>
            <a:chOff x="-19459" y="1813560"/>
            <a:chExt cx="5560356" cy="2629256"/>
          </a:xfrm>
        </p:grpSpPr>
        <p:sp>
          <p:nvSpPr>
            <p:cNvPr id="4" name="矩形 4"/>
            <p:cNvSpPr/>
            <p:nvPr/>
          </p:nvSpPr>
          <p:spPr>
            <a:xfrm>
              <a:off x="-19459" y="2689859"/>
              <a:ext cx="5145473" cy="1752957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  <a:gd name="connsiteX0-121" fmla="*/ 0 w 5106557"/>
                <a:gd name="connsiteY0-122" fmla="*/ 0 h 2011817"/>
                <a:gd name="connsiteX1-123" fmla="*/ 5106557 w 5106557"/>
                <a:gd name="connsiteY1-124" fmla="*/ 1938181 h 2011817"/>
                <a:gd name="connsiteX2-125" fmla="*/ 0 w 5106557"/>
                <a:gd name="connsiteY2-126" fmla="*/ 1374301 h 2011817"/>
                <a:gd name="connsiteX3-127" fmla="*/ 0 w 5106557"/>
                <a:gd name="connsiteY3-128" fmla="*/ 0 h 2011817"/>
                <a:gd name="connsiteX0-129" fmla="*/ 0 w 5106557"/>
                <a:gd name="connsiteY0-130" fmla="*/ 0 h 2011817"/>
                <a:gd name="connsiteX1-131" fmla="*/ 5106557 w 5106557"/>
                <a:gd name="connsiteY1-132" fmla="*/ 1938181 h 2011817"/>
                <a:gd name="connsiteX2-133" fmla="*/ 0 w 5106557"/>
                <a:gd name="connsiteY2-134" fmla="*/ 1374301 h 2011817"/>
                <a:gd name="connsiteX3-135" fmla="*/ 0 w 5106557"/>
                <a:gd name="connsiteY3-136" fmla="*/ 0 h 2011817"/>
                <a:gd name="connsiteX0-137" fmla="*/ 0 w 5106557"/>
                <a:gd name="connsiteY0-138" fmla="*/ 0 h 1944110"/>
                <a:gd name="connsiteX1-139" fmla="*/ 5106557 w 5106557"/>
                <a:gd name="connsiteY1-140" fmla="*/ 1938181 h 1944110"/>
                <a:gd name="connsiteX2-141" fmla="*/ 0 w 5106557"/>
                <a:gd name="connsiteY2-142" fmla="*/ 1122841 h 1944110"/>
                <a:gd name="connsiteX3-143" fmla="*/ 0 w 5106557"/>
                <a:gd name="connsiteY3-144" fmla="*/ 0 h 1944110"/>
                <a:gd name="connsiteX0-145" fmla="*/ 19458 w 5126015"/>
                <a:gd name="connsiteY0-146" fmla="*/ 0 h 2384465"/>
                <a:gd name="connsiteX1-147" fmla="*/ 5126015 w 5126015"/>
                <a:gd name="connsiteY1-148" fmla="*/ 1938181 h 2384465"/>
                <a:gd name="connsiteX2-149" fmla="*/ 0 w 5126015"/>
                <a:gd name="connsiteY2-150" fmla="*/ 1978759 h 2384465"/>
                <a:gd name="connsiteX3-151" fmla="*/ 19458 w 5126015"/>
                <a:gd name="connsiteY3-152" fmla="*/ 0 h 2384465"/>
                <a:gd name="connsiteX0-153" fmla="*/ 19458 w 5126015"/>
                <a:gd name="connsiteY0-154" fmla="*/ 0 h 1984550"/>
                <a:gd name="connsiteX1-155" fmla="*/ 5126015 w 5126015"/>
                <a:gd name="connsiteY1-156" fmla="*/ 1938181 h 1984550"/>
                <a:gd name="connsiteX2-157" fmla="*/ 0 w 5126015"/>
                <a:gd name="connsiteY2-158" fmla="*/ 1978759 h 1984550"/>
                <a:gd name="connsiteX3-159" fmla="*/ 19458 w 5126015"/>
                <a:gd name="connsiteY3-160" fmla="*/ 0 h 1984550"/>
                <a:gd name="connsiteX0-161" fmla="*/ 19458 w 5145473"/>
                <a:gd name="connsiteY0-162" fmla="*/ 0 h 1978759"/>
                <a:gd name="connsiteX1-163" fmla="*/ 5145473 w 5145473"/>
                <a:gd name="connsiteY1-164" fmla="*/ 1976736 h 1978759"/>
                <a:gd name="connsiteX2-165" fmla="*/ 0 w 5145473"/>
                <a:gd name="connsiteY2-166" fmla="*/ 1978759 h 1978759"/>
                <a:gd name="connsiteX3-167" fmla="*/ 19458 w 5145473"/>
                <a:gd name="connsiteY3-168" fmla="*/ 0 h 19787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45473" h="1978759">
                  <a:moveTo>
                    <a:pt x="19458" y="0"/>
                  </a:moveTo>
                  <a:cubicBezTo>
                    <a:pt x="1180624" y="1062620"/>
                    <a:pt x="1675447" y="1066516"/>
                    <a:pt x="5145473" y="1976736"/>
                  </a:cubicBezTo>
                  <a:lnTo>
                    <a:pt x="0" y="1978759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813560"/>
              <a:ext cx="5540897" cy="2623125"/>
            </a:xfrm>
            <a:custGeom>
              <a:avLst/>
              <a:gdLst>
                <a:gd name="connsiteX0" fmla="*/ 0 w 5578997"/>
                <a:gd name="connsiteY0" fmla="*/ 0 h 2349661"/>
                <a:gd name="connsiteX1" fmla="*/ 5578997 w 5578997"/>
                <a:gd name="connsiteY1" fmla="*/ 0 h 2349661"/>
                <a:gd name="connsiteX2" fmla="*/ 5578997 w 5578997"/>
                <a:gd name="connsiteY2" fmla="*/ 2349661 h 2349661"/>
                <a:gd name="connsiteX3" fmla="*/ 0 w 5578997"/>
                <a:gd name="connsiteY3" fmla="*/ 2349661 h 2349661"/>
                <a:gd name="connsiteX4" fmla="*/ 0 w 5578997"/>
                <a:gd name="connsiteY4" fmla="*/ 0 h 2349661"/>
                <a:gd name="connsiteX0-1" fmla="*/ 0 w 5578997"/>
                <a:gd name="connsiteY0-2" fmla="*/ 0 h 2349661"/>
                <a:gd name="connsiteX1-3" fmla="*/ 5578997 w 5578997"/>
                <a:gd name="connsiteY1-4" fmla="*/ 2349661 h 2349661"/>
                <a:gd name="connsiteX2-5" fmla="*/ 0 w 5578997"/>
                <a:gd name="connsiteY2-6" fmla="*/ 2349661 h 2349661"/>
                <a:gd name="connsiteX3-7" fmla="*/ 0 w 5578997"/>
                <a:gd name="connsiteY3-8" fmla="*/ 0 h 2349661"/>
                <a:gd name="connsiteX0-9" fmla="*/ 0 w 5540897"/>
                <a:gd name="connsiteY0-10" fmla="*/ 0 h 2684941"/>
                <a:gd name="connsiteX1-11" fmla="*/ 5540897 w 5540897"/>
                <a:gd name="connsiteY1-12" fmla="*/ 2684941 h 2684941"/>
                <a:gd name="connsiteX2-13" fmla="*/ 0 w 5540897"/>
                <a:gd name="connsiteY2-14" fmla="*/ 2349661 h 2684941"/>
                <a:gd name="connsiteX3-15" fmla="*/ 0 w 5540897"/>
                <a:gd name="connsiteY3-16" fmla="*/ 0 h 2684941"/>
                <a:gd name="connsiteX0-17" fmla="*/ 0 w 5540897"/>
                <a:gd name="connsiteY0-18" fmla="*/ 0 h 2684941"/>
                <a:gd name="connsiteX1-19" fmla="*/ 5540897 w 5540897"/>
                <a:gd name="connsiteY1-20" fmla="*/ 2684941 h 2684941"/>
                <a:gd name="connsiteX2-21" fmla="*/ 0 w 5540897"/>
                <a:gd name="connsiteY2-22" fmla="*/ 2349661 h 2684941"/>
                <a:gd name="connsiteX3-23" fmla="*/ 0 w 5540897"/>
                <a:gd name="connsiteY3-24" fmla="*/ 0 h 2684941"/>
                <a:gd name="connsiteX0-25" fmla="*/ 0 w 5540897"/>
                <a:gd name="connsiteY0-26" fmla="*/ 0 h 2684941"/>
                <a:gd name="connsiteX1-27" fmla="*/ 5540897 w 5540897"/>
                <a:gd name="connsiteY1-28" fmla="*/ 2684941 h 2684941"/>
                <a:gd name="connsiteX2-29" fmla="*/ 0 w 5540897"/>
                <a:gd name="connsiteY2-30" fmla="*/ 2349661 h 2684941"/>
                <a:gd name="connsiteX3-31" fmla="*/ 0 w 5540897"/>
                <a:gd name="connsiteY3-32" fmla="*/ 0 h 2684941"/>
                <a:gd name="connsiteX0-33" fmla="*/ 0 w 5540897"/>
                <a:gd name="connsiteY0-34" fmla="*/ 0 h 2684941"/>
                <a:gd name="connsiteX1-35" fmla="*/ 5540897 w 5540897"/>
                <a:gd name="connsiteY1-36" fmla="*/ 2684941 h 2684941"/>
                <a:gd name="connsiteX2-37" fmla="*/ 0 w 5540897"/>
                <a:gd name="connsiteY2-38" fmla="*/ 2349661 h 2684941"/>
                <a:gd name="connsiteX3-39" fmla="*/ 0 w 5540897"/>
                <a:gd name="connsiteY3-40" fmla="*/ 0 h 2684941"/>
                <a:gd name="connsiteX0-41" fmla="*/ 0 w 5540897"/>
                <a:gd name="connsiteY0-42" fmla="*/ 0 h 2694005"/>
                <a:gd name="connsiteX1-43" fmla="*/ 5540897 w 5540897"/>
                <a:gd name="connsiteY1-44" fmla="*/ 2684941 h 2694005"/>
                <a:gd name="connsiteX2-45" fmla="*/ 0 w 5540897"/>
                <a:gd name="connsiteY2-46" fmla="*/ 2349661 h 2694005"/>
                <a:gd name="connsiteX3-47" fmla="*/ 0 w 5540897"/>
                <a:gd name="connsiteY3-48" fmla="*/ 0 h 2694005"/>
                <a:gd name="connsiteX0-49" fmla="*/ 0 w 5540897"/>
                <a:gd name="connsiteY0-50" fmla="*/ 0 h 2687257"/>
                <a:gd name="connsiteX1-51" fmla="*/ 5540897 w 5540897"/>
                <a:gd name="connsiteY1-52" fmla="*/ 2684941 h 2687257"/>
                <a:gd name="connsiteX2-53" fmla="*/ 0 w 5540897"/>
                <a:gd name="connsiteY2-54" fmla="*/ 1374301 h 2687257"/>
                <a:gd name="connsiteX3-55" fmla="*/ 0 w 5540897"/>
                <a:gd name="connsiteY3-56" fmla="*/ 0 h 2687257"/>
                <a:gd name="connsiteX0-57" fmla="*/ 0 w 5540897"/>
                <a:gd name="connsiteY0-58" fmla="*/ 0 h 2690956"/>
                <a:gd name="connsiteX1-59" fmla="*/ 5540897 w 5540897"/>
                <a:gd name="connsiteY1-60" fmla="*/ 2684941 h 2690956"/>
                <a:gd name="connsiteX2-61" fmla="*/ 0 w 5540897"/>
                <a:gd name="connsiteY2-62" fmla="*/ 1374301 h 2690956"/>
                <a:gd name="connsiteX3-63" fmla="*/ 0 w 5540897"/>
                <a:gd name="connsiteY3-64" fmla="*/ 0 h 2690956"/>
                <a:gd name="connsiteX0-65" fmla="*/ 0 w 5540897"/>
                <a:gd name="connsiteY0-66" fmla="*/ 0 h 2684941"/>
                <a:gd name="connsiteX1-67" fmla="*/ 5540897 w 5540897"/>
                <a:gd name="connsiteY1-68" fmla="*/ 2684941 h 2684941"/>
                <a:gd name="connsiteX2-69" fmla="*/ 0 w 5540897"/>
                <a:gd name="connsiteY2-70" fmla="*/ 1374301 h 2684941"/>
                <a:gd name="connsiteX3-71" fmla="*/ 0 w 5540897"/>
                <a:gd name="connsiteY3-72" fmla="*/ 0 h 2684941"/>
                <a:gd name="connsiteX0-73" fmla="*/ 0 w 5540897"/>
                <a:gd name="connsiteY0-74" fmla="*/ 0 h 2715838"/>
                <a:gd name="connsiteX1-75" fmla="*/ 5540897 w 5540897"/>
                <a:gd name="connsiteY1-76" fmla="*/ 2684941 h 2715838"/>
                <a:gd name="connsiteX2-77" fmla="*/ 0 w 5540897"/>
                <a:gd name="connsiteY2-78" fmla="*/ 1374301 h 2715838"/>
                <a:gd name="connsiteX3-79" fmla="*/ 0 w 5540897"/>
                <a:gd name="connsiteY3-80" fmla="*/ 0 h 2715838"/>
                <a:gd name="connsiteX0-81" fmla="*/ 0 w 5540897"/>
                <a:gd name="connsiteY0-82" fmla="*/ 0 h 2715838"/>
                <a:gd name="connsiteX1-83" fmla="*/ 5540897 w 5540897"/>
                <a:gd name="connsiteY1-84" fmla="*/ 2684941 h 2715838"/>
                <a:gd name="connsiteX2-85" fmla="*/ 0 w 5540897"/>
                <a:gd name="connsiteY2-86" fmla="*/ 1374301 h 2715838"/>
                <a:gd name="connsiteX3-87" fmla="*/ 0 w 5540897"/>
                <a:gd name="connsiteY3-88" fmla="*/ 0 h 2715838"/>
                <a:gd name="connsiteX0-89" fmla="*/ 0 w 5540897"/>
                <a:gd name="connsiteY0-90" fmla="*/ 0 h 2715838"/>
                <a:gd name="connsiteX1-91" fmla="*/ 5540897 w 5540897"/>
                <a:gd name="connsiteY1-92" fmla="*/ 2684941 h 2715838"/>
                <a:gd name="connsiteX2-93" fmla="*/ 0 w 5540897"/>
                <a:gd name="connsiteY2-94" fmla="*/ 1374301 h 2715838"/>
                <a:gd name="connsiteX3-95" fmla="*/ 0 w 5540897"/>
                <a:gd name="connsiteY3-96" fmla="*/ 0 h 2715838"/>
                <a:gd name="connsiteX0-97" fmla="*/ 0 w 5540897"/>
                <a:gd name="connsiteY0-98" fmla="*/ 0 h 2715838"/>
                <a:gd name="connsiteX1-99" fmla="*/ 5540897 w 5540897"/>
                <a:gd name="connsiteY1-100" fmla="*/ 2684941 h 2715838"/>
                <a:gd name="connsiteX2-101" fmla="*/ 0 w 5540897"/>
                <a:gd name="connsiteY2-102" fmla="*/ 1374301 h 2715838"/>
                <a:gd name="connsiteX3-103" fmla="*/ 0 w 5540897"/>
                <a:gd name="connsiteY3-104" fmla="*/ 0 h 2715838"/>
                <a:gd name="connsiteX0-105" fmla="*/ 0 w 5540897"/>
                <a:gd name="connsiteY0-106" fmla="*/ 0 h 2715838"/>
                <a:gd name="connsiteX1-107" fmla="*/ 5540897 w 5540897"/>
                <a:gd name="connsiteY1-108" fmla="*/ 2684941 h 2715838"/>
                <a:gd name="connsiteX2-109" fmla="*/ 0 w 5540897"/>
                <a:gd name="connsiteY2-110" fmla="*/ 1374301 h 2715838"/>
                <a:gd name="connsiteX3-111" fmla="*/ 0 w 5540897"/>
                <a:gd name="connsiteY3-112" fmla="*/ 0 h 2715838"/>
                <a:gd name="connsiteX0-113" fmla="*/ 0 w 5540897"/>
                <a:gd name="connsiteY0-114" fmla="*/ 0 h 2684953"/>
                <a:gd name="connsiteX1-115" fmla="*/ 5540897 w 5540897"/>
                <a:gd name="connsiteY1-116" fmla="*/ 2684941 h 2684953"/>
                <a:gd name="connsiteX2-117" fmla="*/ 0 w 5540897"/>
                <a:gd name="connsiteY2-118" fmla="*/ 1374301 h 2684953"/>
                <a:gd name="connsiteX3-119" fmla="*/ 0 w 5540897"/>
                <a:gd name="connsiteY3-120" fmla="*/ 0 h 26849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540897" h="2684953">
                  <a:moveTo>
                    <a:pt x="0" y="0"/>
                  </a:moveTo>
                  <a:cubicBezTo>
                    <a:pt x="1161166" y="1062620"/>
                    <a:pt x="2070871" y="1774721"/>
                    <a:pt x="5540897" y="2684941"/>
                  </a:cubicBezTo>
                  <a:cubicBezTo>
                    <a:pt x="3267211" y="2687481"/>
                    <a:pt x="2106046" y="2309021"/>
                    <a:pt x="0" y="13743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16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mtClean="0">
                <a:solidFill>
                  <a:srgbClr val="B61117"/>
                </a:solidFill>
              </a:endParaRPr>
            </a:p>
          </p:txBody>
        </p:sp>
      </p:grpSp>
      <p:sp>
        <p:nvSpPr>
          <p:cNvPr id="8" name="TextBox 31"/>
          <p:cNvSpPr txBox="1"/>
          <p:nvPr/>
        </p:nvSpPr>
        <p:spPr>
          <a:xfrm>
            <a:off x="6560820" y="2061845"/>
            <a:ext cx="4917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6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60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1"/>
          <p:cNvSpPr txBox="1"/>
          <p:nvPr/>
        </p:nvSpPr>
        <p:spPr>
          <a:xfrm>
            <a:off x="5135399" y="1817225"/>
            <a:ext cx="1425566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38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01494" y="3245798"/>
            <a:ext cx="1894205" cy="316865"/>
            <a:chOff x="3865880" y="2631717"/>
            <a:chExt cx="1420654" cy="237648"/>
          </a:xfrm>
        </p:grpSpPr>
        <p:sp>
          <p:nvSpPr>
            <p:cNvPr id="14" name="椭圆 13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文本框 128"/>
            <p:cNvSpPr txBox="1"/>
            <p:nvPr/>
          </p:nvSpPr>
          <p:spPr>
            <a:xfrm>
              <a:off x="3934460" y="2631717"/>
              <a:ext cx="1352074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盒模型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01494" y="3715698"/>
            <a:ext cx="1894205" cy="315596"/>
            <a:chOff x="3865880" y="2631717"/>
            <a:chExt cx="1420654" cy="236696"/>
          </a:xfrm>
        </p:grpSpPr>
        <p:sp>
          <p:nvSpPr>
            <p:cNvPr id="10" name="椭圆 9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文本框 128"/>
            <p:cNvSpPr txBox="1"/>
            <p:nvPr/>
          </p:nvSpPr>
          <p:spPr>
            <a:xfrm>
              <a:off x="3934460" y="2631717"/>
              <a:ext cx="1352074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外边距合并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01494" y="4179248"/>
            <a:ext cx="1894205" cy="315596"/>
            <a:chOff x="3865880" y="2631717"/>
            <a:chExt cx="1420654" cy="236696"/>
          </a:xfrm>
        </p:grpSpPr>
        <p:sp>
          <p:nvSpPr>
            <p:cNvPr id="16" name="椭圆 15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文本框 128"/>
            <p:cNvSpPr txBox="1"/>
            <p:nvPr/>
          </p:nvSpPr>
          <p:spPr>
            <a:xfrm>
              <a:off x="3934460" y="2631717"/>
              <a:ext cx="1352074" cy="23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6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样式化盒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01494" y="4634543"/>
            <a:ext cx="1894205" cy="316865"/>
            <a:chOff x="3865880" y="2631717"/>
            <a:chExt cx="1420654" cy="237648"/>
          </a:xfrm>
        </p:grpSpPr>
        <p:sp>
          <p:nvSpPr>
            <p:cNvPr id="19" name="椭圆 18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文本框 128"/>
            <p:cNvSpPr txBox="1"/>
            <p:nvPr/>
          </p:nvSpPr>
          <p:spPr>
            <a:xfrm>
              <a:off x="3934460" y="2631717"/>
              <a:ext cx="1352074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盒内容溢出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01494" y="5089838"/>
            <a:ext cx="1894205" cy="316865"/>
            <a:chOff x="3865880" y="2631717"/>
            <a:chExt cx="1420654" cy="237648"/>
          </a:xfrm>
        </p:grpSpPr>
        <p:sp>
          <p:nvSpPr>
            <p:cNvPr id="22" name="椭圆 21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文本框 128"/>
            <p:cNvSpPr txBox="1"/>
            <p:nvPr/>
          </p:nvSpPr>
          <p:spPr>
            <a:xfrm>
              <a:off x="3934460" y="2631717"/>
              <a:ext cx="1352074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最小宽</a:t>
              </a:r>
              <a:r>
                <a:rPr lang="en-US" altLang="zh-CN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高度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01494" y="5516558"/>
            <a:ext cx="1894205" cy="316865"/>
            <a:chOff x="3865880" y="2631717"/>
            <a:chExt cx="1420654" cy="237648"/>
          </a:xfrm>
        </p:grpSpPr>
        <p:sp>
          <p:nvSpPr>
            <p:cNvPr id="26" name="椭圆 25"/>
            <p:cNvSpPr/>
            <p:nvPr/>
          </p:nvSpPr>
          <p:spPr>
            <a:xfrm>
              <a:off x="3865880" y="2716802"/>
              <a:ext cx="91440" cy="91440"/>
            </a:xfrm>
            <a:prstGeom prst="ellipse">
              <a:avLst/>
            </a:prstGeom>
            <a:solidFill>
              <a:srgbClr val="B6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7" name="文本框 128"/>
            <p:cNvSpPr txBox="1"/>
            <p:nvPr/>
          </p:nvSpPr>
          <p:spPr>
            <a:xfrm>
              <a:off x="3934460" y="2631717"/>
              <a:ext cx="1352074" cy="23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65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盒模型的应用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0">
        <p14:flash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3" descr="baidu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9450" y="1188085"/>
            <a:ext cx="7327900" cy="4931410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5410" y="1118235"/>
          <a:ext cx="94411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770"/>
                <a:gridCol w="69634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width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设置元素的宽度</a:t>
                      </a:r>
                      <a:r>
                        <a:rPr lang="en-US" altLang="zh-CN" sz="1800">
                          <a:sym typeface="+mn-ea"/>
                        </a:rPr>
                        <a:t>属性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height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设置元素的高度</a:t>
                      </a:r>
                      <a:r>
                        <a:rPr lang="en-US" altLang="zh-CN" sz="1800">
                          <a:sym typeface="+mn-ea"/>
                        </a:rPr>
                        <a:t>属性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padding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设置</a:t>
                      </a:r>
                      <a:r>
                        <a:rPr lang="zh-CN" altLang="en-US"/>
                        <a:t>元素的</a:t>
                      </a:r>
                      <a:r>
                        <a:rPr lang="en-US" altLang="zh-CN"/>
                        <a:t>内边距</a:t>
                      </a:r>
                      <a:r>
                        <a:rPr lang="en-US" altLang="zh-CN" sz="1800">
                          <a:sym typeface="+mn-ea"/>
                        </a:rPr>
                        <a:t>属性</a:t>
                      </a:r>
                      <a:r>
                        <a:rPr lang="en-US" altLang="zh-CN"/>
                        <a:t>。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border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设置</a:t>
                      </a:r>
                      <a:r>
                        <a:rPr lang="zh-CN" altLang="en-US" sz="1800">
                          <a:sym typeface="+mn-ea"/>
                        </a:rPr>
                        <a:t>元素</a:t>
                      </a:r>
                      <a:r>
                        <a:rPr lang="en-US" altLang="zh-CN"/>
                        <a:t>的边框属性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margin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设置</a:t>
                      </a:r>
                      <a:r>
                        <a:rPr lang="zh-CN" altLang="en-US" sz="1800">
                          <a:sym typeface="+mn-ea"/>
                        </a:rPr>
                        <a:t>元素的外</a:t>
                      </a:r>
                      <a:r>
                        <a:rPr lang="en-US" altLang="zh-CN" sz="1800">
                          <a:sym typeface="+mn-ea"/>
                        </a:rPr>
                        <a:t>边距属性。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box-sizing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定义元素总体宽度的计算方式。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 descr="未标题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225" y="4212590"/>
            <a:ext cx="3333115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5" name="Rectangle 2"/>
          <p:cNvSpPr>
            <a:spLocks noGrp="1"/>
          </p:cNvSpPr>
          <p:nvPr>
            <p:ph type="body" sz="half" idx="1"/>
          </p:nvPr>
        </p:nvSpPr>
        <p:spPr>
          <a:xfrm>
            <a:off x="1130618" y="1109663"/>
            <a:ext cx="11610975" cy="2376487"/>
          </a:xfrm>
        </p:spPr>
        <p:txBody>
          <a:bodyPr wrap="square" lIns="91440" tIns="45720" rIns="91440" bIns="45720" anchor="t"/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盒模型指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css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布局中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html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中的每个元素在浏览器中的解析都可以被看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作一个盒子，拥有盒子一样的外形和平面空间。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-122"/>
              </a:rPr>
              <a:t>盒模型的平面图片如下图所示：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-122"/>
            </a:endParaRPr>
          </a:p>
        </p:txBody>
      </p:sp>
      <p:pic>
        <p:nvPicPr>
          <p:cNvPr id="16386" name="Picture 4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710" y="3027045"/>
            <a:ext cx="6324600" cy="351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7616825" cy="4528185"/>
          </a:xfrm>
        </p:spPr>
        <p:txBody>
          <a:bodyPr wrap="square" lIns="91440" tIns="45720" rIns="91440" bIns="45720" anchor="t"/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：margin-top|right|bottom|left: length;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每个块元素有上、右、下、左四个方位的外边距，可以分别用四种属性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来声明。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margin-top:10px;/*设置上边距10px*/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margin-right:10px;/*设置右边距10px*/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margin-bottom:10px;/*设置底边距10px*/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margin-left:10px;/*设置左边距10px*/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130654" y="163295"/>
            <a:ext cx="370568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</a:t>
            </a:r>
            <a:endParaRPr lang="zh-CN" altLang="en-US" sz="28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130618" y="1172528"/>
            <a:ext cx="11703050" cy="863600"/>
          </a:xfrm>
        </p:spPr>
        <p:txBody>
          <a:bodyPr wrap="square" lIns="91440" tIns="45720" rIns="91440" bIns="45720" anchor="ctr"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idx="1"/>
          </p:nvPr>
        </p:nvSpPr>
        <p:spPr>
          <a:xfrm>
            <a:off x="1466215" y="2106295"/>
            <a:ext cx="8769985" cy="4528185"/>
          </a:xfrm>
        </p:spPr>
        <p:txBody>
          <a:bodyPr wrap="square" lIns="91440" tIns="45720" rIns="91440" bIns="45720" anchor="t">
            <a:normAutofit lnSpcReduction="20000"/>
          </a:bodyPr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1）.main{margin:10px 20px 10px 20px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}这四个值分别设置类名为main的模块上、右、下、左四个方位外边距的值。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2）.main{margin:10px 20px;}这两个值分别设定类名为main的模块的上下、左右的外边距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）.main{margin:10px 20px 10px;}第一个值设定上外边距，第二个值设定左右外边距，第三个值设定下外边距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4）.main{margin:10px;}如果就一个值的话，就设定了四个方向的外边距都10px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Gill San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5）.main{ margin:20px auto;}这样设值的意思是上下两个方位的外边距为20px，左右两个方位的外边距自动适应居中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advTm="0">
        <p15:prstTrans prst="peelOff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EC1632"/>
      </a:accent1>
      <a:accent2>
        <a:srgbClr val="282F39"/>
      </a:accent2>
      <a:accent3>
        <a:srgbClr val="EC1632"/>
      </a:accent3>
      <a:accent4>
        <a:srgbClr val="282F39"/>
      </a:accent4>
      <a:accent5>
        <a:srgbClr val="EC1632"/>
      </a:accent5>
      <a:accent6>
        <a:srgbClr val="282F39"/>
      </a:accent6>
      <a:hlink>
        <a:srgbClr val="EC1632"/>
      </a:hlink>
      <a:folHlink>
        <a:srgbClr val="282F3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2565</Words>
  <Application>WPS 演示</Application>
  <PresentationFormat>宽屏</PresentationFormat>
  <Paragraphs>223</Paragraphs>
  <Slides>19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Gill Sans</vt:lpstr>
      <vt:lpstr>Hiragino Sans GB W3</vt:lpstr>
      <vt:lpstr>华文楷体</vt:lpstr>
      <vt:lpstr>Arial Unicode MS</vt:lpstr>
      <vt:lpstr>Calibri Light</vt:lpstr>
      <vt:lpstr>Calibri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margin</vt:lpstr>
      <vt:lpstr>margin</vt:lpstr>
      <vt:lpstr>margin属性的bug</vt:lpstr>
      <vt:lpstr>margin属性的bug</vt:lpstr>
      <vt:lpstr>padding</vt:lpstr>
      <vt:lpstr>border</vt:lpstr>
      <vt:lpstr>display  </vt:lpstr>
      <vt:lpstr>标准模式</vt:lpstr>
      <vt:lpstr>怪异模式</vt:lpstr>
      <vt:lpstr>标准模式与怪异模式的异同点</vt:lpstr>
      <vt:lpstr>box-sizing（现代浏览器支持，IE8之上支持）</vt:lpstr>
      <vt:lpstr>谢谢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dreamsummit</dc:creator>
  <cp:lastModifiedBy>慧忍</cp:lastModifiedBy>
  <cp:revision>235</cp:revision>
  <dcterms:created xsi:type="dcterms:W3CDTF">2016-03-13T16:22:00Z</dcterms:created>
  <dcterms:modified xsi:type="dcterms:W3CDTF">2019-03-13T02:13:22Z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