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382" r:id="rId4"/>
    <p:sldId id="383" r:id="rId5"/>
    <p:sldId id="387" r:id="rId6"/>
    <p:sldId id="403" r:id="rId7"/>
    <p:sldId id="404" r:id="rId9"/>
    <p:sldId id="405" r:id="rId10"/>
    <p:sldId id="394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395" r:id="rId23"/>
    <p:sldId id="396" r:id="rId24"/>
    <p:sldId id="388" r:id="rId25"/>
    <p:sldId id="397" r:id="rId26"/>
    <p:sldId id="398" r:id="rId27"/>
    <p:sldId id="399" r:id="rId28"/>
    <p:sldId id="40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079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632"/>
    <a:srgbClr val="282F39"/>
    <a:srgbClr val="B61117"/>
    <a:srgbClr val="226674"/>
    <a:srgbClr val="8BA3A7"/>
    <a:srgbClr val="408D9D"/>
    <a:srgbClr val="34495E"/>
    <a:srgbClr val="276F7D"/>
    <a:srgbClr val="16454D"/>
    <a:srgbClr val="28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240" y="-102"/>
      </p:cViewPr>
      <p:guideLst>
        <p:guide orient="horz" pos="2168"/>
        <p:guide pos="60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749-55FB-4192-B694-A3C94997CF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/>
          <p:nvPr userDrawn="1"/>
        </p:nvSpPr>
        <p:spPr>
          <a:xfrm>
            <a:off x="251969" y="1"/>
            <a:ext cx="5634481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3"/>
          <p:cNvSpPr/>
          <p:nvPr userDrawn="1"/>
        </p:nvSpPr>
        <p:spPr>
          <a:xfrm>
            <a:off x="1" y="1"/>
            <a:ext cx="5657849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8"/>
          <p:cNvSpPr/>
          <p:nvPr userDrawn="1"/>
        </p:nvSpPr>
        <p:spPr>
          <a:xfrm>
            <a:off x="526288" y="222504"/>
            <a:ext cx="490515" cy="430784"/>
          </a:xfrm>
          <a:prstGeom prst="parallelogram">
            <a:avLst>
              <a:gd name="adj" fmla="val 7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平行四边形 9"/>
          <p:cNvSpPr/>
          <p:nvPr userDrawn="1"/>
        </p:nvSpPr>
        <p:spPr>
          <a:xfrm>
            <a:off x="767415" y="410122"/>
            <a:ext cx="228829" cy="243167"/>
          </a:xfrm>
          <a:prstGeom prst="parallelogram">
            <a:avLst>
              <a:gd name="adj" fmla="val 72170"/>
            </a:avLst>
          </a:pr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CA4E-33B5-4760-B5B9-D62DB5D11D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1AC0-7538-4CD6-B135-72EAB5CE7B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73079" y="2001077"/>
            <a:ext cx="87511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346645" y="6412725"/>
            <a:ext cx="1602798" cy="0"/>
          </a:xfrm>
          <a:prstGeom prst="line">
            <a:avLst/>
          </a:prstGeom>
          <a:ln w="28575">
            <a:solidFill>
              <a:srgbClr val="B61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87355" y="3154185"/>
            <a:ext cx="3739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讲师：邢慧忍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935" y="163195"/>
            <a:ext cx="429450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浮动的行块元素的影响</a:t>
            </a:r>
            <a:endParaRPr lang="zh-CN" altLang="en-US" sz="2800" b="1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  <a:p>
            <a:pPr>
              <a:defRPr/>
            </a:pP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Rectangle 15"/>
          <p:cNvSpPr/>
          <p:nvPr/>
        </p:nvSpPr>
        <p:spPr>
          <a:xfrm>
            <a:off x="2090738" y="1135063"/>
            <a:ext cx="8178800" cy="774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latin typeface="微软雅黑" panose="020B0503020204020204" pitchFamily="34" charset="-122"/>
              </a:rPr>
              <a:t>float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对行内属性标签和块属性标签的影响</a:t>
            </a:r>
            <a:endParaRPr lang="en-US" altLang="zh-CN" sz="2800">
              <a:latin typeface="微软雅黑" panose="020B0503020204020204" pitchFamily="34" charset="-122"/>
            </a:endParaRPr>
          </a:p>
        </p:txBody>
      </p:sp>
      <p:sp>
        <p:nvSpPr>
          <p:cNvPr id="16387" name="Rectangle 15"/>
          <p:cNvSpPr/>
          <p:nvPr/>
        </p:nvSpPr>
        <p:spPr>
          <a:xfrm>
            <a:off x="2092325" y="1944688"/>
            <a:ext cx="9972675" cy="2139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800">
                <a:latin typeface="微软雅黑" panose="020B0503020204020204" pitchFamily="34" charset="-122"/>
              </a:rPr>
              <a:t>float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对行内属性标签的影响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 float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之后能设置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width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height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属性，并支持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margin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padding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15"/>
          <p:cNvSpPr/>
          <p:nvPr/>
        </p:nvSpPr>
        <p:spPr>
          <a:xfrm>
            <a:off x="2092325" y="4240213"/>
            <a:ext cx="9747250" cy="2138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800">
                <a:latin typeface="微软雅黑" panose="020B0503020204020204" pitchFamily="34" charset="-122"/>
              </a:rPr>
              <a:t>float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对块属性标签的影响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     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 a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：在没有设置宽高的情况下浮动后，内容撑开宽度高度</a:t>
            </a:r>
            <a:endParaRPr lang="en-US" altLang="zh-CN" sz="280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      b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：可以使块属性元素并排排列</a:t>
            </a: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clear  </a:t>
            </a:r>
            <a:r>
              <a:rPr lang="zh-CN" altLang="en-US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清除浮动</a:t>
            </a:r>
            <a:endParaRPr lang="zh-CN" altLang="en-US" sz="2800" b="1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  <a:p>
            <a:pPr>
              <a:defRPr/>
            </a:pP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15"/>
          <p:cNvSpPr/>
          <p:nvPr/>
        </p:nvSpPr>
        <p:spPr>
          <a:xfrm>
            <a:off x="2092325" y="1674813"/>
            <a:ext cx="8178800" cy="46691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latin typeface="微软雅黑" panose="020B0503020204020204" pitchFamily="34" charset="-122"/>
              </a:rPr>
              <a:t>clear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>
                <a:latin typeface="微软雅黑" panose="020B0503020204020204" pitchFamily="34" charset="-122"/>
              </a:rPr>
              <a:t>both | left | right</a:t>
            </a:r>
            <a:endParaRPr lang="en-US" altLang="zh-CN" sz="36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36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latin typeface="微软雅黑" panose="020B0503020204020204" pitchFamily="34" charset="-122"/>
              </a:rPr>
              <a:t>both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： 不允许有浮动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3600"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</a:rPr>
              <a:t>该属性设置给块标签，不能设置给行标签，并且该块标签不可以有浮动属性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clear  </a:t>
            </a:r>
            <a:r>
              <a:rPr lang="zh-CN" altLang="en-US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清除浮动</a:t>
            </a:r>
            <a:endParaRPr lang="zh-CN" altLang="en-US" sz="2800" b="1" dirty="0" smtClean="0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20482" name="Rectangle 15"/>
          <p:cNvSpPr/>
          <p:nvPr/>
        </p:nvSpPr>
        <p:spPr>
          <a:xfrm>
            <a:off x="2046288" y="1135063"/>
            <a:ext cx="8178800" cy="2430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清除浮动的一种用法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24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&lt;div class=“clear”&gt;&lt;/div&gt;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.clear{clear:both;}</a:t>
            </a: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20483" name="Rectangle 15"/>
          <p:cNvSpPr/>
          <p:nvPr/>
        </p:nvSpPr>
        <p:spPr>
          <a:xfrm>
            <a:off x="2046288" y="3924300"/>
            <a:ext cx="8178800" cy="1846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使用情况：由于元素的</a:t>
            </a:r>
            <a:r>
              <a:rPr lang="en-US" altLang="zh-CN" sz="2400">
                <a:latin typeface="微软雅黑" panose="020B0503020204020204" pitchFamily="34" charset="-122"/>
              </a:rPr>
              <a:t>float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，为了不影响下面元素的显示。通常在这个浮动元素的后面加上</a:t>
            </a:r>
            <a:r>
              <a:rPr lang="en-US" altLang="zh-CN" sz="2400">
                <a:latin typeface="微软雅黑" panose="020B0503020204020204" pitchFamily="34" charset="-122"/>
              </a:rPr>
              <a:t>&lt;div class=“clear”&gt;&lt;/div&gt;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来消除对后面元素显示的影响。</a:t>
            </a:r>
            <a:endParaRPr lang="en-US" altLang="zh-CN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ie6</a:t>
            </a:r>
            <a:r>
              <a:rPr lang="zh-CN" altLang="en-US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下清除浮动</a:t>
            </a:r>
            <a:endParaRPr lang="zh-CN" altLang="en-US" sz="2800" b="1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  <a:p>
            <a:pPr>
              <a:defRPr/>
            </a:pPr>
            <a:endParaRPr lang="zh-CN" altLang="en-US" sz="2800" b="1" dirty="0" smtClean="0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22530" name="Rectangle 15"/>
          <p:cNvSpPr/>
          <p:nvPr/>
        </p:nvSpPr>
        <p:spPr>
          <a:xfrm>
            <a:off x="2046288" y="1135063"/>
            <a:ext cx="8178800" cy="3503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下面这种清除浮动的方法在</a:t>
            </a:r>
            <a:r>
              <a:rPr lang="en-US" altLang="zh-CN" sz="2400">
                <a:latin typeface="微软雅黑" panose="020B0503020204020204" pitchFamily="34" charset="-122"/>
              </a:rPr>
              <a:t>ie6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en-US" altLang="zh-CN" sz="2400">
                <a:latin typeface="微软雅黑" panose="020B0503020204020204" pitchFamily="34" charset="-122"/>
              </a:rPr>
              <a:t>div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空标签会有默认高度。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&lt;div class=“clear”&gt;&lt;/div&gt;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.clear{clear:both;}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.clear{clear:both;overflow:hidden;height:0;}</a:t>
            </a:r>
            <a:endParaRPr lang="en-US" altLang="zh-CN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20863" y="1455738"/>
            <a:ext cx="8240712" cy="4899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overflow  </a:t>
            </a:r>
            <a:r>
              <a:rPr lang="zh-CN" altLang="zh-CN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属性</a:t>
            </a:r>
            <a:endParaRPr lang="zh-CN" altLang="zh-CN" sz="2800" b="1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  <a:p>
            <a:pPr>
              <a:defRPr/>
            </a:pP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26626" name="Rectangle 15"/>
          <p:cNvSpPr/>
          <p:nvPr/>
        </p:nvSpPr>
        <p:spPr>
          <a:xfrm>
            <a:off x="2136775" y="1179513"/>
            <a:ext cx="8178800" cy="50158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overflow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</a:rPr>
              <a:t>visible | hidden | auto | scroll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visible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：默认属性</a:t>
            </a:r>
            <a:r>
              <a:rPr lang="en-US" altLang="zh-CN" sz="2000">
                <a:latin typeface="微软雅黑" panose="020B0503020204020204" pitchFamily="34" charset="-122"/>
              </a:rPr>
              <a:t>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显示超出内容，不剪切内容也不添加滚动条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hidden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：超出内容隐藏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Auto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：在需要是剪切内容并添加滚动条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scroll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：总是显示滚动条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还可针对</a:t>
            </a:r>
            <a:r>
              <a:rPr lang="en-US" altLang="zh-CN" sz="2000">
                <a:solidFill>
                  <a:srgbClr val="A6A6A6"/>
                </a:solidFill>
                <a:latin typeface="微软雅黑" panose="020B0503020204020204" pitchFamily="34" charset="-122"/>
              </a:rPr>
              <a:t>x</a:t>
            </a:r>
            <a:r>
              <a:rPr lang="zh-CN" altLang="en-US" sz="20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轴和</a:t>
            </a:r>
            <a:r>
              <a:rPr lang="en-US" altLang="zh-CN" sz="2000">
                <a:solidFill>
                  <a:srgbClr val="A6A6A6"/>
                </a:solidFill>
                <a:latin typeface="微软雅黑" panose="020B0503020204020204" pitchFamily="34" charset="-122"/>
              </a:rPr>
              <a:t>y</a:t>
            </a:r>
            <a:r>
              <a:rPr lang="zh-CN" altLang="en-US" sz="20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轴设置</a:t>
            </a:r>
            <a:endParaRPr lang="en-US" altLang="zh-CN" sz="2000">
              <a:solidFill>
                <a:srgbClr val="A6A6A6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A6A6A6"/>
                </a:solidFill>
                <a:latin typeface="微软雅黑" panose="020B0503020204020204" pitchFamily="34" charset="-122"/>
              </a:rPr>
              <a:t>overflow-x</a:t>
            </a:r>
            <a:r>
              <a:rPr lang="zh-CN" altLang="en-US" sz="20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solidFill>
                <a:srgbClr val="A6A6A6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A6A6A6"/>
                </a:solidFill>
                <a:latin typeface="微软雅黑" panose="020B0503020204020204" pitchFamily="34" charset="-122"/>
              </a:rPr>
              <a:t>overflow-y</a:t>
            </a:r>
            <a:r>
              <a:rPr lang="zh-CN" altLang="en-US" sz="20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overflow </a:t>
            </a:r>
            <a:r>
              <a:rPr lang="zh-CN" altLang="en-US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属性</a:t>
            </a:r>
            <a:endParaRPr lang="zh-CN" altLang="en-US" sz="2800" b="1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  <a:p>
            <a:pPr>
              <a:defRPr/>
            </a:pP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28674" name="Rectangle 15"/>
          <p:cNvSpPr/>
          <p:nvPr/>
        </p:nvSpPr>
        <p:spPr>
          <a:xfrm>
            <a:off x="2046288" y="1073150"/>
            <a:ext cx="8178800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</a:rPr>
              <a:t>overflow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</a:rPr>
              <a:t>hidden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 也可以清除浮动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如果一个父标签内有</a:t>
            </a:r>
            <a:r>
              <a:rPr lang="en-US" altLang="zh-CN" sz="2000">
                <a:latin typeface="微软雅黑" panose="020B0503020204020204" pitchFamily="34" charset="-122"/>
              </a:rPr>
              <a:t>float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的子元素，给父元素设置</a:t>
            </a:r>
            <a:r>
              <a:rPr lang="en-US" altLang="zh-CN" sz="2000">
                <a:latin typeface="微软雅黑" panose="020B0503020204020204" pitchFamily="34" charset="-122"/>
              </a:rPr>
              <a:t>overflow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</a:rPr>
              <a:t>hidden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属性，则可以清除子元素的浮动。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TextBox 1"/>
          <p:cNvSpPr txBox="1"/>
          <p:nvPr/>
        </p:nvSpPr>
        <p:spPr>
          <a:xfrm>
            <a:off x="2054225" y="2889250"/>
            <a:ext cx="8175625" cy="3170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&lt;div class=“out”&gt;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	&lt;div class=“div1”&gt;&lt;/div&gt;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	&lt;div class=“div2”&gt;&lt;/div&gt;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&lt;/div&gt;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>
                <a:latin typeface="微软雅黑" panose="020B0503020204020204" pitchFamily="34" charset="-122"/>
              </a:rPr>
              <a:t>.div1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</a:rPr>
              <a:t>.div2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都有浮动，那么给</a:t>
            </a:r>
            <a:r>
              <a:rPr lang="en-US" altLang="zh-CN" sz="2000">
                <a:latin typeface="微软雅黑" panose="020B0503020204020204" pitchFamily="34" charset="-122"/>
              </a:rPr>
              <a:t>.out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>
                <a:latin typeface="微软雅黑" panose="020B0503020204020204" pitchFamily="34" charset="-122"/>
              </a:rPr>
              <a:t>overflow:hidden;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latin typeface="微软雅黑" panose="020B0503020204020204" pitchFamily="34" charset="-122"/>
              </a:rPr>
              <a:t>,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即可清除 </a:t>
            </a:r>
            <a:r>
              <a:rPr lang="en-US" altLang="zh-CN" sz="2000">
                <a:latin typeface="微软雅黑" panose="020B0503020204020204" pitchFamily="34" charset="-122"/>
              </a:rPr>
              <a:t>.div1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</a:rPr>
              <a:t>.div2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的浮动。</a:t>
            </a:r>
            <a:endParaRPr lang="en-US" altLang="zh-CN" sz="20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err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visitility</a:t>
            </a:r>
            <a:r>
              <a:rPr lang="en-US" altLang="zh-CN" sz="2800" b="1" dirty="0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可视</a:t>
            </a:r>
            <a:endParaRPr lang="zh-CN" altLang="en-US" sz="2800" b="1" dirty="0" smtClean="0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30722" name="Rectangle 15"/>
          <p:cNvSpPr/>
          <p:nvPr/>
        </p:nvSpPr>
        <p:spPr>
          <a:xfrm>
            <a:off x="2092325" y="1674813"/>
            <a:ext cx="8178800" cy="2393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</a:rPr>
              <a:t>visibility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</a:rPr>
              <a:t>visible | hidden </a:t>
            </a:r>
            <a:endParaRPr lang="en-US" altLang="zh-CN" sz="2800" dirty="0">
              <a:solidFill>
                <a:srgbClr val="A6A6A6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</a:rPr>
              <a:t>visible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元素是可视的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</a:rPr>
              <a:t>hidden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：元素不可视的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32770" name="TextBox 3"/>
          <p:cNvSpPr txBox="1"/>
          <p:nvPr/>
        </p:nvSpPr>
        <p:spPr>
          <a:xfrm>
            <a:off x="2543175" y="1133475"/>
            <a:ext cx="48402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页面中常用的布局方式有哪些？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TextBox 3"/>
          <p:cNvSpPr txBox="1"/>
          <p:nvPr/>
        </p:nvSpPr>
        <p:spPr>
          <a:xfrm>
            <a:off x="2543175" y="2068513"/>
            <a:ext cx="710088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>
                <a:latin typeface="微软雅黑" panose="020B0503020204020204" pitchFamily="34" charset="-122"/>
              </a:rPr>
              <a:t>float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对行内属性标签和块属性标签有哪些影响？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TextBox 3"/>
          <p:cNvSpPr txBox="1"/>
          <p:nvPr/>
        </p:nvSpPr>
        <p:spPr>
          <a:xfrm>
            <a:off x="2541588" y="3070225"/>
            <a:ext cx="27352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如何清除</a:t>
            </a:r>
            <a:r>
              <a:rPr lang="en-US" altLang="zh-CN" sz="2400">
                <a:latin typeface="微软雅黑" panose="020B0503020204020204" pitchFamily="34" charset="-122"/>
              </a:rPr>
              <a:t>float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TextBox 3"/>
          <p:cNvSpPr txBox="1"/>
          <p:nvPr/>
        </p:nvSpPr>
        <p:spPr>
          <a:xfrm>
            <a:off x="2541588" y="4105275"/>
            <a:ext cx="8605520" cy="20300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algn="l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>
                <a:latin typeface="微软雅黑" panose="020B0503020204020204" pitchFamily="34" charset="-122"/>
              </a:rPr>
              <a:t>display:none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</a:rPr>
              <a:t>visibility</a:t>
            </a:r>
            <a:r>
              <a:rPr lang="en-US" altLang="zh-CN" sz="2400">
                <a:latin typeface="微软雅黑" panose="020B0503020204020204" pitchFamily="34" charset="-122"/>
              </a:rPr>
              <a:t>:hidden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的区别？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相同点： 都可以使元素不可见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不同点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 display:none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在页面不占位置，消失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visibility:hidden 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在页面中占位置，只是不可见</a:t>
            </a:r>
            <a:endParaRPr lang="zh-CN" altLang="en-US" sz="240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浮动元素的渲染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64840" y="1871980"/>
            <a:ext cx="5862320" cy="398780"/>
            <a:chOff x="2454990" y="3063174"/>
            <a:chExt cx="2973876" cy="202570"/>
          </a:xfrm>
        </p:grpSpPr>
        <p:sp>
          <p:nvSpPr>
            <p:cNvPr id="19" name="椭圆 18"/>
            <p:cNvSpPr/>
            <p:nvPr/>
          </p:nvSpPr>
          <p:spPr>
            <a:xfrm>
              <a:off x="2454990" y="3119085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文本框 128"/>
            <p:cNvSpPr txBox="1"/>
            <p:nvPr/>
          </p:nvSpPr>
          <p:spPr>
            <a:xfrm>
              <a:off x="2556138" y="3063174"/>
              <a:ext cx="2872728" cy="20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脱离常规流</a:t>
              </a:r>
              <a:endParaRPr lang="zh-CN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64840" y="2409190"/>
            <a:ext cx="5862320" cy="398779"/>
            <a:chOff x="2454990" y="3063174"/>
            <a:chExt cx="2973876" cy="202262"/>
          </a:xfrm>
        </p:grpSpPr>
        <p:sp>
          <p:nvSpPr>
            <p:cNvPr id="4" name="椭圆 3"/>
            <p:cNvSpPr/>
            <p:nvPr/>
          </p:nvSpPr>
          <p:spPr>
            <a:xfrm>
              <a:off x="2454990" y="3118726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文本框 128"/>
            <p:cNvSpPr txBox="1"/>
            <p:nvPr/>
          </p:nvSpPr>
          <p:spPr>
            <a:xfrm>
              <a:off x="2556138" y="3063174"/>
              <a:ext cx="2872728" cy="20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向左浮动，接触父元素边缘或另一个浮动元素</a:t>
              </a:r>
              <a:endParaRPr lang="zh-CN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83765" y="3492500"/>
            <a:ext cx="7824470" cy="146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1" y="0"/>
            <a:ext cx="4715875" cy="6858000"/>
          </a:xfrm>
          <a:custGeom>
            <a:avLst/>
            <a:gdLst>
              <a:gd name="connsiteX0" fmla="*/ 0 w 3565003"/>
              <a:gd name="connsiteY0" fmla="*/ 0 h 6858000"/>
              <a:gd name="connsiteX1" fmla="*/ 3565003 w 3565003"/>
              <a:gd name="connsiteY1" fmla="*/ 0 h 6858000"/>
              <a:gd name="connsiteX2" fmla="*/ 3565003 w 3565003"/>
              <a:gd name="connsiteY2" fmla="*/ 6858000 h 6858000"/>
              <a:gd name="connsiteX3" fmla="*/ 0 w 3565003"/>
              <a:gd name="connsiteY3" fmla="*/ 6858000 h 6858000"/>
              <a:gd name="connsiteX4" fmla="*/ 0 w 3565003"/>
              <a:gd name="connsiteY4" fmla="*/ 0 h 6858000"/>
              <a:gd name="connsiteX0-1" fmla="*/ 0 w 4274916"/>
              <a:gd name="connsiteY0-2" fmla="*/ 0 h 6858000"/>
              <a:gd name="connsiteX1-3" fmla="*/ 3565003 w 4274916"/>
              <a:gd name="connsiteY1-4" fmla="*/ 0 h 6858000"/>
              <a:gd name="connsiteX2-5" fmla="*/ 3565003 w 4274916"/>
              <a:gd name="connsiteY2-6" fmla="*/ 6858000 h 6858000"/>
              <a:gd name="connsiteX3-7" fmla="*/ 0 w 4274916"/>
              <a:gd name="connsiteY3-8" fmla="*/ 6858000 h 6858000"/>
              <a:gd name="connsiteX4-9" fmla="*/ 0 w 4274916"/>
              <a:gd name="connsiteY4-10" fmla="*/ 0 h 6858000"/>
              <a:gd name="connsiteX0-11" fmla="*/ 0 w 4487208"/>
              <a:gd name="connsiteY0-12" fmla="*/ 0 h 6858000"/>
              <a:gd name="connsiteX1-13" fmla="*/ 3565003 w 4487208"/>
              <a:gd name="connsiteY1-14" fmla="*/ 0 h 6858000"/>
              <a:gd name="connsiteX2-15" fmla="*/ 3565003 w 4487208"/>
              <a:gd name="connsiteY2-16" fmla="*/ 6858000 h 6858000"/>
              <a:gd name="connsiteX3-17" fmla="*/ 0 w 4487208"/>
              <a:gd name="connsiteY3-18" fmla="*/ 6858000 h 6858000"/>
              <a:gd name="connsiteX4-19" fmla="*/ 0 w 4487208"/>
              <a:gd name="connsiteY4-20" fmla="*/ 0 h 6858000"/>
              <a:gd name="connsiteX0-21" fmla="*/ 0 w 5038191"/>
              <a:gd name="connsiteY0-22" fmla="*/ 0 h 6858000"/>
              <a:gd name="connsiteX1-23" fmla="*/ 4352082 w 5038191"/>
              <a:gd name="connsiteY1-24" fmla="*/ 0 h 6858000"/>
              <a:gd name="connsiteX2-25" fmla="*/ 3565003 w 5038191"/>
              <a:gd name="connsiteY2-26" fmla="*/ 6858000 h 6858000"/>
              <a:gd name="connsiteX3-27" fmla="*/ 0 w 5038191"/>
              <a:gd name="connsiteY3-28" fmla="*/ 6858000 h 6858000"/>
              <a:gd name="connsiteX4-29" fmla="*/ 0 w 5038191"/>
              <a:gd name="connsiteY4-30" fmla="*/ 0 h 6858000"/>
              <a:gd name="connsiteX0-31" fmla="*/ 0 w 4639537"/>
              <a:gd name="connsiteY0-32" fmla="*/ 0 h 6858000"/>
              <a:gd name="connsiteX1-33" fmla="*/ 4352082 w 4639537"/>
              <a:gd name="connsiteY1-34" fmla="*/ 0 h 6858000"/>
              <a:gd name="connsiteX2-35" fmla="*/ 3565003 w 4639537"/>
              <a:gd name="connsiteY2-36" fmla="*/ 6858000 h 6858000"/>
              <a:gd name="connsiteX3-37" fmla="*/ 0 w 4639537"/>
              <a:gd name="connsiteY3-38" fmla="*/ 6858000 h 6858000"/>
              <a:gd name="connsiteX4-39" fmla="*/ 0 w 4639537"/>
              <a:gd name="connsiteY4-40" fmla="*/ 0 h 6858000"/>
              <a:gd name="connsiteX0-41" fmla="*/ 0 w 4715875"/>
              <a:gd name="connsiteY0-42" fmla="*/ 0 h 6858000"/>
              <a:gd name="connsiteX1-43" fmla="*/ 4352082 w 4715875"/>
              <a:gd name="connsiteY1-44" fmla="*/ 0 h 6858000"/>
              <a:gd name="connsiteX2-45" fmla="*/ 3565003 w 4715875"/>
              <a:gd name="connsiteY2-46" fmla="*/ 6858000 h 6858000"/>
              <a:gd name="connsiteX3-47" fmla="*/ 0 w 4715875"/>
              <a:gd name="connsiteY3-48" fmla="*/ 6858000 h 6858000"/>
              <a:gd name="connsiteX4-49" fmla="*/ 0 w 4715875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15875" h="6858000">
                <a:moveTo>
                  <a:pt x="0" y="0"/>
                </a:moveTo>
                <a:lnTo>
                  <a:pt x="4352082" y="0"/>
                </a:lnTo>
                <a:cubicBezTo>
                  <a:pt x="5220184" y="3142526"/>
                  <a:pt x="4363656" y="5312780"/>
                  <a:pt x="3565003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023412"/>
            <a:ext cx="1770927" cy="1834587"/>
          </a:xfrm>
          <a:custGeom>
            <a:avLst/>
            <a:gdLst>
              <a:gd name="connsiteX0" fmla="*/ 0 w 1770927"/>
              <a:gd name="connsiteY0" fmla="*/ 0 h 457200"/>
              <a:gd name="connsiteX1" fmla="*/ 1770927 w 1770927"/>
              <a:gd name="connsiteY1" fmla="*/ 0 h 457200"/>
              <a:gd name="connsiteX2" fmla="*/ 1770927 w 1770927"/>
              <a:gd name="connsiteY2" fmla="*/ 457200 h 457200"/>
              <a:gd name="connsiteX3" fmla="*/ 0 w 1770927"/>
              <a:gd name="connsiteY3" fmla="*/ 457200 h 457200"/>
              <a:gd name="connsiteX4" fmla="*/ 0 w 1770927"/>
              <a:gd name="connsiteY4" fmla="*/ 0 h 457200"/>
              <a:gd name="connsiteX0-1" fmla="*/ 34724 w 1770927"/>
              <a:gd name="connsiteY0-2" fmla="*/ 0 h 1834587"/>
              <a:gd name="connsiteX1-3" fmla="*/ 1770927 w 1770927"/>
              <a:gd name="connsiteY1-4" fmla="*/ 1377387 h 1834587"/>
              <a:gd name="connsiteX2-5" fmla="*/ 1770927 w 1770927"/>
              <a:gd name="connsiteY2-6" fmla="*/ 1834587 h 1834587"/>
              <a:gd name="connsiteX3-7" fmla="*/ 0 w 1770927"/>
              <a:gd name="connsiteY3-8" fmla="*/ 1834587 h 1834587"/>
              <a:gd name="connsiteX4-9" fmla="*/ 34724 w 1770927"/>
              <a:gd name="connsiteY4-10" fmla="*/ 0 h 1834587"/>
              <a:gd name="connsiteX0-11" fmla="*/ 34724 w 1770927"/>
              <a:gd name="connsiteY0-12" fmla="*/ 0 h 1834587"/>
              <a:gd name="connsiteX1-13" fmla="*/ 1770927 w 1770927"/>
              <a:gd name="connsiteY1-14" fmla="*/ 1834587 h 1834587"/>
              <a:gd name="connsiteX2-15" fmla="*/ 0 w 1770927"/>
              <a:gd name="connsiteY2-16" fmla="*/ 1834587 h 1834587"/>
              <a:gd name="connsiteX3-17" fmla="*/ 34724 w 1770927"/>
              <a:gd name="connsiteY3-18" fmla="*/ 0 h 1834587"/>
              <a:gd name="connsiteX0-19" fmla="*/ 34724 w 1770927"/>
              <a:gd name="connsiteY0-20" fmla="*/ 0 h 1834587"/>
              <a:gd name="connsiteX1-21" fmla="*/ 1770927 w 1770927"/>
              <a:gd name="connsiteY1-22" fmla="*/ 1834587 h 1834587"/>
              <a:gd name="connsiteX2-23" fmla="*/ 0 w 1770927"/>
              <a:gd name="connsiteY2-24" fmla="*/ 1834587 h 1834587"/>
              <a:gd name="connsiteX3-25" fmla="*/ 34724 w 1770927"/>
              <a:gd name="connsiteY3-26" fmla="*/ 0 h 1834587"/>
              <a:gd name="connsiteX0-27" fmla="*/ 34724 w 1770927"/>
              <a:gd name="connsiteY0-28" fmla="*/ 0 h 1834587"/>
              <a:gd name="connsiteX1-29" fmla="*/ 1770927 w 1770927"/>
              <a:gd name="connsiteY1-30" fmla="*/ 1834587 h 1834587"/>
              <a:gd name="connsiteX2-31" fmla="*/ 0 w 1770927"/>
              <a:gd name="connsiteY2-32" fmla="*/ 1834587 h 1834587"/>
              <a:gd name="connsiteX3-33" fmla="*/ 34724 w 1770927"/>
              <a:gd name="connsiteY3-34" fmla="*/ 0 h 1834587"/>
              <a:gd name="connsiteX0-35" fmla="*/ 34724 w 1770927"/>
              <a:gd name="connsiteY0-36" fmla="*/ 0 h 1834587"/>
              <a:gd name="connsiteX1-37" fmla="*/ 1770927 w 1770927"/>
              <a:gd name="connsiteY1-38" fmla="*/ 1834587 h 1834587"/>
              <a:gd name="connsiteX2-39" fmla="*/ 0 w 1770927"/>
              <a:gd name="connsiteY2-40" fmla="*/ 1834587 h 1834587"/>
              <a:gd name="connsiteX3-41" fmla="*/ 34724 w 1770927"/>
              <a:gd name="connsiteY3-42" fmla="*/ 0 h 1834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70927" h="1834587">
                <a:moveTo>
                  <a:pt x="34724" y="0"/>
                </a:moveTo>
                <a:cubicBezTo>
                  <a:pt x="682906" y="1086091"/>
                  <a:pt x="542082" y="1153353"/>
                  <a:pt x="1770927" y="1834587"/>
                </a:cubicBezTo>
                <a:lnTo>
                  <a:pt x="0" y="1834587"/>
                </a:lnTo>
                <a:lnTo>
                  <a:pt x="34724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6" name="TextBox 56"/>
          <p:cNvSpPr txBox="1"/>
          <p:nvPr/>
        </p:nvSpPr>
        <p:spPr>
          <a:xfrm>
            <a:off x="1660531" y="2170480"/>
            <a:ext cx="1805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en-US" altLang="zh-CN" sz="6000" b="1" spc="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0927" y="3139976"/>
            <a:ext cx="553998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20570" y="1515717"/>
            <a:ext cx="5173487" cy="527050"/>
            <a:chOff x="5520570" y="1515717"/>
            <a:chExt cx="5173487" cy="527050"/>
          </a:xfrm>
        </p:grpSpPr>
        <p:sp>
          <p:nvSpPr>
            <p:cNvPr id="38" name="TextBox 31"/>
            <p:cNvSpPr txBox="1"/>
            <p:nvPr/>
          </p:nvSpPr>
          <p:spPr>
            <a:xfrm>
              <a:off x="5520570" y="1520797"/>
              <a:ext cx="27247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8692047" y="164763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1"/>
            <p:cNvSpPr txBox="1"/>
            <p:nvPr/>
          </p:nvSpPr>
          <p:spPr>
            <a:xfrm>
              <a:off x="8835808" y="1515717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……….01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93806" y="2317748"/>
            <a:ext cx="4800251" cy="558800"/>
            <a:chOff x="5893806" y="2317748"/>
            <a:chExt cx="4800251" cy="558800"/>
          </a:xfrm>
        </p:grpSpPr>
        <p:sp>
          <p:nvSpPr>
            <p:cNvPr id="39" name="TextBox 32"/>
            <p:cNvSpPr txBox="1"/>
            <p:nvPr/>
          </p:nvSpPr>
          <p:spPr>
            <a:xfrm>
              <a:off x="5893806" y="2354578"/>
              <a:ext cx="23520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CSS</a:t>
              </a:r>
              <a:r>
                <a:rPr lang="zh-CN" altLang="en-US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盒模型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8692047" y="241725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31"/>
            <p:cNvSpPr txBox="1"/>
            <p:nvPr/>
          </p:nvSpPr>
          <p:spPr>
            <a:xfrm>
              <a:off x="8835808" y="2317748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……….02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95985" y="3059735"/>
            <a:ext cx="6298072" cy="523220"/>
            <a:chOff x="4395985" y="3243885"/>
            <a:chExt cx="6298072" cy="523220"/>
          </a:xfrm>
        </p:grpSpPr>
        <p:sp>
          <p:nvSpPr>
            <p:cNvPr id="40" name="TextBox 31"/>
            <p:cNvSpPr txBox="1"/>
            <p:nvPr/>
          </p:nvSpPr>
          <p:spPr>
            <a:xfrm>
              <a:off x="4395985" y="3243885"/>
              <a:ext cx="38493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格式化上下文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1"/>
            <p:cNvSpPr txBox="1"/>
            <p:nvPr/>
          </p:nvSpPr>
          <p:spPr>
            <a:xfrm>
              <a:off x="8835808" y="3243885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……….03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14813" y="3008033"/>
            <a:ext cx="857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19935" y="3842690"/>
            <a:ext cx="5174122" cy="521970"/>
            <a:chOff x="5519935" y="3243885"/>
            <a:chExt cx="5174122" cy="521970"/>
          </a:xfrm>
        </p:grpSpPr>
        <p:sp>
          <p:nvSpPr>
            <p:cNvPr id="15" name="TextBox 31"/>
            <p:cNvSpPr txBox="1"/>
            <p:nvPr/>
          </p:nvSpPr>
          <p:spPr>
            <a:xfrm>
              <a:off x="5519935" y="3243885"/>
              <a:ext cx="27254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1"/>
            <p:cNvSpPr txBox="1"/>
            <p:nvPr/>
          </p:nvSpPr>
          <p:spPr>
            <a:xfrm>
              <a:off x="8835808" y="3243885"/>
              <a:ext cx="18582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……….04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19935" y="4626280"/>
            <a:ext cx="5174122" cy="521970"/>
            <a:chOff x="5519935" y="3243885"/>
            <a:chExt cx="5174122" cy="521970"/>
          </a:xfrm>
        </p:grpSpPr>
        <p:sp>
          <p:nvSpPr>
            <p:cNvPr id="9" name="TextBox 31"/>
            <p:cNvSpPr txBox="1"/>
            <p:nvPr/>
          </p:nvSpPr>
          <p:spPr>
            <a:xfrm>
              <a:off x="5519935" y="3243885"/>
              <a:ext cx="27254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31"/>
            <p:cNvSpPr txBox="1"/>
            <p:nvPr/>
          </p:nvSpPr>
          <p:spPr>
            <a:xfrm>
              <a:off x="8835808" y="3243885"/>
              <a:ext cx="18582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……….04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7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浮动的问题及清理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146425" y="1842770"/>
            <a:ext cx="5862320" cy="398780"/>
            <a:chOff x="2454990" y="3063174"/>
            <a:chExt cx="2973876" cy="202570"/>
          </a:xfrm>
        </p:grpSpPr>
        <p:sp>
          <p:nvSpPr>
            <p:cNvPr id="7" name="椭圆 6"/>
            <p:cNvSpPr/>
            <p:nvPr/>
          </p:nvSpPr>
          <p:spPr>
            <a:xfrm>
              <a:off x="2454990" y="3119085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文本框 128"/>
            <p:cNvSpPr txBox="1"/>
            <p:nvPr/>
          </p:nvSpPr>
          <p:spPr>
            <a:xfrm>
              <a:off x="2556138" y="3063174"/>
              <a:ext cx="2872728" cy="20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元素重叠</a:t>
              </a:r>
              <a:endParaRPr lang="zh-CN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46425" y="2385060"/>
            <a:ext cx="5862320" cy="398780"/>
            <a:chOff x="2454990" y="3063174"/>
            <a:chExt cx="2973876" cy="202570"/>
          </a:xfrm>
        </p:grpSpPr>
        <p:sp>
          <p:nvSpPr>
            <p:cNvPr id="11" name="椭圆 10"/>
            <p:cNvSpPr/>
            <p:nvPr/>
          </p:nvSpPr>
          <p:spPr>
            <a:xfrm>
              <a:off x="2454990" y="3119085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文本框 128"/>
            <p:cNvSpPr txBox="1"/>
            <p:nvPr/>
          </p:nvSpPr>
          <p:spPr>
            <a:xfrm>
              <a:off x="2556138" y="3063174"/>
              <a:ext cx="2872728" cy="20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父元素高度塌陷</a:t>
              </a:r>
              <a:endParaRPr lang="zh-CN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46425" y="1294130"/>
            <a:ext cx="5862320" cy="398780"/>
            <a:chOff x="2454990" y="3063174"/>
            <a:chExt cx="2973876" cy="202570"/>
          </a:xfrm>
        </p:grpSpPr>
        <p:sp>
          <p:nvSpPr>
            <p:cNvPr id="17" name="椭圆 16"/>
            <p:cNvSpPr/>
            <p:nvPr/>
          </p:nvSpPr>
          <p:spPr>
            <a:xfrm>
              <a:off x="2454990" y="3119085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56138" y="3063174"/>
              <a:ext cx="2872728" cy="20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原因：脱离常规流</a:t>
              </a:r>
              <a:endParaRPr lang="zh-CN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46425" y="2888615"/>
            <a:ext cx="5862320" cy="398780"/>
            <a:chOff x="2454990" y="3063174"/>
            <a:chExt cx="2973876" cy="202570"/>
          </a:xfrm>
        </p:grpSpPr>
        <p:sp>
          <p:nvSpPr>
            <p:cNvPr id="22" name="椭圆 21"/>
            <p:cNvSpPr/>
            <p:nvPr/>
          </p:nvSpPr>
          <p:spPr>
            <a:xfrm>
              <a:off x="2454990" y="3119085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文本框 128"/>
            <p:cNvSpPr txBox="1"/>
            <p:nvPr/>
          </p:nvSpPr>
          <p:spPr>
            <a:xfrm>
              <a:off x="2556138" y="3063174"/>
              <a:ext cx="2872728" cy="20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浮动的清理</a:t>
              </a:r>
              <a:endParaRPr lang="zh-CN" altLang="en-US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图片 23" descr="高度塌陷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16710" y="3287395"/>
            <a:ext cx="9120505" cy="3496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4724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定位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38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652692" cy="316865"/>
            <a:chOff x="3865880" y="2631717"/>
            <a:chExt cx="1239519" cy="237648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170939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5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定位相关属性</a:t>
              </a:r>
              <a:endParaRPr lang="zh-CN" sz="1465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63347"/>
            <a:ext cx="2261529" cy="316865"/>
            <a:chOff x="2454990" y="3009163"/>
            <a:chExt cx="1696147" cy="237648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相对定位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701494" y="4304367"/>
            <a:ext cx="2714625" cy="316864"/>
            <a:chOff x="2454990" y="3009163"/>
            <a:chExt cx="2035969" cy="237648"/>
          </a:xfrm>
        </p:grpSpPr>
        <p:sp>
          <p:nvSpPr>
            <p:cNvPr id="10" name="椭圆 9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8"/>
            <p:cNvSpPr txBox="1"/>
            <p:nvPr/>
          </p:nvSpPr>
          <p:spPr>
            <a:xfrm>
              <a:off x="2523570" y="3009163"/>
              <a:ext cx="1967389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绝对定位</a:t>
              </a:r>
              <a:endParaRPr lang="zh-CN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01494" y="4798397"/>
            <a:ext cx="2714625" cy="316865"/>
            <a:chOff x="2454990" y="3009163"/>
            <a:chExt cx="2035969" cy="237649"/>
          </a:xfrm>
        </p:grpSpPr>
        <p:sp>
          <p:nvSpPr>
            <p:cNvPr id="19" name="椭圆 18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文本框 128"/>
            <p:cNvSpPr txBox="1"/>
            <p:nvPr/>
          </p:nvSpPr>
          <p:spPr>
            <a:xfrm>
              <a:off x="2523570" y="3009163"/>
              <a:ext cx="1967389" cy="23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固定定位</a:t>
              </a:r>
              <a:endParaRPr lang="zh-CN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定位相关属性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375410" y="1737360"/>
          <a:ext cx="94411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70"/>
                <a:gridCol w="696341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position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规定元素的定位类型。relative/absolute/fixed/static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设置定位元素上外边距边界与其包含块上边界之间的偏移</a:t>
                      </a:r>
                      <a:r>
                        <a:rPr lang="zh-CN"/>
                        <a:t>。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设置定位元素右外边距边界与其包含块右边界之间的偏移。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bottom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设置定位元素下外边距边界与其包含块下边界之间的偏移。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设置定位元素左外边距边界与其包含块左边界之间的偏移。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75410" y="4608830"/>
            <a:ext cx="9440545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Tips</a:t>
            </a:r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：</a:t>
            </a:r>
            <a:r>
              <a:rPr lang="en-US" altLang="zh-CN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relative</a:t>
            </a:r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：相对定位元素参照自身起始位置移动，并占据原有空间。</a:t>
            </a:r>
            <a:endParaRPr lang="zh-CN" alt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algn="l"/>
            <a:r>
              <a:rPr lang="en-US" altLang="zh-CN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           absolute</a:t>
            </a:r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：绝对定位元素参照最近的已定位父元素移动，不占据空间。</a:t>
            </a:r>
            <a:endParaRPr lang="zh-CN" alt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algn="l"/>
            <a:r>
              <a:rPr lang="en-US" altLang="zh-CN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           fixed</a:t>
            </a:r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：固定定位元素参照浏览器移动，不占据空间</a:t>
            </a:r>
            <a:endParaRPr lang="zh-CN" alt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:relative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0935" y="1560830"/>
            <a:ext cx="10192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定义：元素先放置在未添加定位时的位置，再在不改变页面布局的前提下调整元素位置。</a:t>
            </a:r>
            <a:endParaRPr lang="zh-CN" altLang="en-US" sz="2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2820" y="2854325"/>
            <a:ext cx="2625725" cy="262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3455" y="2854325"/>
            <a:ext cx="2625725" cy="2625725"/>
          </a:xfrm>
          <a:prstGeom prst="rect">
            <a:avLst/>
          </a:prstGeom>
          <a:noFill/>
          <a:ln w="635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占据初始位置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:absolute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0935" y="1560830"/>
            <a:ext cx="10192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定义：根据最近的拥有定位属性（非</a:t>
            </a:r>
            <a:r>
              <a:rPr lang="en-US" altLang="zh-CN" sz="2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static</a:t>
            </a:r>
            <a:r>
              <a:rPr lang="zh-CN" altLang="en-US" sz="2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）的父元素进行偏移，如果没有该父元素则根据文档偏移。</a:t>
            </a:r>
            <a:r>
              <a:rPr lang="zh-CN" altLang="en-US" sz="1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绝对定位的元素可以设置外边距（margins），且不会与其他边距合并。</a:t>
            </a:r>
            <a:endParaRPr lang="zh-CN" alt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1035" y="2565400"/>
            <a:ext cx="8330565" cy="3764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31035" y="2565400"/>
            <a:ext cx="1515745" cy="151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3230" y="3123565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left:100px;</a:t>
            </a:r>
            <a:endParaRPr lang="en-US" altLang="zh-CN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230" y="3682365"/>
            <a:ext cx="1292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top:100px;</a:t>
            </a:r>
            <a:endParaRPr lang="en-US" altLang="zh-CN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3385 0.000000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02 0.002778 L 0.133802 0.252778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4" grpId="1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:fixed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0935" y="1560830"/>
            <a:ext cx="10192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定义：根据浏览器窗口进行偏移。</a:t>
            </a:r>
            <a:endParaRPr lang="zh-CN" alt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0625" y="2470150"/>
            <a:ext cx="10192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常见效果：</a:t>
            </a:r>
            <a:endParaRPr lang="zh-CN" alt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rcRect l="39855" t="13688" r="40111" b="6916"/>
          <a:stretch>
            <a:fillRect/>
          </a:stretch>
        </p:blipFill>
        <p:spPr>
          <a:xfrm>
            <a:off x="2867025" y="2470150"/>
            <a:ext cx="503555" cy="417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rcRect l="3976" t="15438" r="20417" b="49238"/>
          <a:stretch>
            <a:fillRect/>
          </a:stretch>
        </p:blipFill>
        <p:spPr>
          <a:xfrm>
            <a:off x="3463925" y="4049395"/>
            <a:ext cx="8077200" cy="353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rcRect l="52282" t="11896" r="9630" b="40872"/>
          <a:stretch>
            <a:fillRect/>
          </a:stretch>
        </p:blipFill>
        <p:spPr>
          <a:xfrm>
            <a:off x="11634470" y="2684145"/>
            <a:ext cx="347345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5266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浮动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8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652692" cy="316866"/>
            <a:chOff x="3865880" y="2631717"/>
            <a:chExt cx="1239519" cy="237649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170939" cy="23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5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浮动相关属性</a:t>
              </a:r>
              <a:endParaRPr lang="zh-CN" altLang="en-US" sz="1465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1494" y="3763347"/>
            <a:ext cx="2261529" cy="316865"/>
            <a:chOff x="2454990" y="3009163"/>
            <a:chExt cx="1696147" cy="237648"/>
          </a:xfrm>
        </p:grpSpPr>
        <p:sp>
          <p:nvSpPr>
            <p:cNvPr id="17" name="椭圆 16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文本框 128"/>
            <p:cNvSpPr txBox="1"/>
            <p:nvPr/>
          </p:nvSpPr>
          <p:spPr>
            <a:xfrm>
              <a:off x="2523569" y="3009163"/>
              <a:ext cx="1627568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浮动元素的渲染</a:t>
              </a:r>
              <a:endParaRPr lang="zh-CN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701494" y="4286587"/>
            <a:ext cx="2714625" cy="316865"/>
            <a:chOff x="2454990" y="3009163"/>
            <a:chExt cx="2035969" cy="237649"/>
          </a:xfrm>
        </p:grpSpPr>
        <p:sp>
          <p:nvSpPr>
            <p:cNvPr id="10" name="椭圆 9"/>
            <p:cNvSpPr/>
            <p:nvPr/>
          </p:nvSpPr>
          <p:spPr>
            <a:xfrm>
              <a:off x="2454990" y="3094248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8"/>
            <p:cNvSpPr txBox="1"/>
            <p:nvPr/>
          </p:nvSpPr>
          <p:spPr>
            <a:xfrm>
              <a:off x="2523570" y="3009163"/>
              <a:ext cx="1967389" cy="237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浮动的问题及清理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华文楷体" charset="-122"/>
                <a:sym typeface="+mn-ea"/>
              </a:rPr>
              <a:t>课程回顾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华文楷体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5122" name="TextBox 1"/>
          <p:cNvSpPr txBox="1"/>
          <p:nvPr/>
        </p:nvSpPr>
        <p:spPr>
          <a:xfrm>
            <a:off x="2678113" y="1135063"/>
            <a:ext cx="6481762" cy="573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什么是盒模型?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1"/>
          <p:cNvSpPr txBox="1"/>
          <p:nvPr/>
        </p:nvSpPr>
        <p:spPr>
          <a:xfrm>
            <a:off x="2674938" y="1976438"/>
            <a:ext cx="6481762" cy="573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盒模型的组成结构?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TextBox 1"/>
          <p:cNvSpPr txBox="1"/>
          <p:nvPr/>
        </p:nvSpPr>
        <p:spPr>
          <a:xfrm>
            <a:off x="2673350" y="2984500"/>
            <a:ext cx="6483350" cy="573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盒模型中属性的写法有哪些?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Box 1"/>
          <p:cNvSpPr txBox="1"/>
          <p:nvPr/>
        </p:nvSpPr>
        <p:spPr>
          <a:xfrm>
            <a:off x="2674938" y="4014788"/>
            <a:ext cx="6483350" cy="573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标准模式和怪异模式的异同点?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075" y="1343025"/>
            <a:ext cx="36083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掌握浮动的原理及特性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633663" y="4200525"/>
            <a:ext cx="458311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>
                <a:latin typeface="微软雅黑" panose="020B0503020204020204" pitchFamily="34" charset="-122"/>
              </a:rPr>
              <a:t>overflow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属性的使用方法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632075" y="3200400"/>
            <a:ext cx="32689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掌握清除浮动的方法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632075" y="2246313"/>
            <a:ext cx="67373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>
                <a:latin typeface="微软雅黑" panose="020B0503020204020204" pitchFamily="34" charset="-122"/>
              </a:rPr>
              <a:t>float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对行内属性标签和块属性标签的影响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676525" y="5200650"/>
            <a:ext cx="449103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indent="-3429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>
                <a:latin typeface="微软雅黑" panose="020B0503020204020204" pitchFamily="34" charset="-122"/>
              </a:rPr>
              <a:t>visibility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属性的使用方法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常用布局</a:t>
            </a:r>
            <a:endParaRPr lang="zh-CN" altLang="en-US" sz="2800" b="1" dirty="0" smtClean="0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sp>
        <p:nvSpPr>
          <p:cNvPr id="10242" name="Rectangle 15"/>
          <p:cNvSpPr/>
          <p:nvPr/>
        </p:nvSpPr>
        <p:spPr>
          <a:xfrm>
            <a:off x="2105025" y="1689418"/>
            <a:ext cx="8178800" cy="2159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页面中布局的方法：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	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float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（浮动布局）、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pitchFamily="34" charset="-122"/>
              </a:rPr>
              <a:t>position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（定位布局）、</a:t>
            </a:r>
            <a:r>
              <a:rPr lang="zh-CN" altLang="en-US" sz="28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弹性盒布局</a:t>
            </a:r>
            <a:r>
              <a:rPr lang="en-US" altLang="zh-CN" sz="2800">
                <a:solidFill>
                  <a:srgbClr val="00B0F0"/>
                </a:solidFill>
                <a:latin typeface="微软雅黑" panose="020B0503020204020204" pitchFamily="34" charset="-122"/>
              </a:rPr>
              <a:t>(CSS3)</a:t>
            </a:r>
            <a:r>
              <a:rPr lang="zh-CN" altLang="en-US" sz="2800">
                <a:solidFill>
                  <a:srgbClr val="00B0F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800">
                <a:solidFill>
                  <a:srgbClr val="00B0F0"/>
                </a:solidFill>
                <a:latin typeface="微软雅黑" panose="020B0503020204020204" pitchFamily="34" charset="-122"/>
              </a:rPr>
              <a:t>flex</a:t>
            </a:r>
            <a:r>
              <a:rPr lang="zh-CN" altLang="en-US" sz="2800">
                <a:solidFill>
                  <a:srgbClr val="00B0F0"/>
                </a:solidFill>
                <a:latin typeface="微软雅黑" panose="020B0503020204020204" pitchFamily="34" charset="-122"/>
              </a:rPr>
              <a:t>布局）</a:t>
            </a:r>
            <a:endParaRPr lang="zh-CN" altLang="en-US" sz="28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Rectangle 15"/>
          <p:cNvSpPr/>
          <p:nvPr/>
        </p:nvSpPr>
        <p:spPr>
          <a:xfrm>
            <a:off x="2105025" y="4073843"/>
            <a:ext cx="8178800" cy="774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制作页面最常用的是</a:t>
            </a:r>
            <a:r>
              <a:rPr lang="en-US" altLang="zh-CN" sz="2800">
                <a:latin typeface="微软雅黑" panose="020B0503020204020204" pitchFamily="34" charset="-122"/>
              </a:rPr>
              <a:t>float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浮动相关属性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42249" y="7058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延迟付</a:t>
            </a:r>
            <a:endParaRPr lang="zh-CN" altLang="en-US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375410" y="2661920"/>
          <a:ext cx="944118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70"/>
                <a:gridCol w="696341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规定框是否应该浮动。</a:t>
                      </a:r>
                      <a:r>
                        <a:rPr lang="en-US"/>
                        <a:t>left/right/none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clear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规定元素的哪一侧不允许其他浮动元素。</a:t>
                      </a:r>
                      <a:r>
                        <a:rPr lang="en-US"/>
                        <a:t>left/right/both/none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overflow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当子元素浮动时，可以通过给父元素添加</a:t>
                      </a:r>
                      <a:r>
                        <a:rPr lang="en-US" altLang="zh-CN"/>
                        <a:t>overflow:hidden;</a:t>
                      </a:r>
                      <a:r>
                        <a:rPr lang="zh-CN" altLang="en-US"/>
                        <a:t>实现浮动的清理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浮动相关属性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Rectangle 15"/>
          <p:cNvSpPr/>
          <p:nvPr/>
        </p:nvSpPr>
        <p:spPr>
          <a:xfrm>
            <a:off x="2008188" y="909638"/>
            <a:ext cx="8178800" cy="2139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float:  left | right ;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left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 左浮动；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right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 右浮动；</a:t>
            </a:r>
            <a:endParaRPr lang="en-US" altLang="zh-CN" sz="2800">
              <a:latin typeface="微软雅黑" panose="020B0503020204020204" pitchFamily="34" charset="-122"/>
            </a:endParaRPr>
          </a:p>
        </p:txBody>
      </p:sp>
      <p:sp>
        <p:nvSpPr>
          <p:cNvPr id="12291" name="TextBox 1"/>
          <p:cNvSpPr txBox="1"/>
          <p:nvPr/>
        </p:nvSpPr>
        <p:spPr>
          <a:xfrm>
            <a:off x="2092325" y="3970338"/>
            <a:ext cx="7959725" cy="1476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&lt;div class=“div1”&gt;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向左浮动</a:t>
            </a:r>
            <a:r>
              <a:rPr lang="en-US" altLang="zh-CN" sz="2000">
                <a:latin typeface="微软雅黑" panose="020B0503020204020204" pitchFamily="34" charset="-122"/>
              </a:rPr>
              <a:t>&lt;/div&gt;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.div1{float:left;width:100px;height:100px;}</a:t>
            </a:r>
            <a:endParaRPr lang="en-US" altLang="zh-CN" sz="20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华文楷体" charset="-122"/>
                <a:ea typeface="华文楷体" charset="-122"/>
                <a:sym typeface="+mn-ea"/>
              </a:rPr>
              <a:t>浮动的原理及特性</a:t>
            </a:r>
            <a:endParaRPr lang="zh-CN" altLang="en-US" sz="2800" b="1" dirty="0" smtClean="0">
              <a:solidFill>
                <a:schemeClr val="bg1"/>
              </a:solidFill>
              <a:latin typeface="华文楷体" charset="-122"/>
              <a:ea typeface="华文楷体" charset="-122"/>
              <a:sym typeface="+mn-ea"/>
            </a:endParaRPr>
          </a:p>
        </p:txBody>
      </p:sp>
      <p:sp>
        <p:nvSpPr>
          <p:cNvPr id="14338" name="Rectangle 15"/>
          <p:cNvSpPr/>
          <p:nvPr/>
        </p:nvSpPr>
        <p:spPr>
          <a:xfrm>
            <a:off x="2363788" y="1168400"/>
            <a:ext cx="7064375" cy="5506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latin typeface="微软雅黑" panose="020B0503020204020204" pitchFamily="34" charset="-122"/>
              </a:rPr>
              <a:t>float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先浮后动（水槽原理）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zh-CN" sz="20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特性：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所有的元素都可以浮动</a:t>
            </a:r>
            <a:endParaRPr lang="en-US" altLang="zh-CN" sz="240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</a:rPr>
              <a:t>float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属性的元素在父标签中是不占空间的</a:t>
            </a:r>
            <a:endParaRPr lang="en-US" altLang="zh-CN" sz="240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</a:rPr>
              <a:t>float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能解决标签之间有间隙的问题</a:t>
            </a:r>
            <a:endParaRPr lang="zh-CN" altLang="en-US" sz="2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82925" y="1765300"/>
            <a:ext cx="4275138" cy="2687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EC1632"/>
      </a:accent1>
      <a:accent2>
        <a:srgbClr val="282F39"/>
      </a:accent2>
      <a:accent3>
        <a:srgbClr val="EC1632"/>
      </a:accent3>
      <a:accent4>
        <a:srgbClr val="282F39"/>
      </a:accent4>
      <a:accent5>
        <a:srgbClr val="EC1632"/>
      </a:accent5>
      <a:accent6>
        <a:srgbClr val="282F39"/>
      </a:accent6>
      <a:hlink>
        <a:srgbClr val="EC1632"/>
      </a:hlink>
      <a:folHlink>
        <a:srgbClr val="282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WPS 演示</Application>
  <PresentationFormat>自定义</PresentationFormat>
  <Paragraphs>313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华文楷体</vt:lpstr>
      <vt:lpstr>Arial Unicode MS</vt:lpstr>
      <vt:lpstr>Calibri Light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dreamsummit</dc:creator>
  <cp:lastModifiedBy>慧忍</cp:lastModifiedBy>
  <cp:revision>243</cp:revision>
  <dcterms:created xsi:type="dcterms:W3CDTF">2016-03-13T16:22:00Z</dcterms:created>
  <dcterms:modified xsi:type="dcterms:W3CDTF">2019-04-11T09:51:25Z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