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7" r:id="rId3"/>
    <p:sldId id="432" r:id="rId4"/>
    <p:sldId id="438"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64" r:id="rId20"/>
    <p:sldId id="453" r:id="rId21"/>
    <p:sldId id="454" r:id="rId22"/>
    <p:sldId id="455" r:id="rId23"/>
    <p:sldId id="456" r:id="rId24"/>
    <p:sldId id="457" r:id="rId25"/>
    <p:sldId id="458" r:id="rId26"/>
    <p:sldId id="472" r:id="rId27"/>
    <p:sldId id="27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4" autoAdjust="0"/>
    <p:restoredTop sz="92564"/>
  </p:normalViewPr>
  <p:slideViewPr>
    <p:cSldViewPr snapToGrid="0">
      <p:cViewPr>
        <p:scale>
          <a:sx n="80" d="100"/>
          <a:sy n="80" d="100"/>
        </p:scale>
        <p:origin x="14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30974D3-553A-4E65-98C4-58ECFF453D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F0E33D8-8D1E-47A1-9D9B-08DBC5CE07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974D3-553A-4E65-98C4-58ECFF453DA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E33D8-8D1E-47A1-9D9B-08DBC5CE07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817620" y="2473960"/>
            <a:ext cx="4324985" cy="1228725"/>
          </a:xfrm>
        </p:spPr>
        <p:txBody>
          <a:bodyPr>
            <a:normAutofit/>
          </a:bodyPr>
          <a:p>
            <a:r>
              <a:rPr lang="en-US" altLang="zh-CN" sz="6000" dirty="0">
                <a:latin typeface="华文楷体" pitchFamily="2" charset="-122"/>
                <a:ea typeface="华文楷体" pitchFamily="2" charset="-122"/>
                <a:sym typeface="+mn-ea"/>
              </a:rPr>
              <a:t>canvas</a:t>
            </a:r>
            <a:r>
              <a:rPr lang="zh-CN" altLang="en-US" sz="6000" dirty="0">
                <a:latin typeface="华文楷体" pitchFamily="2" charset="-122"/>
                <a:ea typeface="华文楷体" pitchFamily="2" charset="-122"/>
                <a:sym typeface="+mn-ea"/>
              </a:rPr>
              <a:t>画布 </a:t>
            </a:r>
            <a:endParaRPr lang="zh-CN" altLang="en-US" sz="6000" dirty="0">
              <a:latin typeface="华文楷体" pitchFamily="2" charset="-122"/>
              <a:ea typeface="华文楷体" pitchFamily="2" charset="-122"/>
              <a:sym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p:nvPr>
            <p:ph type="title"/>
          </p:nvPr>
        </p:nvSpPr>
        <p:spPr>
          <a:xfrm>
            <a:off x="1773238" y="100013"/>
            <a:ext cx="5600700" cy="517525"/>
          </a:xfrm>
        </p:spPr>
        <p:txBody>
          <a:bodyPr wrap="square" lIns="35723" tIns="35723" rIns="35723" bIns="35723" anchor="ctr">
            <a:normAutofit fontScale="90000"/>
          </a:bodyPr>
          <a:p>
            <a:pPr marL="342900" indent="-342900" eaLnBrk="1" hangingPunct="1"/>
            <a:r>
              <a:rPr lang="zh-CN" altLang="en-US" sz="4000" b="1">
                <a:solidFill>
                  <a:schemeClr val="tx1"/>
                </a:solidFill>
                <a:latin typeface="华文楷体" pitchFamily="2" charset="-122"/>
                <a:ea typeface="华文楷体" pitchFamily="2" charset="-122"/>
              </a:rPr>
              <a:t>基本图形绘制</a:t>
            </a:r>
            <a:endParaRPr lang="zh-CN" altLang="en-US" sz="4000" b="1">
              <a:solidFill>
                <a:schemeClr val="tx1"/>
              </a:solidFill>
              <a:latin typeface="华文楷体" pitchFamily="2" charset="-122"/>
              <a:ea typeface="华文楷体" pitchFamily="2" charset="-122"/>
            </a:endParaRPr>
          </a:p>
        </p:txBody>
      </p:sp>
      <p:sp>
        <p:nvSpPr>
          <p:cNvPr id="14338" name="Text Box 14"/>
          <p:cNvSpPr txBox="1"/>
          <p:nvPr/>
        </p:nvSpPr>
        <p:spPr>
          <a:xfrm>
            <a:off x="793750" y="985838"/>
            <a:ext cx="7559675" cy="519112"/>
          </a:xfrm>
          <a:prstGeom prst="rect">
            <a:avLst/>
          </a:prstGeom>
          <a:noFill/>
          <a:ln w="9525">
            <a:noFill/>
          </a:ln>
        </p:spPr>
        <p:txBody>
          <a:bodyPr anchor="t">
            <a:spAutoFit/>
          </a:bodyPr>
          <a:p>
            <a:pPr eaLnBrk="0" hangingPunct="0">
              <a:buFont typeface="Wingdings" panose="05000000000000000000" pitchFamily="2" charset="2"/>
              <a:buChar char="l"/>
            </a:pPr>
            <a:r>
              <a:rPr lang="zh-CN" altLang="en-US" sz="2800">
                <a:latin typeface="微软雅黑" panose="020B0503020204020204" charset="-122"/>
                <a:ea typeface="MS PGothic" panose="020B0600070205080204" pitchFamily="4" charset="-128"/>
              </a:rPr>
              <a:t> 如何使用简单的方法绘制一个矩形？</a:t>
            </a:r>
            <a:endParaRPr lang="zh-CN" altLang="en-US" sz="2800">
              <a:latin typeface="微软雅黑" panose="020B0503020204020204" charset="-122"/>
              <a:ea typeface="MS PGothic" panose="020B0600070205080204" pitchFamily="4" charset="-128"/>
            </a:endParaRPr>
          </a:p>
        </p:txBody>
      </p:sp>
      <p:pic>
        <p:nvPicPr>
          <p:cNvPr id="14339" name="Picture 15" descr="QQ截图20121030143719"/>
          <p:cNvPicPr>
            <a:picLocks noChangeAspect="1"/>
          </p:cNvPicPr>
          <p:nvPr/>
        </p:nvPicPr>
        <p:blipFill>
          <a:blip r:embed="rId1"/>
          <a:stretch>
            <a:fillRect/>
          </a:stretch>
        </p:blipFill>
        <p:spPr>
          <a:xfrm>
            <a:off x="3538538" y="1628775"/>
            <a:ext cx="3738562" cy="2263775"/>
          </a:xfrm>
          <a:prstGeom prst="rect">
            <a:avLst/>
          </a:prstGeom>
          <a:noFill/>
          <a:ln w="9525">
            <a:noFill/>
          </a:ln>
        </p:spPr>
      </p:pic>
      <p:sp>
        <p:nvSpPr>
          <p:cNvPr id="14340" name="Text Box 5"/>
          <p:cNvSpPr txBox="1"/>
          <p:nvPr/>
        </p:nvSpPr>
        <p:spPr>
          <a:xfrm>
            <a:off x="958850" y="3986213"/>
            <a:ext cx="7394575" cy="2071687"/>
          </a:xfrm>
          <a:prstGeom prst="rect">
            <a:avLst/>
          </a:prstGeom>
          <a:noFill/>
          <a:ln w="9525">
            <a:noFill/>
          </a:ln>
        </p:spPr>
        <p:txBody>
          <a:bodyPr anchor="t">
            <a:spAutoFit/>
          </a:bodyPr>
          <a:p>
            <a:pPr eaLnBrk="0" hangingPunct="0">
              <a:lnSpc>
                <a:spcPct val="130000"/>
              </a:lnSpc>
            </a:pPr>
            <a:r>
              <a:rPr lang="en-US" altLang="zh-CN" sz="2800">
                <a:solidFill>
                  <a:srgbClr val="FF0000"/>
                </a:solidFill>
                <a:latin typeface="微软雅黑" panose="020B0503020204020204" charset="-122"/>
              </a:rPr>
              <a:t>rect(x,y,w,h)</a:t>
            </a:r>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a:p>
            <a:pPr eaLnBrk="0" hangingPunct="0">
              <a:lnSpc>
                <a:spcPct val="130000"/>
              </a:lnSpc>
            </a:pPr>
            <a:r>
              <a:rPr lang="en-US" altLang="zh-CN" sz="2400">
                <a:latin typeface="微软雅黑" panose="020B0503020204020204" charset="-122"/>
              </a:rPr>
              <a:t>x</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rPr>
              <a:t>y</a:t>
            </a:r>
            <a:r>
              <a:rPr lang="zh-CN" altLang="en-US" sz="2400">
                <a:latin typeface="微软雅黑" panose="020B0503020204020204" charset="-122"/>
                <a:ea typeface="微软雅黑" panose="020B0503020204020204" charset="-122"/>
              </a:rPr>
              <a:t>为起始坐标，</a:t>
            </a:r>
            <a:r>
              <a:rPr lang="en-US" altLang="zh-CN" sz="2400">
                <a:latin typeface="微软雅黑" panose="020B0503020204020204" charset="-122"/>
              </a:rPr>
              <a:t>w</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rPr>
              <a:t>h</a:t>
            </a:r>
            <a:r>
              <a:rPr lang="zh-CN" altLang="en-US" sz="2400">
                <a:latin typeface="微软雅黑" panose="020B0503020204020204" charset="-122"/>
                <a:ea typeface="微软雅黑" panose="020B0503020204020204" charset="-122"/>
              </a:rPr>
              <a:t>为矩形的宽、高</a:t>
            </a:r>
            <a:endParaRPr lang="zh-CN" altLang="en-US" sz="2400">
              <a:latin typeface="微软雅黑" panose="020B0503020204020204" charset="-122"/>
              <a:ea typeface="微软雅黑" panose="020B0503020204020204" charset="-122"/>
            </a:endParaRPr>
          </a:p>
          <a:p>
            <a:pPr eaLnBrk="0" hangingPunct="0">
              <a:lnSpc>
                <a:spcPct val="130000"/>
              </a:lnSpc>
            </a:pPr>
            <a:r>
              <a:rPr lang="zh-CN" altLang="en-US" sz="2400">
                <a:latin typeface="微软雅黑" panose="020B0503020204020204" charset="-122"/>
                <a:ea typeface="微软雅黑" panose="020B0503020204020204" charset="-122"/>
              </a:rPr>
              <a:t>支持这么写：</a:t>
            </a:r>
            <a:endParaRPr lang="zh-CN" altLang="en-US" sz="2400">
              <a:latin typeface="微软雅黑" panose="020B0503020204020204" charset="-122"/>
              <a:ea typeface="微软雅黑" panose="020B0503020204020204" charset="-122"/>
            </a:endParaRPr>
          </a:p>
          <a:p>
            <a:pPr eaLnBrk="0" hangingPunct="0">
              <a:lnSpc>
                <a:spcPct val="130000"/>
              </a:lnSpc>
            </a:pPr>
            <a:r>
              <a:rPr lang="zh-CN" altLang="en-US" sz="2400">
                <a:latin typeface="微软雅黑" panose="020B0503020204020204" charset="-122"/>
                <a:ea typeface="微软雅黑" panose="020B0503020204020204" charset="-122"/>
              </a:rPr>
              <a:t>ctx.fillRect</a:t>
            </a:r>
            <a:r>
              <a:rPr lang="en-US" altLang="zh-CN" sz="2400">
                <a:latin typeface="微软雅黑" panose="020B0503020204020204" charset="-122"/>
              </a:rPr>
              <a:t>(x,y,w,h)</a:t>
            </a:r>
            <a:r>
              <a:rPr lang="zh-CN" altLang="en-US" sz="2400">
                <a:latin typeface="微软雅黑" panose="020B0503020204020204" charset="-122"/>
                <a:ea typeface="微软雅黑" panose="020B0503020204020204" charset="-122"/>
              </a:rPr>
              <a:t>   及   ctx.strokeRect</a:t>
            </a:r>
            <a:r>
              <a:rPr lang="en-US" altLang="zh-CN" sz="2400">
                <a:latin typeface="微软雅黑" panose="020B0503020204020204" charset="-122"/>
              </a:rPr>
              <a:t>(x,y,w,h)</a:t>
            </a:r>
            <a:endParaRPr lang="en-US" altLang="zh-CN" sz="2400">
              <a:latin typeface="微软雅黑" panose="020B0503020204020204" charset="-122"/>
            </a:endParaRPr>
          </a:p>
        </p:txBody>
      </p:sp>
      <p:sp>
        <p:nvSpPr>
          <p:cNvPr id="14341" name="Text Box 8"/>
          <p:cNvSpPr txBox="1"/>
          <p:nvPr/>
        </p:nvSpPr>
        <p:spPr>
          <a:xfrm>
            <a:off x="831850" y="3492500"/>
            <a:ext cx="3914775" cy="517525"/>
          </a:xfrm>
          <a:prstGeom prst="rect">
            <a:avLst/>
          </a:prstGeom>
          <a:noFill/>
          <a:ln w="9525">
            <a:noFill/>
          </a:ln>
        </p:spPr>
        <p:txBody>
          <a:bodyPr anchor="t">
            <a:spAutoFit/>
          </a:bodyPr>
          <a:p>
            <a:pPr eaLnBrk="0" hangingPunct="0">
              <a:buFont typeface="Wingdings" panose="05000000000000000000" pitchFamily="2" charset="2"/>
              <a:buChar char="l"/>
            </a:pPr>
            <a:r>
              <a:rPr lang="zh-CN" altLang="en-US" sz="2800">
                <a:latin typeface="Hiragino Sans GB W3" charset="0"/>
                <a:ea typeface="MS PGothic" panose="020B0600070205080204" pitchFamily="4" charset="-128"/>
              </a:rPr>
              <a:t>矩形的绘制</a:t>
            </a:r>
            <a:endParaRPr lang="zh-CN" altLang="en-US" sz="2800">
              <a:latin typeface="Hiragino Sans GB W3" charset="0"/>
              <a:ea typeface="MS PGothic" panose="020B0600070205080204" pitchFamily="4"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2411413" y="100013"/>
            <a:ext cx="4322762" cy="519112"/>
          </a:xfrm>
        </p:spPr>
        <p:txBody>
          <a:bodyPr wrap="square" lIns="35723" tIns="35723" rIns="35723" bIns="35723" anchor="ctr">
            <a:normAutofit fontScale="90000"/>
          </a:bodyPr>
          <a:p>
            <a:r>
              <a:rPr lang="zh-CN" altLang="en-US" sz="4000" b="1">
                <a:solidFill>
                  <a:schemeClr val="tx1"/>
                </a:solidFill>
                <a:latin typeface="华文楷体" pitchFamily="2" charset="-122"/>
                <a:ea typeface="华文楷体" pitchFamily="2" charset="-122"/>
              </a:rPr>
              <a:t>基本图形绘制</a:t>
            </a:r>
            <a:endParaRPr lang="zh-CN" altLang="en-US" sz="4000" b="1">
              <a:solidFill>
                <a:schemeClr val="tx1"/>
              </a:solidFill>
              <a:latin typeface="华文楷体" pitchFamily="2" charset="-122"/>
              <a:ea typeface="华文楷体" pitchFamily="2" charset="-122"/>
            </a:endParaRPr>
          </a:p>
        </p:txBody>
      </p:sp>
      <p:sp>
        <p:nvSpPr>
          <p:cNvPr id="15362" name="Text Box 10"/>
          <p:cNvSpPr txBox="1"/>
          <p:nvPr/>
        </p:nvSpPr>
        <p:spPr>
          <a:xfrm>
            <a:off x="836613" y="3167063"/>
            <a:ext cx="7786687" cy="2797175"/>
          </a:xfrm>
          <a:prstGeom prst="rect">
            <a:avLst/>
          </a:prstGeom>
          <a:noFill/>
          <a:ln w="9525">
            <a:noFill/>
          </a:ln>
        </p:spPr>
        <p:txBody>
          <a:bodyPr anchor="t">
            <a:spAutoFit/>
          </a:bodyPr>
          <a:p>
            <a:pPr eaLnBrk="0" hangingPunct="0">
              <a:lnSpc>
                <a:spcPct val="120000"/>
              </a:lnSpc>
            </a:pPr>
            <a:r>
              <a:rPr lang="en-US" altLang="zh-CN" sz="2800">
                <a:solidFill>
                  <a:srgbClr val="FF0000"/>
                </a:solidFill>
                <a:latin typeface="微软雅黑" panose="020B0503020204020204" charset="-122"/>
              </a:rPr>
              <a:t>arc(x,y,r,sa,ea,true/false)</a:t>
            </a:r>
            <a:r>
              <a:rPr lang="zh-CN" altLang="en-US" sz="2800">
                <a:latin typeface="微软雅黑" panose="020B0503020204020204" charset="-122"/>
                <a:ea typeface="MS PGothic" panose="020B0600070205080204" pitchFamily="4" charset="-128"/>
              </a:rPr>
              <a:t>：</a:t>
            </a:r>
            <a:endParaRPr lang="zh-CN" altLang="en-US" sz="2800">
              <a:latin typeface="微软雅黑" panose="020B0503020204020204" charset="-122"/>
              <a:ea typeface="MS PGothic" panose="020B0600070205080204" pitchFamily="4" charset="-128"/>
            </a:endParaRPr>
          </a:p>
          <a:p>
            <a:pPr eaLnBrk="0" hangingPunct="0">
              <a:lnSpc>
                <a:spcPct val="120000"/>
              </a:lnSpc>
            </a:pPr>
            <a:r>
              <a:rPr lang="en-US" altLang="zh-CN" sz="2400">
                <a:latin typeface="微软雅黑" panose="020B0503020204020204" charset="-122"/>
              </a:rPr>
              <a:t>x</a:t>
            </a:r>
            <a:r>
              <a:rPr lang="zh-CN" altLang="en-US" sz="2400">
                <a:latin typeface="微软雅黑" panose="020B0503020204020204" charset="-122"/>
                <a:ea typeface="MS PGothic" panose="020B0600070205080204" pitchFamily="4" charset="-128"/>
              </a:rPr>
              <a:t>、</a:t>
            </a:r>
            <a:r>
              <a:rPr lang="en-US" altLang="zh-CN" sz="2400">
                <a:latin typeface="微软雅黑" panose="020B0503020204020204" charset="-122"/>
              </a:rPr>
              <a:t>y</a:t>
            </a:r>
            <a:r>
              <a:rPr lang="zh-CN" altLang="en-US" sz="2400">
                <a:latin typeface="微软雅黑" panose="020B0503020204020204" charset="-122"/>
                <a:ea typeface="MS PGothic" panose="020B0600070205080204" pitchFamily="4" charset="-128"/>
              </a:rPr>
              <a:t>为圆心坐标，</a:t>
            </a:r>
            <a:r>
              <a:rPr lang="en-US" altLang="zh-CN" sz="2400">
                <a:latin typeface="微软雅黑" panose="020B0503020204020204" charset="-122"/>
              </a:rPr>
              <a:t>r</a:t>
            </a:r>
            <a:r>
              <a:rPr lang="zh-CN" altLang="en-US" sz="2400">
                <a:latin typeface="微软雅黑" panose="020B0503020204020204" charset="-122"/>
                <a:ea typeface="MS PGothic" panose="020B0600070205080204" pitchFamily="4" charset="-128"/>
              </a:rPr>
              <a:t>为半径，</a:t>
            </a:r>
            <a:endParaRPr lang="zh-CN" altLang="en-US" sz="2400">
              <a:latin typeface="微软雅黑" panose="020B0503020204020204" charset="-122"/>
              <a:ea typeface="MS PGothic" panose="020B0600070205080204" pitchFamily="4" charset="-128"/>
            </a:endParaRPr>
          </a:p>
          <a:p>
            <a:pPr eaLnBrk="0" hangingPunct="0">
              <a:lnSpc>
                <a:spcPct val="120000"/>
              </a:lnSpc>
            </a:pPr>
            <a:r>
              <a:rPr lang="en-US" altLang="zh-CN" sz="2400">
                <a:latin typeface="微软雅黑" panose="020B0503020204020204" charset="-122"/>
              </a:rPr>
              <a:t>sa</a:t>
            </a:r>
            <a:r>
              <a:rPr lang="zh-CN" altLang="en-US" sz="2400">
                <a:latin typeface="微软雅黑" panose="020B0503020204020204" charset="-122"/>
                <a:ea typeface="MS PGothic" panose="020B0600070205080204" pitchFamily="4" charset="-128"/>
              </a:rPr>
              <a:t>、</a:t>
            </a:r>
            <a:r>
              <a:rPr lang="en-US" altLang="zh-CN" sz="2400">
                <a:latin typeface="微软雅黑" panose="020B0503020204020204" charset="-122"/>
              </a:rPr>
              <a:t>ea</a:t>
            </a:r>
            <a:r>
              <a:rPr lang="zh-CN" altLang="en-US" sz="2400">
                <a:latin typeface="微软雅黑" panose="020B0503020204020204" charset="-122"/>
                <a:ea typeface="MS PGothic" panose="020B0600070205080204" pitchFamily="4" charset="-128"/>
              </a:rPr>
              <a:t>分别为起始角度和结束角度，</a:t>
            </a:r>
            <a:endParaRPr lang="zh-CN" altLang="en-US" sz="2400">
              <a:latin typeface="微软雅黑" panose="020B0503020204020204" charset="-122"/>
              <a:ea typeface="MS PGothic" panose="020B0600070205080204" pitchFamily="4" charset="-128"/>
            </a:endParaRPr>
          </a:p>
          <a:p>
            <a:pPr eaLnBrk="0" hangingPunct="0">
              <a:lnSpc>
                <a:spcPct val="120000"/>
              </a:lnSpc>
            </a:pPr>
            <a:r>
              <a:rPr lang="en-US" altLang="zh-CN" sz="2400">
                <a:latin typeface="微软雅黑" panose="020B0503020204020204" charset="-122"/>
              </a:rPr>
              <a:t>true</a:t>
            </a:r>
            <a:r>
              <a:rPr lang="zh-CN" altLang="en-US" sz="2400">
                <a:latin typeface="微软雅黑" panose="020B0503020204020204" charset="-122"/>
                <a:ea typeface="MS PGothic" panose="020B0600070205080204" pitchFamily="4" charset="-128"/>
              </a:rPr>
              <a:t>是逆时针画圆，</a:t>
            </a:r>
            <a:r>
              <a:rPr lang="en-US" altLang="zh-CN" sz="2400">
                <a:latin typeface="微软雅黑" panose="020B0503020204020204" charset="-122"/>
              </a:rPr>
              <a:t>false</a:t>
            </a:r>
            <a:r>
              <a:rPr lang="zh-CN" altLang="en-US" sz="2400">
                <a:latin typeface="微软雅黑" panose="020B0503020204020204" charset="-122"/>
                <a:ea typeface="MS PGothic" panose="020B0600070205080204" pitchFamily="4" charset="-128"/>
              </a:rPr>
              <a:t>是顺时针画圆；</a:t>
            </a:r>
            <a:endParaRPr lang="zh-CN" altLang="en-US" sz="2400">
              <a:latin typeface="微软雅黑" panose="020B0503020204020204" charset="-122"/>
              <a:ea typeface="MS PGothic" panose="020B0600070205080204" pitchFamily="4" charset="-128"/>
            </a:endParaRPr>
          </a:p>
          <a:p>
            <a:pPr eaLnBrk="0" hangingPunct="0">
              <a:lnSpc>
                <a:spcPct val="120000"/>
              </a:lnSpc>
            </a:pPr>
            <a:r>
              <a:rPr lang="zh-CN" altLang="en-US" sz="2400">
                <a:latin typeface="微软雅黑" panose="020B0503020204020204" charset="-122"/>
                <a:ea typeface="MS PGothic" panose="020B0600070205080204" pitchFamily="4" charset="-128"/>
              </a:rPr>
              <a:t>360度角即2PI弧度，1度就是2PI/360=PI/180弧度，</a:t>
            </a:r>
            <a:endParaRPr lang="zh-CN" altLang="en-US" sz="2400">
              <a:latin typeface="微软雅黑" panose="020B0503020204020204" charset="-122"/>
              <a:ea typeface="MS PGothic" panose="020B0600070205080204" pitchFamily="4" charset="-128"/>
            </a:endParaRPr>
          </a:p>
          <a:p>
            <a:pPr eaLnBrk="0" hangingPunct="0">
              <a:lnSpc>
                <a:spcPct val="120000"/>
              </a:lnSpc>
            </a:pPr>
            <a:r>
              <a:rPr lang="zh-CN" altLang="en-US" sz="2400">
                <a:latin typeface="微软雅黑" panose="020B0503020204020204" charset="-122"/>
                <a:ea typeface="MS PGothic" panose="020B0600070205080204" pitchFamily="4" charset="-128"/>
              </a:rPr>
              <a:t>90度就是2PI/360*90=PI/2弧度(其他的角度自行计算)</a:t>
            </a:r>
            <a:endParaRPr lang="zh-CN" altLang="en-US" sz="2400">
              <a:latin typeface="微软雅黑" panose="020B0503020204020204" charset="-122"/>
              <a:ea typeface="MS PGothic" panose="020B0600070205080204" pitchFamily="4" charset="-128"/>
            </a:endParaRPr>
          </a:p>
        </p:txBody>
      </p:sp>
      <p:sp>
        <p:nvSpPr>
          <p:cNvPr id="15363" name="Text Box 11"/>
          <p:cNvSpPr txBox="1"/>
          <p:nvPr/>
        </p:nvSpPr>
        <p:spPr>
          <a:xfrm>
            <a:off x="609600" y="1114425"/>
            <a:ext cx="4141788" cy="517525"/>
          </a:xfrm>
          <a:prstGeom prst="rect">
            <a:avLst/>
          </a:prstGeom>
          <a:noFill/>
          <a:ln w="9525">
            <a:noFill/>
          </a:ln>
        </p:spPr>
        <p:txBody>
          <a:bodyPr anchor="t">
            <a:spAutoFit/>
          </a:bodyPr>
          <a:p>
            <a:pPr eaLnBrk="0" hangingPunct="0">
              <a:buFont typeface="Wingdings" panose="05000000000000000000" pitchFamily="2" charset="2"/>
              <a:buChar char="l"/>
            </a:pPr>
            <a:r>
              <a:rPr lang="zh-CN" altLang="en-US" sz="2800">
                <a:latin typeface="Hiragino Sans GB W3" charset="0"/>
                <a:ea typeface="MS PGothic" panose="020B0600070205080204" pitchFamily="4" charset="-128"/>
              </a:rPr>
              <a:t> 圆形的绘制</a:t>
            </a:r>
            <a:endParaRPr lang="zh-CN" altLang="en-US" sz="2800">
              <a:latin typeface="Hiragino Sans GB W3" charset="0"/>
              <a:ea typeface="MS PGothic" panose="020B0600070205080204" pitchFamily="4" charset="-128"/>
            </a:endParaRPr>
          </a:p>
        </p:txBody>
      </p:sp>
      <p:pic>
        <p:nvPicPr>
          <p:cNvPr id="15364" name="Picture 5" descr="QQ截图20150628130617"/>
          <p:cNvPicPr>
            <a:picLocks noChangeAspect="1"/>
          </p:cNvPicPr>
          <p:nvPr/>
        </p:nvPicPr>
        <p:blipFill>
          <a:blip r:embed="rId1"/>
          <a:stretch>
            <a:fillRect/>
          </a:stretch>
        </p:blipFill>
        <p:spPr>
          <a:xfrm>
            <a:off x="5067300" y="822325"/>
            <a:ext cx="3556000" cy="3359150"/>
          </a:xfrm>
          <a:prstGeom prst="rect">
            <a:avLst/>
          </a:prstGeom>
          <a:noFill/>
          <a:ln w="9525">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p:nvPr/>
        </p:nvSpPr>
        <p:spPr>
          <a:xfrm>
            <a:off x="1773238" y="100013"/>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基本图形绘制</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16386" name="Text Box 5"/>
          <p:cNvSpPr txBox="1"/>
          <p:nvPr/>
        </p:nvSpPr>
        <p:spPr>
          <a:xfrm>
            <a:off x="530225" y="1200150"/>
            <a:ext cx="4143375" cy="517525"/>
          </a:xfrm>
          <a:prstGeom prst="rect">
            <a:avLst/>
          </a:prstGeom>
          <a:noFill/>
          <a:ln w="9525">
            <a:noFill/>
          </a:ln>
        </p:spPr>
        <p:txBody>
          <a:bodyPr anchor="t">
            <a:spAutoFit/>
          </a:bodyPr>
          <a:p>
            <a:pPr eaLnBrk="0" hangingPunct="0">
              <a:buFont typeface="Wingdings" panose="05000000000000000000" pitchFamily="2" charset="2"/>
              <a:buChar char="l"/>
            </a:pPr>
            <a:r>
              <a:rPr lang="zh-CN" altLang="en-US" sz="2800">
                <a:latin typeface="Hiragino Sans GB W3" charset="0"/>
                <a:ea typeface="MS PGothic" panose="020B0600070205080204" pitchFamily="4" charset="-128"/>
              </a:rPr>
              <a:t> 贝塞尔曲线</a:t>
            </a:r>
            <a:endParaRPr lang="zh-CN" altLang="en-US" sz="2800">
              <a:latin typeface="Hiragino Sans GB W3" charset="0"/>
              <a:ea typeface="MS PGothic" panose="020B0600070205080204" pitchFamily="4" charset="-128"/>
            </a:endParaRPr>
          </a:p>
        </p:txBody>
      </p:sp>
      <p:sp>
        <p:nvSpPr>
          <p:cNvPr id="16387" name="Rectangle 6"/>
          <p:cNvSpPr/>
          <p:nvPr/>
        </p:nvSpPr>
        <p:spPr>
          <a:xfrm>
            <a:off x="928688" y="1982788"/>
            <a:ext cx="7605712" cy="1116012"/>
          </a:xfrm>
          <a:prstGeom prst="rect">
            <a:avLst/>
          </a:prstGeom>
          <a:noFill/>
          <a:ln w="9525">
            <a:noFill/>
          </a:ln>
        </p:spPr>
        <p:txBody>
          <a:bodyPr anchor="t">
            <a:spAutoFit/>
          </a:bodyPr>
          <a:p>
            <a:pPr eaLnBrk="0" hangingPunct="0">
              <a:lnSpc>
                <a:spcPct val="120000"/>
              </a:lnSpc>
            </a:pPr>
            <a:r>
              <a:rPr lang="en-US" altLang="zh-CN" sz="2800">
                <a:latin typeface="微软雅黑" panose="020B0503020204020204" charset="-122"/>
              </a:rPr>
              <a:t>quadraticCurveTo (</a:t>
            </a:r>
            <a:r>
              <a:rPr lang="zh-CN" altLang="en-US" sz="2800">
                <a:latin typeface="微软雅黑" panose="020B0503020204020204" charset="-122"/>
                <a:ea typeface="MS PGothic" panose="020B0600070205080204" pitchFamily="4" charset="-128"/>
              </a:rPr>
              <a:t>c</a:t>
            </a:r>
            <a:r>
              <a:rPr lang="en-US" altLang="zh-CN" sz="2800">
                <a:latin typeface="微软雅黑" panose="020B0503020204020204" charset="-122"/>
              </a:rPr>
              <a:t>x,</a:t>
            </a:r>
            <a:r>
              <a:rPr lang="zh-CN" altLang="en-US" sz="2800">
                <a:latin typeface="微软雅黑" panose="020B0503020204020204" charset="-122"/>
                <a:ea typeface="MS PGothic" panose="020B0600070205080204" pitchFamily="4" charset="-128"/>
              </a:rPr>
              <a:t>c</a:t>
            </a:r>
            <a:r>
              <a:rPr lang="en-US" altLang="zh-CN" sz="2800">
                <a:latin typeface="微软雅黑" panose="020B0503020204020204" charset="-122"/>
              </a:rPr>
              <a:t>y,ex,ey)</a:t>
            </a:r>
            <a:endParaRPr lang="zh-CN" altLang="en-US" sz="2800">
              <a:latin typeface="微软雅黑" panose="020B0503020204020204" charset="-122"/>
              <a:ea typeface="MS PGothic" panose="020B0600070205080204" pitchFamily="4" charset="-128"/>
            </a:endParaRPr>
          </a:p>
          <a:p>
            <a:pPr eaLnBrk="0" hangingPunct="0">
              <a:lnSpc>
                <a:spcPct val="120000"/>
              </a:lnSpc>
            </a:pPr>
            <a:r>
              <a:rPr lang="zh-CN" altLang="en-US" sz="2800">
                <a:latin typeface="微软雅黑" panose="020B0503020204020204" charset="-122"/>
                <a:ea typeface="MS PGothic" panose="020B0600070205080204" pitchFamily="4" charset="-128"/>
              </a:rPr>
              <a:t>二次贝塞尔曲线，一个控制点，一个结束点</a:t>
            </a:r>
            <a:endParaRPr lang="zh-CN" altLang="en-US" sz="2800">
              <a:latin typeface="微软雅黑" panose="020B0503020204020204" charset="-122"/>
              <a:ea typeface="MS PGothic" panose="020B0600070205080204" pitchFamily="4" charset="-128"/>
            </a:endParaRPr>
          </a:p>
        </p:txBody>
      </p:sp>
      <p:sp>
        <p:nvSpPr>
          <p:cNvPr id="16388" name="Rectangle 7"/>
          <p:cNvSpPr/>
          <p:nvPr/>
        </p:nvSpPr>
        <p:spPr>
          <a:xfrm>
            <a:off x="973138" y="3387725"/>
            <a:ext cx="7291387" cy="1116013"/>
          </a:xfrm>
          <a:prstGeom prst="rect">
            <a:avLst/>
          </a:prstGeom>
          <a:noFill/>
          <a:ln w="9525">
            <a:noFill/>
          </a:ln>
        </p:spPr>
        <p:txBody>
          <a:bodyPr anchor="t">
            <a:spAutoFit/>
          </a:bodyPr>
          <a:p>
            <a:pPr eaLnBrk="0" hangingPunct="0">
              <a:lnSpc>
                <a:spcPct val="120000"/>
              </a:lnSpc>
            </a:pPr>
            <a:r>
              <a:rPr lang="en-US" altLang="zh-CN" sz="2800">
                <a:latin typeface="微软雅黑" panose="020B0503020204020204" charset="-122"/>
              </a:rPr>
              <a:t>bezierCurveTo (</a:t>
            </a:r>
            <a:r>
              <a:rPr lang="zh-CN" altLang="en-US" sz="2800">
                <a:latin typeface="微软雅黑" panose="020B0503020204020204" charset="-122"/>
                <a:ea typeface="MS PGothic" panose="020B0600070205080204" pitchFamily="4" charset="-128"/>
              </a:rPr>
              <a:t>c</a:t>
            </a:r>
            <a:r>
              <a:rPr lang="en-US" altLang="zh-CN" sz="2800">
                <a:latin typeface="微软雅黑" panose="020B0503020204020204" charset="-122"/>
              </a:rPr>
              <a:t>x1,</a:t>
            </a:r>
            <a:r>
              <a:rPr lang="zh-CN" altLang="en-US" sz="2800">
                <a:latin typeface="微软雅黑" panose="020B0503020204020204" charset="-122"/>
                <a:ea typeface="MS PGothic" panose="020B0600070205080204" pitchFamily="4" charset="-128"/>
              </a:rPr>
              <a:t>c</a:t>
            </a:r>
            <a:r>
              <a:rPr lang="en-US" altLang="zh-CN" sz="2800">
                <a:latin typeface="微软雅黑" panose="020B0503020204020204" charset="-122"/>
              </a:rPr>
              <a:t>y1,</a:t>
            </a:r>
            <a:r>
              <a:rPr lang="zh-CN" altLang="en-US" sz="2800">
                <a:latin typeface="微软雅黑" panose="020B0503020204020204" charset="-122"/>
                <a:ea typeface="MS PGothic" panose="020B0600070205080204" pitchFamily="4" charset="-128"/>
              </a:rPr>
              <a:t>c</a:t>
            </a:r>
            <a:r>
              <a:rPr lang="en-US" altLang="zh-CN" sz="2800">
                <a:latin typeface="微软雅黑" panose="020B0503020204020204" charset="-122"/>
              </a:rPr>
              <a:t>x2,</a:t>
            </a:r>
            <a:r>
              <a:rPr lang="zh-CN" altLang="en-US" sz="2800">
                <a:latin typeface="微软雅黑" panose="020B0503020204020204" charset="-122"/>
                <a:ea typeface="MS PGothic" panose="020B0600070205080204" pitchFamily="4" charset="-128"/>
              </a:rPr>
              <a:t>c</a:t>
            </a:r>
            <a:r>
              <a:rPr lang="en-US" altLang="zh-CN" sz="2800">
                <a:latin typeface="微软雅黑" panose="020B0503020204020204" charset="-122"/>
              </a:rPr>
              <a:t>y2,ex,ey)</a:t>
            </a:r>
            <a:endParaRPr lang="zh-CN" altLang="en-US" sz="2800">
              <a:latin typeface="微软雅黑" panose="020B0503020204020204" charset="-122"/>
              <a:ea typeface="MS PGothic" panose="020B0600070205080204" pitchFamily="4" charset="-128"/>
            </a:endParaRPr>
          </a:p>
          <a:p>
            <a:pPr eaLnBrk="0" hangingPunct="0">
              <a:lnSpc>
                <a:spcPct val="120000"/>
              </a:lnSpc>
            </a:pPr>
            <a:r>
              <a:rPr lang="zh-CN" altLang="en-US" sz="2800">
                <a:latin typeface="微软雅黑" panose="020B0503020204020204" charset="-122"/>
                <a:ea typeface="MS PGothic" panose="020B0600070205080204" pitchFamily="4" charset="-128"/>
              </a:rPr>
              <a:t>三次贝塞尔曲线，两个控制点，一个结束点</a:t>
            </a:r>
            <a:endParaRPr lang="zh-CN" altLang="en-US" sz="2800">
              <a:latin typeface="微软雅黑" panose="020B0503020204020204" charset="-122"/>
              <a:ea typeface="MS PGothic" panose="020B0600070205080204" pitchFamily="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p:nvPr/>
        </p:nvSpPr>
        <p:spPr>
          <a:xfrm>
            <a:off x="1773238" y="100013"/>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基本图形绘制</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17410" name="Text Box 5"/>
          <p:cNvSpPr txBox="1"/>
          <p:nvPr/>
        </p:nvSpPr>
        <p:spPr>
          <a:xfrm>
            <a:off x="342900" y="1314450"/>
            <a:ext cx="4725988" cy="517525"/>
          </a:xfrm>
          <a:prstGeom prst="rect">
            <a:avLst/>
          </a:prstGeom>
          <a:noFill/>
          <a:ln w="9525">
            <a:noFill/>
          </a:ln>
        </p:spPr>
        <p:txBody>
          <a:bodyPr anchor="t">
            <a:spAutoFit/>
          </a:bodyPr>
          <a:p>
            <a:pPr eaLnBrk="0" hangingPunct="0">
              <a:buFont typeface="Wingdings" panose="05000000000000000000" pitchFamily="2" charset="2"/>
              <a:buChar char="l"/>
            </a:pPr>
            <a:r>
              <a:rPr lang="zh-CN" altLang="en-US" sz="2800">
                <a:latin typeface="Hiragino Sans GB W3" charset="0"/>
                <a:ea typeface="MS PGothic" panose="020B0600070205080204" pitchFamily="4" charset="-128"/>
              </a:rPr>
              <a:t>什么是控制点？</a:t>
            </a:r>
            <a:endParaRPr lang="zh-CN" altLang="en-US" sz="2800">
              <a:latin typeface="Hiragino Sans GB W3" charset="0"/>
              <a:ea typeface="MS PGothic" panose="020B0600070205080204" pitchFamily="4" charset="-128"/>
            </a:endParaRPr>
          </a:p>
        </p:txBody>
      </p:sp>
      <p:pic>
        <p:nvPicPr>
          <p:cNvPr id="17411" name="Picture 6" descr="QQ截图20121030154857"/>
          <p:cNvPicPr>
            <a:picLocks noChangeAspect="1"/>
          </p:cNvPicPr>
          <p:nvPr/>
        </p:nvPicPr>
        <p:blipFill>
          <a:blip r:embed="rId1"/>
          <a:stretch>
            <a:fillRect/>
          </a:stretch>
        </p:blipFill>
        <p:spPr>
          <a:xfrm>
            <a:off x="1196975" y="2709863"/>
            <a:ext cx="2105025" cy="1857375"/>
          </a:xfrm>
          <a:prstGeom prst="rect">
            <a:avLst/>
          </a:prstGeom>
          <a:noFill/>
          <a:ln w="9525">
            <a:noFill/>
          </a:ln>
        </p:spPr>
      </p:pic>
      <p:pic>
        <p:nvPicPr>
          <p:cNvPr id="17412" name="Picture 7" descr="QQ截图20121030154806"/>
          <p:cNvPicPr>
            <a:picLocks noChangeAspect="1"/>
          </p:cNvPicPr>
          <p:nvPr/>
        </p:nvPicPr>
        <p:blipFill>
          <a:blip r:embed="rId2"/>
          <a:stretch>
            <a:fillRect/>
          </a:stretch>
        </p:blipFill>
        <p:spPr>
          <a:xfrm>
            <a:off x="4797425" y="2619375"/>
            <a:ext cx="2339975" cy="1941513"/>
          </a:xfrm>
          <a:prstGeom prst="rect">
            <a:avLst/>
          </a:prstGeom>
          <a:noFill/>
          <a:ln w="9525">
            <a:noFill/>
          </a:ln>
        </p:spPr>
      </p:pic>
      <p:sp>
        <p:nvSpPr>
          <p:cNvPr id="17414" name="Text Box 8"/>
          <p:cNvSpPr txBox="1">
            <a:spLocks noChangeArrowheads="1"/>
          </p:cNvSpPr>
          <p:nvPr/>
        </p:nvSpPr>
        <p:spPr bwMode="auto">
          <a:xfrm>
            <a:off x="252413" y="2592388"/>
            <a:ext cx="946150" cy="3968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p>
            <a:pPr marR="0" defTabSz="914400" rtl="0" eaLnBrk="0" hangingPunct="0">
              <a:buClrTx/>
              <a:buSzTx/>
              <a:buFont typeface="Arial" panose="020B0604020202020204" pitchFamily="34" charset="0"/>
              <a:buNone/>
              <a:defRPr/>
            </a:pPr>
            <a:r>
              <a:rPr kumimoji="0" lang="zh-CN" altLang="en-US" kern="1200" cap="none" spc="0" normalizeH="0" baseline="0" noProof="0">
                <a:latin typeface="Gill Sans" pitchFamily="4" charset="0"/>
                <a:ea typeface="微软雅黑" panose="020B0503020204020204" charset="-122"/>
                <a:cs typeface="+mn-cs"/>
                <a:sym typeface="Gill Sans" pitchFamily="4" charset="0"/>
              </a:rPr>
              <a:t>起始点</a:t>
            </a:r>
            <a:endParaRPr kumimoji="0" lang="zh-CN" altLang="en-US" kern="1200" cap="none" spc="0" normalizeH="0" baseline="0" noProof="0">
              <a:latin typeface="Gill Sans" pitchFamily="4" charset="0"/>
              <a:ea typeface="微软雅黑" panose="020B0503020204020204" charset="-122"/>
              <a:cs typeface="+mn-cs"/>
              <a:sym typeface="Gill Sans" pitchFamily="4" charset="0"/>
            </a:endParaRPr>
          </a:p>
        </p:txBody>
      </p:sp>
      <p:sp>
        <p:nvSpPr>
          <p:cNvPr id="17415" name="Text Box 9"/>
          <p:cNvSpPr txBox="1">
            <a:spLocks noChangeArrowheads="1"/>
          </p:cNvSpPr>
          <p:nvPr/>
        </p:nvSpPr>
        <p:spPr bwMode="auto">
          <a:xfrm>
            <a:off x="1512888" y="4752975"/>
            <a:ext cx="946150" cy="3968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p>
            <a:pPr marR="0" defTabSz="914400" rtl="0" eaLnBrk="0" hangingPunct="0">
              <a:buClrTx/>
              <a:buSzTx/>
              <a:buFont typeface="Arial" panose="020B0604020202020204" pitchFamily="34" charset="0"/>
              <a:buNone/>
              <a:defRPr/>
            </a:pPr>
            <a:r>
              <a:rPr kumimoji="0" lang="zh-CN" altLang="en-US" kern="1200" cap="none" spc="0" normalizeH="0" baseline="0" noProof="0">
                <a:latin typeface="Gill Sans" pitchFamily="4" charset="0"/>
                <a:ea typeface="微软雅黑" panose="020B0503020204020204" charset="-122"/>
                <a:cs typeface="+mn-cs"/>
                <a:sym typeface="Gill Sans" pitchFamily="4" charset="0"/>
              </a:rPr>
              <a:t>控制点</a:t>
            </a:r>
            <a:endParaRPr kumimoji="0" lang="zh-CN" altLang="en-US" kern="1200" cap="none" spc="0" normalizeH="0" baseline="0" noProof="0">
              <a:latin typeface="Gill Sans" pitchFamily="4" charset="0"/>
              <a:ea typeface="微软雅黑" panose="020B0503020204020204" charset="-122"/>
              <a:cs typeface="+mn-cs"/>
              <a:sym typeface="Gill Sans" pitchFamily="4" charset="0"/>
            </a:endParaRPr>
          </a:p>
        </p:txBody>
      </p:sp>
      <p:sp>
        <p:nvSpPr>
          <p:cNvPr id="2" name="Text Box 10"/>
          <p:cNvSpPr txBox="1"/>
          <p:nvPr/>
        </p:nvSpPr>
        <p:spPr>
          <a:xfrm>
            <a:off x="3313113" y="3448050"/>
            <a:ext cx="692150" cy="396875"/>
          </a:xfrm>
          <a:prstGeom prst="rect">
            <a:avLst/>
          </a:prstGeom>
          <a:noFill/>
          <a:ln w="9525">
            <a:noFill/>
          </a:ln>
        </p:spPr>
        <p:txBody>
          <a:bodyPr wrap="none" anchor="t">
            <a:spAutoFit/>
          </a:bodyPr>
          <a:p>
            <a:pPr eaLnBrk="0" hangingPunct="0"/>
            <a:r>
              <a:rPr lang="zh-CN" altLang="en-US">
                <a:latin typeface="Hiragino Sans GB W3" charset="0"/>
                <a:ea typeface="MS PGothic" panose="020B0600070205080204" pitchFamily="4" charset="-128"/>
              </a:rPr>
              <a:t>终点</a:t>
            </a:r>
            <a:endParaRPr lang="zh-CN" altLang="en-US">
              <a:latin typeface="Hiragino Sans GB W3" charset="0"/>
              <a:ea typeface="MS PGothic" panose="020B0600070205080204" pitchFamily="4" charset="-128"/>
            </a:endParaRPr>
          </a:p>
        </p:txBody>
      </p:sp>
      <p:sp>
        <p:nvSpPr>
          <p:cNvPr id="17417" name="Text Box 11"/>
          <p:cNvSpPr txBox="1">
            <a:spLocks noChangeArrowheads="1"/>
          </p:cNvSpPr>
          <p:nvPr/>
        </p:nvSpPr>
        <p:spPr bwMode="auto">
          <a:xfrm>
            <a:off x="4618038" y="2349500"/>
            <a:ext cx="946150" cy="3968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p>
            <a:pPr marR="0" defTabSz="914400" rtl="0" eaLnBrk="0" hangingPunct="0">
              <a:buClrTx/>
              <a:buSzTx/>
              <a:buFont typeface="Arial" panose="020B0604020202020204" pitchFamily="34" charset="0"/>
              <a:buNone/>
              <a:defRPr/>
            </a:pPr>
            <a:r>
              <a:rPr kumimoji="0" lang="zh-CN" altLang="en-US" kern="1200" cap="none" spc="0" normalizeH="0" baseline="0" noProof="0">
                <a:latin typeface="Gill Sans" pitchFamily="4" charset="0"/>
                <a:ea typeface="微软雅黑" panose="020B0503020204020204" charset="-122"/>
                <a:cs typeface="+mn-cs"/>
                <a:sym typeface="Gill Sans" pitchFamily="4" charset="0"/>
              </a:rPr>
              <a:t>控制点</a:t>
            </a:r>
            <a:endParaRPr kumimoji="0" lang="zh-CN" altLang="en-US" kern="1200" cap="none" spc="0" normalizeH="0" baseline="0" noProof="0">
              <a:latin typeface="Gill Sans" pitchFamily="4" charset="0"/>
              <a:ea typeface="微软雅黑" panose="020B0503020204020204" charset="-122"/>
              <a:cs typeface="+mn-cs"/>
              <a:sym typeface="Gill Sans" pitchFamily="4" charset="0"/>
            </a:endParaRPr>
          </a:p>
        </p:txBody>
      </p:sp>
      <p:sp>
        <p:nvSpPr>
          <p:cNvPr id="17418" name="Text Box 12"/>
          <p:cNvSpPr txBox="1">
            <a:spLocks noChangeArrowheads="1"/>
          </p:cNvSpPr>
          <p:nvPr/>
        </p:nvSpPr>
        <p:spPr bwMode="auto">
          <a:xfrm>
            <a:off x="6462713" y="2530475"/>
            <a:ext cx="946150" cy="3968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p>
            <a:pPr marR="0" defTabSz="914400" rtl="0" eaLnBrk="0" hangingPunct="0">
              <a:buClrTx/>
              <a:buSzTx/>
              <a:buFont typeface="Arial" panose="020B0604020202020204" pitchFamily="34" charset="0"/>
              <a:buNone/>
              <a:defRPr/>
            </a:pPr>
            <a:r>
              <a:rPr kumimoji="0" lang="zh-CN" altLang="en-US" kern="1200" cap="none" spc="0" normalizeH="0" baseline="0" noProof="0">
                <a:latin typeface="Gill Sans" pitchFamily="4" charset="0"/>
                <a:ea typeface="微软雅黑" panose="020B0503020204020204" charset="-122"/>
                <a:cs typeface="+mn-cs"/>
                <a:sym typeface="Gill Sans" pitchFamily="4" charset="0"/>
              </a:rPr>
              <a:t>控制点</a:t>
            </a:r>
            <a:endParaRPr kumimoji="0" lang="zh-CN" altLang="en-US" kern="1200" cap="none" spc="0" normalizeH="0" baseline="0" noProof="0">
              <a:latin typeface="Gill Sans" pitchFamily="4" charset="0"/>
              <a:ea typeface="微软雅黑" panose="020B0503020204020204" charset="-122"/>
              <a:cs typeface="+mn-cs"/>
              <a:sym typeface="Gill Sans" pitchFamily="4" charset="0"/>
            </a:endParaRPr>
          </a:p>
        </p:txBody>
      </p:sp>
      <p:sp>
        <p:nvSpPr>
          <p:cNvPr id="17419" name="Text Box 13"/>
          <p:cNvSpPr txBox="1">
            <a:spLocks noChangeArrowheads="1"/>
          </p:cNvSpPr>
          <p:nvPr/>
        </p:nvSpPr>
        <p:spPr bwMode="auto">
          <a:xfrm>
            <a:off x="4078288" y="4554538"/>
            <a:ext cx="946150" cy="39687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p>
            <a:pPr marR="0" defTabSz="914400" rtl="0" eaLnBrk="0" hangingPunct="0">
              <a:buClrTx/>
              <a:buSzTx/>
              <a:buFont typeface="Arial" panose="020B0604020202020204" pitchFamily="34" charset="0"/>
              <a:buNone/>
              <a:defRPr/>
            </a:pPr>
            <a:r>
              <a:rPr kumimoji="0" lang="zh-CN" altLang="en-US" kern="1200" cap="none" spc="0" normalizeH="0" baseline="0" noProof="0">
                <a:latin typeface="Gill Sans" pitchFamily="4" charset="0"/>
                <a:ea typeface="微软雅黑" panose="020B0503020204020204" charset="-122"/>
                <a:cs typeface="+mn-cs"/>
                <a:sym typeface="Gill Sans" pitchFamily="4" charset="0"/>
              </a:rPr>
              <a:t>起始点</a:t>
            </a:r>
            <a:endParaRPr kumimoji="0" lang="zh-CN" altLang="en-US" kern="1200" cap="none" spc="0" normalizeH="0" baseline="0" noProof="0">
              <a:latin typeface="Gill Sans" pitchFamily="4" charset="0"/>
              <a:ea typeface="微软雅黑" panose="020B0503020204020204" charset="-122"/>
              <a:cs typeface="+mn-cs"/>
              <a:sym typeface="Gill Sans" pitchFamily="4" charset="0"/>
            </a:endParaRPr>
          </a:p>
        </p:txBody>
      </p:sp>
      <p:sp>
        <p:nvSpPr>
          <p:cNvPr id="3" name="Text Box 14"/>
          <p:cNvSpPr txBox="1"/>
          <p:nvPr/>
        </p:nvSpPr>
        <p:spPr>
          <a:xfrm>
            <a:off x="6958013" y="4600575"/>
            <a:ext cx="692150" cy="396875"/>
          </a:xfrm>
          <a:prstGeom prst="rect">
            <a:avLst/>
          </a:prstGeom>
          <a:noFill/>
          <a:ln w="9525">
            <a:noFill/>
          </a:ln>
        </p:spPr>
        <p:txBody>
          <a:bodyPr wrap="none" anchor="t">
            <a:spAutoFit/>
          </a:bodyPr>
          <a:p>
            <a:pPr eaLnBrk="0" hangingPunct="0"/>
            <a:r>
              <a:rPr lang="zh-CN" altLang="en-US">
                <a:latin typeface="Hiragino Sans GB W3" charset="0"/>
                <a:ea typeface="MS PGothic" panose="020B0600070205080204" pitchFamily="4" charset="-128"/>
              </a:rPr>
              <a:t>终点</a:t>
            </a:r>
            <a:endParaRPr lang="zh-CN" altLang="en-US">
              <a:latin typeface="Hiragino Sans GB W3" charset="0"/>
              <a:ea typeface="MS PGothic" panose="020B0600070205080204" pitchFamily="4"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p:nvPr/>
        </p:nvSpPr>
        <p:spPr>
          <a:xfrm>
            <a:off x="1773238" y="100013"/>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基本图形绘制</a:t>
            </a:r>
            <a:endParaRPr lang="zh-CN" altLang="en-US" sz="4000" b="1">
              <a:solidFill>
                <a:schemeClr val="tx1"/>
              </a:solidFill>
              <a:latin typeface="华文楷体" pitchFamily="2" charset="-122"/>
              <a:ea typeface="华文楷体" pitchFamily="2" charset="-122"/>
              <a:sym typeface="Hiragino Sans GB W3" pitchFamily="4" charset="-122"/>
            </a:endParaRPr>
          </a:p>
        </p:txBody>
      </p:sp>
      <p:pic>
        <p:nvPicPr>
          <p:cNvPr id="18434" name="Picture 5" descr="QQ截图20121030165224"/>
          <p:cNvPicPr>
            <a:picLocks noChangeAspect="1"/>
          </p:cNvPicPr>
          <p:nvPr/>
        </p:nvPicPr>
        <p:blipFill>
          <a:blip r:embed="rId1"/>
          <a:stretch>
            <a:fillRect/>
          </a:stretch>
        </p:blipFill>
        <p:spPr>
          <a:xfrm>
            <a:off x="796925" y="1630363"/>
            <a:ext cx="714375" cy="1028700"/>
          </a:xfrm>
          <a:prstGeom prst="rect">
            <a:avLst/>
          </a:prstGeom>
          <a:noFill/>
          <a:ln w="9525">
            <a:noFill/>
          </a:ln>
        </p:spPr>
      </p:pic>
      <p:pic>
        <p:nvPicPr>
          <p:cNvPr id="18435" name="Picture 6" descr="QQ截图20121030165235"/>
          <p:cNvPicPr>
            <a:picLocks noChangeAspect="1"/>
          </p:cNvPicPr>
          <p:nvPr/>
        </p:nvPicPr>
        <p:blipFill>
          <a:blip r:embed="rId2"/>
          <a:stretch>
            <a:fillRect/>
          </a:stretch>
        </p:blipFill>
        <p:spPr>
          <a:xfrm>
            <a:off x="703263" y="3565525"/>
            <a:ext cx="1095375" cy="1914525"/>
          </a:xfrm>
          <a:prstGeom prst="rect">
            <a:avLst/>
          </a:prstGeom>
          <a:noFill/>
          <a:ln w="9525">
            <a:noFill/>
          </a:ln>
        </p:spPr>
      </p:pic>
      <p:sp>
        <p:nvSpPr>
          <p:cNvPr id="18436" name="Text Box 7"/>
          <p:cNvSpPr txBox="1"/>
          <p:nvPr/>
        </p:nvSpPr>
        <p:spPr>
          <a:xfrm>
            <a:off x="1749425" y="1574800"/>
            <a:ext cx="3781425" cy="457200"/>
          </a:xfrm>
          <a:prstGeom prst="rect">
            <a:avLst/>
          </a:prstGeom>
          <a:noFill/>
          <a:ln w="9525">
            <a:noFill/>
          </a:ln>
        </p:spPr>
        <p:txBody>
          <a:bodyPr anchor="t">
            <a:spAutoFit/>
          </a:bodyPr>
          <a:p>
            <a:pPr eaLnBrk="0" hangingPunct="0"/>
            <a:r>
              <a:rPr lang="zh-CN" altLang="en-US" sz="2400" b="1">
                <a:latin typeface="Hiragino Sans GB W3" charset="0"/>
                <a:ea typeface="MS PGothic" panose="020B0600070205080204" pitchFamily="4" charset="-128"/>
              </a:rPr>
              <a:t>二次贝塞曲线</a:t>
            </a:r>
            <a:endParaRPr lang="zh-CN" altLang="en-US" sz="2400" b="1">
              <a:latin typeface="Hiragino Sans GB W3" charset="0"/>
              <a:ea typeface="MS PGothic" panose="020B0600070205080204" pitchFamily="4" charset="-128"/>
            </a:endParaRPr>
          </a:p>
        </p:txBody>
      </p:sp>
      <p:sp>
        <p:nvSpPr>
          <p:cNvPr id="18437" name="Text Box 8"/>
          <p:cNvSpPr txBox="1"/>
          <p:nvPr/>
        </p:nvSpPr>
        <p:spPr>
          <a:xfrm>
            <a:off x="1838325" y="3854450"/>
            <a:ext cx="4951413" cy="457200"/>
          </a:xfrm>
          <a:prstGeom prst="rect">
            <a:avLst/>
          </a:prstGeom>
          <a:noFill/>
          <a:ln w="9525">
            <a:noFill/>
          </a:ln>
        </p:spPr>
        <p:txBody>
          <a:bodyPr anchor="t">
            <a:spAutoFit/>
          </a:bodyPr>
          <a:p>
            <a:pPr eaLnBrk="0" hangingPunct="0"/>
            <a:r>
              <a:rPr lang="zh-CN" altLang="en-US" sz="2400" b="1">
                <a:latin typeface="Hiragino Sans GB W3" charset="0"/>
                <a:ea typeface="MS PGothic" panose="020B0600070205080204" pitchFamily="4" charset="-128"/>
              </a:rPr>
              <a:t>三次贝塞曲线</a:t>
            </a:r>
            <a:endParaRPr lang="zh-CN" altLang="en-US" sz="2400" b="1">
              <a:latin typeface="Hiragino Sans GB W3" charset="0"/>
              <a:ea typeface="MS PGothic" panose="020B0600070205080204" pitchFamily="4" charset="-128"/>
            </a:endParaRPr>
          </a:p>
        </p:txBody>
      </p:sp>
      <p:pic>
        <p:nvPicPr>
          <p:cNvPr id="18439" name="Picture 9" descr="QQ截图20121030165529"/>
          <p:cNvPicPr>
            <a:picLocks noChangeAspect="1"/>
          </p:cNvPicPr>
          <p:nvPr/>
        </p:nvPicPr>
        <p:blipFill>
          <a:blip r:embed="rId3"/>
          <a:stretch>
            <a:fillRect/>
          </a:stretch>
        </p:blipFill>
        <p:spPr>
          <a:xfrm>
            <a:off x="1819275" y="2339975"/>
            <a:ext cx="6888163" cy="944563"/>
          </a:xfrm>
          <a:prstGeom prst="rect">
            <a:avLst/>
          </a:prstGeom>
          <a:noFill/>
          <a:ln w="9525">
            <a:noFill/>
          </a:ln>
        </p:spPr>
      </p:pic>
      <p:pic>
        <p:nvPicPr>
          <p:cNvPr id="18440" name="Picture 10" descr="QQ截图20121030165546"/>
          <p:cNvPicPr>
            <a:picLocks noChangeAspect="1"/>
          </p:cNvPicPr>
          <p:nvPr/>
        </p:nvPicPr>
        <p:blipFill>
          <a:blip r:embed="rId4"/>
          <a:stretch>
            <a:fillRect/>
          </a:stretch>
        </p:blipFill>
        <p:spPr>
          <a:xfrm>
            <a:off x="1917700" y="4556125"/>
            <a:ext cx="6691313" cy="7651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box(in)">
                                      <p:cBhvr>
                                        <p:cTn id="7" dur="500"/>
                                        <p:tgtEl>
                                          <p:spTgt spid="18440"/>
                                        </p:tgtEl>
                                      </p:cBhvr>
                                    </p:animEffect>
                                  </p:childTnLst>
                                </p:cTn>
                              </p:par>
                              <p:par>
                                <p:cTn id="8" presetID="4" presetClass="entr" presetSubtype="16" fill="hold" nodeType="withEffect">
                                  <p:stCondLst>
                                    <p:cond delay="0"/>
                                  </p:stCondLst>
                                  <p:childTnLst>
                                    <p:set>
                                      <p:cBhvr>
                                        <p:cTn id="9" dur="1" fill="hold">
                                          <p:stCondLst>
                                            <p:cond delay="0"/>
                                          </p:stCondLst>
                                        </p:cTn>
                                        <p:tgtEl>
                                          <p:spTgt spid="18439"/>
                                        </p:tgtEl>
                                        <p:attrNameLst>
                                          <p:attrName>style.visibility</p:attrName>
                                        </p:attrNameLst>
                                      </p:cBhvr>
                                      <p:to>
                                        <p:strVal val="visible"/>
                                      </p:to>
                                    </p:set>
                                    <p:animEffect transition="in" filter="box(in)">
                                      <p:cBhvr>
                                        <p:cTn id="10"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3"/>
          <p:cNvSpPr txBox="1"/>
          <p:nvPr/>
        </p:nvSpPr>
        <p:spPr>
          <a:xfrm>
            <a:off x="915988" y="1296988"/>
            <a:ext cx="7316787" cy="519112"/>
          </a:xfrm>
          <a:prstGeom prst="rect">
            <a:avLst/>
          </a:prstGeom>
          <a:noFill/>
          <a:ln w="9525">
            <a:noFill/>
          </a:ln>
        </p:spPr>
        <p:txBody>
          <a:bodyPr anchor="t">
            <a:spAutoFit/>
          </a:bodyPr>
          <a:p>
            <a:pPr marL="266700" indent="-266700" latinLnBrk="1">
              <a:buFont typeface="Wingdings" panose="05000000000000000000" pitchFamily="2" charset="2"/>
              <a:buChar char="l"/>
            </a:pPr>
            <a:r>
              <a:rPr lang="zh-CN" altLang="en-US" sz="2800">
                <a:latin typeface="微软雅黑" panose="020B0503020204020204" charset="-122"/>
                <a:ea typeface="微软雅黑" panose="020B0503020204020204" charset="-122"/>
              </a:rPr>
              <a:t>方法：</a:t>
            </a:r>
            <a:endParaRPr lang="zh-CN" altLang="en-US" sz="2800">
              <a:latin typeface="微软雅黑" panose="020B0503020204020204" charset="-122"/>
              <a:ea typeface="微软雅黑" panose="020B0503020204020204" charset="-122"/>
            </a:endParaRPr>
          </a:p>
        </p:txBody>
      </p:sp>
      <p:sp>
        <p:nvSpPr>
          <p:cNvPr id="19458" name="Rectangle 2"/>
          <p:cNvSpPr/>
          <p:nvPr>
            <p:ph type="title"/>
          </p:nvPr>
        </p:nvSpPr>
        <p:spPr>
          <a:xfrm>
            <a:off x="1773238" y="96838"/>
            <a:ext cx="5600700" cy="517525"/>
          </a:xfrm>
        </p:spPr>
        <p:txBody>
          <a:bodyPr wrap="square" lIns="35723" tIns="35723" rIns="35723" bIns="35723" anchor="ctr">
            <a:normAutofit fontScale="90000"/>
          </a:bodyPr>
          <a:p>
            <a:pPr marL="342900" indent="-342900" eaLnBrk="1" hangingPunct="1"/>
            <a:r>
              <a:rPr lang="zh-CN" altLang="en-US" sz="4000" b="1">
                <a:solidFill>
                  <a:schemeClr val="tx1"/>
                </a:solidFill>
                <a:latin typeface="华文楷体" pitchFamily="2" charset="-122"/>
                <a:ea typeface="华文楷体" pitchFamily="2" charset="-122"/>
              </a:rPr>
              <a:t>绘制文字</a:t>
            </a:r>
            <a:endParaRPr lang="zh-CN" altLang="en-US" sz="4000" b="1">
              <a:solidFill>
                <a:schemeClr val="tx1"/>
              </a:solidFill>
              <a:latin typeface="华文楷体" pitchFamily="2" charset="-122"/>
              <a:ea typeface="华文楷体" pitchFamily="2" charset="-122"/>
            </a:endParaRPr>
          </a:p>
        </p:txBody>
      </p:sp>
      <p:sp>
        <p:nvSpPr>
          <p:cNvPr id="19459" name="Rectangle 1"/>
          <p:cNvSpPr/>
          <p:nvPr/>
        </p:nvSpPr>
        <p:spPr>
          <a:xfrm>
            <a:off x="1103313" y="1863725"/>
            <a:ext cx="7199312" cy="3382963"/>
          </a:xfrm>
          <a:prstGeom prst="rect">
            <a:avLst/>
          </a:prstGeom>
          <a:noFill/>
          <a:ln w="9525">
            <a:noFill/>
          </a:ln>
        </p:spPr>
        <p:txBody>
          <a:bodyPr anchor="t">
            <a:spAutoFit/>
          </a:bodyPr>
          <a:p>
            <a:pPr latinLnBrk="1">
              <a:lnSpc>
                <a:spcPct val="150000"/>
              </a:lnSpc>
            </a:pPr>
            <a:r>
              <a:rPr lang="en-US" altLang="zh-CN" sz="2400">
                <a:latin typeface="微软雅黑" panose="020B0503020204020204" charset="-122"/>
              </a:rPr>
              <a:t>fillText(text,x,y): </a:t>
            </a:r>
            <a:r>
              <a:rPr lang="zh-CN" altLang="en-US" sz="2400">
                <a:latin typeface="微软雅黑" panose="020B0503020204020204" charset="-122"/>
                <a:ea typeface="微软雅黑" panose="020B0503020204020204" charset="-122"/>
              </a:rPr>
              <a:t>填充绘制</a:t>
            </a:r>
            <a:endParaRPr lang="zh-CN" altLang="en-US" sz="2400">
              <a:latin typeface="微软雅黑" panose="020B0503020204020204" charset="-122"/>
              <a:ea typeface="微软雅黑" panose="020B0503020204020204" charset="-122"/>
            </a:endParaRPr>
          </a:p>
          <a:p>
            <a:pPr latinLnBrk="1">
              <a:lnSpc>
                <a:spcPct val="150000"/>
              </a:lnSpc>
            </a:pPr>
            <a:r>
              <a:rPr lang="en-US" altLang="zh-CN" sz="2400">
                <a:latin typeface="微软雅黑" panose="020B0503020204020204" charset="-122"/>
              </a:rPr>
              <a:t>text</a:t>
            </a:r>
            <a:r>
              <a:rPr lang="zh-CN" altLang="en-US" sz="2400">
                <a:latin typeface="微软雅黑" panose="020B0503020204020204" charset="-122"/>
                <a:ea typeface="微软雅黑" panose="020B0503020204020204" charset="-122"/>
              </a:rPr>
              <a:t>表示文字      </a:t>
            </a:r>
            <a:r>
              <a:rPr lang="en-US" altLang="zh-CN" sz="2400">
                <a:latin typeface="微软雅黑" panose="020B0503020204020204" charset="-122"/>
              </a:rPr>
              <a:t>x</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rPr>
              <a:t>y</a:t>
            </a:r>
            <a:r>
              <a:rPr lang="zh-CN" altLang="en-US" sz="2400">
                <a:latin typeface="微软雅黑" panose="020B0503020204020204" charset="-122"/>
                <a:ea typeface="微软雅黑" panose="020B0503020204020204" charset="-122"/>
              </a:rPr>
              <a:t>为坐标</a:t>
            </a:r>
            <a:endParaRPr lang="zh-CN" altLang="en-US" sz="2400">
              <a:latin typeface="微软雅黑" panose="020B0503020204020204" charset="-122"/>
              <a:ea typeface="微软雅黑" panose="020B0503020204020204" charset="-122"/>
            </a:endParaRPr>
          </a:p>
          <a:p>
            <a:pPr latinLnBrk="1">
              <a:lnSpc>
                <a:spcPct val="150000"/>
              </a:lnSpc>
            </a:pPr>
            <a:endParaRPr lang="en-US" altLang="zh-CN" sz="2400">
              <a:latin typeface="微软雅黑" panose="020B0503020204020204" charset="-122"/>
            </a:endParaRPr>
          </a:p>
          <a:p>
            <a:pPr latinLnBrk="1">
              <a:lnSpc>
                <a:spcPct val="150000"/>
              </a:lnSpc>
            </a:pPr>
            <a:r>
              <a:rPr lang="en-US" altLang="zh-CN" sz="2400">
                <a:latin typeface="微软雅黑" panose="020B0503020204020204" charset="-122"/>
              </a:rPr>
              <a:t>strokeText(text,x,y): </a:t>
            </a:r>
            <a:r>
              <a:rPr lang="zh-CN" altLang="en-US" sz="2400">
                <a:latin typeface="微软雅黑" panose="020B0503020204020204" charset="-122"/>
                <a:ea typeface="微软雅黑" panose="020B0503020204020204" charset="-122"/>
              </a:rPr>
              <a:t>描边绘制</a:t>
            </a:r>
            <a:endParaRPr lang="zh-CN" altLang="en-US" sz="2400">
              <a:latin typeface="微软雅黑" panose="020B0503020204020204" charset="-122"/>
              <a:ea typeface="微软雅黑" panose="020B0503020204020204" charset="-122"/>
            </a:endParaRPr>
          </a:p>
          <a:p>
            <a:pPr latinLnBrk="1">
              <a:lnSpc>
                <a:spcPct val="150000"/>
              </a:lnSpc>
            </a:pPr>
            <a:r>
              <a:rPr lang="en-US" altLang="zh-CN" sz="2400">
                <a:latin typeface="微软雅黑" panose="020B0503020204020204" charset="-122"/>
              </a:rPr>
              <a:t>text</a:t>
            </a:r>
            <a:r>
              <a:rPr lang="zh-CN" altLang="en-US" sz="2400">
                <a:latin typeface="微软雅黑" panose="020B0503020204020204" charset="-122"/>
                <a:ea typeface="微软雅黑" panose="020B0503020204020204" charset="-122"/>
              </a:rPr>
              <a:t>表示文字      </a:t>
            </a:r>
            <a:r>
              <a:rPr lang="en-US" altLang="zh-CN" sz="2400">
                <a:latin typeface="微软雅黑" panose="020B0503020204020204" charset="-122"/>
              </a:rPr>
              <a:t>x</a:t>
            </a:r>
            <a:r>
              <a:rPr lang="zh-CN" altLang="en-US" sz="2400">
                <a:latin typeface="微软雅黑" panose="020B0503020204020204" charset="-122"/>
                <a:ea typeface="微软雅黑" panose="020B0503020204020204" charset="-122"/>
              </a:rPr>
              <a:t>、</a:t>
            </a:r>
            <a:r>
              <a:rPr lang="en-US" altLang="zh-CN" sz="2400">
                <a:latin typeface="微软雅黑" panose="020B0503020204020204" charset="-122"/>
              </a:rPr>
              <a:t>y</a:t>
            </a:r>
            <a:r>
              <a:rPr lang="zh-CN" altLang="en-US" sz="2400">
                <a:latin typeface="微软雅黑" panose="020B0503020204020204" charset="-122"/>
                <a:ea typeface="微软雅黑" panose="020B0503020204020204" charset="-122"/>
              </a:rPr>
              <a:t>为坐标</a:t>
            </a:r>
            <a:endParaRPr lang="zh-CN" altLang="en-US" sz="2400">
              <a:latin typeface="微软雅黑" panose="020B0503020204020204" charset="-122"/>
              <a:ea typeface="微软雅黑" panose="020B0503020204020204" charset="-122"/>
            </a:endParaRPr>
          </a:p>
          <a:p>
            <a:pPr latinLnBrk="1">
              <a:lnSpc>
                <a:spcPct val="150000"/>
              </a:lnSpc>
            </a:pP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2411413" y="100013"/>
            <a:ext cx="4322762" cy="519112"/>
          </a:xfrm>
        </p:spPr>
        <p:txBody>
          <a:bodyPr wrap="square" lIns="35723" tIns="35723" rIns="35723" bIns="35723" anchor="ctr">
            <a:normAutofit fontScale="90000"/>
          </a:bodyPr>
          <a:p>
            <a:r>
              <a:rPr lang="zh-CN" altLang="en-US" sz="4000" b="1">
                <a:solidFill>
                  <a:schemeClr val="tx1"/>
                </a:solidFill>
                <a:latin typeface="华文楷体" pitchFamily="2" charset="-122"/>
                <a:ea typeface="华文楷体" pitchFamily="2" charset="-122"/>
              </a:rPr>
              <a:t>绘制文字</a:t>
            </a:r>
            <a:endParaRPr lang="zh-CN" altLang="en-US" sz="4000" b="1">
              <a:solidFill>
                <a:schemeClr val="tx1"/>
              </a:solidFill>
              <a:latin typeface="华文楷体" pitchFamily="2" charset="-122"/>
              <a:ea typeface="华文楷体" pitchFamily="2" charset="-122"/>
            </a:endParaRPr>
          </a:p>
        </p:txBody>
      </p:sp>
      <p:pic>
        <p:nvPicPr>
          <p:cNvPr id="20482" name="Picture 7" descr="QQ截图20121126113351"/>
          <p:cNvPicPr>
            <a:picLocks noChangeAspect="1"/>
          </p:cNvPicPr>
          <p:nvPr/>
        </p:nvPicPr>
        <p:blipFill>
          <a:blip r:embed="rId1"/>
          <a:srcRect l="2676" t="15475" r="38513" b="46486"/>
          <a:stretch>
            <a:fillRect/>
          </a:stretch>
        </p:blipFill>
        <p:spPr>
          <a:xfrm>
            <a:off x="1635125" y="2079625"/>
            <a:ext cx="2627313" cy="1169988"/>
          </a:xfrm>
          <a:prstGeom prst="rect">
            <a:avLst/>
          </a:prstGeom>
          <a:noFill/>
          <a:ln w="9525">
            <a:noFill/>
          </a:ln>
        </p:spPr>
      </p:pic>
      <p:pic>
        <p:nvPicPr>
          <p:cNvPr id="20483" name="Picture 8" descr="QQ截图20121126113505"/>
          <p:cNvPicPr>
            <a:picLocks noChangeAspect="1"/>
          </p:cNvPicPr>
          <p:nvPr/>
        </p:nvPicPr>
        <p:blipFill>
          <a:blip r:embed="rId2"/>
          <a:srcRect l="3394" t="16162" r="25734" b="32541"/>
          <a:stretch>
            <a:fillRect/>
          </a:stretch>
        </p:blipFill>
        <p:spPr>
          <a:xfrm>
            <a:off x="4752975" y="2079625"/>
            <a:ext cx="2586038" cy="1171575"/>
          </a:xfrm>
          <a:prstGeom prst="rect">
            <a:avLst/>
          </a:prstGeom>
          <a:noFill/>
          <a:ln w="9525">
            <a:noFill/>
          </a:ln>
        </p:spPr>
      </p:pic>
      <p:sp>
        <p:nvSpPr>
          <p:cNvPr id="21509" name="Text Box 9"/>
          <p:cNvSpPr txBox="1">
            <a:spLocks noChangeArrowheads="1"/>
          </p:cNvSpPr>
          <p:nvPr/>
        </p:nvSpPr>
        <p:spPr bwMode="auto">
          <a:xfrm>
            <a:off x="2230438" y="4918075"/>
            <a:ext cx="2160588" cy="517525"/>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p>
            <a:pPr marR="0" defTabSz="914400" rtl="0" eaLnBrk="0" hangingPunct="0">
              <a:buClrTx/>
              <a:buSzTx/>
              <a:buFont typeface="Arial" panose="020B0604020202020204" pitchFamily="34" charset="0"/>
              <a:buNone/>
              <a:defRPr/>
            </a:pPr>
            <a:r>
              <a:rPr kumimoji="0" lang="en-US" altLang="zh-CN" sz="2800" kern="1200" cap="none" spc="0" normalizeH="0" baseline="0" noProof="0">
                <a:latin typeface="微软雅黑" panose="020B0503020204020204" charset="-122"/>
                <a:ea typeface="微软雅黑" panose="020B0503020204020204" charset="-122"/>
                <a:cs typeface="+mn-cs"/>
                <a:sym typeface="Gill Sans" pitchFamily="4" charset="0"/>
              </a:rPr>
              <a:t>fillText()</a:t>
            </a:r>
            <a:endParaRPr kumimoji="0" lang="en-US" altLang="zh-CN" sz="2800" kern="1200" cap="none" spc="0" normalizeH="0" baseline="0" noProof="0">
              <a:latin typeface="微软雅黑" panose="020B0503020204020204" charset="-122"/>
              <a:ea typeface="微软雅黑" panose="020B0503020204020204" charset="-122"/>
              <a:cs typeface="+mn-cs"/>
              <a:sym typeface="Gill Sans" pitchFamily="4" charset="0"/>
            </a:endParaRPr>
          </a:p>
        </p:txBody>
      </p:sp>
      <p:sp>
        <p:nvSpPr>
          <p:cNvPr id="21510" name="Text Box 10"/>
          <p:cNvSpPr txBox="1">
            <a:spLocks noChangeArrowheads="1"/>
          </p:cNvSpPr>
          <p:nvPr/>
        </p:nvSpPr>
        <p:spPr bwMode="auto">
          <a:xfrm>
            <a:off x="5029200" y="4826000"/>
            <a:ext cx="2700338" cy="51911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p>
            <a:pPr marR="0" defTabSz="914400" rtl="0" eaLnBrk="0" hangingPunct="0">
              <a:buClrTx/>
              <a:buSzTx/>
              <a:buFont typeface="Arial" panose="020B0604020202020204" pitchFamily="34" charset="0"/>
              <a:buNone/>
              <a:defRPr/>
            </a:pPr>
            <a:r>
              <a:rPr kumimoji="0" lang="en-US" altLang="zh-CN" sz="2800" kern="1200" cap="none" spc="0" normalizeH="0" baseline="0" noProof="0">
                <a:latin typeface="微软雅黑" panose="020B0503020204020204" charset="-122"/>
                <a:ea typeface="微软雅黑" panose="020B0503020204020204" charset="-122"/>
                <a:cs typeface="+mn-cs"/>
                <a:sym typeface="Gill Sans" pitchFamily="4" charset="0"/>
              </a:rPr>
              <a:t>strokeText()</a:t>
            </a:r>
            <a:endParaRPr kumimoji="0" lang="en-US" altLang="zh-CN" sz="2800" kern="1200" cap="none" spc="0" normalizeH="0" baseline="0" noProof="0">
              <a:latin typeface="微软雅黑" panose="020B0503020204020204" charset="-122"/>
              <a:ea typeface="微软雅黑" panose="020B0503020204020204" charset="-122"/>
              <a:cs typeface="+mn-cs"/>
              <a:sym typeface="Gill Sans" pitchFamily="4" charset="0"/>
            </a:endParaRPr>
          </a:p>
        </p:txBody>
      </p:sp>
      <p:sp>
        <p:nvSpPr>
          <p:cNvPr id="21511" name="Line 11"/>
          <p:cNvSpPr>
            <a:spLocks noChangeShapeType="1"/>
          </p:cNvSpPr>
          <p:nvPr/>
        </p:nvSpPr>
        <p:spPr bwMode="auto">
          <a:xfrm flipV="1">
            <a:off x="3132138" y="3159125"/>
            <a:ext cx="2520950" cy="1576388"/>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Gill Sans" pitchFamily="4" charset="0"/>
              <a:ea typeface="微软雅黑" panose="020B0503020204020204" charset="-122"/>
              <a:cs typeface="+mn-cs"/>
              <a:sym typeface="Gill Sans" pitchFamily="4" charset="0"/>
            </a:endParaRPr>
          </a:p>
        </p:txBody>
      </p:sp>
      <p:sp>
        <p:nvSpPr>
          <p:cNvPr id="21512" name="Line 12"/>
          <p:cNvSpPr>
            <a:spLocks noChangeShapeType="1"/>
          </p:cNvSpPr>
          <p:nvPr/>
        </p:nvSpPr>
        <p:spPr bwMode="auto">
          <a:xfrm flipH="1" flipV="1">
            <a:off x="3132138" y="3159125"/>
            <a:ext cx="2520950" cy="1530350"/>
          </a:xfrm>
          <a:prstGeom prst="line">
            <a:avLst/>
          </a:prstGeom>
          <a:noFill/>
          <a:ln w="254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Gill Sans" pitchFamily="4" charset="0"/>
              <a:ea typeface="微软雅黑" panose="020B0503020204020204" charset="-122"/>
              <a:cs typeface="+mn-cs"/>
              <a:sym typeface="Gill Sans" pitchFamily="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绘制文字</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21506" name="Text Box 7"/>
          <p:cNvSpPr txBox="1"/>
          <p:nvPr/>
        </p:nvSpPr>
        <p:spPr>
          <a:xfrm>
            <a:off x="793750" y="1057275"/>
            <a:ext cx="7829550" cy="5221288"/>
          </a:xfrm>
          <a:prstGeom prst="rect">
            <a:avLst/>
          </a:prstGeom>
          <a:noFill/>
          <a:ln w="9525">
            <a:noFill/>
          </a:ln>
        </p:spPr>
        <p:txBody>
          <a:bodyPr anchor="t">
            <a:spAutoFit/>
          </a:bodyPr>
          <a:p>
            <a:pPr lvl="1" indent="0" eaLnBrk="0" hangingPunct="0">
              <a:lnSpc>
                <a:spcPct val="140000"/>
              </a:lnSpc>
            </a:pPr>
            <a:r>
              <a:rPr lang="zh-CN" altLang="en-US" sz="2800">
                <a:latin typeface="微软雅黑" panose="020B0503020204020204" charset="-122"/>
                <a:ea typeface="MS PGothic" panose="020B0600070205080204" pitchFamily="4" charset="-128"/>
                <a:sym typeface="Gill Sans" pitchFamily="4" charset="0"/>
              </a:rPr>
              <a:t>常用属性设置：</a:t>
            </a:r>
            <a:endParaRPr lang="zh-CN" altLang="en-US" sz="2800">
              <a:latin typeface="微软雅黑" panose="020B0503020204020204" charset="-122"/>
              <a:ea typeface="MS PGothic" panose="020B0600070205080204" pitchFamily="4" charset="-128"/>
              <a:sym typeface="Gill Sans" pitchFamily="4" charset="0"/>
            </a:endParaRPr>
          </a:p>
          <a:p>
            <a:pPr lvl="1" indent="0" eaLnBrk="0" hangingPunct="0">
              <a:lnSpc>
                <a:spcPct val="140000"/>
              </a:lnSpc>
            </a:pPr>
            <a:r>
              <a:rPr lang="en-US" altLang="zh-CN" sz="2400">
                <a:latin typeface="微软雅黑" panose="020B0503020204020204" charset="-122"/>
                <a:sym typeface="Gill Sans" pitchFamily="4" charset="0"/>
              </a:rPr>
              <a:t>font</a:t>
            </a:r>
            <a:r>
              <a:rPr lang="zh-CN" altLang="en-US" sz="2400">
                <a:latin typeface="微软雅黑" panose="020B0503020204020204" charset="-122"/>
                <a:ea typeface="MS PGothic" panose="020B0600070205080204" pitchFamily="4" charset="-128"/>
                <a:sym typeface="Gill Sans" pitchFamily="4" charset="0"/>
              </a:rPr>
              <a:t> 文本内容的当前字体属性</a:t>
            </a:r>
            <a:endParaRPr lang="zh-CN" altLang="en-US" sz="2400">
              <a:latin typeface="微软雅黑" panose="020B0503020204020204" charset="-122"/>
              <a:ea typeface="MS PGothic" panose="020B0600070205080204" pitchFamily="4" charset="-128"/>
              <a:sym typeface="Gill Sans" pitchFamily="4" charset="0"/>
            </a:endParaRPr>
          </a:p>
          <a:p>
            <a:pPr lvl="1" indent="0" eaLnBrk="0" hangingPunct="0">
              <a:lnSpc>
                <a:spcPct val="140000"/>
              </a:lnSpc>
            </a:pPr>
            <a:r>
              <a:rPr lang="zh-CN" altLang="en-US" sz="2400">
                <a:latin typeface="微软雅黑" panose="020B0503020204020204" charset="-122"/>
                <a:ea typeface="MS PGothic" panose="020B0600070205080204" pitchFamily="4" charset="-128"/>
                <a:sym typeface="Gill Sans" pitchFamily="4" charset="0"/>
              </a:rPr>
              <a:t>示例: </a:t>
            </a:r>
            <a:r>
              <a:rPr lang="zh-CN" altLang="en-US" sz="2400">
                <a:solidFill>
                  <a:schemeClr val="hlink"/>
                </a:solidFill>
                <a:latin typeface="微软雅黑" panose="020B0503020204020204" charset="-122"/>
                <a:ea typeface="MS PGothic" panose="020B0600070205080204" pitchFamily="4" charset="-128"/>
                <a:sym typeface="Gill Sans" pitchFamily="4" charset="0"/>
              </a:rPr>
              <a:t>ctx.font = 'bold 60px 微软雅黑';</a:t>
            </a:r>
            <a:endParaRPr lang="zh-CN" altLang="en-US" sz="2400">
              <a:solidFill>
                <a:schemeClr val="hlink"/>
              </a:solidFill>
              <a:latin typeface="微软雅黑" panose="020B0503020204020204" charset="-122"/>
              <a:ea typeface="MS PGothic" panose="020B0600070205080204" pitchFamily="4" charset="-128"/>
              <a:sym typeface="Gill Sans" pitchFamily="4" charset="0"/>
            </a:endParaRPr>
          </a:p>
          <a:p>
            <a:pPr lvl="1" indent="0" eaLnBrk="0" hangingPunct="0">
              <a:lnSpc>
                <a:spcPct val="120000"/>
              </a:lnSpc>
            </a:pPr>
            <a:endParaRPr lang="zh-CN" altLang="en-US" sz="2400">
              <a:solidFill>
                <a:schemeClr val="hlink"/>
              </a:solidFill>
              <a:latin typeface="微软雅黑" panose="020B0503020204020204" charset="-122"/>
              <a:ea typeface="MS PGothic" panose="020B0600070205080204" pitchFamily="4" charset="-128"/>
              <a:sym typeface="Gill Sans" pitchFamily="4" charset="0"/>
            </a:endParaRPr>
          </a:p>
          <a:p>
            <a:pPr lvl="1" indent="0" eaLnBrk="0" hangingPunct="0">
              <a:lnSpc>
                <a:spcPct val="140000"/>
              </a:lnSpc>
            </a:pPr>
            <a:r>
              <a:rPr lang="en-US" altLang="zh-CN" sz="2400">
                <a:latin typeface="微软雅黑" panose="020B0503020204020204" charset="-122"/>
                <a:sym typeface="Gill Sans" pitchFamily="4" charset="0"/>
              </a:rPr>
              <a:t>textAlign</a:t>
            </a:r>
            <a:r>
              <a:rPr lang="zh-CN" altLang="en-US" sz="2400">
                <a:latin typeface="微软雅黑" panose="020B0503020204020204" charset="-122"/>
                <a:ea typeface="MS PGothic" panose="020B0600070205080204" pitchFamily="4" charset="-128"/>
                <a:sym typeface="Gill Sans" pitchFamily="4" charset="0"/>
              </a:rPr>
              <a:t> 文本内容的当前对齐方式</a:t>
            </a:r>
            <a:endParaRPr lang="zh-CN" altLang="en-US" sz="2400">
              <a:latin typeface="微软雅黑" panose="020B0503020204020204" charset="-122"/>
              <a:ea typeface="MS PGothic" panose="020B0600070205080204" pitchFamily="4" charset="-128"/>
              <a:sym typeface="Gill Sans" pitchFamily="4" charset="0"/>
            </a:endParaRPr>
          </a:p>
          <a:p>
            <a:pPr lvl="1" indent="0" eaLnBrk="0" hangingPunct="0">
              <a:lnSpc>
                <a:spcPct val="140000"/>
              </a:lnSpc>
            </a:pPr>
            <a:r>
              <a:rPr lang="zh-CN" altLang="en-US" sz="2400">
                <a:latin typeface="微软雅黑" panose="020B0503020204020204" charset="-122"/>
                <a:ea typeface="MS PGothic" panose="020B0600070205080204" pitchFamily="4" charset="-128"/>
                <a:sym typeface="Gill Sans" pitchFamily="4" charset="0"/>
              </a:rPr>
              <a:t>示例: </a:t>
            </a:r>
            <a:r>
              <a:rPr lang="zh-CN" altLang="en-US" sz="2400">
                <a:solidFill>
                  <a:schemeClr val="hlink"/>
                </a:solidFill>
                <a:latin typeface="微软雅黑" panose="020B0503020204020204" charset="-122"/>
                <a:ea typeface="MS PGothic" panose="020B0600070205080204" pitchFamily="4" charset="-128"/>
                <a:sym typeface="Gill Sans" pitchFamily="4" charset="0"/>
              </a:rPr>
              <a:t>ctx.textAlign=“left</a:t>
            </a:r>
            <a:r>
              <a:rPr lang="en-US" altLang="zh-CN" sz="2400">
                <a:solidFill>
                  <a:schemeClr val="hlink"/>
                </a:solidFill>
                <a:latin typeface="微软雅黑" panose="020B0503020204020204" charset="-122"/>
                <a:sym typeface="Gill Sans" pitchFamily="4" charset="0"/>
              </a:rPr>
              <a:t>/center/right</a:t>
            </a:r>
            <a:r>
              <a:rPr lang="zh-CN" altLang="en-US" sz="2400">
                <a:solidFill>
                  <a:schemeClr val="hlink"/>
                </a:solidFill>
                <a:latin typeface="微软雅黑" panose="020B0503020204020204" charset="-122"/>
                <a:ea typeface="MS PGothic" panose="020B0600070205080204" pitchFamily="4" charset="-128"/>
                <a:sym typeface="Gill Sans" pitchFamily="4" charset="0"/>
              </a:rPr>
              <a:t>”; </a:t>
            </a:r>
            <a:endParaRPr lang="zh-CN" altLang="en-US" sz="2400">
              <a:solidFill>
                <a:schemeClr val="hlink"/>
              </a:solidFill>
              <a:latin typeface="微软雅黑" panose="020B0503020204020204" charset="-122"/>
              <a:ea typeface="MS PGothic" panose="020B0600070205080204" pitchFamily="4" charset="-128"/>
              <a:sym typeface="Gill Sans" pitchFamily="4" charset="0"/>
            </a:endParaRPr>
          </a:p>
          <a:p>
            <a:pPr lvl="1" indent="0" eaLnBrk="0" hangingPunct="0">
              <a:lnSpc>
                <a:spcPct val="140000"/>
              </a:lnSpc>
            </a:pPr>
            <a:endParaRPr lang="zh-CN" altLang="en-US" sz="2400">
              <a:solidFill>
                <a:schemeClr val="hlink"/>
              </a:solidFill>
              <a:latin typeface="微软雅黑" panose="020B0503020204020204" charset="-122"/>
              <a:ea typeface="MS PGothic" panose="020B0600070205080204" pitchFamily="4" charset="-128"/>
              <a:sym typeface="Gill Sans" pitchFamily="4" charset="0"/>
            </a:endParaRPr>
          </a:p>
          <a:p>
            <a:pPr lvl="1" indent="0" eaLnBrk="0" hangingPunct="0">
              <a:lnSpc>
                <a:spcPct val="140000"/>
              </a:lnSpc>
            </a:pPr>
            <a:r>
              <a:rPr lang="en-US" altLang="zh-CN" sz="2400">
                <a:latin typeface="微软雅黑" panose="020B0503020204020204" charset="-122"/>
                <a:sym typeface="Gill Sans" pitchFamily="4" charset="0"/>
              </a:rPr>
              <a:t>textBaseline</a:t>
            </a:r>
            <a:r>
              <a:rPr lang="zh-CN" altLang="en-US" sz="2400">
                <a:latin typeface="微软雅黑" panose="020B0503020204020204" charset="-122"/>
                <a:ea typeface="MS PGothic" panose="020B0600070205080204" pitchFamily="4" charset="-128"/>
                <a:sym typeface="Gill Sans" pitchFamily="4" charset="0"/>
              </a:rPr>
              <a:t> 绘制文本时使用的当前文本基线</a:t>
            </a:r>
            <a:endParaRPr lang="zh-CN" altLang="en-US" sz="2400">
              <a:latin typeface="微软雅黑" panose="020B0503020204020204" charset="-122"/>
              <a:ea typeface="MS PGothic" panose="020B0600070205080204" pitchFamily="4" charset="-128"/>
              <a:sym typeface="Gill Sans" pitchFamily="4" charset="0"/>
            </a:endParaRPr>
          </a:p>
          <a:p>
            <a:pPr lvl="1" indent="0" eaLnBrk="0" hangingPunct="0">
              <a:lnSpc>
                <a:spcPct val="140000"/>
              </a:lnSpc>
            </a:pPr>
            <a:r>
              <a:rPr lang="zh-CN" altLang="en-US" sz="2400">
                <a:latin typeface="微软雅黑" panose="020B0503020204020204" charset="-122"/>
                <a:ea typeface="MS PGothic" panose="020B0600070205080204" pitchFamily="4" charset="-128"/>
                <a:sym typeface="Gill Sans" pitchFamily="4" charset="0"/>
              </a:rPr>
              <a:t>示例: </a:t>
            </a:r>
            <a:r>
              <a:rPr lang="zh-CN" altLang="en-US" sz="2400">
                <a:solidFill>
                  <a:schemeClr val="hlink"/>
                </a:solidFill>
                <a:latin typeface="微软雅黑" panose="020B0503020204020204" charset="-122"/>
                <a:ea typeface="MS PGothic" panose="020B0600070205080204" pitchFamily="4" charset="-128"/>
                <a:sym typeface="Gill Sans" pitchFamily="4" charset="0"/>
              </a:rPr>
              <a:t>ctx.textBaseline=“ top</a:t>
            </a:r>
            <a:r>
              <a:rPr lang="en-US" altLang="zh-CN" sz="2400">
                <a:solidFill>
                  <a:schemeClr val="hlink"/>
                </a:solidFill>
                <a:latin typeface="微软雅黑" panose="020B0503020204020204" charset="-122"/>
                <a:sym typeface="Gill Sans" pitchFamily="4" charset="0"/>
              </a:rPr>
              <a:t>/</a:t>
            </a:r>
            <a:r>
              <a:rPr lang="zh-CN" altLang="en-US" sz="2400">
                <a:solidFill>
                  <a:schemeClr val="hlink"/>
                </a:solidFill>
                <a:latin typeface="微软雅黑" panose="020B0503020204020204" charset="-122"/>
                <a:ea typeface="MS PGothic" panose="020B0600070205080204" pitchFamily="4" charset="-128"/>
                <a:sym typeface="Gill Sans" pitchFamily="4" charset="0"/>
              </a:rPr>
              <a:t>middle</a:t>
            </a:r>
            <a:r>
              <a:rPr lang="en-US" altLang="zh-CN" sz="2400">
                <a:solidFill>
                  <a:schemeClr val="hlink"/>
                </a:solidFill>
                <a:latin typeface="微软雅黑" panose="020B0503020204020204" charset="-122"/>
                <a:sym typeface="Gill Sans" pitchFamily="4" charset="0"/>
              </a:rPr>
              <a:t>/</a:t>
            </a:r>
            <a:r>
              <a:rPr lang="zh-CN" altLang="en-US" sz="2400">
                <a:solidFill>
                  <a:schemeClr val="hlink"/>
                </a:solidFill>
                <a:latin typeface="微软雅黑" panose="020B0503020204020204" charset="-122"/>
                <a:ea typeface="MS PGothic" panose="020B0600070205080204" pitchFamily="4" charset="-128"/>
                <a:sym typeface="Gill Sans" pitchFamily="4" charset="0"/>
              </a:rPr>
              <a:t> bottom</a:t>
            </a:r>
            <a:r>
              <a:rPr lang="en-US" altLang="zh-CN" sz="2400">
                <a:solidFill>
                  <a:schemeClr val="hlink"/>
                </a:solidFill>
                <a:latin typeface="微软雅黑" panose="020B0503020204020204" charset="-122"/>
                <a:ea typeface="MS PGothic" panose="020B0600070205080204" pitchFamily="4" charset="-128"/>
                <a:sym typeface="Gill Sans" pitchFamily="4" charset="0"/>
              </a:rPr>
              <a:t>/alphabetic/hanging</a:t>
            </a:r>
            <a:r>
              <a:rPr lang="zh-CN" altLang="en-US" sz="2400">
                <a:solidFill>
                  <a:schemeClr val="hlink"/>
                </a:solidFill>
                <a:latin typeface="微软雅黑" panose="020B0503020204020204" charset="-122"/>
                <a:ea typeface="MS PGothic" panose="020B0600070205080204" pitchFamily="4" charset="-128"/>
                <a:sym typeface="Gill Sans" pitchFamily="4" charset="0"/>
              </a:rPr>
              <a:t> ”;</a:t>
            </a:r>
            <a:endParaRPr lang="zh-CN" altLang="en-US" sz="2400">
              <a:solidFill>
                <a:schemeClr val="hlink"/>
              </a:solidFill>
              <a:latin typeface="微软雅黑" panose="020B0503020204020204" charset="-122"/>
              <a:ea typeface="MS PGothic" panose="020B0600070205080204" pitchFamily="4" charset="-128"/>
              <a:sym typeface="Gill Sans" pitchFamily="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effectLst/>
                <a:latin typeface="华文楷体" pitchFamily="2" charset="-122"/>
                <a:ea typeface="华文楷体" pitchFamily="2" charset="-122"/>
                <a:sym typeface="Hiragino Sans GB W3" pitchFamily="4" charset="-122"/>
              </a:rPr>
              <a:t>清除画布</a:t>
            </a:r>
            <a:endParaRPr lang="zh-CN" altLang="en-US" sz="4000" b="1">
              <a:solidFill>
                <a:schemeClr val="tx1"/>
              </a:solidFill>
              <a:effectLst/>
              <a:latin typeface="华文楷体" pitchFamily="2" charset="-122"/>
              <a:ea typeface="华文楷体" pitchFamily="2" charset="-122"/>
              <a:sym typeface="Hiragino Sans GB W3" pitchFamily="4" charset="-122"/>
            </a:endParaRPr>
          </a:p>
        </p:txBody>
      </p:sp>
      <p:sp>
        <p:nvSpPr>
          <p:cNvPr id="22530" name="Text Box 5"/>
          <p:cNvSpPr txBox="1"/>
          <p:nvPr/>
        </p:nvSpPr>
        <p:spPr>
          <a:xfrm>
            <a:off x="615950" y="1052513"/>
            <a:ext cx="7696200" cy="4700587"/>
          </a:xfrm>
          <a:prstGeom prst="rect">
            <a:avLst/>
          </a:prstGeom>
          <a:noFill/>
          <a:ln w="9525">
            <a:noFill/>
          </a:ln>
        </p:spPr>
        <p:txBody>
          <a:bodyPr anchor="t">
            <a:spAutoFit/>
          </a:bodyPr>
          <a:p>
            <a:pPr eaLnBrk="0" hangingPunct="0">
              <a:buFont typeface="Wingdings" panose="05000000000000000000" pitchFamily="2" charset="2"/>
              <a:buChar char="Ø"/>
            </a:pPr>
            <a:r>
              <a:rPr lang="en-US" altLang="zh-CN" sz="2800">
                <a:latin typeface="微软雅黑" panose="020B0503020204020204" charset="-122"/>
              </a:rPr>
              <a:t> </a:t>
            </a:r>
            <a:r>
              <a:rPr lang="zh-CN" altLang="en-US" sz="2800">
                <a:latin typeface="微软雅黑" panose="020B0503020204020204" charset="-122"/>
                <a:ea typeface="MS PGothic" panose="020B0600070205080204" pitchFamily="4" charset="-128"/>
              </a:rPr>
              <a:t>ctx.clearRect(x,y,width,height)</a:t>
            </a:r>
            <a:r>
              <a:rPr lang="en-US" altLang="zh-CN" sz="2800">
                <a:latin typeface="微软雅黑" panose="020B0503020204020204" charset="-122"/>
              </a:rPr>
              <a:t>:</a:t>
            </a:r>
            <a:endParaRPr lang="en-US" altLang="zh-CN" sz="2800">
              <a:latin typeface="微软雅黑" panose="020B0503020204020204" charset="-122"/>
            </a:endParaRPr>
          </a:p>
          <a:p>
            <a:pPr eaLnBrk="0" hangingPunct="0">
              <a:lnSpc>
                <a:spcPct val="150000"/>
              </a:lnSpc>
            </a:pPr>
            <a:r>
              <a:rPr lang="zh-CN" altLang="en-US" sz="2800">
                <a:latin typeface="微软雅黑" panose="020B0503020204020204" charset="-122"/>
                <a:ea typeface="MS PGothic" panose="020B0600070205080204" pitchFamily="4" charset="-128"/>
              </a:rPr>
              <a:t>x : 清除起点横坐标</a:t>
            </a:r>
            <a:endParaRPr lang="zh-CN" altLang="en-US" sz="2800">
              <a:latin typeface="微软雅黑" panose="020B0503020204020204" charset="-122"/>
              <a:ea typeface="MS PGothic" panose="020B0600070205080204" pitchFamily="4" charset="-128"/>
            </a:endParaRPr>
          </a:p>
          <a:p>
            <a:pPr eaLnBrk="0" hangingPunct="0">
              <a:lnSpc>
                <a:spcPct val="150000"/>
              </a:lnSpc>
            </a:pPr>
            <a:r>
              <a:rPr lang="zh-CN" altLang="en-US" sz="2800">
                <a:latin typeface="微软雅黑" panose="020B0503020204020204" charset="-122"/>
                <a:ea typeface="MS PGothic" panose="020B0600070205080204" pitchFamily="4" charset="-128"/>
              </a:rPr>
              <a:t>y : 清除起点纵坐标</a:t>
            </a:r>
            <a:endParaRPr lang="zh-CN" altLang="en-US" sz="2800">
              <a:latin typeface="微软雅黑" panose="020B0503020204020204" charset="-122"/>
              <a:ea typeface="MS PGothic" panose="020B0600070205080204" pitchFamily="4" charset="-128"/>
            </a:endParaRPr>
          </a:p>
          <a:p>
            <a:pPr eaLnBrk="0" hangingPunct="0">
              <a:lnSpc>
                <a:spcPct val="150000"/>
              </a:lnSpc>
            </a:pPr>
            <a:r>
              <a:rPr lang="zh-CN" altLang="en-US" sz="2800">
                <a:latin typeface="微软雅黑" panose="020B0503020204020204" charset="-122"/>
                <a:ea typeface="MS PGothic" panose="020B0600070205080204" pitchFamily="4" charset="-128"/>
              </a:rPr>
              <a:t>width : 清除长度</a:t>
            </a:r>
            <a:endParaRPr lang="zh-CN" altLang="en-US" sz="2800">
              <a:latin typeface="微软雅黑" panose="020B0503020204020204" charset="-122"/>
              <a:ea typeface="MS PGothic" panose="020B0600070205080204" pitchFamily="4" charset="-128"/>
            </a:endParaRPr>
          </a:p>
          <a:p>
            <a:pPr eaLnBrk="0" hangingPunct="0">
              <a:lnSpc>
                <a:spcPct val="150000"/>
              </a:lnSpc>
            </a:pPr>
            <a:r>
              <a:rPr lang="zh-CN" altLang="en-US" sz="2800">
                <a:latin typeface="微软雅黑" panose="020B0503020204020204" charset="-122"/>
                <a:ea typeface="MS PGothic" panose="020B0600070205080204" pitchFamily="4" charset="-128"/>
              </a:rPr>
              <a:t>height : 清除高度</a:t>
            </a:r>
            <a:endParaRPr lang="zh-CN" altLang="en-US" sz="2800">
              <a:latin typeface="微软雅黑" panose="020B0503020204020204" charset="-122"/>
              <a:ea typeface="MS PGothic" panose="020B0600070205080204" pitchFamily="4" charset="-128"/>
            </a:endParaRPr>
          </a:p>
          <a:p>
            <a:pPr eaLnBrk="0" hangingPunct="0">
              <a:lnSpc>
                <a:spcPct val="80000"/>
              </a:lnSpc>
            </a:pPr>
            <a:endParaRPr lang="zh-CN" altLang="en-US" sz="2800">
              <a:latin typeface="微软雅黑" panose="020B0503020204020204" charset="-122"/>
              <a:ea typeface="MS PGothic" panose="020B0600070205080204" pitchFamily="4" charset="-128"/>
            </a:endParaRPr>
          </a:p>
          <a:p>
            <a:pPr eaLnBrk="0" hangingPunct="0">
              <a:lnSpc>
                <a:spcPct val="150000"/>
              </a:lnSpc>
            </a:pPr>
            <a:r>
              <a:rPr lang="zh-CN" altLang="en-US" sz="2800">
                <a:latin typeface="微软雅黑" panose="020B0503020204020204" charset="-122"/>
                <a:ea typeface="MS PGothic" panose="020B0600070205080204" pitchFamily="4" charset="-128"/>
              </a:rPr>
              <a:t>清除画布：</a:t>
            </a:r>
            <a:endParaRPr lang="zh-CN" altLang="en-US" sz="2800">
              <a:latin typeface="微软雅黑" panose="020B0503020204020204" charset="-122"/>
              <a:ea typeface="MS PGothic" panose="020B0600070205080204" pitchFamily="4" charset="-128"/>
            </a:endParaRPr>
          </a:p>
          <a:p>
            <a:pPr eaLnBrk="0" hangingPunct="0">
              <a:lnSpc>
                <a:spcPct val="150000"/>
              </a:lnSpc>
            </a:pPr>
            <a:r>
              <a:rPr lang="zh-CN" altLang="en-US" sz="2800">
                <a:latin typeface="微软雅黑" panose="020B0503020204020204" charset="-122"/>
                <a:ea typeface="MS PGothic" panose="020B0600070205080204" pitchFamily="4" charset="-128"/>
              </a:rPr>
              <a:t>ctx.clearRect(0,0,cvs.width,cvs.height);</a:t>
            </a:r>
            <a:endParaRPr lang="zh-CN" altLang="en-US" sz="2800">
              <a:latin typeface="微软雅黑" panose="020B0503020204020204" charset="-122"/>
              <a:ea typeface="MS PGothic" panose="020B0600070205080204" pitchFamily="4" charset="-12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图形的组合方式</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23554" name="Text Box 5"/>
          <p:cNvSpPr txBox="1"/>
          <p:nvPr/>
        </p:nvSpPr>
        <p:spPr>
          <a:xfrm>
            <a:off x="1019175" y="1393825"/>
            <a:ext cx="6973888" cy="3565525"/>
          </a:xfrm>
          <a:prstGeom prst="rect">
            <a:avLst/>
          </a:prstGeom>
          <a:noFill/>
          <a:ln w="9525">
            <a:noFill/>
          </a:ln>
        </p:spPr>
        <p:txBody>
          <a:bodyPr anchor="t">
            <a:spAutoFit/>
          </a:bodyPr>
          <a:p>
            <a:pPr eaLnBrk="0" hangingPunct="0">
              <a:lnSpc>
                <a:spcPct val="150000"/>
              </a:lnSpc>
              <a:buFont typeface="Wingdings" panose="05000000000000000000" pitchFamily="2" charset="2"/>
              <a:buChar char="Ø"/>
            </a:pPr>
            <a:r>
              <a:rPr lang="zh-CN" altLang="en-US">
                <a:latin typeface="Hiragino Sans GB W3" charset="0"/>
                <a:ea typeface="MS PGothic" panose="020B0600070205080204" pitchFamily="4" charset="-128"/>
              </a:rPr>
              <a:t> </a:t>
            </a:r>
            <a:r>
              <a:rPr lang="zh-CN" altLang="en-US" sz="3200">
                <a:latin typeface="微软雅黑" panose="020B0503020204020204" charset="-122"/>
                <a:ea typeface="微软雅黑" panose="020B0503020204020204" charset="-122"/>
              </a:rPr>
              <a:t>图形组合：</a:t>
            </a:r>
            <a:endParaRPr lang="zh-CN" altLang="en-US" sz="3200">
              <a:latin typeface="微软雅黑" panose="020B0503020204020204" charset="-122"/>
              <a:ea typeface="微软雅黑" panose="020B0503020204020204" charset="-122"/>
            </a:endParaRPr>
          </a:p>
          <a:p>
            <a:pPr eaLnBrk="0" hangingPunct="0">
              <a:lnSpc>
                <a:spcPct val="150000"/>
              </a:lnSpc>
              <a:buFont typeface="Wingdings" panose="05000000000000000000" pitchFamily="2" charset="2"/>
              <a:buNone/>
            </a:pPr>
            <a:r>
              <a:rPr lang="zh-CN" altLang="en-US" sz="2400">
                <a:latin typeface="微软雅黑" panose="020B0503020204020204" charset="-122"/>
                <a:ea typeface="微软雅黑" panose="020B0503020204020204" charset="-122"/>
              </a:rPr>
              <a:t>新画图形是压在原图形上或者原图覆盖新图形等等一系列新图与原图形的结合方式叫做图形的组合，大概分为十一种方式。</a:t>
            </a:r>
            <a:endParaRPr lang="zh-CN" altLang="en-US" sz="2400">
              <a:latin typeface="微软雅黑" panose="020B0503020204020204" charset="-122"/>
              <a:ea typeface="微软雅黑" panose="020B0503020204020204" charset="-122"/>
            </a:endParaRPr>
          </a:p>
          <a:p>
            <a:pPr eaLnBrk="0" hangingPunct="0">
              <a:lnSpc>
                <a:spcPct val="150000"/>
              </a:lnSpc>
              <a:buFont typeface="Wingdings" panose="05000000000000000000" pitchFamily="2" charset="2"/>
              <a:buNone/>
            </a:pPr>
            <a:r>
              <a:rPr lang="zh-CN" altLang="en-US" sz="2400">
                <a:latin typeface="微软雅黑" panose="020B0503020204020204" charset="-122"/>
                <a:ea typeface="微软雅黑" panose="020B0503020204020204" charset="-122"/>
              </a:rPr>
              <a:t>比如：显示新图覆盖原图、或者只显示原图和新图相重叠部分等等。</a:t>
            </a: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ph type="title"/>
          </p:nvPr>
        </p:nvSpPr>
        <p:spPr>
          <a:xfrm>
            <a:off x="2970213" y="860108"/>
            <a:ext cx="4322762" cy="517525"/>
          </a:xfrm>
        </p:spPr>
        <p:txBody>
          <a:bodyPr wrap="square" lIns="35723" tIns="35723" rIns="35723" bIns="35723" anchor="ctr">
            <a:normAutofit fontScale="90000"/>
          </a:bodyPr>
          <a:p>
            <a:pPr marL="342900" indent="-342900" eaLnBrk="1" hangingPunct="1"/>
            <a:r>
              <a:rPr lang="zh-CN" altLang="en-US" sz="4000" b="1">
                <a:solidFill>
                  <a:schemeClr val="tx1"/>
                </a:solidFill>
                <a:latin typeface="+mj-ea"/>
              </a:rPr>
              <a:t>内容提要</a:t>
            </a:r>
            <a:endParaRPr lang="zh-CN" altLang="en-US" sz="4000" b="1">
              <a:solidFill>
                <a:schemeClr val="tx1"/>
              </a:solidFill>
              <a:latin typeface="+mj-ea"/>
            </a:endParaRPr>
          </a:p>
        </p:txBody>
      </p:sp>
      <p:sp>
        <p:nvSpPr>
          <p:cNvPr id="6148" name="Text Box 4"/>
          <p:cNvSpPr txBox="1"/>
          <p:nvPr/>
        </p:nvSpPr>
        <p:spPr>
          <a:xfrm>
            <a:off x="1289685" y="1777365"/>
            <a:ext cx="7346315" cy="460375"/>
          </a:xfrm>
          <a:prstGeom prst="rect">
            <a:avLst/>
          </a:prstGeom>
          <a:noFill/>
          <a:ln w="9525">
            <a:noFill/>
          </a:ln>
        </p:spPr>
        <p:txBody>
          <a:bodyPr wrap="square" anchor="t">
            <a:spAutoFit/>
          </a:bodyPr>
          <a:p>
            <a:pPr eaLnBrk="0" hangingPunct="0">
              <a:buFont typeface="Wingdings" panose="05000000000000000000" pitchFamily="2" charset="2"/>
              <a:buChar char="l"/>
            </a:pPr>
            <a:r>
              <a:rPr lang="zh-CN" altLang="en-US" sz="2400">
                <a:latin typeface="+mj-ea"/>
                <a:ea typeface="+mj-ea"/>
              </a:rPr>
              <a:t> </a:t>
            </a:r>
            <a:r>
              <a:rPr lang="en-US" altLang="zh-CN" sz="2400">
                <a:latin typeface="+mj-ea"/>
                <a:ea typeface="+mj-ea"/>
              </a:rPr>
              <a:t>Canvas</a:t>
            </a:r>
            <a:r>
              <a:rPr lang="zh-CN" altLang="en-US" sz="2400">
                <a:latin typeface="+mj-ea"/>
                <a:ea typeface="+mj-ea"/>
              </a:rPr>
              <a:t>基础知识</a:t>
            </a:r>
            <a:endParaRPr lang="zh-CN" altLang="en-US" sz="2400">
              <a:latin typeface="+mj-ea"/>
              <a:ea typeface="+mj-ea"/>
            </a:endParaRPr>
          </a:p>
        </p:txBody>
      </p:sp>
      <p:sp>
        <p:nvSpPr>
          <p:cNvPr id="6149" name="Text Box 6"/>
          <p:cNvSpPr txBox="1"/>
          <p:nvPr/>
        </p:nvSpPr>
        <p:spPr>
          <a:xfrm>
            <a:off x="1198563" y="3062923"/>
            <a:ext cx="3554412" cy="731837"/>
          </a:xfrm>
          <a:prstGeom prst="rect">
            <a:avLst/>
          </a:prstGeom>
          <a:noFill/>
          <a:ln w="9525">
            <a:noFill/>
          </a:ln>
        </p:spPr>
        <p:txBody>
          <a:bodyPr anchor="t">
            <a:spAutoFit/>
          </a:bodyPr>
          <a:p>
            <a:pPr latinLnBrk="1">
              <a:lnSpc>
                <a:spcPct val="150000"/>
              </a:lnSpc>
              <a:spcAft>
                <a:spcPts val="600"/>
              </a:spcAft>
              <a:buFont typeface="Wingdings" panose="05000000000000000000" pitchFamily="2" charset="2"/>
              <a:buChar char="l"/>
            </a:pPr>
            <a:r>
              <a:rPr lang="zh-CN" altLang="en-US" sz="2400">
                <a:latin typeface="+mj-ea"/>
                <a:ea typeface="+mj-ea"/>
              </a:rPr>
              <a:t> </a:t>
            </a:r>
            <a:r>
              <a:rPr lang="zh-CN" altLang="en-US" sz="2800">
                <a:latin typeface="+mj-ea"/>
                <a:ea typeface="+mj-ea"/>
              </a:rPr>
              <a:t>绘制简单图形</a:t>
            </a:r>
            <a:endParaRPr lang="zh-CN" altLang="en-US" sz="2800">
              <a:latin typeface="+mj-ea"/>
              <a:ea typeface="+mj-ea"/>
            </a:endParaRPr>
          </a:p>
        </p:txBody>
      </p:sp>
      <p:sp>
        <p:nvSpPr>
          <p:cNvPr id="6150" name="Text Box 6"/>
          <p:cNvSpPr txBox="1"/>
          <p:nvPr/>
        </p:nvSpPr>
        <p:spPr>
          <a:xfrm>
            <a:off x="1198563" y="4040188"/>
            <a:ext cx="2565400" cy="731837"/>
          </a:xfrm>
          <a:prstGeom prst="rect">
            <a:avLst/>
          </a:prstGeom>
          <a:noFill/>
          <a:ln w="9525">
            <a:noFill/>
          </a:ln>
        </p:spPr>
        <p:txBody>
          <a:bodyPr anchor="t">
            <a:spAutoFit/>
          </a:bodyPr>
          <a:p>
            <a:pPr latinLnBrk="1">
              <a:lnSpc>
                <a:spcPct val="150000"/>
              </a:lnSpc>
              <a:spcAft>
                <a:spcPts val="600"/>
              </a:spcAft>
              <a:buFont typeface="Wingdings" panose="05000000000000000000" pitchFamily="2" charset="2"/>
              <a:buChar char="l"/>
            </a:pPr>
            <a:r>
              <a:rPr lang="zh-CN" altLang="en-US" sz="2400">
                <a:latin typeface="+mj-ea"/>
                <a:ea typeface="+mj-ea"/>
              </a:rPr>
              <a:t> </a:t>
            </a:r>
            <a:r>
              <a:rPr lang="zh-CN" altLang="en-US" sz="2800">
                <a:latin typeface="+mj-ea"/>
                <a:ea typeface="+mj-ea"/>
              </a:rPr>
              <a:t>文字的绘制</a:t>
            </a:r>
            <a:endParaRPr lang="zh-CN" altLang="en-US" sz="2800">
              <a:latin typeface="+mj-ea"/>
              <a:ea typeface="+mj-ea"/>
            </a:endParaRPr>
          </a:p>
        </p:txBody>
      </p:sp>
      <p:sp>
        <p:nvSpPr>
          <p:cNvPr id="7" name="Text Box 6"/>
          <p:cNvSpPr txBox="1"/>
          <p:nvPr/>
        </p:nvSpPr>
        <p:spPr>
          <a:xfrm>
            <a:off x="1196975" y="4943475"/>
            <a:ext cx="4051300" cy="639763"/>
          </a:xfrm>
          <a:prstGeom prst="rect">
            <a:avLst/>
          </a:prstGeom>
          <a:noFill/>
          <a:ln w="9525">
            <a:noFill/>
          </a:ln>
        </p:spPr>
        <p:txBody>
          <a:bodyPr anchor="t">
            <a:spAutoFit/>
          </a:bodyPr>
          <a:p>
            <a:pPr latinLnBrk="1">
              <a:lnSpc>
                <a:spcPct val="150000"/>
              </a:lnSpc>
              <a:spcAft>
                <a:spcPts val="600"/>
              </a:spcAft>
              <a:buFont typeface="Wingdings" panose="05000000000000000000" pitchFamily="2" charset="2"/>
              <a:buChar char="l"/>
            </a:pPr>
            <a:r>
              <a:rPr lang="zh-CN" altLang="en-US" sz="2400">
                <a:latin typeface="+mj-ea"/>
                <a:ea typeface="+mj-ea"/>
              </a:rPr>
              <a:t> 图形的组合方式</a:t>
            </a:r>
            <a:endParaRPr lang="zh-CN" altLang="en-US" sz="2400">
              <a:latin typeface="+mj-ea"/>
              <a:ea typeface="+mj-ea"/>
            </a:endParaRPr>
          </a:p>
        </p:txBody>
      </p:sp>
      <p:sp>
        <p:nvSpPr>
          <p:cNvPr id="5" name="Text Box 4"/>
          <p:cNvSpPr txBox="1"/>
          <p:nvPr/>
        </p:nvSpPr>
        <p:spPr>
          <a:xfrm>
            <a:off x="1236028" y="2491423"/>
            <a:ext cx="3103562" cy="521970"/>
          </a:xfrm>
          <a:prstGeom prst="rect">
            <a:avLst/>
          </a:prstGeom>
          <a:noFill/>
          <a:ln w="9525">
            <a:noFill/>
          </a:ln>
        </p:spPr>
        <p:txBody>
          <a:bodyPr anchor="t">
            <a:spAutoFit/>
          </a:bodyPr>
          <a:p>
            <a:pPr eaLnBrk="0" hangingPunct="0">
              <a:buFont typeface="Wingdings" panose="05000000000000000000" pitchFamily="2" charset="2"/>
              <a:buChar char="l"/>
            </a:pPr>
            <a:r>
              <a:rPr lang="zh-CN" altLang="en-US" sz="2400">
                <a:latin typeface="Hiragino Sans GB W3" charset="0"/>
                <a:ea typeface="MS PGothic" panose="020B0600070205080204" pitchFamily="4" charset="-128"/>
              </a:rPr>
              <a:t> </a:t>
            </a:r>
            <a:r>
              <a:rPr lang="en-US" altLang="zh-CN" sz="2800">
                <a:latin typeface="+mn-ea"/>
              </a:rPr>
              <a:t>基本</a:t>
            </a:r>
            <a:r>
              <a:rPr lang="zh-CN" altLang="en-US" sz="2800">
                <a:latin typeface="+mn-ea"/>
              </a:rPr>
              <a:t>路径</a:t>
            </a:r>
            <a:r>
              <a:rPr lang="en-US" altLang="zh-CN" sz="2800">
                <a:latin typeface="+mn-ea"/>
              </a:rPr>
              <a:t>的绘制</a:t>
            </a:r>
            <a:endParaRPr lang="zh-CN" altLang="en-US" sz="28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8">
                                            <p:txEl>
                                              <p:charRg st="0" end="9"/>
                                            </p:txEl>
                                          </p:spTgt>
                                        </p:tgtEl>
                                        <p:attrNameLst>
                                          <p:attrName>style.visibility</p:attrName>
                                        </p:attrNameLst>
                                      </p:cBhvr>
                                      <p:to>
                                        <p:strVal val="visible"/>
                                      </p:to>
                                    </p:set>
                                    <p:anim calcmode="lin" valueType="num">
                                      <p:cBhvr additive="base">
                                        <p:cTn id="7" dur="500" fill="hold"/>
                                        <p:tgtEl>
                                          <p:spTgt spid="6148">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9">
                                            <p:txEl>
                                              <p:charRg st="0" end="8"/>
                                            </p:txEl>
                                          </p:spTgt>
                                        </p:tgtEl>
                                        <p:attrNameLst>
                                          <p:attrName>style.visibility</p:attrName>
                                        </p:attrNameLst>
                                      </p:cBhvr>
                                      <p:to>
                                        <p:strVal val="visible"/>
                                      </p:to>
                                    </p:set>
                                    <p:anim calcmode="lin" valueType="num">
                                      <p:cBhvr additive="base">
                                        <p:cTn id="13" dur="500" fill="hold"/>
                                        <p:tgtEl>
                                          <p:spTgt spid="6149">
                                            <p:txEl>
                                              <p:charRg st="0"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9">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50">
                                            <p:txEl>
                                              <p:charRg st="0" end="7"/>
                                            </p:txEl>
                                          </p:spTgt>
                                        </p:tgtEl>
                                        <p:attrNameLst>
                                          <p:attrName>style.visibility</p:attrName>
                                        </p:attrNameLst>
                                      </p:cBhvr>
                                      <p:to>
                                        <p:strVal val="visible"/>
                                      </p:to>
                                    </p:set>
                                    <p:anim calcmode="lin" valueType="num">
                                      <p:cBhvr additive="base">
                                        <p:cTn id="19" dur="500" fill="hold"/>
                                        <p:tgtEl>
                                          <p:spTgt spid="6150">
                                            <p:txEl>
                                              <p:charRg st="0"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50">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charRg st="0" end="9"/>
                                            </p:txEl>
                                          </p:spTgt>
                                        </p:tgtEl>
                                        <p:attrNameLst>
                                          <p:attrName>style.visibility</p:attrName>
                                        </p:attrNameLst>
                                      </p:cBhvr>
                                      <p:to>
                                        <p:strVal val="visible"/>
                                      </p:to>
                                    </p:set>
                                    <p:anim calcmode="lin" valueType="num">
                                      <p:cBhvr additive="base">
                                        <p:cTn id="25" dur="500" fill="hold"/>
                                        <p:tgtEl>
                                          <p:spTgt spid="7">
                                            <p:txEl>
                                              <p:charRg st="0"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charRg st="0" end="9"/>
                                            </p:txEl>
                                          </p:spTgt>
                                        </p:tgtEl>
                                        <p:attrNameLst>
                                          <p:attrName>style.visibility</p:attrName>
                                        </p:attrNameLst>
                                      </p:cBhvr>
                                      <p:to>
                                        <p:strVal val="visible"/>
                                      </p:to>
                                    </p:set>
                                    <p:anim calcmode="lin" valueType="num">
                                      <p:cBhvr additive="base">
                                        <p:cTn id="31" dur="500" fill="hold"/>
                                        <p:tgtEl>
                                          <p:spTgt spid="5">
                                            <p:txEl>
                                              <p:charRg st="0"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charRg st="0"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图形的组合方式</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24578" name="Text Box 5"/>
          <p:cNvSpPr txBox="1"/>
          <p:nvPr/>
        </p:nvSpPr>
        <p:spPr>
          <a:xfrm>
            <a:off x="569913" y="1273175"/>
            <a:ext cx="8008937" cy="1858963"/>
          </a:xfrm>
          <a:prstGeom prst="rect">
            <a:avLst/>
          </a:prstGeom>
          <a:noFill/>
          <a:ln w="9525">
            <a:noFill/>
          </a:ln>
        </p:spPr>
        <p:txBody>
          <a:bodyPr anchor="t">
            <a:spAutoFit/>
          </a:bodyPr>
          <a:p>
            <a:pPr eaLnBrk="0" hangingPunct="0">
              <a:buFont typeface="Wingdings" panose="05000000000000000000" pitchFamily="2" charset="2"/>
              <a:buChar char="Ø"/>
            </a:pPr>
            <a:r>
              <a:rPr lang="en-US" altLang="zh-CN" sz="2400">
                <a:solidFill>
                  <a:srgbClr val="FF0000"/>
                </a:solidFill>
                <a:latin typeface="微软雅黑" panose="020B0503020204020204" charset="-122"/>
              </a:rPr>
              <a:t>globalCompositeOperation</a:t>
            </a:r>
            <a:r>
              <a:rPr lang="zh-CN" altLang="en-US" sz="2400">
                <a:latin typeface="微软雅黑" panose="020B0503020204020204" charset="-122"/>
                <a:ea typeface="MS PGothic" panose="020B0600070205080204" pitchFamily="4" charset="-128"/>
              </a:rPr>
              <a:t>属性  控制图形的组合方式</a:t>
            </a:r>
            <a:endParaRPr lang="zh-CN" altLang="en-US" sz="2400">
              <a:latin typeface="微软雅黑" panose="020B0503020204020204" charset="-122"/>
              <a:ea typeface="MS PGothic" panose="020B0600070205080204" pitchFamily="4" charset="-128"/>
            </a:endParaRPr>
          </a:p>
          <a:p>
            <a:pPr eaLnBrk="0" hangingPunct="0">
              <a:buFont typeface="Wingdings" panose="05000000000000000000" pitchFamily="2" charset="2"/>
              <a:buNone/>
            </a:pPr>
            <a:endParaRPr lang="zh-CN" altLang="en-US" sz="2400">
              <a:latin typeface="Hiragino Sans GB W3" charset="0"/>
              <a:ea typeface="MS PGothic" panose="020B0600070205080204" pitchFamily="4" charset="-128"/>
            </a:endParaRPr>
          </a:p>
          <a:p>
            <a:pPr eaLnBrk="0" hangingPunct="0">
              <a:buFont typeface="Wingdings" panose="05000000000000000000" pitchFamily="2" charset="2"/>
              <a:buNone/>
            </a:pPr>
            <a:r>
              <a:rPr lang="zh-CN" altLang="en-US" sz="2400">
                <a:latin typeface="微软雅黑" panose="020B0503020204020204" charset="-122"/>
                <a:ea typeface="MS PGothic" panose="020B0600070205080204" pitchFamily="4" charset="-128"/>
              </a:rPr>
              <a:t>这个属性归</a:t>
            </a:r>
            <a:r>
              <a:rPr lang="en-US" altLang="zh-CN" sz="2400">
                <a:latin typeface="微软雅黑" panose="020B0503020204020204" charset="-122"/>
              </a:rPr>
              <a:t>getContext(‘2d’)</a:t>
            </a:r>
            <a:r>
              <a:rPr lang="zh-CN" altLang="en-US" sz="2400">
                <a:latin typeface="微软雅黑" panose="020B0503020204020204" charset="-122"/>
                <a:ea typeface="MS PGothic" panose="020B0600070205080204" pitchFamily="4" charset="-128"/>
              </a:rPr>
              <a:t>所创建的对象所有</a:t>
            </a:r>
            <a:endParaRPr lang="zh-CN" altLang="en-US" sz="2400">
              <a:latin typeface="微软雅黑" panose="020B0503020204020204" charset="-122"/>
              <a:ea typeface="MS PGothic" panose="020B0600070205080204" pitchFamily="4" charset="-128"/>
            </a:endParaRPr>
          </a:p>
          <a:p>
            <a:pPr eaLnBrk="0" hangingPunct="0">
              <a:buFont typeface="Wingdings" panose="05000000000000000000" pitchFamily="2" charset="2"/>
              <a:buChar char="Ø"/>
            </a:pPr>
            <a:endParaRPr lang="zh-CN" altLang="en-US">
              <a:latin typeface="微软雅黑" panose="020B0503020204020204" charset="-122"/>
              <a:ea typeface="MS PGothic" panose="020B0600070205080204" pitchFamily="4" charset="-128"/>
            </a:endParaRPr>
          </a:p>
          <a:p>
            <a:pPr eaLnBrk="0" hangingPunct="0">
              <a:buFont typeface="Wingdings" panose="05000000000000000000" pitchFamily="2" charset="2"/>
              <a:buNone/>
            </a:pPr>
            <a:r>
              <a:rPr lang="zh-CN" altLang="en-US" sz="2400">
                <a:latin typeface="微软雅黑" panose="020B0503020204020204" charset="-122"/>
                <a:ea typeface="MS PGothic" panose="020B0600070205080204" pitchFamily="4" charset="-128"/>
              </a:rPr>
              <a:t>用法示例 :</a:t>
            </a:r>
            <a:endParaRPr lang="zh-CN" altLang="en-US" sz="2400">
              <a:latin typeface="微软雅黑" panose="020B0503020204020204" charset="-122"/>
              <a:ea typeface="MS PGothic" panose="020B0600070205080204" pitchFamily="4" charset="-128"/>
            </a:endParaRPr>
          </a:p>
        </p:txBody>
      </p:sp>
      <p:pic>
        <p:nvPicPr>
          <p:cNvPr id="24579" name="Picture 4" descr="QQ截图20150628123723"/>
          <p:cNvPicPr>
            <a:picLocks noChangeAspect="1"/>
          </p:cNvPicPr>
          <p:nvPr/>
        </p:nvPicPr>
        <p:blipFill>
          <a:blip r:embed="rId1"/>
          <a:stretch>
            <a:fillRect/>
          </a:stretch>
        </p:blipFill>
        <p:spPr>
          <a:xfrm>
            <a:off x="703263" y="3340100"/>
            <a:ext cx="7772400" cy="2744788"/>
          </a:xfrm>
          <a:prstGeom prst="rect">
            <a:avLst/>
          </a:prstGeom>
          <a:noFill/>
          <a:ln w="9525">
            <a:noFill/>
          </a:ln>
        </p:spPr>
      </p:pic>
      <p:sp>
        <p:nvSpPr>
          <p:cNvPr id="24580" name="Text Box 5"/>
          <p:cNvSpPr txBox="1"/>
          <p:nvPr/>
        </p:nvSpPr>
        <p:spPr>
          <a:xfrm>
            <a:off x="1689100" y="4502150"/>
            <a:ext cx="1489075" cy="457200"/>
          </a:xfrm>
          <a:prstGeom prst="rect">
            <a:avLst/>
          </a:prstGeom>
          <a:noFill/>
          <a:ln w="9525">
            <a:noFill/>
          </a:ln>
        </p:spPr>
        <p:txBody>
          <a:bodyPr anchor="t">
            <a:spAutoFit/>
          </a:bodyPr>
          <a:p>
            <a:pPr eaLnBrk="0" hangingPunct="0"/>
            <a:r>
              <a:rPr lang="zh-CN" altLang="en-US" sz="2400">
                <a:solidFill>
                  <a:srgbClr val="FF0000"/>
                </a:solidFill>
                <a:latin typeface="Gill Sans" pitchFamily="4" charset="0"/>
                <a:ea typeface="微软雅黑" panose="020B0503020204020204" charset="-122"/>
              </a:rPr>
              <a:t>“旧图”</a:t>
            </a:r>
            <a:endParaRPr lang="zh-CN" altLang="en-US" sz="2400">
              <a:solidFill>
                <a:srgbClr val="FF0000"/>
              </a:solidFill>
              <a:latin typeface="Gill Sans" pitchFamily="4" charset="0"/>
              <a:ea typeface="微软雅黑" panose="020B0503020204020204" charset="-122"/>
            </a:endParaRPr>
          </a:p>
        </p:txBody>
      </p:sp>
      <p:sp>
        <p:nvSpPr>
          <p:cNvPr id="24581" name="Text Box 6"/>
          <p:cNvSpPr txBox="1"/>
          <p:nvPr/>
        </p:nvSpPr>
        <p:spPr>
          <a:xfrm>
            <a:off x="1647825" y="5672138"/>
            <a:ext cx="1455738" cy="457200"/>
          </a:xfrm>
          <a:prstGeom prst="rect">
            <a:avLst/>
          </a:prstGeom>
          <a:noFill/>
          <a:ln w="9525">
            <a:noFill/>
          </a:ln>
        </p:spPr>
        <p:txBody>
          <a:bodyPr anchor="t">
            <a:spAutoFit/>
          </a:bodyPr>
          <a:p>
            <a:pPr eaLnBrk="0" hangingPunct="0"/>
            <a:r>
              <a:rPr lang="zh-CN" altLang="en-US" sz="2400">
                <a:solidFill>
                  <a:srgbClr val="FF0000"/>
                </a:solidFill>
                <a:latin typeface="Gill Sans" pitchFamily="4" charset="0"/>
                <a:ea typeface="微软雅黑" panose="020B0503020204020204" charset="-122"/>
              </a:rPr>
              <a:t>“新图”</a:t>
            </a:r>
            <a:endParaRPr lang="zh-CN" altLang="en-US" sz="2400">
              <a:solidFill>
                <a:srgbClr val="FF0000"/>
              </a:solidFill>
              <a:latin typeface="Gill Sans" pitchFamily="4" charset="0"/>
              <a:ea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图形的组合方式</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25602" name="Text Box 6"/>
          <p:cNvSpPr txBox="1"/>
          <p:nvPr/>
        </p:nvSpPr>
        <p:spPr>
          <a:xfrm>
            <a:off x="1244600" y="876300"/>
            <a:ext cx="6707188" cy="5316538"/>
          </a:xfrm>
          <a:prstGeom prst="rect">
            <a:avLst/>
          </a:prstGeom>
          <a:noFill/>
          <a:ln w="9525">
            <a:noFill/>
          </a:ln>
        </p:spPr>
        <p:txBody>
          <a:bodyPr anchor="t">
            <a:spAutoFit/>
          </a:bodyPr>
          <a:p>
            <a:pPr eaLnBrk="0" hangingPunct="0">
              <a:lnSpc>
                <a:spcPct val="110000"/>
              </a:lnSpc>
              <a:buFont typeface="Wingdings" panose="05000000000000000000" pitchFamily="2" charset="2"/>
              <a:buChar char="Ø"/>
            </a:pPr>
            <a:r>
              <a:rPr lang="en-US" altLang="zh-CN" sz="2400">
                <a:latin typeface="微软雅黑" panose="020B0503020204020204" charset="-122"/>
              </a:rPr>
              <a:t> </a:t>
            </a:r>
            <a:r>
              <a:rPr lang="en-US" altLang="zh-CN" sz="2400">
                <a:solidFill>
                  <a:srgbClr val="FF0000"/>
                </a:solidFill>
                <a:latin typeface="微软雅黑" panose="020B0503020204020204" charset="-122"/>
              </a:rPr>
              <a:t>globalCompositeOperation</a:t>
            </a:r>
            <a:r>
              <a:rPr lang="zh-CN" altLang="en-US" sz="2400">
                <a:latin typeface="微软雅黑" panose="020B0503020204020204" charset="-122"/>
                <a:ea typeface="MS PGothic" panose="020B0600070205080204" pitchFamily="4" charset="-128"/>
              </a:rPr>
              <a:t>="</a:t>
            </a:r>
            <a:r>
              <a:rPr lang="en-US" altLang="zh-CN" sz="2400">
                <a:solidFill>
                  <a:schemeClr val="accent2"/>
                </a:solidFill>
                <a:latin typeface="微软雅黑" panose="020B0503020204020204" charset="-122"/>
              </a:rPr>
              <a:t>type</a:t>
            </a:r>
            <a:r>
              <a:rPr lang="zh-CN" altLang="en-US" sz="2400">
                <a:latin typeface="微软雅黑" panose="020B0503020204020204" charset="-122"/>
                <a:ea typeface="MS PGothic" panose="020B0600070205080204" pitchFamily="4" charset="-128"/>
              </a:rPr>
              <a:t>";</a:t>
            </a:r>
            <a:endParaRPr lang="zh-CN" altLang="en-US" sz="2400">
              <a:latin typeface="微软雅黑" panose="020B0503020204020204" charset="-122"/>
              <a:ea typeface="MS PGothic" panose="020B0600070205080204" pitchFamily="4" charset="-128"/>
            </a:endParaRPr>
          </a:p>
          <a:p>
            <a:pPr eaLnBrk="0" hangingPunct="0">
              <a:lnSpc>
                <a:spcPct val="110000"/>
              </a:lnSpc>
              <a:buFont typeface="Wingdings" panose="05000000000000000000" pitchFamily="2" charset="2"/>
              <a:buNone/>
            </a:pPr>
            <a:r>
              <a:rPr lang="zh-CN" altLang="en-US" sz="2400">
                <a:latin typeface="微软雅黑" panose="020B0503020204020204" charset="-122"/>
                <a:ea typeface="MS PGothic" panose="020B0600070205080204" pitchFamily="4" charset="-128"/>
              </a:rPr>
              <a:t>    </a:t>
            </a:r>
            <a:r>
              <a:rPr lang="en-US" altLang="zh-CN" sz="2400">
                <a:solidFill>
                  <a:schemeClr val="accent2"/>
                </a:solidFill>
                <a:latin typeface="微软雅黑" panose="020B0503020204020204" charset="-122"/>
              </a:rPr>
              <a:t>type</a:t>
            </a:r>
            <a:r>
              <a:rPr lang="zh-CN" altLang="en-US" sz="2400">
                <a:latin typeface="微软雅黑" panose="020B0503020204020204" charset="-122"/>
                <a:ea typeface="MS PGothic" panose="020B0600070205080204" pitchFamily="4" charset="-128"/>
              </a:rPr>
              <a:t>的值：</a:t>
            </a:r>
            <a:endParaRPr lang="zh-CN" altLang="en-US" sz="2400">
              <a:latin typeface="微软雅黑" panose="020B0503020204020204" charset="-122"/>
              <a:ea typeface="MS PGothic" panose="020B0600070205080204" pitchFamily="4" charset="-128"/>
            </a:endParaRPr>
          </a:p>
          <a:p>
            <a:pPr eaLnBrk="0" hangingPunct="0">
              <a:lnSpc>
                <a:spcPct val="110000"/>
              </a:lnSpc>
              <a:buFont typeface="Wingdings" panose="05000000000000000000" pitchFamily="2" charset="2"/>
              <a:buNone/>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source-over (</a:t>
            </a:r>
            <a:r>
              <a:rPr lang="zh-CN" altLang="en-US" sz="2400">
                <a:latin typeface="微软雅黑" panose="020B0503020204020204" charset="-122"/>
                <a:ea typeface="MS PGothic" panose="020B0600070205080204" pitchFamily="4" charset="-128"/>
              </a:rPr>
              <a:t>默认值</a:t>
            </a:r>
            <a:r>
              <a:rPr lang="en-US" altLang="zh-CN" sz="2400">
                <a:latin typeface="微软雅黑" panose="020B0503020204020204" charset="-122"/>
              </a:rPr>
              <a:t>)</a:t>
            </a:r>
            <a:endParaRPr lang="en-US" altLang="zh-CN" sz="2400">
              <a:latin typeface="微软雅黑" panose="020B0503020204020204" charset="-122"/>
            </a:endParaRPr>
          </a:p>
          <a:p>
            <a:pPr eaLnBrk="0" hangingPunct="0">
              <a:lnSpc>
                <a:spcPct val="110000"/>
              </a:lnSpc>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source-in </a:t>
            </a:r>
            <a:endParaRPr lang="en-US" altLang="zh-CN" sz="2400">
              <a:latin typeface="微软雅黑" panose="020B0503020204020204" charset="-122"/>
            </a:endParaRPr>
          </a:p>
          <a:p>
            <a:pPr eaLnBrk="0" hangingPunct="0">
              <a:lnSpc>
                <a:spcPct val="110000"/>
              </a:lnSpc>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source-out </a:t>
            </a:r>
            <a:endParaRPr lang="en-US" altLang="zh-CN" sz="2400">
              <a:latin typeface="微软雅黑" panose="020B0503020204020204" charset="-122"/>
            </a:endParaRPr>
          </a:p>
          <a:p>
            <a:pPr eaLnBrk="0" hangingPunct="0">
              <a:lnSpc>
                <a:spcPct val="110000"/>
              </a:lnSpc>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source-atop </a:t>
            </a:r>
            <a:endParaRPr lang="en-US" altLang="zh-CN" sz="2400">
              <a:latin typeface="微软雅黑" panose="020B0503020204020204" charset="-122"/>
            </a:endParaRPr>
          </a:p>
          <a:p>
            <a:pPr eaLnBrk="0" hangingPunct="0">
              <a:lnSpc>
                <a:spcPct val="110000"/>
              </a:lnSpc>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destination-over </a:t>
            </a:r>
            <a:endParaRPr lang="en-US" altLang="zh-CN" sz="2400">
              <a:latin typeface="微软雅黑" panose="020B0503020204020204" charset="-122"/>
            </a:endParaRPr>
          </a:p>
          <a:p>
            <a:pPr eaLnBrk="0" hangingPunct="0">
              <a:lnSpc>
                <a:spcPct val="110000"/>
              </a:lnSpc>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destination-in </a:t>
            </a:r>
            <a:endParaRPr lang="en-US" altLang="zh-CN" sz="2400">
              <a:latin typeface="微软雅黑" panose="020B0503020204020204" charset="-122"/>
            </a:endParaRPr>
          </a:p>
          <a:p>
            <a:pPr eaLnBrk="0" hangingPunct="0">
              <a:lnSpc>
                <a:spcPct val="110000"/>
              </a:lnSpc>
            </a:pPr>
            <a:r>
              <a:rPr lang="en-US" altLang="zh-CN" sz="2400">
                <a:latin typeface="微软雅黑" panose="020B0503020204020204" charset="-122"/>
              </a:rPr>
              <a:t>	 :  destination-out</a:t>
            </a:r>
            <a:endParaRPr lang="en-US" altLang="zh-CN" sz="2400">
              <a:latin typeface="微软雅黑" panose="020B0503020204020204" charset="-122"/>
            </a:endParaRPr>
          </a:p>
          <a:p>
            <a:pPr eaLnBrk="0" hangingPunct="0">
              <a:lnSpc>
                <a:spcPct val="110000"/>
              </a:lnSpc>
            </a:pPr>
            <a:r>
              <a:rPr lang="en-US" altLang="zh-CN" sz="2400">
                <a:latin typeface="微软雅黑" panose="020B0503020204020204" charset="-122"/>
              </a:rPr>
              <a:t>	 :  destination-atop </a:t>
            </a:r>
            <a:endParaRPr lang="en-US" altLang="zh-CN" sz="2400">
              <a:latin typeface="微软雅黑" panose="020B0503020204020204" charset="-122"/>
            </a:endParaRPr>
          </a:p>
          <a:p>
            <a:pPr eaLnBrk="0" hangingPunct="0">
              <a:lnSpc>
                <a:spcPct val="110000"/>
              </a:lnSpc>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lighter  </a:t>
            </a:r>
            <a:endParaRPr lang="en-US" altLang="zh-CN" sz="2400">
              <a:latin typeface="微软雅黑" panose="020B0503020204020204" charset="-122"/>
            </a:endParaRPr>
          </a:p>
          <a:p>
            <a:pPr eaLnBrk="0" hangingPunct="0">
              <a:lnSpc>
                <a:spcPct val="110000"/>
              </a:lnSpc>
            </a:pPr>
            <a:r>
              <a:rPr lang="zh-CN" altLang="en-US" sz="2400">
                <a:latin typeface="微软雅黑" panose="020B0503020204020204" charset="-122"/>
                <a:ea typeface="MS PGothic" panose="020B0600070205080204" pitchFamily="4" charset="-128"/>
              </a:rPr>
              <a:t>	：</a:t>
            </a:r>
            <a:r>
              <a:rPr lang="en-US" altLang="zh-CN" sz="2400">
                <a:latin typeface="微软雅黑" panose="020B0503020204020204" charset="-122"/>
              </a:rPr>
              <a:t>xor</a:t>
            </a:r>
            <a:endParaRPr lang="en-US" altLang="zh-CN" sz="2400">
              <a:latin typeface="微软雅黑" panose="020B0503020204020204" charset="-122"/>
            </a:endParaRPr>
          </a:p>
          <a:p>
            <a:pPr eaLnBrk="0" hangingPunct="0">
              <a:lnSpc>
                <a:spcPct val="110000"/>
              </a:lnSpc>
            </a:pPr>
            <a:r>
              <a:rPr lang="en-US" altLang="zh-CN" sz="2400">
                <a:latin typeface="微软雅黑" panose="020B0503020204020204" charset="-122"/>
              </a:rPr>
              <a:t>	</a:t>
            </a:r>
            <a:r>
              <a:rPr lang="zh-CN" altLang="en-US" sz="2400">
                <a:latin typeface="微软雅黑" panose="020B0503020204020204" charset="-122"/>
                <a:ea typeface="MS PGothic" panose="020B0600070205080204" pitchFamily="4" charset="-128"/>
              </a:rPr>
              <a:t>：</a:t>
            </a:r>
            <a:r>
              <a:rPr lang="en-US" altLang="zh-CN" sz="2400">
                <a:latin typeface="微软雅黑" panose="020B0503020204020204" charset="-122"/>
              </a:rPr>
              <a:t>copy </a:t>
            </a:r>
            <a:r>
              <a:rPr lang="zh-CN" altLang="en-US" sz="2400">
                <a:latin typeface="微软雅黑" panose="020B0503020204020204" charset="-122"/>
                <a:ea typeface="MS PGothic" panose="020B0600070205080204" pitchFamily="4" charset="-128"/>
              </a:rPr>
              <a:t>  </a:t>
            </a:r>
            <a:endParaRPr lang="zh-CN" altLang="en-US" sz="2400">
              <a:latin typeface="微软雅黑" panose="020B0503020204020204" charset="-122"/>
              <a:ea typeface="MS PGothic" panose="020B0600070205080204" pitchFamily="4"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75385" y="1668780"/>
            <a:ext cx="10288270" cy="5008880"/>
          </a:xfrm>
          <a:prstGeom prst="rect">
            <a:avLst/>
          </a:prstGeom>
          <a:noFill/>
        </p:spPr>
        <p:txBody>
          <a:bodyPr wrap="square" rtlCol="0" anchor="t">
            <a:spAutoFit/>
          </a:bodyPr>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source-over</a:t>
            </a:r>
            <a:r>
              <a:rPr lang="zh-CN" altLang="en-US" sz="2400">
                <a:latin typeface="微软雅黑" panose="020B0503020204020204" charset="-122"/>
                <a:ea typeface="MS PGothic" panose="020B0600070205080204" pitchFamily="4" charset="-128"/>
                <a:sym typeface="+mn-ea"/>
              </a:rPr>
              <a:t>：默认值，表示新图覆盖在旧图之上</a:t>
            </a:r>
            <a:endParaRPr lang="zh-CN" altLang="en-US" sz="2400">
              <a:latin typeface="微软雅黑" panose="020B0503020204020204" charset="-122"/>
              <a:ea typeface="MS PGothic" panose="020B0600070205080204" pitchFamily="4" charset="-128"/>
              <a:sym typeface="+mn-ea"/>
            </a:endParaRPr>
          </a:p>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source-atop</a:t>
            </a:r>
            <a:r>
              <a:rPr lang="zh-CN" altLang="en-US" sz="2400">
                <a:latin typeface="微软雅黑" panose="020B0503020204020204" charset="-122"/>
                <a:ea typeface="MS PGothic" panose="020B0600070205080204" pitchFamily="4" charset="-128"/>
                <a:sym typeface="+mn-ea"/>
              </a:rPr>
              <a:t>：只绘制旧图和重叠的部分，其他透明</a:t>
            </a:r>
            <a:endParaRPr lang="zh-CN" altLang="en-US" sz="2400">
              <a:latin typeface="微软雅黑" panose="020B0503020204020204" charset="-122"/>
              <a:ea typeface="MS PGothic" panose="020B0600070205080204" pitchFamily="4" charset="-128"/>
              <a:sym typeface="+mn-ea"/>
            </a:endParaRPr>
          </a:p>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source-in</a:t>
            </a:r>
            <a:r>
              <a:rPr lang="zh-CN" altLang="en-US" sz="2400">
                <a:latin typeface="微软雅黑" panose="020B0503020204020204" charset="-122"/>
                <a:ea typeface="MS PGothic" panose="020B0600070205080204" pitchFamily="4" charset="-128"/>
                <a:sym typeface="+mn-ea"/>
              </a:rPr>
              <a:t>：只绘制新图的重叠部分，其他透明</a:t>
            </a:r>
            <a:endParaRPr lang="zh-CN" altLang="en-US" sz="2400">
              <a:latin typeface="微软雅黑" panose="020B0503020204020204" charset="-122"/>
              <a:ea typeface="MS PGothic" panose="020B0600070205080204" pitchFamily="4" charset="-128"/>
              <a:sym typeface="+mn-ea"/>
            </a:endParaRPr>
          </a:p>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source-out</a:t>
            </a:r>
            <a:r>
              <a:rPr lang="zh-CN" altLang="en-US" sz="2400">
                <a:latin typeface="微软雅黑" panose="020B0503020204020204" charset="-122"/>
                <a:ea typeface="MS PGothic" panose="020B0600070205080204" pitchFamily="4" charset="-128"/>
                <a:sym typeface="+mn-ea"/>
              </a:rPr>
              <a:t>：只绘制新图，重叠部分和旧图透明</a:t>
            </a:r>
            <a:endParaRPr lang="zh-CN" altLang="en-US" sz="2400">
              <a:latin typeface="微软雅黑" panose="020B0503020204020204" charset="-122"/>
              <a:ea typeface="MS PGothic" panose="020B0600070205080204" pitchFamily="4" charset="-128"/>
              <a:sym typeface="+mn-ea"/>
            </a:endParaRPr>
          </a:p>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destination-over</a:t>
            </a:r>
            <a:r>
              <a:rPr lang="zh-CN" altLang="en-US" sz="2400">
                <a:latin typeface="微软雅黑" panose="020B0503020204020204" charset="-122"/>
                <a:ea typeface="MS PGothic" panose="020B0600070205080204" pitchFamily="4" charset="-128"/>
                <a:sym typeface="+mn-ea"/>
              </a:rPr>
              <a:t>：表示旧图覆盖在新图之上</a:t>
            </a:r>
            <a:endParaRPr lang="zh-CN" altLang="en-US" sz="2400">
              <a:latin typeface="微软雅黑" panose="020B0503020204020204" charset="-122"/>
              <a:ea typeface="MS PGothic" panose="020B0600070205080204" pitchFamily="4" charset="-128"/>
              <a:sym typeface="+mn-ea"/>
            </a:endParaRPr>
          </a:p>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destination-atop</a:t>
            </a:r>
            <a:r>
              <a:rPr lang="zh-CN" altLang="en-US" sz="2400">
                <a:latin typeface="微软雅黑" panose="020B0503020204020204" charset="-122"/>
                <a:ea typeface="MS PGothic" panose="020B0600070205080204" pitchFamily="4" charset="-128"/>
                <a:sym typeface="+mn-ea"/>
              </a:rPr>
              <a:t>：只绘制旧图重叠的部分及新图未重叠部分，其他透明</a:t>
            </a:r>
            <a:endParaRPr lang="zh-CN" altLang="en-US" sz="2400">
              <a:latin typeface="微软雅黑" panose="020B0503020204020204" charset="-122"/>
              <a:ea typeface="MS PGothic" panose="020B0600070205080204" pitchFamily="4" charset="-128"/>
              <a:sym typeface="+mn-ea"/>
            </a:endParaRPr>
          </a:p>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destination-in</a:t>
            </a:r>
            <a:r>
              <a:rPr lang="zh-CN" altLang="en-US" sz="2400">
                <a:latin typeface="微软雅黑" panose="020B0503020204020204" charset="-122"/>
                <a:ea typeface="MS PGothic" panose="020B0600070205080204" pitchFamily="4" charset="-128"/>
                <a:sym typeface="+mn-ea"/>
              </a:rPr>
              <a:t>：只绘制旧图的重叠部分，其他透明</a:t>
            </a:r>
            <a:endParaRPr lang="zh-CN" altLang="en-US" sz="2400">
              <a:latin typeface="微软雅黑" panose="020B0503020204020204" charset="-122"/>
              <a:ea typeface="MS PGothic" panose="020B0600070205080204" pitchFamily="4" charset="-128"/>
              <a:sym typeface="+mn-ea"/>
            </a:endParaRPr>
          </a:p>
          <a:p>
            <a:pPr eaLnBrk="0" hangingPunct="0">
              <a:lnSpc>
                <a:spcPct val="170000"/>
              </a:lnSpc>
              <a:buFont typeface="Wingdings" panose="05000000000000000000" pitchFamily="2" charset="2"/>
              <a:buNone/>
            </a:pPr>
            <a:r>
              <a:rPr lang="en-US" altLang="zh-CN" sz="2000">
                <a:solidFill>
                  <a:srgbClr val="FF0000"/>
                </a:solidFill>
                <a:latin typeface="微软雅黑" panose="020B0503020204020204" charset="-122"/>
                <a:sym typeface="+mn-ea"/>
              </a:rPr>
              <a:t>destination-out</a:t>
            </a:r>
            <a:r>
              <a:rPr lang="zh-CN" altLang="en-US" sz="2000">
                <a:latin typeface="微软雅黑" panose="020B0503020204020204" charset="-122"/>
                <a:ea typeface="MS PGothic" panose="020B0600070205080204" pitchFamily="4" charset="-128"/>
                <a:sym typeface="+mn-ea"/>
              </a:rPr>
              <a:t>：只绘制旧图，重叠部分和新图透明</a:t>
            </a:r>
            <a:endParaRPr lang="zh-CN" altLang="en-US" sz="2000">
              <a:latin typeface="微软雅黑" panose="020B0503020204020204" charset="-122"/>
              <a:ea typeface="MS PGothic" panose="020B0600070205080204" pitchFamily="4" charset="-128"/>
              <a:sym typeface="+mn-ea"/>
            </a:endParaRPr>
          </a:p>
        </p:txBody>
      </p:sp>
      <p:sp>
        <p:nvSpPr>
          <p:cNvPr id="26625" name="Rectangle 2"/>
          <p:cNvSpPr/>
          <p:nvPr/>
        </p:nvSpPr>
        <p:spPr>
          <a:xfrm>
            <a:off x="1890713" y="80422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图形的组合方式</a:t>
            </a:r>
            <a:endParaRPr lang="zh-CN" altLang="en-US" sz="4000" b="1">
              <a:solidFill>
                <a:schemeClr val="tx1"/>
              </a:solidFill>
              <a:latin typeface="华文楷体" pitchFamily="2" charset="-122"/>
              <a:ea typeface="华文楷体" pitchFamily="2" charset="-122"/>
              <a:sym typeface="Hiragino Sans GB W3" pitchFamily="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4"/>
          <p:cNvSpPr txBox="1"/>
          <p:nvPr/>
        </p:nvSpPr>
        <p:spPr>
          <a:xfrm>
            <a:off x="746125" y="1184275"/>
            <a:ext cx="7694613" cy="1736725"/>
          </a:xfrm>
          <a:prstGeom prst="rect">
            <a:avLst/>
          </a:prstGeom>
          <a:noFill/>
          <a:ln w="9525">
            <a:noFill/>
          </a:ln>
        </p:spPr>
        <p:txBody>
          <a:bodyPr anchor="t">
            <a:spAutoFit/>
          </a:bodyPr>
          <a:p>
            <a:pPr eaLnBrk="0" hangingPunct="0">
              <a:lnSpc>
                <a:spcPct val="150000"/>
              </a:lnSpc>
              <a:buFont typeface="Wingdings" panose="05000000000000000000" pitchFamily="2" charset="2"/>
              <a:buNone/>
            </a:pPr>
            <a:r>
              <a:rPr lang="zh-CN" altLang="en-US" sz="2400">
                <a:solidFill>
                  <a:srgbClr val="FF0000"/>
                </a:solidFill>
                <a:latin typeface="微软雅黑" panose="020B0503020204020204" charset="-122"/>
                <a:ea typeface="MS PGothic" panose="020B0600070205080204" pitchFamily="4" charset="-128"/>
              </a:rPr>
              <a:t> </a:t>
            </a:r>
            <a:r>
              <a:rPr lang="en-US" altLang="zh-CN" sz="2400">
                <a:solidFill>
                  <a:srgbClr val="FF0000"/>
                </a:solidFill>
                <a:latin typeface="微软雅黑" panose="020B0503020204020204" charset="-122"/>
              </a:rPr>
              <a:t>lighter</a:t>
            </a:r>
            <a:r>
              <a:rPr lang="zh-CN" altLang="en-US" sz="2400">
                <a:latin typeface="微软雅黑" panose="020B0503020204020204" charset="-122"/>
                <a:ea typeface="MS PGothic" panose="020B0600070205080204" pitchFamily="4" charset="-128"/>
              </a:rPr>
              <a:t>：旧图与新图都绘制，重叠部分混色处理</a:t>
            </a:r>
            <a:endParaRPr lang="zh-CN" altLang="en-US" sz="2400">
              <a:latin typeface="微软雅黑" panose="020B0503020204020204" charset="-122"/>
              <a:ea typeface="MS PGothic" panose="020B0600070205080204" pitchFamily="4" charset="-128"/>
            </a:endParaRPr>
          </a:p>
          <a:p>
            <a:pPr eaLnBrk="0" hangingPunct="0">
              <a:lnSpc>
                <a:spcPct val="150000"/>
              </a:lnSpc>
              <a:buFont typeface="Wingdings" panose="05000000000000000000" pitchFamily="2" charset="2"/>
              <a:buNone/>
            </a:pPr>
            <a:r>
              <a:rPr lang="en-US" altLang="zh-CN" sz="2400">
                <a:solidFill>
                  <a:srgbClr val="FF0000"/>
                </a:solidFill>
                <a:latin typeface="微软雅黑" panose="020B0503020204020204" charset="-122"/>
              </a:rPr>
              <a:t> xor</a:t>
            </a:r>
            <a:r>
              <a:rPr lang="zh-CN" altLang="en-US" sz="2400">
                <a:latin typeface="微软雅黑" panose="020B0503020204020204" charset="-122"/>
                <a:ea typeface="MS PGothic" panose="020B0600070205080204" pitchFamily="4" charset="-128"/>
              </a:rPr>
              <a:t>：旧图和新图重叠处做透明处理</a:t>
            </a:r>
            <a:endParaRPr lang="zh-CN" altLang="en-US" sz="2400">
              <a:latin typeface="微软雅黑" panose="020B0503020204020204" charset="-122"/>
              <a:ea typeface="MS PGothic" panose="020B0600070205080204" pitchFamily="4" charset="-128"/>
            </a:endParaRPr>
          </a:p>
          <a:p>
            <a:pPr eaLnBrk="0" hangingPunct="0">
              <a:lnSpc>
                <a:spcPct val="150000"/>
              </a:lnSpc>
              <a:buFont typeface="Wingdings" panose="05000000000000000000" pitchFamily="2" charset="2"/>
              <a:buNone/>
            </a:pPr>
            <a:r>
              <a:rPr lang="en-US" altLang="zh-CN" sz="2400">
                <a:solidFill>
                  <a:srgbClr val="FF0000"/>
                </a:solidFill>
                <a:latin typeface="微软雅黑" panose="020B0503020204020204" charset="-122"/>
              </a:rPr>
              <a:t> copy</a:t>
            </a:r>
            <a:r>
              <a:rPr lang="zh-CN" altLang="en-US" sz="2400">
                <a:latin typeface="微软雅黑" panose="020B0503020204020204" charset="-122"/>
                <a:ea typeface="MS PGothic" panose="020B0600070205080204" pitchFamily="4" charset="-128"/>
              </a:rPr>
              <a:t>：只绘制新图形，不绘制旧图形</a:t>
            </a:r>
            <a:endParaRPr lang="zh-CN" altLang="en-US" sz="2400">
              <a:latin typeface="微软雅黑" panose="020B0503020204020204" charset="-122"/>
              <a:ea typeface="MS PGothic" panose="020B0600070205080204" pitchFamily="4" charset="-128"/>
            </a:endParaRPr>
          </a:p>
        </p:txBody>
      </p:sp>
      <p:sp>
        <p:nvSpPr>
          <p:cNvPr id="27650"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图形的组合方式</a:t>
            </a:r>
            <a:endParaRPr lang="zh-CN" altLang="en-US" sz="4000" b="1">
              <a:solidFill>
                <a:schemeClr val="tx1"/>
              </a:solidFill>
              <a:latin typeface="华文楷体" pitchFamily="2" charset="-122"/>
              <a:ea typeface="华文楷体" pitchFamily="2" charset="-122"/>
              <a:sym typeface="Hiragino Sans GB W3" pitchFamily="4" charset="-122"/>
            </a:endParaRPr>
          </a:p>
        </p:txBody>
      </p:sp>
      <p:pic>
        <p:nvPicPr>
          <p:cNvPr id="27651" name="Picture 8" descr="QQ截图20121121133220"/>
          <p:cNvPicPr>
            <a:picLocks noChangeAspect="1"/>
          </p:cNvPicPr>
          <p:nvPr/>
        </p:nvPicPr>
        <p:blipFill>
          <a:blip r:embed="rId1"/>
          <a:stretch>
            <a:fillRect/>
          </a:stretch>
        </p:blipFill>
        <p:spPr>
          <a:xfrm>
            <a:off x="4341813" y="4337050"/>
            <a:ext cx="1230312" cy="889000"/>
          </a:xfrm>
          <a:prstGeom prst="rect">
            <a:avLst/>
          </a:prstGeom>
          <a:noFill/>
          <a:ln w="9525">
            <a:noFill/>
          </a:ln>
        </p:spPr>
      </p:pic>
      <p:pic>
        <p:nvPicPr>
          <p:cNvPr id="27652" name="Picture 9" descr="QQ截图20121121133245"/>
          <p:cNvPicPr>
            <a:picLocks noChangeAspect="1"/>
          </p:cNvPicPr>
          <p:nvPr/>
        </p:nvPicPr>
        <p:blipFill>
          <a:blip r:embed="rId2"/>
          <a:stretch>
            <a:fillRect/>
          </a:stretch>
        </p:blipFill>
        <p:spPr>
          <a:xfrm>
            <a:off x="7442200" y="4270375"/>
            <a:ext cx="900113" cy="908050"/>
          </a:xfrm>
          <a:prstGeom prst="rect">
            <a:avLst/>
          </a:prstGeom>
          <a:noFill/>
          <a:ln w="9525">
            <a:noFill/>
          </a:ln>
        </p:spPr>
      </p:pic>
      <p:sp>
        <p:nvSpPr>
          <p:cNvPr id="12294" name="Text Box 12"/>
          <p:cNvSpPr txBox="1">
            <a:spLocks noChangeArrowheads="1"/>
          </p:cNvSpPr>
          <p:nvPr/>
        </p:nvSpPr>
        <p:spPr bwMode="auto">
          <a:xfrm>
            <a:off x="6513513" y="4502150"/>
            <a:ext cx="949325"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copy</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pic>
        <p:nvPicPr>
          <p:cNvPr id="27654" name="Picture 7" descr="QQ截图20121121133156"/>
          <p:cNvPicPr>
            <a:picLocks noChangeAspect="1"/>
          </p:cNvPicPr>
          <p:nvPr/>
        </p:nvPicPr>
        <p:blipFill>
          <a:blip r:embed="rId3"/>
          <a:stretch>
            <a:fillRect/>
          </a:stretch>
        </p:blipFill>
        <p:spPr>
          <a:xfrm>
            <a:off x="1906588" y="4319588"/>
            <a:ext cx="1125537" cy="849312"/>
          </a:xfrm>
          <a:prstGeom prst="rect">
            <a:avLst/>
          </a:prstGeom>
          <a:noFill/>
          <a:ln w="9525">
            <a:noFill/>
          </a:ln>
        </p:spPr>
      </p:pic>
      <p:sp>
        <p:nvSpPr>
          <p:cNvPr id="12296" name="Text Box 10"/>
          <p:cNvSpPr txBox="1">
            <a:spLocks noChangeArrowheads="1"/>
          </p:cNvSpPr>
          <p:nvPr/>
        </p:nvSpPr>
        <p:spPr bwMode="auto">
          <a:xfrm>
            <a:off x="733425" y="4543425"/>
            <a:ext cx="1144588"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lighter</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sp>
        <p:nvSpPr>
          <p:cNvPr id="12297" name="Text Box 11"/>
          <p:cNvSpPr txBox="1">
            <a:spLocks noChangeArrowheads="1"/>
          </p:cNvSpPr>
          <p:nvPr/>
        </p:nvSpPr>
        <p:spPr bwMode="auto">
          <a:xfrm>
            <a:off x="3679825" y="4533900"/>
            <a:ext cx="852488"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xor</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sp>
        <p:nvSpPr>
          <p:cNvPr id="27657" name="Text Box 10"/>
          <p:cNvSpPr txBox="1"/>
          <p:nvPr/>
        </p:nvSpPr>
        <p:spPr>
          <a:xfrm>
            <a:off x="736600" y="3451225"/>
            <a:ext cx="2262188" cy="519113"/>
          </a:xfrm>
          <a:prstGeom prst="rect">
            <a:avLst/>
          </a:prstGeom>
          <a:noFill/>
          <a:ln w="9525">
            <a:noFill/>
          </a:ln>
        </p:spPr>
        <p:txBody>
          <a:bodyPr anchor="t">
            <a:spAutoFit/>
          </a:bodyPr>
          <a:p>
            <a:pPr eaLnBrk="0" hangingPunct="0"/>
            <a:r>
              <a:rPr lang="zh-CN" altLang="en-US" sz="2800">
                <a:latin typeface="Gill Sans" pitchFamily="4" charset="0"/>
                <a:ea typeface="微软雅黑" panose="020B0503020204020204" charset="-122"/>
              </a:rPr>
              <a:t>效果练习：</a:t>
            </a:r>
            <a:endParaRPr lang="zh-CN" altLang="en-US" sz="2800">
              <a:latin typeface="Gill Sans" pitchFamily="4" charset="0"/>
              <a:ea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图形的组合效果练习</a:t>
            </a:r>
            <a:endParaRPr lang="zh-CN" altLang="en-US" sz="4000" b="1">
              <a:solidFill>
                <a:schemeClr val="tx1"/>
              </a:solidFill>
              <a:latin typeface="华文楷体" pitchFamily="2" charset="-122"/>
              <a:ea typeface="华文楷体" pitchFamily="2" charset="-122"/>
              <a:sym typeface="Hiragino Sans GB W3" pitchFamily="4" charset="-122"/>
            </a:endParaRPr>
          </a:p>
        </p:txBody>
      </p:sp>
      <p:pic>
        <p:nvPicPr>
          <p:cNvPr id="28674" name="Picture 5" descr="QQ截图20121121132024"/>
          <p:cNvPicPr>
            <a:picLocks noChangeAspect="1"/>
          </p:cNvPicPr>
          <p:nvPr/>
        </p:nvPicPr>
        <p:blipFill>
          <a:blip r:embed="rId1"/>
          <a:stretch>
            <a:fillRect/>
          </a:stretch>
        </p:blipFill>
        <p:spPr>
          <a:xfrm>
            <a:off x="2457450" y="1098550"/>
            <a:ext cx="720725" cy="854075"/>
          </a:xfrm>
          <a:prstGeom prst="rect">
            <a:avLst/>
          </a:prstGeom>
          <a:noFill/>
          <a:ln w="9525">
            <a:noFill/>
          </a:ln>
        </p:spPr>
      </p:pic>
      <p:sp>
        <p:nvSpPr>
          <p:cNvPr id="11268" name="Text Box 6"/>
          <p:cNvSpPr txBox="1">
            <a:spLocks noChangeArrowheads="1"/>
          </p:cNvSpPr>
          <p:nvPr/>
        </p:nvSpPr>
        <p:spPr bwMode="auto">
          <a:xfrm>
            <a:off x="657225" y="1228725"/>
            <a:ext cx="1800225"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source-in</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pic>
        <p:nvPicPr>
          <p:cNvPr id="28676" name="Picture 7" descr="QQ截图20121121132143"/>
          <p:cNvPicPr>
            <a:picLocks noChangeAspect="1"/>
          </p:cNvPicPr>
          <p:nvPr/>
        </p:nvPicPr>
        <p:blipFill>
          <a:blip r:embed="rId2"/>
          <a:stretch>
            <a:fillRect/>
          </a:stretch>
        </p:blipFill>
        <p:spPr>
          <a:xfrm>
            <a:off x="2413000" y="2189163"/>
            <a:ext cx="809625" cy="890587"/>
          </a:xfrm>
          <a:prstGeom prst="rect">
            <a:avLst/>
          </a:prstGeom>
          <a:noFill/>
          <a:ln w="9525">
            <a:noFill/>
          </a:ln>
        </p:spPr>
      </p:pic>
      <p:sp>
        <p:nvSpPr>
          <p:cNvPr id="11270" name="Text Box 8"/>
          <p:cNvSpPr txBox="1">
            <a:spLocks noChangeArrowheads="1"/>
          </p:cNvSpPr>
          <p:nvPr/>
        </p:nvSpPr>
        <p:spPr bwMode="auto">
          <a:xfrm>
            <a:off x="612775" y="2403475"/>
            <a:ext cx="1844675"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source-out</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pic>
        <p:nvPicPr>
          <p:cNvPr id="28678" name="Picture 9" descr="QQ截图20121121132333"/>
          <p:cNvPicPr>
            <a:picLocks noChangeAspect="1"/>
          </p:cNvPicPr>
          <p:nvPr/>
        </p:nvPicPr>
        <p:blipFill>
          <a:blip r:embed="rId3"/>
          <a:stretch>
            <a:fillRect/>
          </a:stretch>
        </p:blipFill>
        <p:spPr>
          <a:xfrm>
            <a:off x="2320925" y="3397250"/>
            <a:ext cx="1116013" cy="803275"/>
          </a:xfrm>
          <a:prstGeom prst="rect">
            <a:avLst/>
          </a:prstGeom>
          <a:noFill/>
          <a:ln w="9525">
            <a:noFill/>
          </a:ln>
        </p:spPr>
      </p:pic>
      <p:sp>
        <p:nvSpPr>
          <p:cNvPr id="11272" name="Text Box 10"/>
          <p:cNvSpPr txBox="1">
            <a:spLocks noChangeArrowheads="1"/>
          </p:cNvSpPr>
          <p:nvPr/>
        </p:nvSpPr>
        <p:spPr bwMode="auto">
          <a:xfrm>
            <a:off x="342900" y="3565525"/>
            <a:ext cx="2020888"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source-over</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sp>
        <p:nvSpPr>
          <p:cNvPr id="11273" name="Text Box 13"/>
          <p:cNvSpPr txBox="1">
            <a:spLocks noChangeArrowheads="1"/>
          </p:cNvSpPr>
          <p:nvPr/>
        </p:nvSpPr>
        <p:spPr bwMode="auto">
          <a:xfrm>
            <a:off x="4675188" y="2406015"/>
            <a:ext cx="2565400"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destination-out</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sp>
        <p:nvSpPr>
          <p:cNvPr id="11274" name="Text Box 14"/>
          <p:cNvSpPr txBox="1">
            <a:spLocks noChangeArrowheads="1"/>
          </p:cNvSpPr>
          <p:nvPr/>
        </p:nvSpPr>
        <p:spPr bwMode="auto">
          <a:xfrm>
            <a:off x="4392613" y="3575050"/>
            <a:ext cx="2611438"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destination-over</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sp>
        <p:nvSpPr>
          <p:cNvPr id="11275" name="Text Box 16"/>
          <p:cNvSpPr txBox="1">
            <a:spLocks noChangeArrowheads="1"/>
          </p:cNvSpPr>
          <p:nvPr/>
        </p:nvSpPr>
        <p:spPr bwMode="auto">
          <a:xfrm>
            <a:off x="4565650" y="1365250"/>
            <a:ext cx="2439988"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destination-in</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pic>
        <p:nvPicPr>
          <p:cNvPr id="28683" name="Picture 17" descr="QQ截图20121121132900"/>
          <p:cNvPicPr>
            <a:picLocks noChangeAspect="1"/>
          </p:cNvPicPr>
          <p:nvPr/>
        </p:nvPicPr>
        <p:blipFill>
          <a:blip r:embed="rId4"/>
          <a:stretch>
            <a:fillRect/>
          </a:stretch>
        </p:blipFill>
        <p:spPr>
          <a:xfrm>
            <a:off x="7185025" y="4567238"/>
            <a:ext cx="860425" cy="911225"/>
          </a:xfrm>
          <a:prstGeom prst="rect">
            <a:avLst/>
          </a:prstGeom>
          <a:noFill/>
          <a:ln w="9525">
            <a:noFill/>
          </a:ln>
        </p:spPr>
      </p:pic>
      <p:pic>
        <p:nvPicPr>
          <p:cNvPr id="28684" name="Picture 18" descr="QQ截图20121121132935"/>
          <p:cNvPicPr>
            <a:picLocks noChangeAspect="1"/>
          </p:cNvPicPr>
          <p:nvPr/>
        </p:nvPicPr>
        <p:blipFill>
          <a:blip r:embed="rId5"/>
          <a:stretch>
            <a:fillRect/>
          </a:stretch>
        </p:blipFill>
        <p:spPr>
          <a:xfrm>
            <a:off x="7046913" y="3441700"/>
            <a:ext cx="1054100" cy="795338"/>
          </a:xfrm>
          <a:prstGeom prst="rect">
            <a:avLst/>
          </a:prstGeom>
          <a:noFill/>
          <a:ln w="9525">
            <a:noFill/>
          </a:ln>
        </p:spPr>
      </p:pic>
      <p:pic>
        <p:nvPicPr>
          <p:cNvPr id="28685" name="Picture 19" descr="QQ截图20121121133034"/>
          <p:cNvPicPr>
            <a:picLocks noChangeAspect="1"/>
          </p:cNvPicPr>
          <p:nvPr/>
        </p:nvPicPr>
        <p:blipFill>
          <a:blip r:embed="rId6"/>
          <a:stretch>
            <a:fillRect/>
          </a:stretch>
        </p:blipFill>
        <p:spPr>
          <a:xfrm>
            <a:off x="7092950" y="2266950"/>
            <a:ext cx="758825" cy="841375"/>
          </a:xfrm>
          <a:prstGeom prst="rect">
            <a:avLst/>
          </a:prstGeom>
          <a:noFill/>
          <a:ln w="9525">
            <a:noFill/>
          </a:ln>
        </p:spPr>
      </p:pic>
      <p:pic>
        <p:nvPicPr>
          <p:cNvPr id="28686" name="Picture 20" descr="QQ截图20121121133106"/>
          <p:cNvPicPr>
            <a:picLocks noChangeAspect="1"/>
          </p:cNvPicPr>
          <p:nvPr/>
        </p:nvPicPr>
        <p:blipFill>
          <a:blip r:embed="rId7"/>
          <a:stretch>
            <a:fillRect/>
          </a:stretch>
        </p:blipFill>
        <p:spPr>
          <a:xfrm>
            <a:off x="7092950" y="1114425"/>
            <a:ext cx="720725" cy="949325"/>
          </a:xfrm>
          <a:prstGeom prst="rect">
            <a:avLst/>
          </a:prstGeom>
          <a:noFill/>
          <a:ln w="9525">
            <a:noFill/>
          </a:ln>
        </p:spPr>
      </p:pic>
      <p:sp>
        <p:nvSpPr>
          <p:cNvPr id="11280" name="Text Box 11"/>
          <p:cNvSpPr txBox="1">
            <a:spLocks noChangeArrowheads="1"/>
          </p:cNvSpPr>
          <p:nvPr/>
        </p:nvSpPr>
        <p:spPr bwMode="auto">
          <a:xfrm>
            <a:off x="449263" y="4702175"/>
            <a:ext cx="2157413"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source-atop</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pic>
        <p:nvPicPr>
          <p:cNvPr id="28688" name="Picture 12" descr="QQ截图20121121132555"/>
          <p:cNvPicPr>
            <a:picLocks noChangeAspect="1"/>
          </p:cNvPicPr>
          <p:nvPr/>
        </p:nvPicPr>
        <p:blipFill>
          <a:blip r:embed="rId8"/>
          <a:stretch>
            <a:fillRect/>
          </a:stretch>
        </p:blipFill>
        <p:spPr>
          <a:xfrm>
            <a:off x="2471738" y="4567238"/>
            <a:ext cx="871537" cy="855662"/>
          </a:xfrm>
          <a:prstGeom prst="rect">
            <a:avLst/>
          </a:prstGeom>
          <a:noFill/>
          <a:ln w="9525">
            <a:noFill/>
          </a:ln>
        </p:spPr>
      </p:pic>
      <p:sp>
        <p:nvSpPr>
          <p:cNvPr id="11282" name="Text Box 15"/>
          <p:cNvSpPr txBox="1">
            <a:spLocks noChangeArrowheads="1"/>
          </p:cNvSpPr>
          <p:nvPr/>
        </p:nvSpPr>
        <p:spPr bwMode="auto">
          <a:xfrm>
            <a:off x="4498975" y="4746625"/>
            <a:ext cx="2741613" cy="45720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67000"/>
                    </a:schemeClr>
                  </a:outerShdw>
                </a:effectLst>
              </a14:hiddenEffects>
            </a:ext>
          </a:extLst>
        </p:spPr>
        <p:txBody>
          <a:bodyPr>
            <a:spAutoFit/>
          </a:bodyPr>
          <a:lstStyle>
            <a:lvl1pPr>
              <a:defRPr sz="2000">
                <a:solidFill>
                  <a:schemeClr val="tx1"/>
                </a:solidFill>
                <a:latin typeface="Gill Sans" pitchFamily="4" charset="0"/>
                <a:ea typeface="MS PGothic" panose="020B0600070205080204" pitchFamily="4" charset="-128"/>
                <a:sym typeface="Gill Sans" pitchFamily="4" charset="0"/>
              </a:defRPr>
            </a:lvl1pPr>
            <a:lvl2pPr marL="742950" indent="-285750">
              <a:defRPr sz="2000">
                <a:solidFill>
                  <a:schemeClr val="tx1"/>
                </a:solidFill>
                <a:latin typeface="Gill Sans" pitchFamily="4" charset="0"/>
                <a:ea typeface="MS PGothic" panose="020B0600070205080204" pitchFamily="4" charset="-128"/>
                <a:sym typeface="Gill Sans" pitchFamily="4" charset="0"/>
              </a:defRPr>
            </a:lvl2pPr>
            <a:lvl3pPr marL="1143000" indent="-228600">
              <a:defRPr sz="2000">
                <a:solidFill>
                  <a:schemeClr val="tx1"/>
                </a:solidFill>
                <a:latin typeface="Gill Sans" pitchFamily="4" charset="0"/>
                <a:ea typeface="MS PGothic" panose="020B0600070205080204" pitchFamily="4" charset="-128"/>
                <a:sym typeface="Gill Sans" pitchFamily="4" charset="0"/>
              </a:defRPr>
            </a:lvl3pPr>
            <a:lvl4pPr marL="1600200" indent="-228600">
              <a:defRPr sz="2000">
                <a:solidFill>
                  <a:schemeClr val="tx1"/>
                </a:solidFill>
                <a:latin typeface="Gill Sans" pitchFamily="4" charset="0"/>
                <a:ea typeface="MS PGothic" panose="020B0600070205080204" pitchFamily="4" charset="-128"/>
                <a:sym typeface="Gill Sans" pitchFamily="4" charset="0"/>
              </a:defRPr>
            </a:lvl4pPr>
            <a:lvl5pPr marL="2057400" indent="-228600">
              <a:defRPr sz="2000">
                <a:solidFill>
                  <a:schemeClr val="tx1"/>
                </a:solidFill>
                <a:latin typeface="Gill Sans" pitchFamily="4" charset="0"/>
                <a:ea typeface="MS PGothic" panose="020B0600070205080204" pitchFamily="4" charset="-128"/>
                <a:sym typeface="Gill Sans" pitchFamily="4" charset="0"/>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Gill Sans" pitchFamily="4" charset="0"/>
                <a:ea typeface="MS PGothic" panose="020B0600070205080204" pitchFamily="4" charset="-128"/>
                <a:sym typeface="Gill Sans" pitchFamily="4" charset="0"/>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rPr>
              <a:t>destination-atop</a:t>
            </a:r>
            <a:endParaRPr kumimoji="0" lang="en-US" altLang="zh-CN" sz="2400" b="0" i="0" u="none" strike="noStrike" kern="120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sym typeface="Gill Sans" pitchFamily="4" charset="0"/>
            </a:endParaRPr>
          </a:p>
        </p:txBody>
      </p:sp>
      <p:sp>
        <p:nvSpPr>
          <p:cNvPr id="28690" name="Text Box 19"/>
          <p:cNvSpPr txBox="1"/>
          <p:nvPr/>
        </p:nvSpPr>
        <p:spPr>
          <a:xfrm>
            <a:off x="1349375" y="5738813"/>
            <a:ext cx="6411913" cy="457200"/>
          </a:xfrm>
          <a:prstGeom prst="rect">
            <a:avLst/>
          </a:prstGeom>
          <a:noFill/>
          <a:ln w="9525">
            <a:noFill/>
          </a:ln>
        </p:spPr>
        <p:txBody>
          <a:bodyPr anchor="t">
            <a:spAutoFit/>
          </a:bodyPr>
          <a:p>
            <a:pPr eaLnBrk="0" hangingPunct="0"/>
            <a:r>
              <a:rPr lang="zh-CN" altLang="en-US" sz="2400">
                <a:latin typeface="微软雅黑" panose="020B0503020204020204" charset="-122"/>
                <a:ea typeface="微软雅黑" panose="020B0503020204020204" charset="-122"/>
              </a:rPr>
              <a:t>PS：“旧图” 为 红色      “新图” 为 蓝色</a:t>
            </a:r>
            <a:endParaRPr lang="zh-CN" altLang="en-US" sz="24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p:nvPr/>
        </p:nvSpPr>
        <p:spPr>
          <a:xfrm>
            <a:off x="296228" y="526733"/>
            <a:ext cx="5600700" cy="517525"/>
          </a:xfrm>
          <a:prstGeom prst="rect">
            <a:avLst/>
          </a:prstGeom>
          <a:noFill/>
          <a:ln w="9525">
            <a:noFill/>
          </a:ln>
        </p:spPr>
        <p:txBody>
          <a:bodyPr lIns="35723" tIns="35723" rIns="35723" bIns="35723" anchor="ctr"/>
          <a:p>
            <a:pPr marL="342900" indent="-342900" algn="ctr"/>
            <a:r>
              <a:rPr lang="zh-CN" altLang="zh-CN" sz="4000" b="1">
                <a:solidFill>
                  <a:schemeClr val="tx1"/>
                </a:solidFill>
                <a:latin typeface="华文楷体" pitchFamily="2" charset="-122"/>
                <a:ea typeface="华文楷体" pitchFamily="2" charset="-122"/>
                <a:sym typeface="Hiragino Sans GB W3" pitchFamily="4" charset="-122"/>
              </a:rPr>
              <a:t>作业</a:t>
            </a:r>
            <a:endParaRPr lang="zh-CN" altLang="zh-CN" sz="4000" b="1">
              <a:solidFill>
                <a:schemeClr val="tx1"/>
              </a:solidFill>
              <a:latin typeface="华文楷体" pitchFamily="2" charset="-122"/>
              <a:ea typeface="华文楷体" pitchFamily="2" charset="-122"/>
              <a:sym typeface="Hiragino Sans GB W3" pitchFamily="4" charset="-122"/>
            </a:endParaRPr>
          </a:p>
        </p:txBody>
      </p:sp>
      <p:pic>
        <p:nvPicPr>
          <p:cNvPr id="29699" name="图片 1" descr="test4"/>
          <p:cNvPicPr>
            <a:picLocks noChangeAspect="1"/>
          </p:cNvPicPr>
          <p:nvPr/>
        </p:nvPicPr>
        <p:blipFill>
          <a:blip r:embed="rId1"/>
          <a:stretch>
            <a:fillRect/>
          </a:stretch>
        </p:blipFill>
        <p:spPr>
          <a:xfrm>
            <a:off x="2866708" y="1315720"/>
            <a:ext cx="5484812" cy="4460875"/>
          </a:xfrm>
          <a:prstGeom prst="rect">
            <a:avLst/>
          </a:prstGeom>
          <a:noFill/>
          <a:ln w="9525">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38200" y="2828919"/>
            <a:ext cx="10515600" cy="2185214"/>
          </a:xfrm>
          <a:prstGeom prst="rect">
            <a:avLst/>
          </a:prstGeom>
          <a:noFill/>
        </p:spPr>
        <p:txBody>
          <a:bodyPr wrap="square" rtlCol="0">
            <a:spAutoFit/>
          </a:bodyPr>
          <a:lstStyle/>
          <a:p>
            <a:pPr algn="ctr"/>
            <a:r>
              <a:rPr kumimoji="1" lang="zh-CN" altLang="en-US" sz="3200" dirty="0" smtClean="0">
                <a:latin typeface="微软雅黑" panose="020B0503020204020204" charset="-122"/>
                <a:ea typeface="微软雅黑" panose="020B0503020204020204" charset="-122"/>
                <a:cs typeface="微软雅黑" panose="020B0503020204020204" charset="-122"/>
              </a:rPr>
              <a:t>理解并练习今天所学内容</a:t>
            </a:r>
            <a:endParaRPr kumimoji="1" lang="zh-CN" altLang="en-US" sz="3200" dirty="0" smtClean="0">
              <a:latin typeface="微软雅黑" panose="020B0503020204020204" charset="-122"/>
              <a:ea typeface="微软雅黑" panose="020B0503020204020204" charset="-122"/>
              <a:cs typeface="微软雅黑" panose="020B0503020204020204" charset="-122"/>
            </a:endParaRPr>
          </a:p>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a:p>
            <a:pPr algn="ctr"/>
            <a:endParaRPr kumimoji="1" lang="zh-CN" altLang="en-US" sz="3200" dirty="0">
              <a:latin typeface="微软雅黑" panose="020B0503020204020204" charset="-122"/>
              <a:ea typeface="微软雅黑" panose="020B0503020204020204" charset="-122"/>
              <a:cs typeface="微软雅黑" panose="020B0503020204020204" charset="-122"/>
            </a:endParaRPr>
          </a:p>
          <a:p>
            <a:pPr algn="ctr"/>
            <a:r>
              <a:rPr kumimoji="1" lang="en-US" altLang="zh-CN" sz="4000" dirty="0" smtClean="0">
                <a:latin typeface="微软雅黑" panose="020B0503020204020204" charset="-122"/>
                <a:ea typeface="微软雅黑" panose="020B0503020204020204" charset="-122"/>
                <a:cs typeface="微软雅黑" panose="020B0503020204020204" charset="-122"/>
              </a:rPr>
              <a:t>thanks</a:t>
            </a:r>
            <a:endParaRPr kumimoji="1" lang="zh-CN" altLang="en-US" sz="40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effectLst/>
                <a:latin typeface="华文楷体" pitchFamily="2" charset="-122"/>
                <a:ea typeface="华文楷体" pitchFamily="2" charset="-122"/>
                <a:sym typeface="Hiragino Sans GB W3" pitchFamily="4" charset="-122"/>
              </a:rPr>
              <a:t>基础知识</a:t>
            </a:r>
            <a:endParaRPr lang="zh-CN" altLang="en-US" sz="4000" b="1">
              <a:solidFill>
                <a:schemeClr val="tx1"/>
              </a:solidFill>
              <a:effectLst/>
              <a:latin typeface="华文楷体" pitchFamily="2" charset="-122"/>
              <a:ea typeface="华文楷体" pitchFamily="2" charset="-122"/>
              <a:sym typeface="Hiragino Sans GB W3" pitchFamily="4" charset="-122"/>
            </a:endParaRPr>
          </a:p>
        </p:txBody>
      </p:sp>
      <p:grpSp>
        <p:nvGrpSpPr>
          <p:cNvPr id="7170" name="Content Placeholder 93190"/>
          <p:cNvGrpSpPr>
            <a:grpSpLocks noChangeAspect="1"/>
          </p:cNvGrpSpPr>
          <p:nvPr/>
        </p:nvGrpSpPr>
        <p:grpSpPr>
          <a:xfrm>
            <a:off x="431800" y="1000125"/>
            <a:ext cx="8370888" cy="5065713"/>
            <a:chOff x="0" y="0"/>
            <a:chExt cx="3024" cy="2880"/>
          </a:xfrm>
        </p:grpSpPr>
        <p:sp>
          <p:nvSpPr>
            <p:cNvPr id="7171" name="AutoShape 6"/>
            <p:cNvSpPr>
              <a:spLocks noChangeAspect="1" noTextEdit="1"/>
            </p:cNvSpPr>
            <p:nvPr/>
          </p:nvSpPr>
          <p:spPr>
            <a:xfrm>
              <a:off x="0" y="0"/>
              <a:ext cx="3024" cy="2880"/>
            </a:xfrm>
            <a:prstGeom prst="rect">
              <a:avLst/>
            </a:prstGeom>
            <a:noFill/>
            <a:ln w="9525">
              <a:noFill/>
            </a:ln>
          </p:spPr>
          <p:txBody>
            <a:bodyPr anchor="t"/>
            <a:p>
              <a:pPr eaLnBrk="0" hangingPunct="0"/>
              <a:endParaRPr lang="zh-CN" altLang="en-US">
                <a:latin typeface="Hiragino Sans GB W3" charset="0"/>
                <a:ea typeface="MS PGothic" panose="020B0600070205080204" pitchFamily="4" charset="-128"/>
              </a:endParaRPr>
            </a:p>
          </p:txBody>
        </p:sp>
        <p:cxnSp>
          <p:nvCxnSpPr>
            <p:cNvPr id="7172" name="_s1028"/>
            <p:cNvCxnSpPr>
              <a:stCxn id="7192" idx="3"/>
              <a:endCxn id="7184" idx="2"/>
            </p:cNvCxnSpPr>
            <p:nvPr/>
          </p:nvCxnSpPr>
          <p:spPr>
            <a:xfrm flipV="1">
              <a:off x="864" y="1152"/>
              <a:ext cx="144" cy="1584"/>
            </a:xfrm>
            <a:prstGeom prst="bentConnector2">
              <a:avLst/>
            </a:prstGeom>
            <a:ln w="28575" cap="flat" cmpd="sng">
              <a:solidFill>
                <a:schemeClr val="tx1"/>
              </a:solidFill>
              <a:prstDash val="solid"/>
              <a:miter/>
              <a:headEnd type="none" w="med" len="med"/>
              <a:tailEnd type="none" w="med" len="med"/>
            </a:ln>
          </p:spPr>
        </p:cxnSp>
        <p:cxnSp>
          <p:nvCxnSpPr>
            <p:cNvPr id="7173" name="_s1029"/>
            <p:cNvCxnSpPr>
              <a:stCxn id="7191" idx="1"/>
              <a:endCxn id="7185" idx="2"/>
            </p:cNvCxnSpPr>
            <p:nvPr/>
          </p:nvCxnSpPr>
          <p:spPr>
            <a:xfrm rot="10800000">
              <a:off x="2016" y="1152"/>
              <a:ext cx="144" cy="1152"/>
            </a:xfrm>
            <a:prstGeom prst="bentConnector2">
              <a:avLst/>
            </a:prstGeom>
            <a:ln w="28575" cap="flat" cmpd="sng">
              <a:solidFill>
                <a:schemeClr val="tx1"/>
              </a:solidFill>
              <a:prstDash val="solid"/>
              <a:miter/>
              <a:headEnd type="none" w="med" len="med"/>
              <a:tailEnd type="none" w="med" len="med"/>
            </a:ln>
          </p:spPr>
        </p:cxnSp>
        <p:cxnSp>
          <p:nvCxnSpPr>
            <p:cNvPr id="7174" name="_s1030"/>
            <p:cNvCxnSpPr>
              <a:stCxn id="7190" idx="3"/>
              <a:endCxn id="7184" idx="2"/>
            </p:cNvCxnSpPr>
            <p:nvPr/>
          </p:nvCxnSpPr>
          <p:spPr>
            <a:xfrm flipV="1">
              <a:off x="864" y="1152"/>
              <a:ext cx="144" cy="1152"/>
            </a:xfrm>
            <a:prstGeom prst="bentConnector2">
              <a:avLst/>
            </a:prstGeom>
            <a:ln w="28575" cap="flat" cmpd="sng">
              <a:solidFill>
                <a:schemeClr val="tx1"/>
              </a:solidFill>
              <a:prstDash val="solid"/>
              <a:miter/>
              <a:headEnd type="none" w="med" len="med"/>
              <a:tailEnd type="none" w="med" len="med"/>
            </a:ln>
          </p:spPr>
        </p:cxnSp>
        <p:cxnSp>
          <p:nvCxnSpPr>
            <p:cNvPr id="7175" name="_s1031"/>
            <p:cNvCxnSpPr>
              <a:stCxn id="7189" idx="1"/>
              <a:endCxn id="7185" idx="2"/>
            </p:cNvCxnSpPr>
            <p:nvPr/>
          </p:nvCxnSpPr>
          <p:spPr>
            <a:xfrm rot="10800000">
              <a:off x="2016" y="1152"/>
              <a:ext cx="144" cy="721"/>
            </a:xfrm>
            <a:prstGeom prst="bentConnector2">
              <a:avLst/>
            </a:prstGeom>
            <a:ln w="28575" cap="flat" cmpd="sng">
              <a:solidFill>
                <a:schemeClr val="tx1"/>
              </a:solidFill>
              <a:prstDash val="solid"/>
              <a:miter/>
              <a:headEnd type="none" w="med" len="med"/>
              <a:tailEnd type="none" w="med" len="med"/>
            </a:ln>
          </p:spPr>
        </p:cxnSp>
        <p:cxnSp>
          <p:nvCxnSpPr>
            <p:cNvPr id="7176" name="_s1032"/>
            <p:cNvCxnSpPr>
              <a:stCxn id="7188" idx="1"/>
              <a:endCxn id="7185" idx="2"/>
            </p:cNvCxnSpPr>
            <p:nvPr/>
          </p:nvCxnSpPr>
          <p:spPr>
            <a:xfrm rot="10800000">
              <a:off x="2016" y="1152"/>
              <a:ext cx="144" cy="288"/>
            </a:xfrm>
            <a:prstGeom prst="bentConnector2">
              <a:avLst/>
            </a:prstGeom>
            <a:ln w="28575" cap="flat" cmpd="sng">
              <a:solidFill>
                <a:schemeClr val="tx1"/>
              </a:solidFill>
              <a:prstDash val="solid"/>
              <a:miter/>
              <a:headEnd type="none" w="med" len="med"/>
              <a:tailEnd type="none" w="med" len="med"/>
            </a:ln>
          </p:spPr>
        </p:cxnSp>
        <p:cxnSp>
          <p:nvCxnSpPr>
            <p:cNvPr id="7177" name="_s1033"/>
            <p:cNvCxnSpPr>
              <a:stCxn id="7187" idx="3"/>
              <a:endCxn id="7184" idx="2"/>
            </p:cNvCxnSpPr>
            <p:nvPr/>
          </p:nvCxnSpPr>
          <p:spPr>
            <a:xfrm flipV="1">
              <a:off x="864" y="1152"/>
              <a:ext cx="144" cy="721"/>
            </a:xfrm>
            <a:prstGeom prst="bentConnector2">
              <a:avLst/>
            </a:prstGeom>
            <a:ln w="28575" cap="flat" cmpd="sng">
              <a:solidFill>
                <a:schemeClr val="tx1"/>
              </a:solidFill>
              <a:prstDash val="solid"/>
              <a:miter/>
              <a:headEnd type="none" w="med" len="med"/>
              <a:tailEnd type="none" w="med" len="med"/>
            </a:ln>
          </p:spPr>
        </p:cxnSp>
        <p:cxnSp>
          <p:nvCxnSpPr>
            <p:cNvPr id="7178" name="_s1034"/>
            <p:cNvCxnSpPr>
              <a:stCxn id="7186" idx="3"/>
              <a:endCxn id="7184" idx="2"/>
            </p:cNvCxnSpPr>
            <p:nvPr/>
          </p:nvCxnSpPr>
          <p:spPr>
            <a:xfrm flipV="1">
              <a:off x="864" y="1152"/>
              <a:ext cx="144" cy="288"/>
            </a:xfrm>
            <a:prstGeom prst="bentConnector2">
              <a:avLst/>
            </a:prstGeom>
            <a:ln w="28575" cap="flat" cmpd="sng">
              <a:solidFill>
                <a:schemeClr val="tx1"/>
              </a:solidFill>
              <a:prstDash val="solid"/>
              <a:miter/>
              <a:headEnd type="none" w="med" len="med"/>
              <a:tailEnd type="none" w="med" len="med"/>
            </a:ln>
          </p:spPr>
        </p:cxnSp>
        <p:cxnSp>
          <p:nvCxnSpPr>
            <p:cNvPr id="7179" name="_s1035"/>
            <p:cNvCxnSpPr>
              <a:stCxn id="7185" idx="0"/>
              <a:endCxn id="7183" idx="2"/>
            </p:cNvCxnSpPr>
            <p:nvPr/>
          </p:nvCxnSpPr>
          <p:spPr>
            <a:xfrm rot="5400000" flipH="1">
              <a:off x="1692" y="540"/>
              <a:ext cx="144" cy="504"/>
            </a:xfrm>
            <a:prstGeom prst="bentConnector3">
              <a:avLst>
                <a:gd name="adj1" fmla="val 45282"/>
              </a:avLst>
            </a:prstGeom>
            <a:ln w="28575" cap="flat" cmpd="sng">
              <a:solidFill>
                <a:schemeClr val="tx1"/>
              </a:solidFill>
              <a:prstDash val="solid"/>
              <a:miter/>
              <a:headEnd type="none" w="med" len="med"/>
              <a:tailEnd type="none" w="med" len="med"/>
            </a:ln>
          </p:spPr>
        </p:cxnSp>
        <p:cxnSp>
          <p:nvCxnSpPr>
            <p:cNvPr id="7180" name="_s1036"/>
            <p:cNvCxnSpPr>
              <a:stCxn id="7184" idx="0"/>
              <a:endCxn id="7183" idx="2"/>
            </p:cNvCxnSpPr>
            <p:nvPr/>
          </p:nvCxnSpPr>
          <p:spPr>
            <a:xfrm rot="-5400000">
              <a:off x="1188" y="540"/>
              <a:ext cx="144" cy="504"/>
            </a:xfrm>
            <a:prstGeom prst="bentConnector3">
              <a:avLst>
                <a:gd name="adj1" fmla="val 45282"/>
              </a:avLst>
            </a:prstGeom>
            <a:ln w="28575" cap="flat" cmpd="sng">
              <a:solidFill>
                <a:schemeClr val="tx1"/>
              </a:solidFill>
              <a:prstDash val="solid"/>
              <a:miter/>
              <a:headEnd type="none" w="med" len="med"/>
              <a:tailEnd type="none" w="med" len="med"/>
            </a:ln>
          </p:spPr>
        </p:cxnSp>
        <p:cxnSp>
          <p:nvCxnSpPr>
            <p:cNvPr id="7181" name="_s1037"/>
            <p:cNvCxnSpPr>
              <a:stCxn id="7183" idx="0"/>
              <a:endCxn id="7182" idx="2"/>
            </p:cNvCxnSpPr>
            <p:nvPr/>
          </p:nvCxnSpPr>
          <p:spPr>
            <a:xfrm rot="-5400000">
              <a:off x="1428" y="347"/>
              <a:ext cx="144" cy="1"/>
            </a:xfrm>
            <a:prstGeom prst="straightConnector1">
              <a:avLst/>
            </a:prstGeom>
            <a:ln w="28575" cap="flat" cmpd="sng">
              <a:solidFill>
                <a:schemeClr val="tx1"/>
              </a:solidFill>
              <a:prstDash val="solid"/>
              <a:round/>
              <a:headEnd type="none" w="med" len="med"/>
              <a:tailEnd type="none" w="med" len="med"/>
            </a:ln>
          </p:spPr>
        </p:cxnSp>
        <p:sp>
          <p:nvSpPr>
            <p:cNvPr id="7182" name="_s1038"/>
            <p:cNvSpPr/>
            <p:nvPr/>
          </p:nvSpPr>
          <p:spPr>
            <a:xfrm>
              <a:off x="1080" y="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en-US" altLang="zh-CN">
                  <a:latin typeface="微软雅黑" panose="020B0503020204020204" charset="-122"/>
                </a:rPr>
                <a:t>canvas</a:t>
              </a:r>
              <a:endParaRPr lang="en-US" altLang="zh-CN">
                <a:latin typeface="微软雅黑" panose="020B0503020204020204" charset="-122"/>
              </a:endParaRPr>
            </a:p>
          </p:txBody>
        </p:sp>
        <p:sp>
          <p:nvSpPr>
            <p:cNvPr id="7183" name="_s1039"/>
            <p:cNvSpPr/>
            <p:nvPr/>
          </p:nvSpPr>
          <p:spPr>
            <a:xfrm>
              <a:off x="1080" y="43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en-US" altLang="zh-CN">
                  <a:latin typeface="微软雅黑" panose="020B0503020204020204" charset="-122"/>
                </a:rPr>
                <a:t>getContext()</a:t>
              </a:r>
              <a:r>
                <a:rPr lang="zh-CN" altLang="en-US">
                  <a:latin typeface="微软雅黑" panose="020B0503020204020204" charset="-122"/>
                  <a:ea typeface="微软雅黑" panose="020B0503020204020204" charset="-122"/>
                </a:rPr>
                <a:t>对象</a:t>
              </a:r>
              <a:endParaRPr lang="zh-CN" altLang="en-US">
                <a:latin typeface="微软雅黑" panose="020B0503020204020204" charset="-122"/>
                <a:ea typeface="微软雅黑" panose="020B0503020204020204" charset="-122"/>
              </a:endParaRPr>
            </a:p>
          </p:txBody>
        </p:sp>
        <p:sp>
          <p:nvSpPr>
            <p:cNvPr id="7184" name="_s1040"/>
            <p:cNvSpPr/>
            <p:nvPr/>
          </p:nvSpPr>
          <p:spPr>
            <a:xfrm>
              <a:off x="576" y="864"/>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微软雅黑" panose="020B0503020204020204" charset="-122"/>
                  <a:ea typeface="微软雅黑" panose="020B0503020204020204" charset="-122"/>
                </a:rPr>
                <a:t>方法</a:t>
              </a:r>
              <a:endParaRPr lang="zh-CN" altLang="en-US">
                <a:latin typeface="微软雅黑" panose="020B0503020204020204" charset="-122"/>
                <a:ea typeface="微软雅黑" panose="020B0503020204020204" charset="-122"/>
              </a:endParaRPr>
            </a:p>
          </p:txBody>
        </p:sp>
        <p:sp>
          <p:nvSpPr>
            <p:cNvPr id="7185" name="_s1041"/>
            <p:cNvSpPr/>
            <p:nvPr/>
          </p:nvSpPr>
          <p:spPr>
            <a:xfrm>
              <a:off x="1584" y="864"/>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微软雅黑" panose="020B0503020204020204" charset="-122"/>
                  <a:ea typeface="微软雅黑" panose="020B0503020204020204" charset="-122"/>
                </a:rPr>
                <a:t>属性</a:t>
              </a:r>
              <a:endParaRPr lang="zh-CN" altLang="en-US">
                <a:latin typeface="微软雅黑" panose="020B0503020204020204" charset="-122"/>
                <a:ea typeface="微软雅黑" panose="020B0503020204020204" charset="-122"/>
              </a:endParaRPr>
            </a:p>
          </p:txBody>
        </p:sp>
        <p:sp>
          <p:nvSpPr>
            <p:cNvPr id="7186" name="_s1042"/>
            <p:cNvSpPr/>
            <p:nvPr/>
          </p:nvSpPr>
          <p:spPr>
            <a:xfrm>
              <a:off x="0" y="1296"/>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Gill Sans" pitchFamily="4" charset="0"/>
                  <a:ea typeface="微软雅黑" panose="020B0503020204020204" charset="-122"/>
                </a:rPr>
                <a:t>路径、矩形、文本</a:t>
              </a:r>
              <a:endParaRPr lang="en-US" altLang="zh-CN">
                <a:latin typeface="Gill Sans" pitchFamily="4" charset="0"/>
              </a:endParaRPr>
            </a:p>
          </p:txBody>
        </p:sp>
        <p:sp>
          <p:nvSpPr>
            <p:cNvPr id="7187" name="_s1043"/>
            <p:cNvSpPr/>
            <p:nvPr/>
          </p:nvSpPr>
          <p:spPr>
            <a:xfrm>
              <a:off x="0" y="1728"/>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Gill Sans" pitchFamily="4" charset="0"/>
                  <a:ea typeface="微软雅黑" panose="020B0503020204020204" charset="-122"/>
                </a:rPr>
                <a:t>像素操作、图像绘制</a:t>
              </a:r>
              <a:endParaRPr lang="en-US" altLang="zh-CN">
                <a:latin typeface="Gill Sans" pitchFamily="4" charset="0"/>
              </a:endParaRPr>
            </a:p>
          </p:txBody>
        </p:sp>
        <p:sp>
          <p:nvSpPr>
            <p:cNvPr id="7188" name="_s1044"/>
            <p:cNvSpPr/>
            <p:nvPr/>
          </p:nvSpPr>
          <p:spPr>
            <a:xfrm>
              <a:off x="2160" y="1296"/>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微软雅黑" panose="020B0503020204020204" charset="-122"/>
                  <a:ea typeface="微软雅黑" panose="020B0503020204020204" charset="-122"/>
                </a:rPr>
                <a:t>颜色、样式和阴影</a:t>
              </a:r>
              <a:endParaRPr lang="zh-CN" altLang="en-US">
                <a:latin typeface="微软雅黑" panose="020B0503020204020204" charset="-122"/>
                <a:ea typeface="微软雅黑" panose="020B0503020204020204" charset="-122"/>
              </a:endParaRPr>
            </a:p>
          </p:txBody>
        </p:sp>
        <p:sp>
          <p:nvSpPr>
            <p:cNvPr id="7189" name="_s1045"/>
            <p:cNvSpPr/>
            <p:nvPr/>
          </p:nvSpPr>
          <p:spPr>
            <a:xfrm>
              <a:off x="2160" y="1728"/>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Gill Sans" pitchFamily="4" charset="0"/>
                  <a:ea typeface="微软雅黑" panose="020B0503020204020204" charset="-122"/>
                </a:rPr>
                <a:t>线条样式</a:t>
              </a:r>
              <a:r>
                <a:rPr lang="en-US" altLang="zh-CN">
                  <a:latin typeface="Gill Sans" pitchFamily="4" charset="0"/>
                </a:rPr>
                <a:t>/</a:t>
              </a:r>
              <a:r>
                <a:rPr lang="zh-CN" altLang="en-US">
                  <a:latin typeface="Gill Sans" pitchFamily="4" charset="0"/>
                  <a:ea typeface="宋体" panose="02010600030101010101" pitchFamily="2" charset="-122"/>
                </a:rPr>
                <a:t>文本</a:t>
              </a:r>
              <a:endParaRPr lang="en-US" altLang="zh-CN">
                <a:latin typeface="Gill Sans" pitchFamily="4" charset="0"/>
                <a:ea typeface="宋体" panose="02010600030101010101" pitchFamily="2" charset="-122"/>
              </a:endParaRPr>
            </a:p>
          </p:txBody>
        </p:sp>
        <p:sp>
          <p:nvSpPr>
            <p:cNvPr id="7190" name="_s1046"/>
            <p:cNvSpPr/>
            <p:nvPr/>
          </p:nvSpPr>
          <p:spPr>
            <a:xfrm>
              <a:off x="0" y="216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Gill Sans" pitchFamily="4" charset="0"/>
                  <a:ea typeface="微软雅黑" panose="020B0503020204020204" charset="-122"/>
                </a:rPr>
                <a:t>颜色、转换</a:t>
              </a:r>
              <a:endParaRPr lang="zh-CN" altLang="en-US">
                <a:latin typeface="Gill Sans" pitchFamily="4" charset="0"/>
                <a:ea typeface="微软雅黑" panose="020B0503020204020204" charset="-122"/>
              </a:endParaRPr>
            </a:p>
          </p:txBody>
        </p:sp>
        <p:sp>
          <p:nvSpPr>
            <p:cNvPr id="7191" name="_s1047"/>
            <p:cNvSpPr/>
            <p:nvPr/>
          </p:nvSpPr>
          <p:spPr>
            <a:xfrm>
              <a:off x="2160" y="2160"/>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微软雅黑" panose="020B0503020204020204" charset="-122"/>
                  <a:ea typeface="微软雅黑" panose="020B0503020204020204" charset="-122"/>
                </a:rPr>
                <a:t>像素操作</a:t>
              </a:r>
              <a:r>
                <a:rPr lang="en-US" altLang="zh-CN">
                  <a:latin typeface="微软雅黑" panose="020B0503020204020204" charset="-122"/>
                </a:rPr>
                <a:t>/</a:t>
              </a:r>
              <a:r>
                <a:rPr lang="zh-CN" altLang="en-US">
                  <a:latin typeface="微软雅黑" panose="020B0503020204020204" charset="-122"/>
                  <a:ea typeface="微软雅黑" panose="020B0503020204020204" charset="-122"/>
                </a:rPr>
                <a:t>合成</a:t>
              </a:r>
              <a:endParaRPr lang="zh-CN" altLang="en-US">
                <a:latin typeface="微软雅黑" panose="020B0503020204020204" charset="-122"/>
                <a:ea typeface="微软雅黑" panose="020B0503020204020204" charset="-122"/>
              </a:endParaRPr>
            </a:p>
          </p:txBody>
        </p:sp>
        <p:sp>
          <p:nvSpPr>
            <p:cNvPr id="7192" name="_s1048"/>
            <p:cNvSpPr/>
            <p:nvPr/>
          </p:nvSpPr>
          <p:spPr>
            <a:xfrm>
              <a:off x="0" y="2592"/>
              <a:ext cx="864" cy="288"/>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lIns="0" tIns="0" rIns="0" bIns="0" anchor="ctr"/>
            <a:p>
              <a:pPr algn="ctr" eaLnBrk="0" hangingPunct="0"/>
              <a:r>
                <a:rPr lang="zh-CN" altLang="en-US">
                  <a:latin typeface="Gill Sans" pitchFamily="4" charset="0"/>
                  <a:ea typeface="微软雅黑" panose="020B0503020204020204" charset="-122"/>
                </a:rPr>
                <a:t>其他</a:t>
              </a:r>
              <a:endParaRPr lang="zh-CN" altLang="en-US">
                <a:latin typeface="Gill Sans" pitchFamily="4" charset="0"/>
                <a:ea typeface="微软雅黑" panose="020B0503020204020204"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p:nvPr>
            <p:ph type="title"/>
          </p:nvPr>
        </p:nvSpPr>
        <p:spPr>
          <a:xfrm>
            <a:off x="3603943" y="208598"/>
            <a:ext cx="5600700" cy="517525"/>
          </a:xfrm>
        </p:spPr>
        <p:txBody>
          <a:bodyPr wrap="square" lIns="35723" tIns="35723" rIns="35723" bIns="35723" anchor="ctr">
            <a:normAutofit fontScale="90000"/>
          </a:bodyPr>
          <a:p>
            <a:pPr marL="342900" indent="-342900" eaLnBrk="1" hangingPunct="1"/>
            <a:r>
              <a:rPr lang="zh-CN" altLang="en-US" sz="4000" b="1">
                <a:solidFill>
                  <a:schemeClr val="tx1"/>
                </a:solidFill>
                <a:effectLst/>
                <a:latin typeface="华文楷体" pitchFamily="2" charset="-122"/>
                <a:ea typeface="华文楷体" pitchFamily="2" charset="-122"/>
              </a:rPr>
              <a:t>基础知识</a:t>
            </a:r>
            <a:endParaRPr lang="zh-CN" altLang="en-US" sz="4000" b="1">
              <a:solidFill>
                <a:schemeClr val="tx1"/>
              </a:solidFill>
              <a:effectLst/>
              <a:latin typeface="华文楷体" pitchFamily="2" charset="-122"/>
              <a:ea typeface="华文楷体" pitchFamily="2" charset="-122"/>
            </a:endParaRPr>
          </a:p>
        </p:txBody>
      </p:sp>
      <p:sp>
        <p:nvSpPr>
          <p:cNvPr id="8194" name="TextBox 3"/>
          <p:cNvSpPr txBox="1"/>
          <p:nvPr/>
        </p:nvSpPr>
        <p:spPr>
          <a:xfrm>
            <a:off x="387350" y="777875"/>
            <a:ext cx="8461375" cy="641350"/>
          </a:xfrm>
          <a:prstGeom prst="rect">
            <a:avLst/>
          </a:prstGeom>
          <a:noFill/>
          <a:ln w="9525">
            <a:noFill/>
          </a:ln>
        </p:spPr>
        <p:txBody>
          <a:bodyPr anchor="t">
            <a:spAutoFit/>
          </a:bodyPr>
          <a:p>
            <a:pPr latinLnBrk="1">
              <a:lnSpc>
                <a:spcPct val="150000"/>
              </a:lnSpc>
              <a:spcAft>
                <a:spcPts val="600"/>
              </a:spcAft>
            </a:pPr>
            <a:r>
              <a:rPr lang="en-US" altLang="zh-CN" sz="2400">
                <a:latin typeface="微软雅黑" panose="020B0503020204020204" charset="-122"/>
              </a:rPr>
              <a:t>&lt;canvas&gt;</a:t>
            </a:r>
            <a:r>
              <a:rPr lang="zh-CN" altLang="en-US" sz="2400">
                <a:latin typeface="微软雅黑" panose="020B0503020204020204" charset="-122"/>
                <a:ea typeface="微软雅黑" panose="020B0503020204020204" charset="-122"/>
              </a:rPr>
              <a:t>标签的基本结构如下：</a:t>
            </a:r>
            <a:endParaRPr lang="zh-CN" altLang="en-US" sz="2400">
              <a:latin typeface="微软雅黑" panose="020B0503020204020204" charset="-122"/>
              <a:ea typeface="微软雅黑" panose="020B0503020204020204" charset="-122"/>
            </a:endParaRPr>
          </a:p>
        </p:txBody>
      </p:sp>
      <p:sp>
        <p:nvSpPr>
          <p:cNvPr id="8195" name="Rectangle 2"/>
          <p:cNvSpPr/>
          <p:nvPr/>
        </p:nvSpPr>
        <p:spPr>
          <a:xfrm>
            <a:off x="387350" y="1409700"/>
            <a:ext cx="8461375" cy="554038"/>
          </a:xfrm>
          <a:prstGeom prst="rect">
            <a:avLst/>
          </a:prstGeom>
          <a:noFill/>
          <a:ln w="9525">
            <a:noFill/>
          </a:ln>
        </p:spPr>
        <p:txBody>
          <a:bodyPr anchor="t">
            <a:spAutoFit/>
          </a:bodyPr>
          <a:p>
            <a:pPr latinLnBrk="1">
              <a:lnSpc>
                <a:spcPct val="150000"/>
              </a:lnSpc>
              <a:spcAft>
                <a:spcPts val="600"/>
              </a:spcAft>
            </a:pPr>
            <a:r>
              <a:rPr lang="en-US" altLang="zh-CN">
                <a:latin typeface="微软雅黑" panose="020B0503020204020204" charset="-122"/>
              </a:rPr>
              <a:t>&lt;canvas id="myCanvas" width="200" height="200"&gt;&lt; /canvas&gt;</a:t>
            </a:r>
            <a:endParaRPr lang="en-US" altLang="zh-CN">
              <a:latin typeface="微软雅黑" panose="020B0503020204020204" charset="-122"/>
            </a:endParaRPr>
          </a:p>
        </p:txBody>
      </p:sp>
      <p:sp>
        <p:nvSpPr>
          <p:cNvPr id="8196" name="Rectangle 3"/>
          <p:cNvSpPr/>
          <p:nvPr/>
        </p:nvSpPr>
        <p:spPr>
          <a:xfrm>
            <a:off x="387350" y="1992313"/>
            <a:ext cx="8461375" cy="2378075"/>
          </a:xfrm>
          <a:prstGeom prst="rect">
            <a:avLst/>
          </a:prstGeom>
          <a:noFill/>
          <a:ln w="9525">
            <a:noFill/>
          </a:ln>
        </p:spPr>
        <p:txBody>
          <a:bodyPr anchor="t">
            <a:spAutoFit/>
          </a:bodyPr>
          <a:p>
            <a:pPr latinLnBrk="1">
              <a:lnSpc>
                <a:spcPct val="150000"/>
              </a:lnSpc>
              <a:spcAft>
                <a:spcPts val="600"/>
              </a:spcAft>
            </a:pPr>
            <a:r>
              <a:rPr lang="en-US" altLang="zh-CN">
                <a:latin typeface="微软雅黑" panose="020B0503020204020204" charset="-122"/>
              </a:rPr>
              <a:t>canvas</a:t>
            </a:r>
            <a:r>
              <a:rPr lang="zh-CN" altLang="en-US">
                <a:latin typeface="微软雅黑" panose="020B0503020204020204" charset="-122"/>
                <a:ea typeface="微软雅黑" panose="020B0503020204020204" charset="-122"/>
              </a:rPr>
              <a:t>元素自身有两个属性：</a:t>
            </a:r>
            <a:r>
              <a:rPr lang="en-US" altLang="zh-CN">
                <a:latin typeface="微软雅黑" panose="020B0503020204020204" charset="-122"/>
              </a:rPr>
              <a:t>width</a:t>
            </a:r>
            <a:r>
              <a:rPr lang="zh-CN" altLang="en-US">
                <a:latin typeface="微软雅黑" panose="020B0503020204020204" charset="-122"/>
                <a:ea typeface="微软雅黑" panose="020B0503020204020204" charset="-122"/>
              </a:rPr>
              <a:t>和</a:t>
            </a:r>
            <a:r>
              <a:rPr lang="en-US" altLang="zh-CN">
                <a:latin typeface="微软雅黑" panose="020B0503020204020204" charset="-122"/>
              </a:rPr>
              <a:t>height</a:t>
            </a:r>
            <a:r>
              <a:rPr lang="zh-CN" altLang="en-US">
                <a:latin typeface="微软雅黑" panose="020B0503020204020204" charset="-122"/>
                <a:ea typeface="微软雅黑" panose="020B0503020204020204" charset="-122"/>
              </a:rPr>
              <a:t>，除此之外，</a:t>
            </a:r>
            <a:r>
              <a:rPr lang="en-US" altLang="zh-CN">
                <a:latin typeface="微软雅黑" panose="020B0503020204020204" charset="-122"/>
              </a:rPr>
              <a:t>canvas</a:t>
            </a:r>
            <a:r>
              <a:rPr lang="zh-CN" altLang="en-US">
                <a:latin typeface="微软雅黑" panose="020B0503020204020204" charset="-122"/>
                <a:ea typeface="微软雅黑" panose="020B0503020204020204" charset="-122"/>
              </a:rPr>
              <a:t>还拥有所有主要的</a:t>
            </a:r>
            <a:r>
              <a:rPr lang="en-US" altLang="zh-CN">
                <a:latin typeface="微软雅黑" panose="020B0503020204020204" charset="-122"/>
              </a:rPr>
              <a:t>HTML5</a:t>
            </a:r>
            <a:r>
              <a:rPr lang="zh-CN" altLang="en-US">
                <a:latin typeface="微软雅黑" panose="020B0503020204020204" charset="-122"/>
                <a:ea typeface="微软雅黑" panose="020B0503020204020204" charset="-122"/>
              </a:rPr>
              <a:t>属性，比如说</a:t>
            </a:r>
            <a:r>
              <a:rPr lang="en-US" altLang="zh-CN">
                <a:latin typeface="微软雅黑" panose="020B0503020204020204" charset="-122"/>
              </a:rPr>
              <a:t>class</a:t>
            </a:r>
            <a:r>
              <a:rPr lang="zh-CN" altLang="en-US">
                <a:latin typeface="微软雅黑" panose="020B0503020204020204" charset="-122"/>
                <a:ea typeface="微软雅黑" panose="020B0503020204020204" charset="-122"/>
              </a:rPr>
              <a:t>、</a:t>
            </a:r>
            <a:r>
              <a:rPr lang="en-US" altLang="zh-CN">
                <a:latin typeface="微软雅黑" panose="020B0503020204020204" charset="-122"/>
              </a:rPr>
              <a:t>id</a:t>
            </a:r>
            <a:r>
              <a:rPr lang="zh-CN" altLang="en-US">
                <a:latin typeface="微软雅黑" panose="020B0503020204020204" charset="-122"/>
                <a:ea typeface="微软雅黑" panose="020B0503020204020204" charset="-122"/>
              </a:rPr>
              <a:t>和 </a:t>
            </a:r>
            <a:r>
              <a:rPr lang="en-US" altLang="zh-CN">
                <a:latin typeface="微软雅黑" panose="020B0503020204020204" charset="-122"/>
              </a:rPr>
              <a:t>name</a:t>
            </a:r>
            <a:r>
              <a:rPr lang="zh-CN" altLang="en-US">
                <a:latin typeface="微软雅黑" panose="020B0503020204020204" charset="-122"/>
                <a:ea typeface="微软雅黑" panose="020B0503020204020204" charset="-122"/>
              </a:rPr>
              <a:t>等。</a:t>
            </a:r>
            <a:r>
              <a:rPr lang="en-US" altLang="zh-CN">
                <a:latin typeface="微软雅黑" panose="020B0503020204020204" charset="-122"/>
              </a:rPr>
              <a:t>id</a:t>
            </a:r>
            <a:r>
              <a:rPr lang="zh-CN" altLang="en-US">
                <a:latin typeface="微软雅黑" panose="020B0503020204020204" charset="-122"/>
                <a:ea typeface="微软雅黑" panose="020B0503020204020204" charset="-122"/>
              </a:rPr>
              <a:t>属性被用在上面所示的代码中，</a:t>
            </a:r>
            <a:r>
              <a:rPr lang="en-US" altLang="zh-CN">
                <a:latin typeface="微软雅黑" panose="020B0503020204020204" charset="-122"/>
              </a:rPr>
              <a:t>JavaScript</a:t>
            </a:r>
            <a:r>
              <a:rPr lang="zh-CN" altLang="en-US">
                <a:latin typeface="微软雅黑" panose="020B0503020204020204" charset="-122"/>
                <a:ea typeface="微软雅黑" panose="020B0503020204020204" charset="-122"/>
              </a:rPr>
              <a:t>使用这里创建的</a:t>
            </a:r>
            <a:r>
              <a:rPr lang="en-US" altLang="zh-CN">
                <a:latin typeface="微软雅黑" panose="020B0503020204020204" charset="-122"/>
              </a:rPr>
              <a:t>canvas</a:t>
            </a:r>
            <a:r>
              <a:rPr lang="zh-CN" altLang="en-US">
                <a:latin typeface="微软雅黑" panose="020B0503020204020204" charset="-122"/>
                <a:ea typeface="微软雅黑" panose="020B0503020204020204" charset="-122"/>
              </a:rPr>
              <a:t>的</a:t>
            </a:r>
            <a:r>
              <a:rPr lang="en-US" altLang="zh-CN">
                <a:latin typeface="微软雅黑" panose="020B0503020204020204" charset="-122"/>
              </a:rPr>
              <a:t>id</a:t>
            </a:r>
            <a:r>
              <a:rPr lang="zh-CN" altLang="en-US">
                <a:latin typeface="微软雅黑" panose="020B0503020204020204" charset="-122"/>
                <a:ea typeface="微软雅黑" panose="020B0503020204020204" charset="-122"/>
              </a:rPr>
              <a:t>来表示要在上面绘画的画布。</a:t>
            </a:r>
            <a:r>
              <a:rPr lang="en-US" altLang="zh-CN">
                <a:latin typeface="微软雅黑" panose="020B0503020204020204" charset="-122"/>
              </a:rPr>
              <a:t>JavaScript</a:t>
            </a:r>
            <a:r>
              <a:rPr lang="zh-CN" altLang="en-US">
                <a:latin typeface="微软雅黑" panose="020B0503020204020204" charset="-122"/>
                <a:ea typeface="微软雅黑" panose="020B0503020204020204" charset="-122"/>
              </a:rPr>
              <a:t>使用</a:t>
            </a:r>
            <a:r>
              <a:rPr lang="en-US" altLang="zh-CN">
                <a:latin typeface="微软雅黑" panose="020B0503020204020204" charset="-122"/>
              </a:rPr>
              <a:t>document.getElementById()</a:t>
            </a:r>
            <a:r>
              <a:rPr lang="zh-CN" altLang="en-US">
                <a:latin typeface="微软雅黑" panose="020B0503020204020204" charset="-122"/>
                <a:ea typeface="微软雅黑" panose="020B0503020204020204" charset="-122"/>
              </a:rPr>
              <a:t>方法来确定正确的画布，如下面代码所示：</a:t>
            </a:r>
            <a:endParaRPr lang="zh-CN" altLang="en-US">
              <a:latin typeface="微软雅黑" panose="020B0503020204020204" charset="-122"/>
              <a:ea typeface="微软雅黑" panose="020B0503020204020204" charset="-122"/>
            </a:endParaRPr>
          </a:p>
        </p:txBody>
      </p:sp>
      <p:sp>
        <p:nvSpPr>
          <p:cNvPr id="8197" name="Rectangle 4"/>
          <p:cNvSpPr/>
          <p:nvPr/>
        </p:nvSpPr>
        <p:spPr>
          <a:xfrm>
            <a:off x="387350" y="4319588"/>
            <a:ext cx="8461375" cy="1265237"/>
          </a:xfrm>
          <a:prstGeom prst="rect">
            <a:avLst/>
          </a:prstGeom>
          <a:noFill/>
          <a:ln w="9525">
            <a:noFill/>
          </a:ln>
        </p:spPr>
        <p:txBody>
          <a:bodyPr anchor="t">
            <a:spAutoFit/>
          </a:bodyPr>
          <a:p>
            <a:pPr latinLnBrk="1">
              <a:lnSpc>
                <a:spcPct val="150000"/>
              </a:lnSpc>
              <a:spcAft>
                <a:spcPts val="600"/>
              </a:spcAft>
            </a:pPr>
            <a:r>
              <a:rPr lang="en-US" altLang="zh-CN" sz="2400">
                <a:latin typeface="微软雅黑" panose="020B0503020204020204" charset="-122"/>
              </a:rPr>
              <a:t>var c</a:t>
            </a:r>
            <a:r>
              <a:rPr lang="zh-CN" altLang="en-US" sz="2400">
                <a:latin typeface="微软雅黑" panose="020B0503020204020204" charset="-122"/>
                <a:ea typeface="微软雅黑" panose="020B0503020204020204" charset="-122"/>
              </a:rPr>
              <a:t>v</a:t>
            </a:r>
            <a:r>
              <a:rPr lang="en-US" altLang="zh-CN" sz="2400">
                <a:latin typeface="微软雅黑" panose="020B0503020204020204" charset="-122"/>
              </a:rPr>
              <a:t>s = document.getElementById("myCanvas");</a:t>
            </a:r>
            <a:endParaRPr lang="en-US" altLang="zh-CN" sz="2400">
              <a:latin typeface="微软雅黑" panose="020B0503020204020204" charset="-122"/>
            </a:endParaRPr>
          </a:p>
          <a:p>
            <a:pPr latinLnBrk="1">
              <a:lnSpc>
                <a:spcPct val="150000"/>
              </a:lnSpc>
              <a:spcAft>
                <a:spcPts val="600"/>
              </a:spcAft>
            </a:pPr>
            <a:r>
              <a:rPr lang="zh-CN" altLang="en-US" sz="2400">
                <a:solidFill>
                  <a:srgbClr val="FF0000"/>
                </a:solidFill>
                <a:latin typeface="微软雅黑" panose="020B0503020204020204" charset="-122"/>
                <a:ea typeface="微软雅黑" panose="020B0503020204020204" charset="-122"/>
              </a:rPr>
              <a:t>IE 6 7 8不支持 </a:t>
            </a:r>
            <a:r>
              <a:rPr lang="en-US" altLang="zh-CN" sz="2400">
                <a:solidFill>
                  <a:srgbClr val="FF0000"/>
                </a:solidFill>
                <a:latin typeface="微软雅黑" panose="020B0503020204020204" charset="-122"/>
              </a:rPr>
              <a:t>&lt;canvas&gt;</a:t>
            </a:r>
            <a:r>
              <a:rPr lang="zh-CN" altLang="en-US" sz="2400">
                <a:solidFill>
                  <a:srgbClr val="FF0000"/>
                </a:solidFill>
                <a:latin typeface="微软雅黑" panose="020B0503020204020204" charset="-122"/>
                <a:ea typeface="微软雅黑" panose="020B0503020204020204" charset="-122"/>
              </a:rPr>
              <a:t>标签</a:t>
            </a:r>
            <a:endParaRPr lang="zh-CN" altLang="en-US" sz="240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p:nvPr>
            <p:ph type="title"/>
          </p:nvPr>
        </p:nvSpPr>
        <p:spPr>
          <a:xfrm>
            <a:off x="1773238" y="96838"/>
            <a:ext cx="5600700" cy="517525"/>
          </a:xfrm>
        </p:spPr>
        <p:txBody>
          <a:bodyPr wrap="square" lIns="35723" tIns="35723" rIns="35723" bIns="35723" anchor="ctr">
            <a:normAutofit fontScale="90000"/>
          </a:bodyPr>
          <a:p>
            <a:pPr marL="342900" indent="-342900" eaLnBrk="1" hangingPunct="1"/>
            <a:r>
              <a:rPr lang="zh-CN" altLang="en-US" sz="4000" b="1">
                <a:solidFill>
                  <a:schemeClr val="tx1"/>
                </a:solidFill>
                <a:latin typeface="华文楷体" pitchFamily="2" charset="-122"/>
                <a:ea typeface="华文楷体" pitchFamily="2" charset="-122"/>
              </a:rPr>
              <a:t>基础知识</a:t>
            </a:r>
            <a:endParaRPr lang="zh-CN" altLang="en-US" sz="4000" b="1">
              <a:solidFill>
                <a:schemeClr val="tx1"/>
              </a:solidFill>
              <a:latin typeface="华文楷体" pitchFamily="2" charset="-122"/>
              <a:ea typeface="华文楷体" pitchFamily="2" charset="-122"/>
            </a:endParaRPr>
          </a:p>
        </p:txBody>
      </p:sp>
      <p:sp>
        <p:nvSpPr>
          <p:cNvPr id="9218" name="TextBox 3"/>
          <p:cNvSpPr txBox="1"/>
          <p:nvPr/>
        </p:nvSpPr>
        <p:spPr>
          <a:xfrm>
            <a:off x="793750" y="3103563"/>
            <a:ext cx="8045450" cy="639762"/>
          </a:xfrm>
          <a:prstGeom prst="rect">
            <a:avLst/>
          </a:prstGeom>
          <a:noFill/>
          <a:ln w="9525">
            <a:noFill/>
          </a:ln>
        </p:spPr>
        <p:txBody>
          <a:bodyPr anchor="t">
            <a:spAutoFit/>
          </a:bodyPr>
          <a:p>
            <a:pPr latinLnBrk="1">
              <a:lnSpc>
                <a:spcPct val="150000"/>
              </a:lnSpc>
              <a:spcAft>
                <a:spcPts val="600"/>
              </a:spcAft>
            </a:pPr>
            <a:r>
              <a:rPr lang="en-US" altLang="zh-CN" sz="2400">
                <a:latin typeface="微软雅黑" panose="020B0503020204020204" charset="-122"/>
              </a:rPr>
              <a:t>var </a:t>
            </a:r>
            <a:r>
              <a:rPr lang="zh-CN" altLang="en-US" sz="2400">
                <a:latin typeface="微软雅黑" panose="020B0503020204020204" charset="-122"/>
                <a:ea typeface="微软雅黑" panose="020B0503020204020204" charset="-122"/>
              </a:rPr>
              <a:t>ctx</a:t>
            </a:r>
            <a:r>
              <a:rPr lang="en-US" altLang="zh-CN" sz="2400">
                <a:latin typeface="微软雅黑" panose="020B0503020204020204" charset="-122"/>
              </a:rPr>
              <a:t> = c</a:t>
            </a:r>
            <a:r>
              <a:rPr lang="zh-CN" altLang="en-US" sz="2400">
                <a:latin typeface="微软雅黑" panose="020B0503020204020204" charset="-122"/>
                <a:ea typeface="微软雅黑" panose="020B0503020204020204" charset="-122"/>
              </a:rPr>
              <a:t>vs</a:t>
            </a:r>
            <a:r>
              <a:rPr lang="en-US" altLang="zh-CN" sz="2400">
                <a:latin typeface="微软雅黑" panose="020B0503020204020204" charset="-122"/>
              </a:rPr>
              <a:t>.getContext("2d");</a:t>
            </a:r>
            <a:endParaRPr lang="en-US" altLang="zh-CN" sz="2400">
              <a:latin typeface="微软雅黑" panose="020B0503020204020204" charset="-122"/>
            </a:endParaRPr>
          </a:p>
        </p:txBody>
      </p:sp>
      <p:sp>
        <p:nvSpPr>
          <p:cNvPr id="9219" name="Rectangle 1"/>
          <p:cNvSpPr/>
          <p:nvPr/>
        </p:nvSpPr>
        <p:spPr>
          <a:xfrm>
            <a:off x="792163" y="1082675"/>
            <a:ext cx="7696200" cy="1736725"/>
          </a:xfrm>
          <a:prstGeom prst="rect">
            <a:avLst/>
          </a:prstGeom>
          <a:noFill/>
          <a:ln w="9525">
            <a:noFill/>
          </a:ln>
        </p:spPr>
        <p:txBody>
          <a:bodyPr anchor="t">
            <a:spAutoFit/>
          </a:bodyPr>
          <a:p>
            <a:pPr latinLnBrk="1">
              <a:lnSpc>
                <a:spcPct val="150000"/>
              </a:lnSpc>
              <a:spcAft>
                <a:spcPts val="600"/>
              </a:spcAft>
            </a:pPr>
            <a:r>
              <a:rPr lang="zh-CN" altLang="en-US" sz="2400">
                <a:latin typeface="微软雅黑" panose="020B0503020204020204" charset="-122"/>
                <a:ea typeface="微软雅黑" panose="020B0503020204020204" charset="-122"/>
              </a:rPr>
              <a:t>每个画布都必须要有一个</a:t>
            </a:r>
            <a:r>
              <a:rPr lang="en-US" altLang="zh-CN" sz="2400">
                <a:latin typeface="微软雅黑" panose="020B0503020204020204" charset="-122"/>
              </a:rPr>
              <a:t>context</a:t>
            </a:r>
            <a:r>
              <a:rPr lang="zh-CN" altLang="en-US" sz="2400">
                <a:latin typeface="微软雅黑" panose="020B0503020204020204" charset="-122"/>
                <a:ea typeface="微软雅黑" panose="020B0503020204020204" charset="-122"/>
              </a:rPr>
              <a:t>（上下文）的定义，如下面代码所示。就目前的情况来说，官方规范只承认一个</a:t>
            </a:r>
            <a:r>
              <a:rPr lang="en-US" altLang="zh-CN" sz="2400">
                <a:latin typeface="微软雅黑" panose="020B0503020204020204" charset="-122"/>
              </a:rPr>
              <a:t>2D</a:t>
            </a:r>
            <a:r>
              <a:rPr lang="zh-CN" altLang="en-US" sz="2400">
                <a:latin typeface="微软雅黑" panose="020B0503020204020204" charset="-122"/>
                <a:ea typeface="微软雅黑" panose="020B0503020204020204" charset="-122"/>
              </a:rPr>
              <a:t>环境：</a:t>
            </a:r>
            <a:endParaRPr lang="zh-CN" altLang="en-US" sz="2400">
              <a:latin typeface="微软雅黑" panose="020B0503020204020204" charset="-122"/>
              <a:ea typeface="微软雅黑" panose="020B0503020204020204" charset="-122"/>
            </a:endParaRPr>
          </a:p>
        </p:txBody>
      </p:sp>
      <p:sp>
        <p:nvSpPr>
          <p:cNvPr id="9220" name="Rectangle 4"/>
          <p:cNvSpPr/>
          <p:nvPr/>
        </p:nvSpPr>
        <p:spPr>
          <a:xfrm>
            <a:off x="702945" y="5118418"/>
            <a:ext cx="7875588" cy="639762"/>
          </a:xfrm>
          <a:prstGeom prst="rect">
            <a:avLst/>
          </a:prstGeom>
          <a:noFill/>
          <a:ln w="9525">
            <a:noFill/>
          </a:ln>
        </p:spPr>
        <p:txBody>
          <a:bodyPr anchor="t">
            <a:spAutoFit/>
          </a:bodyPr>
          <a:p>
            <a:pPr latinLnBrk="1">
              <a:lnSpc>
                <a:spcPct val="150000"/>
              </a:lnSpc>
              <a:spcAft>
                <a:spcPts val="600"/>
              </a:spcAft>
            </a:pPr>
            <a:r>
              <a:rPr lang="zh-CN" altLang="en-US" sz="2400">
                <a:latin typeface="微软雅黑" panose="020B0503020204020204" charset="-122"/>
                <a:ea typeface="微软雅黑" panose="020B0503020204020204" charset="-122"/>
              </a:rPr>
              <a:t>在标识画布并指明了它的上下文之后，就可以开始绘画了</a:t>
            </a:r>
            <a:endParaRPr lang="zh-CN" altLang="en-US" sz="2400">
              <a:latin typeface="微软雅黑" panose="020B0503020204020204" charset="-122"/>
              <a:ea typeface="微软雅黑" panose="020B0503020204020204" charset="-122"/>
            </a:endParaRPr>
          </a:p>
        </p:txBody>
      </p:sp>
      <p:sp>
        <p:nvSpPr>
          <p:cNvPr id="2" name="文本框 1"/>
          <p:cNvSpPr txBox="1"/>
          <p:nvPr/>
        </p:nvSpPr>
        <p:spPr>
          <a:xfrm>
            <a:off x="747395" y="4393565"/>
            <a:ext cx="8194040" cy="521970"/>
          </a:xfrm>
          <a:prstGeom prst="rect">
            <a:avLst/>
          </a:prstGeom>
          <a:noFill/>
        </p:spPr>
        <p:txBody>
          <a:bodyPr wrap="square" rtlCol="0" anchor="t">
            <a:spAutoFit/>
          </a:bodyPr>
          <a:p>
            <a:r>
              <a:rPr lang="zh-CN" altLang="en-US" sz="2800"/>
              <a:t>getContext() 方法返回一个用于在画布上绘图的环境。</a:t>
            </a:r>
            <a:endParaRPr lang="zh-CN" alt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p:nvPr>
            <p:ph type="title"/>
          </p:nvPr>
        </p:nvSpPr>
        <p:spPr>
          <a:xfrm>
            <a:off x="3449003" y="115888"/>
            <a:ext cx="5600700" cy="517525"/>
          </a:xfrm>
        </p:spPr>
        <p:txBody>
          <a:bodyPr wrap="square" lIns="35723" tIns="35723" rIns="35723" bIns="35723" anchor="ctr">
            <a:normAutofit fontScale="90000"/>
          </a:bodyPr>
          <a:p>
            <a:pPr marL="342900" indent="-342900" eaLnBrk="1" hangingPunct="1"/>
            <a:r>
              <a:rPr lang="zh-CN" altLang="en-US" sz="4000" b="1">
                <a:solidFill>
                  <a:schemeClr val="tx1"/>
                </a:solidFill>
                <a:latin typeface="华文楷体" pitchFamily="2" charset="-122"/>
                <a:ea typeface="华文楷体" pitchFamily="2" charset="-122"/>
              </a:rPr>
              <a:t>基础知识</a:t>
            </a:r>
            <a:endParaRPr lang="zh-CN" altLang="en-US" sz="4000" b="1">
              <a:solidFill>
                <a:schemeClr val="tx1"/>
              </a:solidFill>
              <a:latin typeface="华文楷体" pitchFamily="2" charset="-122"/>
              <a:ea typeface="华文楷体" pitchFamily="2" charset="-122"/>
            </a:endParaRPr>
          </a:p>
        </p:txBody>
      </p:sp>
      <p:sp>
        <p:nvSpPr>
          <p:cNvPr id="10242" name="TextBox 3"/>
          <p:cNvSpPr txBox="1"/>
          <p:nvPr/>
        </p:nvSpPr>
        <p:spPr>
          <a:xfrm>
            <a:off x="792163" y="695325"/>
            <a:ext cx="8045450" cy="737235"/>
          </a:xfrm>
          <a:prstGeom prst="rect">
            <a:avLst/>
          </a:prstGeom>
          <a:noFill/>
          <a:ln w="9525">
            <a:noFill/>
          </a:ln>
        </p:spPr>
        <p:txBody>
          <a:bodyPr anchor="t">
            <a:spAutoFit/>
          </a:bodyPr>
          <a:p>
            <a:pPr indent="0" latinLnBrk="1">
              <a:lnSpc>
                <a:spcPct val="150000"/>
              </a:lnSpc>
              <a:spcAft>
                <a:spcPts val="600"/>
              </a:spcAft>
              <a:buFont typeface="Wingdings" panose="05000000000000000000" pitchFamily="2" charset="2"/>
              <a:buNone/>
            </a:pPr>
            <a:r>
              <a:rPr lang="en-US" altLang="zh-CN" sz="2800">
                <a:latin typeface="微软雅黑" panose="020B0503020204020204" charset="-122"/>
              </a:rPr>
              <a:t>Canvas</a:t>
            </a:r>
            <a:r>
              <a:rPr lang="zh-CN" altLang="en-US" sz="2800">
                <a:latin typeface="微软雅黑" panose="020B0503020204020204" charset="-122"/>
                <a:ea typeface="微软雅黑" panose="020B0503020204020204" charset="-122"/>
              </a:rPr>
              <a:t>的坐标</a:t>
            </a:r>
            <a:endParaRPr lang="en-US" altLang="zh-CN" sz="2800">
              <a:latin typeface="微软雅黑" panose="020B0503020204020204" charset="-122"/>
            </a:endParaRPr>
          </a:p>
        </p:txBody>
      </p:sp>
      <p:sp>
        <p:nvSpPr>
          <p:cNvPr id="10243" name="Rectangle 1"/>
          <p:cNvSpPr/>
          <p:nvPr/>
        </p:nvSpPr>
        <p:spPr>
          <a:xfrm>
            <a:off x="792163" y="1458913"/>
            <a:ext cx="7831137" cy="566737"/>
          </a:xfrm>
          <a:prstGeom prst="rect">
            <a:avLst/>
          </a:prstGeom>
          <a:noFill/>
          <a:ln w="9525">
            <a:noFill/>
          </a:ln>
        </p:spPr>
        <p:txBody>
          <a:bodyPr anchor="t">
            <a:spAutoFit/>
          </a:bodyPr>
          <a:p>
            <a:pPr latinLnBrk="1">
              <a:lnSpc>
                <a:spcPct val="130000"/>
              </a:lnSpc>
              <a:spcAft>
                <a:spcPts val="600"/>
              </a:spcAft>
            </a:pPr>
            <a:r>
              <a:rPr lang="zh-CN" altLang="en-US" sz="2400">
                <a:latin typeface="微软雅黑" panose="020B0503020204020204" charset="-122"/>
                <a:ea typeface="微软雅黑" panose="020B0503020204020204" charset="-122"/>
              </a:rPr>
              <a:t>假设</a:t>
            </a:r>
            <a:r>
              <a:rPr lang="en-US" altLang="zh-CN" sz="2400">
                <a:latin typeface="微软雅黑" panose="020B0503020204020204" charset="-122"/>
              </a:rPr>
              <a:t>canvas</a:t>
            </a:r>
            <a:r>
              <a:rPr lang="zh-CN" altLang="en-US" sz="2400">
                <a:latin typeface="微软雅黑" panose="020B0503020204020204" charset="-122"/>
                <a:ea typeface="微软雅黑" panose="020B0503020204020204" charset="-122"/>
              </a:rPr>
              <a:t>画布的大小为宽</a:t>
            </a:r>
            <a:r>
              <a:rPr lang="en-US" altLang="zh-CN" sz="2400">
                <a:latin typeface="微软雅黑" panose="020B0503020204020204" charset="-122"/>
              </a:rPr>
              <a:t>100</a:t>
            </a:r>
            <a:r>
              <a:rPr lang="zh-CN" altLang="en-US" sz="2400">
                <a:latin typeface="微软雅黑" panose="020B0503020204020204" charset="-122"/>
                <a:ea typeface="微软雅黑" panose="020B0503020204020204" charset="-122"/>
              </a:rPr>
              <a:t>像素，高</a:t>
            </a:r>
            <a:r>
              <a:rPr lang="en-US" altLang="zh-CN" sz="2400">
                <a:latin typeface="微软雅黑" panose="020B0503020204020204" charset="-122"/>
              </a:rPr>
              <a:t>100</a:t>
            </a:r>
            <a:r>
              <a:rPr lang="zh-CN" altLang="en-US" sz="2400">
                <a:latin typeface="微软雅黑" panose="020B0503020204020204" charset="-122"/>
                <a:ea typeface="微软雅黑" panose="020B0503020204020204" charset="-122"/>
              </a:rPr>
              <a:t>像素</a:t>
            </a:r>
            <a:endParaRPr lang="zh-CN" altLang="en-US" sz="2400">
              <a:latin typeface="微软雅黑" panose="020B0503020204020204" charset="-122"/>
              <a:ea typeface="微软雅黑" panose="020B0503020204020204" charset="-122"/>
            </a:endParaRPr>
          </a:p>
        </p:txBody>
      </p:sp>
      <p:pic>
        <p:nvPicPr>
          <p:cNvPr id="10244" name="Picture 2" descr="http://cdn.yeeyan.org/upload/attached/2011-07/14/20110714150703_18904.jpg"/>
          <p:cNvPicPr>
            <a:picLocks noChangeAspect="1"/>
          </p:cNvPicPr>
          <p:nvPr/>
        </p:nvPicPr>
        <p:blipFill>
          <a:blip r:embed="rId1"/>
          <a:stretch>
            <a:fillRect/>
          </a:stretch>
        </p:blipFill>
        <p:spPr>
          <a:xfrm>
            <a:off x="2230438" y="2127250"/>
            <a:ext cx="4319587" cy="4254500"/>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绘制</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11266" name="Rectangle 5"/>
          <p:cNvSpPr/>
          <p:nvPr/>
        </p:nvSpPr>
        <p:spPr>
          <a:xfrm>
            <a:off x="593725" y="987425"/>
            <a:ext cx="6705600" cy="517525"/>
          </a:xfrm>
          <a:prstGeom prst="rect">
            <a:avLst/>
          </a:prstGeom>
          <a:noFill/>
          <a:ln w="9525">
            <a:noFill/>
          </a:ln>
        </p:spPr>
        <p:txBody>
          <a:bodyPr anchor="t">
            <a:spAutoFit/>
          </a:bodyPr>
          <a:p>
            <a:pPr marL="342900" indent="-342900" eaLnBrk="0" hangingPunct="0">
              <a:buFont typeface="Wingdings" panose="05000000000000000000" pitchFamily="2" charset="2"/>
              <a:buChar char="l"/>
            </a:pPr>
            <a:r>
              <a:rPr lang="zh-CN" altLang="en-US" sz="2800">
                <a:latin typeface="Hiragino Sans GB W3" charset="0"/>
                <a:ea typeface="MS PGothic" panose="020B0600070205080204" pitchFamily="4" charset="-128"/>
              </a:rPr>
              <a:t>绘制图形-流程</a:t>
            </a:r>
            <a:endParaRPr lang="zh-CN" altLang="en-US" sz="2800">
              <a:latin typeface="Hiragino Sans GB W3" charset="0"/>
              <a:ea typeface="MS PGothic" panose="020B0600070205080204" pitchFamily="4" charset="-128"/>
            </a:endParaRPr>
          </a:p>
        </p:txBody>
      </p:sp>
      <p:sp>
        <p:nvSpPr>
          <p:cNvPr id="11267" name="Rectangle 5"/>
          <p:cNvSpPr/>
          <p:nvPr/>
        </p:nvSpPr>
        <p:spPr>
          <a:xfrm>
            <a:off x="933450" y="1366838"/>
            <a:ext cx="7239000" cy="4697412"/>
          </a:xfrm>
          <a:prstGeom prst="rect">
            <a:avLst/>
          </a:prstGeom>
          <a:noFill/>
          <a:ln w="9525">
            <a:noFill/>
          </a:ln>
        </p:spPr>
        <p:txBody>
          <a:bodyPr anchor="t">
            <a:spAutoFit/>
          </a:bodyPr>
          <a:p>
            <a:pPr eaLnBrk="0" hangingPunct="0">
              <a:lnSpc>
                <a:spcPct val="180000"/>
              </a:lnSpc>
            </a:pPr>
            <a:r>
              <a:rPr lang="zh-CN" altLang="en-US" sz="2400">
                <a:latin typeface="Hiragino Sans GB W3" charset="0"/>
                <a:ea typeface="MS PGothic" panose="020B0600070205080204" pitchFamily="4" charset="-128"/>
              </a:rPr>
              <a:t>告诉大家我要开始绘画了</a:t>
            </a:r>
            <a:endParaRPr lang="zh-CN" altLang="en-US" sz="2400">
              <a:latin typeface="Hiragino Sans GB W3" charset="0"/>
              <a:ea typeface="MS PGothic" panose="020B0600070205080204" pitchFamily="4" charset="-128"/>
            </a:endParaRPr>
          </a:p>
          <a:p>
            <a:pPr eaLnBrk="0" hangingPunct="0">
              <a:lnSpc>
                <a:spcPct val="180000"/>
              </a:lnSpc>
            </a:pPr>
            <a:r>
              <a:rPr lang="zh-CN" altLang="en-US" sz="2400">
                <a:latin typeface="Hiragino Sans GB W3" charset="0"/>
                <a:ea typeface="MS PGothic" panose="020B0600070205080204" pitchFamily="4" charset="-128"/>
              </a:rPr>
              <a:t>确定要绘制的起点</a:t>
            </a:r>
            <a:endParaRPr lang="zh-CN" altLang="en-US" sz="2400">
              <a:latin typeface="Hiragino Sans GB W3" charset="0"/>
              <a:ea typeface="MS PGothic" panose="020B0600070205080204" pitchFamily="4" charset="-128"/>
            </a:endParaRPr>
          </a:p>
          <a:p>
            <a:pPr eaLnBrk="0" hangingPunct="0">
              <a:lnSpc>
                <a:spcPct val="180000"/>
              </a:lnSpc>
            </a:pPr>
            <a:r>
              <a:rPr lang="zh-CN" altLang="en-US" sz="2400">
                <a:latin typeface="Hiragino Sans GB W3" charset="0"/>
                <a:ea typeface="MS PGothic" panose="020B0600070205080204" pitchFamily="4" charset="-128"/>
              </a:rPr>
              <a:t>......</a:t>
            </a:r>
            <a:endParaRPr lang="zh-CN" altLang="en-US" sz="2400">
              <a:latin typeface="Hiragino Sans GB W3" charset="0"/>
              <a:ea typeface="MS PGothic" panose="020B0600070205080204" pitchFamily="4" charset="-128"/>
            </a:endParaRPr>
          </a:p>
          <a:p>
            <a:pPr eaLnBrk="0" hangingPunct="0">
              <a:lnSpc>
                <a:spcPct val="180000"/>
              </a:lnSpc>
            </a:pPr>
            <a:r>
              <a:rPr lang="zh-CN" altLang="en-US" sz="2400">
                <a:latin typeface="Hiragino Sans GB W3" charset="0"/>
                <a:ea typeface="MS PGothic" panose="020B0600070205080204" pitchFamily="4" charset="-128"/>
              </a:rPr>
              <a:t>确定要绘制的终点</a:t>
            </a:r>
            <a:endParaRPr lang="zh-CN" altLang="en-US" sz="2400">
              <a:latin typeface="Hiragino Sans GB W3" charset="0"/>
              <a:ea typeface="MS PGothic" panose="020B0600070205080204" pitchFamily="4" charset="-128"/>
            </a:endParaRPr>
          </a:p>
          <a:p>
            <a:pPr eaLnBrk="0" hangingPunct="0">
              <a:lnSpc>
                <a:spcPct val="180000"/>
              </a:lnSpc>
            </a:pPr>
            <a:r>
              <a:rPr lang="zh-CN" altLang="en-US" sz="2400">
                <a:latin typeface="Hiragino Sans GB W3" charset="0"/>
                <a:ea typeface="MS PGothic" panose="020B0600070205080204" pitchFamily="4" charset="-128"/>
              </a:rPr>
              <a:t>路径绘制结束</a:t>
            </a:r>
            <a:endParaRPr lang="zh-CN" altLang="en-US" sz="2400">
              <a:latin typeface="Hiragino Sans GB W3" charset="0"/>
              <a:ea typeface="MS PGothic" panose="020B0600070205080204" pitchFamily="4" charset="-128"/>
            </a:endParaRPr>
          </a:p>
          <a:p>
            <a:pPr eaLnBrk="0" hangingPunct="0">
              <a:lnSpc>
                <a:spcPct val="180000"/>
              </a:lnSpc>
            </a:pPr>
            <a:r>
              <a:rPr lang="zh-CN" altLang="en-US" sz="2400">
                <a:latin typeface="Hiragino Sans GB W3" charset="0"/>
                <a:ea typeface="MS PGothic" panose="020B0600070205080204" pitchFamily="4" charset="-128"/>
              </a:rPr>
              <a:t>确定画笔的样式</a:t>
            </a:r>
            <a:endParaRPr lang="zh-CN" altLang="en-US" sz="2400">
              <a:latin typeface="Hiragino Sans GB W3" charset="0"/>
              <a:ea typeface="MS PGothic" panose="020B0600070205080204" pitchFamily="4" charset="-128"/>
            </a:endParaRPr>
          </a:p>
          <a:p>
            <a:pPr eaLnBrk="0" hangingPunct="0">
              <a:lnSpc>
                <a:spcPct val="180000"/>
              </a:lnSpc>
            </a:pPr>
            <a:r>
              <a:rPr lang="zh-CN" altLang="en-US" sz="2400">
                <a:latin typeface="Hiragino Sans GB W3" charset="0"/>
                <a:ea typeface="MS PGothic" panose="020B0600070205080204" pitchFamily="4" charset="-128"/>
              </a:rPr>
              <a:t>使用设置好的画笔描边或者填色</a:t>
            </a:r>
            <a:endParaRPr lang="zh-CN" altLang="en-US" sz="2400">
              <a:latin typeface="Hiragino Sans GB W3" charset="0"/>
              <a:ea typeface="MS PGothic" panose="020B0600070205080204" pitchFamily="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p:nvPr/>
        </p:nvSpPr>
        <p:spPr>
          <a:xfrm>
            <a:off x="1773238" y="96838"/>
            <a:ext cx="5600700" cy="517525"/>
          </a:xfrm>
          <a:prstGeom prst="rect">
            <a:avLst/>
          </a:prstGeom>
          <a:noFill/>
          <a:ln w="9525">
            <a:noFill/>
          </a:ln>
        </p:spPr>
        <p:txBody>
          <a:bodyPr lIns="35723" tIns="35723" rIns="35723" bIns="35723" anchor="ctr"/>
          <a:p>
            <a:pPr marL="342900" indent="-342900" algn="ctr"/>
            <a:r>
              <a:rPr lang="zh-CN" altLang="en-US" sz="4000" b="1">
                <a:solidFill>
                  <a:schemeClr val="tx1"/>
                </a:solidFill>
                <a:latin typeface="华文楷体" pitchFamily="2" charset="-122"/>
                <a:ea typeface="华文楷体" pitchFamily="2" charset="-122"/>
                <a:sym typeface="Hiragino Sans GB W3" pitchFamily="4" charset="-122"/>
              </a:rPr>
              <a:t>绘制</a:t>
            </a:r>
            <a:endParaRPr lang="zh-CN" altLang="en-US" sz="4000" b="1">
              <a:solidFill>
                <a:schemeClr val="tx1"/>
              </a:solidFill>
              <a:latin typeface="华文楷体" pitchFamily="2" charset="-122"/>
              <a:ea typeface="华文楷体" pitchFamily="2" charset="-122"/>
              <a:sym typeface="Hiragino Sans GB W3" pitchFamily="4" charset="-122"/>
            </a:endParaRPr>
          </a:p>
        </p:txBody>
      </p:sp>
      <p:sp>
        <p:nvSpPr>
          <p:cNvPr id="12290" name="Rectangle 5"/>
          <p:cNvSpPr/>
          <p:nvPr/>
        </p:nvSpPr>
        <p:spPr>
          <a:xfrm>
            <a:off x="752475" y="827088"/>
            <a:ext cx="7645400" cy="5357812"/>
          </a:xfrm>
          <a:prstGeom prst="rect">
            <a:avLst/>
          </a:prstGeom>
          <a:noFill/>
          <a:ln w="9525">
            <a:noFill/>
          </a:ln>
        </p:spPr>
        <p:txBody>
          <a:bodyPr anchor="t">
            <a:spAutoFit/>
          </a:bodyPr>
          <a:p>
            <a:pPr eaLnBrk="0" hangingPunct="0">
              <a:lnSpc>
                <a:spcPct val="150000"/>
              </a:lnSpc>
            </a:pPr>
            <a:r>
              <a:rPr lang="zh-CN" altLang="en-US" sz="2400">
                <a:latin typeface="微软雅黑" panose="020B0503020204020204" charset="-122"/>
                <a:ea typeface="MS PGothic" panose="020B0600070205080204" pitchFamily="4" charset="-128"/>
              </a:rPr>
              <a:t>ctx.</a:t>
            </a:r>
            <a:r>
              <a:rPr lang="en-US" altLang="zh-CN" sz="2400">
                <a:latin typeface="微软雅黑" panose="020B0503020204020204" charset="-122"/>
              </a:rPr>
              <a:t>beginPath() </a:t>
            </a:r>
            <a:r>
              <a:rPr lang="zh-CN" altLang="en-US" sz="2400">
                <a:latin typeface="微软雅黑" panose="020B0503020204020204" charset="-122"/>
                <a:ea typeface="MS PGothic" panose="020B0600070205080204" pitchFamily="4" charset="-128"/>
              </a:rPr>
              <a:t>：开始一个路径</a:t>
            </a:r>
            <a:endParaRPr lang="zh-CN" altLang="en-US" sz="2400">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a:t>
            </a:r>
            <a:r>
              <a:rPr lang="en-US" altLang="zh-CN" sz="2400">
                <a:latin typeface="微软雅黑" panose="020B0503020204020204" charset="-122"/>
              </a:rPr>
              <a:t>moveTo(x,y)</a:t>
            </a:r>
            <a:r>
              <a:rPr lang="zh-CN" altLang="en-US" sz="2400">
                <a:latin typeface="微软雅黑" panose="020B0503020204020204" charset="-122"/>
                <a:ea typeface="MS PGothic" panose="020B0600070205080204" pitchFamily="4" charset="-128"/>
              </a:rPr>
              <a:t>： 路径移到画布中的指定点 </a:t>
            </a:r>
            <a:r>
              <a:rPr lang="en-US" altLang="zh-CN" sz="2400">
                <a:latin typeface="微软雅黑" panose="020B0503020204020204" charset="-122"/>
              </a:rPr>
              <a:t>,</a:t>
            </a:r>
            <a:r>
              <a:rPr lang="zh-CN" altLang="en-US" sz="2400">
                <a:latin typeface="微软雅黑" panose="020B0503020204020204" charset="-122"/>
                <a:ea typeface="MS PGothic" panose="020B0600070205080204" pitchFamily="4" charset="-128"/>
              </a:rPr>
              <a:t> 即起点</a:t>
            </a:r>
            <a:endParaRPr lang="zh-CN" altLang="en-US" sz="2400">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a:t>
            </a:r>
            <a:r>
              <a:rPr lang="en-US" altLang="zh-CN" sz="2400">
                <a:latin typeface="微软雅黑" panose="020B0503020204020204" charset="-122"/>
              </a:rPr>
              <a:t>lineTo(x,y) </a:t>
            </a:r>
            <a:r>
              <a:rPr lang="zh-CN" altLang="en-US" sz="2400">
                <a:latin typeface="微软雅黑" panose="020B0503020204020204" charset="-122"/>
                <a:ea typeface="MS PGothic" panose="020B0600070205080204" pitchFamily="4" charset="-128"/>
              </a:rPr>
              <a:t>：添加一个新点，画线</a:t>
            </a:r>
            <a:endParaRPr lang="zh-CN" altLang="en-US" sz="2400">
              <a:latin typeface="微软雅黑" panose="020B0503020204020204" charset="-122"/>
              <a:ea typeface="MS PGothic" panose="020B0600070205080204" pitchFamily="4" charset="-128"/>
            </a:endParaRPr>
          </a:p>
          <a:p>
            <a:pPr eaLnBrk="0" hangingPunct="0">
              <a:lnSpc>
                <a:spcPct val="90000"/>
              </a:lnSpc>
            </a:pPr>
            <a:r>
              <a:rPr lang="zh-CN" altLang="en-US" sz="2400">
                <a:latin typeface="微软雅黑" panose="020B0503020204020204" charset="-122"/>
                <a:ea typeface="MS PGothic" panose="020B0600070205080204" pitchFamily="4" charset="-128"/>
              </a:rPr>
              <a:t>......</a:t>
            </a:r>
            <a:endParaRPr lang="zh-CN" altLang="en-US" sz="2400">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ctx.closePath() ：关闭绘制路径</a:t>
            </a:r>
            <a:endParaRPr lang="zh-CN" altLang="en-US" sz="2400">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a:t>
            </a:r>
            <a:r>
              <a:rPr lang="en-US" altLang="zh-CN" sz="2400">
                <a:latin typeface="微软雅黑" panose="020B0503020204020204" charset="-122"/>
              </a:rPr>
              <a:t>fillStyle</a:t>
            </a:r>
            <a:r>
              <a:rPr lang="zh-CN" altLang="en-US" sz="2400">
                <a:latin typeface="微软雅黑" panose="020B0503020204020204" charset="-122"/>
                <a:ea typeface="MS PGothic" panose="020B0600070205080204" pitchFamily="4" charset="-128"/>
              </a:rPr>
              <a:t>：用来设置</a:t>
            </a:r>
            <a:r>
              <a:rPr lang="zh-CN" altLang="en-US" sz="2400">
                <a:solidFill>
                  <a:srgbClr val="FF0000"/>
                </a:solidFill>
                <a:latin typeface="微软雅黑" panose="020B0503020204020204" charset="-122"/>
                <a:ea typeface="MS PGothic" panose="020B0600070205080204" pitchFamily="4" charset="-128"/>
              </a:rPr>
              <a:t>填充颜色</a:t>
            </a:r>
            <a:endParaRPr lang="zh-CN" altLang="en-US" sz="2400">
              <a:solidFill>
                <a:srgbClr val="FF0000"/>
              </a:solidFill>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a:t>
            </a:r>
            <a:r>
              <a:rPr lang="en-US" altLang="zh-CN" sz="2400">
                <a:latin typeface="微软雅黑" panose="020B0503020204020204" charset="-122"/>
              </a:rPr>
              <a:t>fill() </a:t>
            </a:r>
            <a:r>
              <a:rPr lang="zh-CN" altLang="en-US" sz="2400">
                <a:latin typeface="微软雅黑" panose="020B0503020204020204" charset="-122"/>
                <a:ea typeface="MS PGothic" panose="020B0600070205080204" pitchFamily="4" charset="-128"/>
              </a:rPr>
              <a:t>：</a:t>
            </a:r>
            <a:r>
              <a:rPr lang="zh-CN" altLang="en-US" sz="2400">
                <a:solidFill>
                  <a:srgbClr val="FF0000"/>
                </a:solidFill>
                <a:latin typeface="微软雅黑" panose="020B0503020204020204" charset="-122"/>
                <a:ea typeface="MS PGothic" panose="020B0600070205080204" pitchFamily="4" charset="-128"/>
              </a:rPr>
              <a:t>填充</a:t>
            </a:r>
            <a:r>
              <a:rPr lang="zh-CN" altLang="en-US" sz="2400">
                <a:latin typeface="微软雅黑" panose="020B0503020204020204" charset="-122"/>
                <a:ea typeface="MS PGothic" panose="020B0600070205080204" pitchFamily="4" charset="-128"/>
              </a:rPr>
              <a:t>已定义好的路径</a:t>
            </a:r>
            <a:endParaRPr lang="zh-CN" altLang="en-US" sz="2400">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ctx.lineWidth：画线的宽度</a:t>
            </a:r>
            <a:endParaRPr lang="zh-CN" altLang="en-US" sz="2400">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a:t>
            </a:r>
            <a:r>
              <a:rPr lang="en-US" altLang="zh-CN" sz="2400">
                <a:latin typeface="微软雅黑" panose="020B0503020204020204" charset="-122"/>
              </a:rPr>
              <a:t>strokeStyle</a:t>
            </a:r>
            <a:r>
              <a:rPr lang="zh-CN" altLang="en-US" sz="2400">
                <a:latin typeface="微软雅黑" panose="020B0503020204020204" charset="-122"/>
                <a:ea typeface="MS PGothic" panose="020B0600070205080204" pitchFamily="4" charset="-128"/>
              </a:rPr>
              <a:t>：用来设置</a:t>
            </a:r>
            <a:r>
              <a:rPr lang="zh-CN" altLang="en-US" sz="2400">
                <a:solidFill>
                  <a:srgbClr val="FF0000"/>
                </a:solidFill>
                <a:latin typeface="微软雅黑" panose="020B0503020204020204" charset="-122"/>
                <a:ea typeface="MS PGothic" panose="020B0600070205080204" pitchFamily="4" charset="-128"/>
              </a:rPr>
              <a:t>描边颜色</a:t>
            </a:r>
            <a:endParaRPr lang="zh-CN" altLang="en-US" sz="2400">
              <a:solidFill>
                <a:srgbClr val="FF0000"/>
              </a:solidFill>
              <a:latin typeface="微软雅黑" panose="020B0503020204020204" charset="-122"/>
              <a:ea typeface="MS PGothic" panose="020B0600070205080204" pitchFamily="4" charset="-128"/>
            </a:endParaRPr>
          </a:p>
          <a:p>
            <a:pPr eaLnBrk="0" hangingPunct="0">
              <a:lnSpc>
                <a:spcPct val="150000"/>
              </a:lnSpc>
            </a:pPr>
            <a:r>
              <a:rPr lang="zh-CN" altLang="en-US" sz="2400">
                <a:latin typeface="微软雅黑" panose="020B0503020204020204" charset="-122"/>
                <a:ea typeface="MS PGothic" panose="020B0600070205080204" pitchFamily="4" charset="-128"/>
              </a:rPr>
              <a:t>ctx.</a:t>
            </a:r>
            <a:r>
              <a:rPr lang="en-US" altLang="zh-CN" sz="2400">
                <a:latin typeface="微软雅黑" panose="020B0503020204020204" charset="-122"/>
              </a:rPr>
              <a:t>stroke() </a:t>
            </a:r>
            <a:r>
              <a:rPr lang="zh-CN" altLang="en-US" sz="2400">
                <a:latin typeface="微软雅黑" panose="020B0503020204020204" charset="-122"/>
                <a:ea typeface="MS PGothic" panose="020B0600070205080204" pitchFamily="4" charset="-128"/>
              </a:rPr>
              <a:t>：</a:t>
            </a:r>
            <a:r>
              <a:rPr lang="zh-CN" altLang="en-US" sz="2400">
                <a:solidFill>
                  <a:srgbClr val="FF0000"/>
                </a:solidFill>
                <a:latin typeface="微软雅黑" panose="020B0503020204020204" charset="-122"/>
                <a:ea typeface="MS PGothic" panose="020B0600070205080204" pitchFamily="4" charset="-128"/>
              </a:rPr>
              <a:t>绘制</a:t>
            </a:r>
            <a:r>
              <a:rPr lang="zh-CN" altLang="en-US" sz="2400">
                <a:latin typeface="微软雅黑" panose="020B0503020204020204" charset="-122"/>
                <a:ea typeface="MS PGothic" panose="020B0600070205080204" pitchFamily="4" charset="-128"/>
              </a:rPr>
              <a:t>已定义好的路径</a:t>
            </a:r>
            <a:endParaRPr lang="zh-CN" altLang="en-US" sz="2400">
              <a:latin typeface="微软雅黑" panose="020B0503020204020204" charset="-122"/>
              <a:ea typeface="MS PGothic" panose="020B0600070205080204" pitchFamily="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p:nvPr>
            <p:ph type="title"/>
          </p:nvPr>
        </p:nvSpPr>
        <p:spPr>
          <a:xfrm>
            <a:off x="1773238" y="100013"/>
            <a:ext cx="5600700" cy="517525"/>
          </a:xfrm>
        </p:spPr>
        <p:txBody>
          <a:bodyPr wrap="square" lIns="35723" tIns="35723" rIns="35723" bIns="35723" anchor="ctr">
            <a:normAutofit fontScale="90000"/>
          </a:bodyPr>
          <a:p>
            <a:pPr marL="342900" indent="-342900" eaLnBrk="1" hangingPunct="1"/>
            <a:r>
              <a:rPr lang="zh-CN" altLang="en-US" sz="4000" b="1">
                <a:solidFill>
                  <a:schemeClr val="tx1"/>
                </a:solidFill>
                <a:effectLst>
                  <a:outerShdw blurRad="38100" dist="38100" dir="2700000" algn="tl">
                    <a:srgbClr val="000000">
                      <a:alpha val="43137"/>
                    </a:srgbClr>
                  </a:outerShdw>
                </a:effectLst>
                <a:latin typeface="华文楷体" pitchFamily="2" charset="-122"/>
                <a:ea typeface="华文楷体" pitchFamily="2" charset="-122"/>
              </a:rPr>
              <a:t>基本图形绘制</a:t>
            </a:r>
            <a:endParaRPr lang="zh-CN" altLang="en-US" sz="4000" b="1">
              <a:solidFill>
                <a:schemeClr val="tx1"/>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13314" name="Text Box 14"/>
          <p:cNvSpPr txBox="1"/>
          <p:nvPr/>
        </p:nvSpPr>
        <p:spPr>
          <a:xfrm>
            <a:off x="571500" y="1252538"/>
            <a:ext cx="2832100" cy="519112"/>
          </a:xfrm>
          <a:prstGeom prst="rect">
            <a:avLst/>
          </a:prstGeom>
          <a:noFill/>
          <a:ln w="9525">
            <a:noFill/>
          </a:ln>
        </p:spPr>
        <p:txBody>
          <a:bodyPr anchor="t">
            <a:spAutoFit/>
          </a:bodyPr>
          <a:p>
            <a:pPr eaLnBrk="0" hangingPunct="0">
              <a:buFont typeface="Wingdings" panose="05000000000000000000" pitchFamily="2" charset="2"/>
              <a:buChar char="l"/>
            </a:pPr>
            <a:r>
              <a:rPr lang="zh-CN" altLang="en-US" sz="2400">
                <a:latin typeface="Hiragino Sans GB W3" charset="0"/>
                <a:ea typeface="MS PGothic" panose="020B0600070205080204" pitchFamily="4" charset="-128"/>
              </a:rPr>
              <a:t> </a:t>
            </a:r>
            <a:r>
              <a:rPr lang="zh-CN" altLang="en-US" sz="2800">
                <a:latin typeface="Hiragino Sans GB W3" charset="0"/>
                <a:ea typeface="MS PGothic" panose="020B0600070205080204" pitchFamily="4" charset="-128"/>
              </a:rPr>
              <a:t>绘制一个矩形</a:t>
            </a:r>
            <a:endParaRPr lang="zh-CN" altLang="en-US" sz="2800">
              <a:latin typeface="Hiragino Sans GB W3" charset="0"/>
              <a:ea typeface="MS PGothic" panose="020B0600070205080204" pitchFamily="4" charset="-128"/>
            </a:endParaRPr>
          </a:p>
        </p:txBody>
      </p:sp>
      <p:pic>
        <p:nvPicPr>
          <p:cNvPr id="13315" name="Picture 4" descr="QQ截图20150629204301"/>
          <p:cNvPicPr>
            <a:picLocks noChangeAspect="1"/>
          </p:cNvPicPr>
          <p:nvPr/>
        </p:nvPicPr>
        <p:blipFill>
          <a:blip r:embed="rId1"/>
          <a:stretch>
            <a:fillRect/>
          </a:stretch>
        </p:blipFill>
        <p:spPr>
          <a:xfrm>
            <a:off x="792163" y="2393950"/>
            <a:ext cx="7713662" cy="3960813"/>
          </a:xfrm>
          <a:prstGeom prst="rect">
            <a:avLst/>
          </a:prstGeom>
          <a:noFill/>
          <a:ln w="9525">
            <a:noFill/>
          </a:ln>
        </p:spPr>
      </p:pic>
      <p:pic>
        <p:nvPicPr>
          <p:cNvPr id="13316" name="Picture 5" descr="QQ截图20150629204532"/>
          <p:cNvPicPr>
            <a:picLocks noChangeAspect="1"/>
          </p:cNvPicPr>
          <p:nvPr/>
        </p:nvPicPr>
        <p:blipFill>
          <a:blip r:embed="rId2"/>
          <a:stretch>
            <a:fillRect/>
          </a:stretch>
        </p:blipFill>
        <p:spPr>
          <a:xfrm>
            <a:off x="3667125" y="909638"/>
            <a:ext cx="2619375" cy="1343025"/>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2745</Words>
  <Application>WPS 演示</Application>
  <PresentationFormat>宽屏</PresentationFormat>
  <Paragraphs>276</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宋体</vt:lpstr>
      <vt:lpstr>Wingdings</vt:lpstr>
      <vt:lpstr>华文楷体</vt:lpstr>
      <vt:lpstr>Hiragino Sans GB W3</vt:lpstr>
      <vt:lpstr>Segoe Print</vt:lpstr>
      <vt:lpstr>MS PGothic</vt:lpstr>
      <vt:lpstr>Hiragino Sans GB W3</vt:lpstr>
      <vt:lpstr>微软雅黑</vt:lpstr>
      <vt:lpstr>Gill Sans</vt:lpstr>
      <vt:lpstr>Arial Unicode MS</vt:lpstr>
      <vt:lpstr>Calibri Light</vt:lpstr>
      <vt:lpstr>Calibri</vt:lpstr>
      <vt:lpstr>Office 主题</vt:lpstr>
      <vt:lpstr>canvas画布 </vt:lpstr>
      <vt:lpstr>内容提要</vt:lpstr>
      <vt:lpstr>PowerPoint 演示文稿</vt:lpstr>
      <vt:lpstr>基础知识</vt:lpstr>
      <vt:lpstr>基础知识</vt:lpstr>
      <vt:lpstr>基础知识</vt:lpstr>
      <vt:lpstr>PowerPoint 演示文稿</vt:lpstr>
      <vt:lpstr>PowerPoint 演示文稿</vt:lpstr>
      <vt:lpstr>基本图形绘制</vt:lpstr>
      <vt:lpstr>基本图形绘制</vt:lpstr>
      <vt:lpstr>基本图形绘制</vt:lpstr>
      <vt:lpstr>PowerPoint 演示文稿</vt:lpstr>
      <vt:lpstr>PowerPoint 演示文稿</vt:lpstr>
      <vt:lpstr>PowerPoint 演示文稿</vt:lpstr>
      <vt:lpstr>绘制文字</vt:lpstr>
      <vt:lpstr>绘制文字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基础知识</dc:title>
  <dc:creator>guorong tao</dc:creator>
  <cp:lastModifiedBy>慧忍</cp:lastModifiedBy>
  <cp:revision>329</cp:revision>
  <dcterms:created xsi:type="dcterms:W3CDTF">2016-01-06T07:24:00Z</dcterms:created>
  <dcterms:modified xsi:type="dcterms:W3CDTF">2020-11-25T09:03:56Z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