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440" r:id="rId4"/>
    <p:sldId id="473" r:id="rId5"/>
    <p:sldId id="474" r:id="rId6"/>
    <p:sldId id="475" r:id="rId7"/>
    <p:sldId id="27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4" autoAdjust="0"/>
    <p:restoredTop sz="92564"/>
  </p:normalViewPr>
  <p:slideViewPr>
    <p:cSldViewPr snapToGrid="0">
      <p:cViewPr>
        <p:scale>
          <a:sx n="80" d="100"/>
          <a:sy n="80" d="100"/>
        </p:scale>
        <p:origin x="1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17620" y="2473960"/>
            <a:ext cx="4324985" cy="1228725"/>
          </a:xfrm>
        </p:spPr>
        <p:txBody>
          <a:bodyPr>
            <a:normAutofit/>
          </a:bodyPr>
          <a:p>
            <a:r>
              <a:rPr lang="en-US" altLang="zh-CN" sz="6000" dirty="0">
                <a:latin typeface="华文楷体" pitchFamily="2" charset="-122"/>
                <a:ea typeface="华文楷体" pitchFamily="2" charset="-122"/>
                <a:sym typeface="+mn-ea"/>
              </a:rPr>
              <a:t>canvas</a:t>
            </a:r>
            <a:r>
              <a:rPr lang="zh-CN" altLang="en-US" sz="6000" dirty="0">
                <a:latin typeface="华文楷体" pitchFamily="2" charset="-122"/>
                <a:ea typeface="华文楷体" pitchFamily="2" charset="-122"/>
                <a:sym typeface="+mn-ea"/>
              </a:rPr>
              <a:t>画布 </a:t>
            </a:r>
            <a:endParaRPr lang="zh-CN" altLang="en-US" sz="6000" dirty="0">
              <a:latin typeface="华文楷体" pitchFamily="2" charset="-122"/>
              <a:ea typeface="华文楷体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/>
          <p:nvPr>
            <p:ph type="title"/>
          </p:nvPr>
        </p:nvSpPr>
        <p:spPr>
          <a:xfrm>
            <a:off x="1773238" y="96838"/>
            <a:ext cx="5600700" cy="517525"/>
          </a:xfrm>
        </p:spPr>
        <p:txBody>
          <a:bodyPr wrap="square" lIns="35723" tIns="35723" rIns="35723" bIns="35723" anchor="ctr">
            <a:normAutofit fontScale="90000"/>
          </a:bodyPr>
          <a:p>
            <a:pPr marL="342900" indent="-342900" eaLnBrk="1" hangingPunct="1"/>
            <a:r>
              <a:rPr lang="zh-CN" altLang="en-US" sz="4000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基础知识</a:t>
            </a:r>
            <a:endParaRPr lang="zh-CN" altLang="en-US" sz="4000" b="1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219" name="Rectangle 1"/>
          <p:cNvSpPr/>
          <p:nvPr/>
        </p:nvSpPr>
        <p:spPr>
          <a:xfrm>
            <a:off x="792163" y="1082675"/>
            <a:ext cx="7696200" cy="43541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atinLnBrk="1">
              <a:lnSpc>
                <a:spcPct val="150000"/>
              </a:lnSpc>
              <a:spcAft>
                <a:spcPts val="600"/>
              </a:spcAft>
            </a:pPr>
            <a:r>
              <a:rPr sz="2400">
                <a:latin typeface="微软雅黑" panose="020B0503020204020204" charset="-122"/>
              </a:rPr>
              <a:t>createRadialGradient() 方法</a:t>
            </a:r>
            <a:endParaRPr sz="2400">
              <a:latin typeface="微软雅黑" panose="020B0503020204020204" charset="-122"/>
            </a:endParaRPr>
          </a:p>
          <a:p>
            <a:pPr latinLnBrk="1">
              <a:lnSpc>
                <a:spcPct val="150000"/>
              </a:lnSpc>
              <a:spcAft>
                <a:spcPts val="600"/>
              </a:spcAft>
            </a:pPr>
            <a:r>
              <a:rPr sz="2400">
                <a:latin typeface="微软雅黑" panose="020B0503020204020204" charset="-122"/>
              </a:rPr>
              <a:t>create</a:t>
            </a:r>
            <a:r>
              <a:rPr sz="2400">
                <a:latin typeface="微软雅黑" panose="020B0503020204020204" charset="-122"/>
                <a:sym typeface="+mn-ea"/>
              </a:rPr>
              <a:t>Radia</a:t>
            </a:r>
            <a:r>
              <a:rPr lang="en-US" sz="2400">
                <a:latin typeface="微软雅黑" panose="020B0503020204020204" charset="-122"/>
                <a:sym typeface="+mn-ea"/>
              </a:rPr>
              <a:t>l</a:t>
            </a:r>
            <a:r>
              <a:rPr sz="2400">
                <a:latin typeface="微软雅黑" panose="020B0503020204020204" charset="-122"/>
              </a:rPr>
              <a:t>Gradient() 方法创建放射状/圆形渐变对象。</a:t>
            </a:r>
            <a:endParaRPr sz="2400">
              <a:latin typeface="微软雅黑" panose="020B0503020204020204" charset="-122"/>
            </a:endParaRPr>
          </a:p>
          <a:p>
            <a:pPr latinLnBrk="1">
              <a:lnSpc>
                <a:spcPct val="150000"/>
              </a:lnSpc>
              <a:spcAft>
                <a:spcPts val="600"/>
              </a:spcAft>
            </a:pPr>
            <a:r>
              <a:rPr sz="2400">
                <a:latin typeface="微软雅黑" panose="020B0503020204020204" charset="-122"/>
              </a:rPr>
              <a:t>渐变可用于填充矩形、圆形、线条、文本等等。</a:t>
            </a:r>
            <a:endParaRPr sz="2400">
              <a:latin typeface="微软雅黑" panose="020B0503020204020204" charset="-122"/>
            </a:endParaRPr>
          </a:p>
          <a:p>
            <a:pPr latinLnBrk="1">
              <a:lnSpc>
                <a:spcPct val="150000"/>
              </a:lnSpc>
              <a:spcAft>
                <a:spcPts val="600"/>
              </a:spcAft>
            </a:pPr>
            <a:r>
              <a:rPr sz="2400">
                <a:latin typeface="微软雅黑" panose="020B0503020204020204" charset="-122"/>
              </a:rPr>
              <a:t>         该对象作为 strokeStyle 或 fillStyle 属性的值。</a:t>
            </a:r>
            <a:endParaRPr sz="2400">
              <a:latin typeface="微软雅黑" panose="020B0503020204020204" charset="-122"/>
            </a:endParaRPr>
          </a:p>
          <a:p>
            <a:pPr latinLnBrk="1">
              <a:lnSpc>
                <a:spcPct val="150000"/>
              </a:lnSpc>
              <a:spcAft>
                <a:spcPts val="600"/>
              </a:spcAft>
            </a:pPr>
            <a:r>
              <a:rPr sz="2400">
                <a:latin typeface="微软雅黑" panose="020B0503020204020204" charset="-122"/>
              </a:rPr>
              <a:t>         使用 addColorStop() 方法规定不同的颜色，以及在 gradient 对象中的何处定位颜色。</a:t>
            </a:r>
            <a:endParaRPr sz="2400">
              <a:latin typeface="微软雅黑" panose="020B0503020204020204" charset="-122"/>
            </a:endParaRPr>
          </a:p>
          <a:p>
            <a:pPr latinLnBrk="1">
              <a:lnSpc>
                <a:spcPct val="150000"/>
              </a:lnSpc>
              <a:spcAft>
                <a:spcPts val="600"/>
              </a:spcAft>
            </a:pPr>
            <a:endParaRPr sz="2400">
              <a:latin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/>
          <p:nvPr>
            <p:ph type="title"/>
          </p:nvPr>
        </p:nvSpPr>
        <p:spPr>
          <a:xfrm>
            <a:off x="1773238" y="96838"/>
            <a:ext cx="5600700" cy="517525"/>
          </a:xfrm>
        </p:spPr>
        <p:txBody>
          <a:bodyPr wrap="square" lIns="35723" tIns="35723" rIns="35723" bIns="35723" anchor="ctr">
            <a:normAutofit fontScale="90000"/>
          </a:bodyPr>
          <a:p>
            <a:pPr marL="342900" indent="-342900" eaLnBrk="1" hangingPunct="1"/>
            <a:r>
              <a:rPr lang="zh-CN" altLang="en-US" sz="4000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基础知识</a:t>
            </a:r>
            <a:endParaRPr lang="zh-CN" altLang="en-US" sz="4000" b="1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219" name="Rectangle 1"/>
          <p:cNvSpPr/>
          <p:nvPr/>
        </p:nvSpPr>
        <p:spPr>
          <a:xfrm>
            <a:off x="792163" y="1082675"/>
            <a:ext cx="7696200" cy="4431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atinLnBrk="1">
              <a:lnSpc>
                <a:spcPct val="150000"/>
              </a:lnSpc>
              <a:spcAft>
                <a:spcPts val="600"/>
              </a:spcAft>
            </a:pPr>
            <a:r>
              <a:rPr lang="en-US" sz="2400">
                <a:latin typeface="微软雅黑" panose="020B0503020204020204" charset="-122"/>
              </a:rPr>
              <a:t>c</a:t>
            </a:r>
            <a:r>
              <a:rPr sz="2400">
                <a:latin typeface="微软雅黑" panose="020B0503020204020204" charset="-122"/>
              </a:rPr>
              <a:t>t</a:t>
            </a:r>
            <a:r>
              <a:rPr lang="en-US" sz="2400">
                <a:latin typeface="微软雅黑" panose="020B0503020204020204" charset="-122"/>
              </a:rPr>
              <a:t>x</a:t>
            </a:r>
            <a:r>
              <a:rPr sz="2400">
                <a:latin typeface="微软雅黑" panose="020B0503020204020204" charset="-122"/>
              </a:rPr>
              <a:t>.createRadialGradient(x0,y0,r0,x1,y1,r1);</a:t>
            </a:r>
            <a:endParaRPr sz="2400">
              <a:latin typeface="微软雅黑" panose="020B0503020204020204" charset="-122"/>
            </a:endParaRPr>
          </a:p>
          <a:p>
            <a:pPr lvl="1" latinLnBrk="1">
              <a:lnSpc>
                <a:spcPct val="150000"/>
              </a:lnSpc>
              <a:spcAft>
                <a:spcPts val="600"/>
              </a:spcAft>
            </a:pPr>
            <a:r>
              <a:rPr sz="2400">
                <a:latin typeface="微软雅黑" panose="020B0503020204020204" charset="-122"/>
              </a:rPr>
              <a:t>x0	渐变的开始圆的 x 坐标</a:t>
            </a:r>
            <a:endParaRPr sz="2400">
              <a:latin typeface="微软雅黑" panose="020B0503020204020204" charset="-122"/>
            </a:endParaRPr>
          </a:p>
          <a:p>
            <a:pPr lvl="1" latinLnBrk="1">
              <a:lnSpc>
                <a:spcPct val="150000"/>
              </a:lnSpc>
              <a:spcAft>
                <a:spcPts val="600"/>
              </a:spcAft>
            </a:pPr>
            <a:r>
              <a:rPr sz="2400">
                <a:latin typeface="微软雅黑" panose="020B0503020204020204" charset="-122"/>
              </a:rPr>
              <a:t>y0	渐变的开始圆的 y 坐标</a:t>
            </a:r>
            <a:endParaRPr sz="2400">
              <a:latin typeface="微软雅黑" panose="020B0503020204020204" charset="-122"/>
            </a:endParaRPr>
          </a:p>
          <a:p>
            <a:pPr lvl="1" latinLnBrk="1">
              <a:lnSpc>
                <a:spcPct val="150000"/>
              </a:lnSpc>
              <a:spcAft>
                <a:spcPts val="600"/>
              </a:spcAft>
            </a:pPr>
            <a:r>
              <a:rPr sz="2400">
                <a:latin typeface="微软雅黑" panose="020B0503020204020204" charset="-122"/>
              </a:rPr>
              <a:t>r0	开始圆的半径</a:t>
            </a:r>
            <a:endParaRPr sz="2400">
              <a:latin typeface="微软雅黑" panose="020B0503020204020204" charset="-122"/>
            </a:endParaRPr>
          </a:p>
          <a:p>
            <a:pPr lvl="1" latinLnBrk="1">
              <a:lnSpc>
                <a:spcPct val="150000"/>
              </a:lnSpc>
              <a:spcAft>
                <a:spcPts val="600"/>
              </a:spcAft>
            </a:pPr>
            <a:r>
              <a:rPr sz="2400">
                <a:latin typeface="微软雅黑" panose="020B0503020204020204" charset="-122"/>
              </a:rPr>
              <a:t>x1	渐变的结束圆的 x 坐标</a:t>
            </a:r>
            <a:endParaRPr sz="2400">
              <a:latin typeface="微软雅黑" panose="020B0503020204020204" charset="-122"/>
            </a:endParaRPr>
          </a:p>
          <a:p>
            <a:pPr lvl="1" latinLnBrk="1">
              <a:lnSpc>
                <a:spcPct val="150000"/>
              </a:lnSpc>
              <a:spcAft>
                <a:spcPts val="600"/>
              </a:spcAft>
            </a:pPr>
            <a:r>
              <a:rPr sz="2400">
                <a:latin typeface="微软雅黑" panose="020B0503020204020204" charset="-122"/>
              </a:rPr>
              <a:t>y1	渐变的结束圆的 y 坐标</a:t>
            </a:r>
            <a:endParaRPr sz="2400">
              <a:latin typeface="微软雅黑" panose="020B0503020204020204" charset="-122"/>
            </a:endParaRPr>
          </a:p>
          <a:p>
            <a:pPr lvl="1" latinLnBrk="1">
              <a:lnSpc>
                <a:spcPct val="150000"/>
              </a:lnSpc>
              <a:spcAft>
                <a:spcPts val="600"/>
              </a:spcAft>
            </a:pPr>
            <a:r>
              <a:rPr sz="2400">
                <a:latin typeface="微软雅黑" panose="020B0503020204020204" charset="-122"/>
              </a:rPr>
              <a:t>r1	结束圆的半径</a:t>
            </a:r>
            <a:endParaRPr sz="2400">
              <a:latin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/>
          <p:nvPr>
            <p:ph type="title"/>
          </p:nvPr>
        </p:nvSpPr>
        <p:spPr>
          <a:xfrm>
            <a:off x="1773238" y="96838"/>
            <a:ext cx="5600700" cy="517525"/>
          </a:xfrm>
        </p:spPr>
        <p:txBody>
          <a:bodyPr wrap="square" lIns="35723" tIns="35723" rIns="35723" bIns="35723" anchor="ctr">
            <a:normAutofit fontScale="90000"/>
          </a:bodyPr>
          <a:p>
            <a:pPr marL="342900" indent="-342900" eaLnBrk="1" hangingPunct="1"/>
            <a:r>
              <a:rPr lang="zh-CN" altLang="en-US" sz="4000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基础知识</a:t>
            </a:r>
            <a:endParaRPr lang="zh-CN" altLang="en-US" sz="4000" b="1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219" name="Rectangle 1"/>
          <p:cNvSpPr/>
          <p:nvPr/>
        </p:nvSpPr>
        <p:spPr>
          <a:xfrm>
            <a:off x="792163" y="1082675"/>
            <a:ext cx="7696200" cy="43541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atinLnBrk="1">
              <a:lnSpc>
                <a:spcPct val="150000"/>
              </a:lnSpc>
              <a:spcAft>
                <a:spcPts val="600"/>
              </a:spcAft>
            </a:pPr>
            <a:r>
              <a:rPr sz="2400">
                <a:latin typeface="微软雅黑" panose="020B0503020204020204" charset="-122"/>
              </a:rPr>
              <a:t>createLinearGradient() 方法</a:t>
            </a:r>
            <a:endParaRPr sz="2400">
              <a:latin typeface="微软雅黑" panose="020B0503020204020204" charset="-122"/>
            </a:endParaRPr>
          </a:p>
          <a:p>
            <a:pPr latinLnBrk="1">
              <a:lnSpc>
                <a:spcPct val="150000"/>
              </a:lnSpc>
              <a:spcAft>
                <a:spcPts val="600"/>
              </a:spcAft>
            </a:pPr>
            <a:r>
              <a:rPr sz="2400">
                <a:latin typeface="微软雅黑" panose="020B0503020204020204" charset="-122"/>
              </a:rPr>
              <a:t>createLinearGradient() 方法创建线性的渐变对象。</a:t>
            </a:r>
            <a:endParaRPr sz="2400">
              <a:latin typeface="微软雅黑" panose="020B0503020204020204" charset="-122"/>
            </a:endParaRPr>
          </a:p>
          <a:p>
            <a:pPr latinLnBrk="1">
              <a:lnSpc>
                <a:spcPct val="150000"/>
              </a:lnSpc>
              <a:spcAft>
                <a:spcPts val="600"/>
              </a:spcAft>
            </a:pPr>
            <a:r>
              <a:rPr sz="2400">
                <a:latin typeface="微软雅黑" panose="020B0503020204020204" charset="-122"/>
              </a:rPr>
              <a:t>渐变可用于填充矩形、圆形、线条、文本等等。</a:t>
            </a:r>
            <a:endParaRPr sz="2400">
              <a:latin typeface="微软雅黑" panose="020B0503020204020204" charset="-122"/>
            </a:endParaRPr>
          </a:p>
          <a:p>
            <a:pPr latinLnBrk="1">
              <a:lnSpc>
                <a:spcPct val="150000"/>
              </a:lnSpc>
              <a:spcAft>
                <a:spcPts val="600"/>
              </a:spcAft>
            </a:pPr>
            <a:r>
              <a:rPr sz="2400">
                <a:latin typeface="微软雅黑" panose="020B0503020204020204" charset="-122"/>
              </a:rPr>
              <a:t>         该对象作为 strokeStyle 或 fillStyle 属性的值。</a:t>
            </a:r>
            <a:endParaRPr sz="2400">
              <a:latin typeface="微软雅黑" panose="020B0503020204020204" charset="-122"/>
            </a:endParaRPr>
          </a:p>
          <a:p>
            <a:pPr latinLnBrk="1">
              <a:lnSpc>
                <a:spcPct val="150000"/>
              </a:lnSpc>
              <a:spcAft>
                <a:spcPts val="600"/>
              </a:spcAft>
            </a:pPr>
            <a:r>
              <a:rPr sz="2400">
                <a:latin typeface="微软雅黑" panose="020B0503020204020204" charset="-122"/>
              </a:rPr>
              <a:t>         使用 addColorStop() 方法规定不同的颜色，以及在 gradient 对象中的何处定位颜色。</a:t>
            </a:r>
            <a:endParaRPr sz="2400">
              <a:latin typeface="微软雅黑" panose="020B0503020204020204" charset="-122"/>
            </a:endParaRPr>
          </a:p>
          <a:p>
            <a:pPr latinLnBrk="1">
              <a:lnSpc>
                <a:spcPct val="150000"/>
              </a:lnSpc>
              <a:spcAft>
                <a:spcPts val="600"/>
              </a:spcAft>
            </a:pPr>
            <a:endParaRPr sz="2400">
              <a:latin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/>
          <p:nvPr>
            <p:ph type="title"/>
          </p:nvPr>
        </p:nvSpPr>
        <p:spPr>
          <a:xfrm>
            <a:off x="1773238" y="96838"/>
            <a:ext cx="5600700" cy="517525"/>
          </a:xfrm>
        </p:spPr>
        <p:txBody>
          <a:bodyPr wrap="square" lIns="35723" tIns="35723" rIns="35723" bIns="35723" anchor="ctr">
            <a:normAutofit fontScale="90000"/>
          </a:bodyPr>
          <a:p>
            <a:pPr marL="342900" indent="-342900" eaLnBrk="1" hangingPunct="1"/>
            <a:r>
              <a:rPr lang="zh-CN" altLang="en-US" sz="4000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基础知识</a:t>
            </a:r>
            <a:endParaRPr lang="zh-CN" altLang="en-US" sz="4000" b="1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219" name="Rectangle 1"/>
          <p:cNvSpPr/>
          <p:nvPr/>
        </p:nvSpPr>
        <p:spPr>
          <a:xfrm>
            <a:off x="792163" y="1082675"/>
            <a:ext cx="7696200" cy="31692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1" latinLnBrk="1">
              <a:lnSpc>
                <a:spcPct val="150000"/>
              </a:lnSpc>
              <a:spcAft>
                <a:spcPts val="600"/>
              </a:spcAft>
            </a:pPr>
            <a:r>
              <a:rPr sz="2400">
                <a:latin typeface="微软雅黑" panose="020B0503020204020204" charset="-122"/>
              </a:rPr>
              <a:t>context.createLinearGradient(x0,y0,x1,y1);	</a:t>
            </a:r>
            <a:endParaRPr sz="2400">
              <a:latin typeface="微软雅黑" panose="020B0503020204020204" charset="-122"/>
            </a:endParaRPr>
          </a:p>
          <a:p>
            <a:pPr lvl="1" latinLnBrk="1">
              <a:lnSpc>
                <a:spcPct val="150000"/>
              </a:lnSpc>
              <a:spcAft>
                <a:spcPts val="600"/>
              </a:spcAft>
            </a:pPr>
            <a:r>
              <a:rPr lang="en-US" sz="2400">
                <a:latin typeface="微软雅黑" panose="020B0503020204020204" charset="-122"/>
              </a:rPr>
              <a:t>x0</a:t>
            </a:r>
            <a:r>
              <a:rPr sz="2400">
                <a:latin typeface="微软雅黑" panose="020B0503020204020204" charset="-122"/>
              </a:rPr>
              <a:t>渐变开始点的 x 坐标</a:t>
            </a:r>
            <a:endParaRPr sz="2400">
              <a:latin typeface="微软雅黑" panose="020B0503020204020204" charset="-122"/>
            </a:endParaRPr>
          </a:p>
          <a:p>
            <a:pPr lvl="1" latinLnBrk="1">
              <a:lnSpc>
                <a:spcPct val="150000"/>
              </a:lnSpc>
              <a:spcAft>
                <a:spcPts val="600"/>
              </a:spcAft>
            </a:pPr>
            <a:r>
              <a:rPr sz="2400">
                <a:latin typeface="微软雅黑" panose="020B0503020204020204" charset="-122"/>
              </a:rPr>
              <a:t>y0	渐变开始点的 y 坐标</a:t>
            </a:r>
            <a:endParaRPr sz="2400">
              <a:latin typeface="微软雅黑" panose="020B0503020204020204" charset="-122"/>
            </a:endParaRPr>
          </a:p>
          <a:p>
            <a:pPr lvl="1" latinLnBrk="1">
              <a:lnSpc>
                <a:spcPct val="150000"/>
              </a:lnSpc>
              <a:spcAft>
                <a:spcPts val="600"/>
              </a:spcAft>
            </a:pPr>
            <a:r>
              <a:rPr sz="2400">
                <a:latin typeface="微软雅黑" panose="020B0503020204020204" charset="-122"/>
              </a:rPr>
              <a:t>x1	渐变结束点的 x 坐标</a:t>
            </a:r>
            <a:endParaRPr sz="2400">
              <a:latin typeface="微软雅黑" panose="020B0503020204020204" charset="-122"/>
            </a:endParaRPr>
          </a:p>
          <a:p>
            <a:pPr lvl="1" latinLnBrk="1">
              <a:lnSpc>
                <a:spcPct val="150000"/>
              </a:lnSpc>
              <a:spcAft>
                <a:spcPts val="600"/>
              </a:spcAft>
            </a:pPr>
            <a:r>
              <a:rPr sz="2400">
                <a:latin typeface="微软雅黑" panose="020B0503020204020204" charset="-122"/>
              </a:rPr>
              <a:t>y1	渐变结束点的 y 坐标</a:t>
            </a:r>
            <a:endParaRPr sz="2400">
              <a:latin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8200" y="2828919"/>
            <a:ext cx="10515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理解并练习今天所学内容</a:t>
            </a:r>
            <a:endParaRPr kumimoji="1" lang="zh-CN" altLang="en-US" sz="3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kumimoji="1"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kumimoji="1"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kumimoji="1" lang="en-US" altLang="zh-CN" sz="4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thanks</a:t>
            </a:r>
            <a:endParaRPr kumimoji="1" lang="zh-CN" altLang="en-US" sz="4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</Words>
  <Application>WPS 演示</Application>
  <PresentationFormat>宽屏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华文楷体</vt:lpstr>
      <vt:lpstr>微软雅黑</vt:lpstr>
      <vt:lpstr>Arial Unicode MS</vt:lpstr>
      <vt:lpstr>Calibri Light</vt:lpstr>
      <vt:lpstr>Calibri</vt:lpstr>
      <vt:lpstr>Office 主题</vt:lpstr>
      <vt:lpstr>canvas画布 </vt:lpstr>
      <vt:lpstr>基础知识</vt:lpstr>
      <vt:lpstr>基础知识</vt:lpstr>
      <vt:lpstr>基础知识</vt:lpstr>
      <vt:lpstr>基础知识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基础知识</dc:title>
  <dc:creator>guorong tao</dc:creator>
  <cp:lastModifiedBy>慧忍</cp:lastModifiedBy>
  <cp:revision>326</cp:revision>
  <dcterms:created xsi:type="dcterms:W3CDTF">2016-01-06T07:24:00Z</dcterms:created>
  <dcterms:modified xsi:type="dcterms:W3CDTF">2020-11-27T07:44:33Z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