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84" r:id="rId4"/>
    <p:sldId id="257" r:id="rId5"/>
    <p:sldId id="258" r:id="rId7"/>
    <p:sldId id="259" r:id="rId8"/>
    <p:sldId id="260" r:id="rId9"/>
    <p:sldId id="261" r:id="rId10"/>
    <p:sldId id="262" r:id="rId11"/>
    <p:sldId id="263" r:id="rId12"/>
    <p:sldId id="264" r:id="rId13"/>
    <p:sldId id="265" r:id="rId14"/>
    <p:sldId id="373" r:id="rId15"/>
    <p:sldId id="374" r:id="rId16"/>
    <p:sldId id="376" r:id="rId17"/>
    <p:sldId id="377" r:id="rId18"/>
    <p:sldId id="378" r:id="rId19"/>
    <p:sldId id="379" r:id="rId20"/>
    <p:sldId id="266" r:id="rId21"/>
    <p:sldId id="267" r:id="rId22"/>
    <p:sldId id="320" r:id="rId23"/>
    <p:sldId id="268" r:id="rId24"/>
    <p:sldId id="435" r:id="rId25"/>
    <p:sldId id="270" r:id="rId26"/>
    <p:sldId id="271" r:id="rId27"/>
    <p:sldId id="485" r:id="rId28"/>
    <p:sldId id="486" r:id="rId29"/>
    <p:sldId id="273" r:id="rId30"/>
    <p:sldId id="272" r:id="rId31"/>
    <p:sldId id="487" r:id="rId32"/>
    <p:sldId id="274" r:id="rId33"/>
    <p:sldId id="275" r:id="rId34"/>
    <p:sldId id="276" r:id="rId35"/>
    <p:sldId id="277" r:id="rId36"/>
    <p:sldId id="278" r:id="rId37"/>
    <p:sldId id="279" r:id="rId38"/>
    <p:sldId id="280" r:id="rId39"/>
    <p:sldId id="488" r:id="rId40"/>
    <p:sldId id="281" r:id="rId41"/>
    <p:sldId id="282" r:id="rId42"/>
    <p:sldId id="283" r:id="rId43"/>
    <p:sldId id="284" r:id="rId44"/>
    <p:sldId id="285" r:id="rId45"/>
    <p:sldId id="492" r:id="rId46"/>
    <p:sldId id="493" r:id="rId47"/>
    <p:sldId id="286" r:id="rId48"/>
    <p:sldId id="287" r:id="rId49"/>
    <p:sldId id="288" r:id="rId50"/>
    <p:sldId id="289" r:id="rId51"/>
    <p:sldId id="490" r:id="rId52"/>
    <p:sldId id="491" r:id="rId53"/>
    <p:sldId id="489" r:id="rId54"/>
    <p:sldId id="291" r:id="rId55"/>
    <p:sldId id="292" r:id="rId56"/>
    <p:sldId id="293" r:id="rId57"/>
    <p:sldId id="294" r:id="rId58"/>
    <p:sldId id="295" r:id="rId59"/>
    <p:sldId id="296" r:id="rId60"/>
    <p:sldId id="297" r:id="rId61"/>
    <p:sldId id="298" r:id="rId62"/>
    <p:sldId id="300" r:id="rId63"/>
    <p:sldId id="299" r:id="rId64"/>
    <p:sldId id="301" r:id="rId65"/>
    <p:sldId id="302" r:id="rId66"/>
    <p:sldId id="303" r:id="rId67"/>
    <p:sldId id="305" r:id="rId68"/>
    <p:sldId id="306" r:id="rId69"/>
    <p:sldId id="307" r:id="rId70"/>
    <p:sldId id="308" r:id="rId71"/>
    <p:sldId id="309" r:id="rId72"/>
    <p:sldId id="310" r:id="rId73"/>
    <p:sldId id="311" r:id="rId74"/>
    <p:sldId id="312" r:id="rId75"/>
    <p:sldId id="313" r:id="rId76"/>
    <p:sldId id="314" r:id="rId77"/>
    <p:sldId id="316" r:id="rId78"/>
    <p:sldId id="315" r:id="rId79"/>
    <p:sldId id="318" r:id="rId80"/>
    <p:sldId id="319" r:id="rId8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2" name="Shape 72"/>
          <p:cNvSpPr/>
          <p:nvPr>
            <p:ph type="sldImg"/>
          </p:nvPr>
        </p:nvSpPr>
        <p:spPr>
          <a:xfrm>
            <a:off x="1143000" y="685800"/>
            <a:ext cx="4572000" cy="3429000"/>
          </a:xfrm>
          <a:prstGeom prst="rect">
            <a:avLst/>
          </a:prstGeom>
        </p:spPr>
        <p:txBody>
          <a:bodyPr/>
          <a:lstStyle/>
          <a:p/>
        </p:txBody>
      </p:sp>
      <p:sp>
        <p:nvSpPr>
          <p:cNvPr id="73" name="Shape 7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642620" latinLnBrk="0">
      <a:spcBef>
        <a:spcPts val="200"/>
      </a:spcBef>
      <a:defRPr sz="800">
        <a:latin typeface="+mn-lt"/>
        <a:ea typeface="+mn-ea"/>
        <a:cs typeface="+mn-cs"/>
        <a:sym typeface="Calibri" panose="020F0502020204030204"/>
      </a:defRPr>
    </a:lvl1pPr>
    <a:lvl2pPr indent="228600" defTabSz="642620" latinLnBrk="0">
      <a:spcBef>
        <a:spcPts val="200"/>
      </a:spcBef>
      <a:defRPr sz="800">
        <a:latin typeface="+mn-lt"/>
        <a:ea typeface="+mn-ea"/>
        <a:cs typeface="+mn-cs"/>
        <a:sym typeface="Calibri" panose="020F0502020204030204"/>
      </a:defRPr>
    </a:lvl2pPr>
    <a:lvl3pPr indent="457200" defTabSz="642620" latinLnBrk="0">
      <a:spcBef>
        <a:spcPts val="200"/>
      </a:spcBef>
      <a:defRPr sz="800">
        <a:latin typeface="+mn-lt"/>
        <a:ea typeface="+mn-ea"/>
        <a:cs typeface="+mn-cs"/>
        <a:sym typeface="Calibri" panose="020F0502020204030204"/>
      </a:defRPr>
    </a:lvl3pPr>
    <a:lvl4pPr indent="685800" defTabSz="642620" latinLnBrk="0">
      <a:spcBef>
        <a:spcPts val="200"/>
      </a:spcBef>
      <a:defRPr sz="800">
        <a:latin typeface="+mn-lt"/>
        <a:ea typeface="+mn-ea"/>
        <a:cs typeface="+mn-cs"/>
        <a:sym typeface="Calibri" panose="020F0502020204030204"/>
      </a:defRPr>
    </a:lvl4pPr>
    <a:lvl5pPr indent="914400" defTabSz="642620" latinLnBrk="0">
      <a:spcBef>
        <a:spcPts val="200"/>
      </a:spcBef>
      <a:defRPr sz="800">
        <a:latin typeface="+mn-lt"/>
        <a:ea typeface="+mn-ea"/>
        <a:cs typeface="+mn-cs"/>
        <a:sym typeface="Calibri" panose="020F0502020204030204"/>
      </a:defRPr>
    </a:lvl5pPr>
    <a:lvl6pPr indent="1143000" defTabSz="642620" latinLnBrk="0">
      <a:spcBef>
        <a:spcPts val="200"/>
      </a:spcBef>
      <a:defRPr sz="800">
        <a:latin typeface="+mn-lt"/>
        <a:ea typeface="+mn-ea"/>
        <a:cs typeface="+mn-cs"/>
        <a:sym typeface="Calibri" panose="020F0502020204030204"/>
      </a:defRPr>
    </a:lvl6pPr>
    <a:lvl7pPr indent="1371600" defTabSz="642620" latinLnBrk="0">
      <a:spcBef>
        <a:spcPts val="200"/>
      </a:spcBef>
      <a:defRPr sz="800">
        <a:latin typeface="+mn-lt"/>
        <a:ea typeface="+mn-ea"/>
        <a:cs typeface="+mn-cs"/>
        <a:sym typeface="Calibri" panose="020F0502020204030204"/>
      </a:defRPr>
    </a:lvl7pPr>
    <a:lvl8pPr indent="1600200" defTabSz="642620" latinLnBrk="0">
      <a:spcBef>
        <a:spcPts val="200"/>
      </a:spcBef>
      <a:defRPr sz="800">
        <a:latin typeface="+mn-lt"/>
        <a:ea typeface="+mn-ea"/>
        <a:cs typeface="+mn-cs"/>
        <a:sym typeface="Calibri" panose="020F0502020204030204"/>
      </a:defRPr>
    </a:lvl8pPr>
    <a:lvl9pPr indent="1828800" defTabSz="642620" latinLnBrk="0">
      <a:spcBef>
        <a:spcPts val="200"/>
      </a:spcBef>
      <a:defRPr sz="8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navigator是在JavaScript中的一个独立的对象，他用于提供用户所使用的浏览器以及操作系统等信息，以navigator对象属性的形式来提供。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1）数字0~9比字母要小。如"7"&lt;"F"；2）数字0比数字9要小，并按0到9顺序递增。如"3"&lt;"8"3）字母A比字母Z要小，并按A到Z顺序递增。如"A"&lt;"Z"；4）同个字母的大写字母比小写字母要小。如"A"&lt;"a"。</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dirty="0">
                <a:sym typeface="+mn-ea"/>
              </a:rPr>
              <a:t>与 </a:t>
            </a:r>
            <a:r>
              <a:rPr lang="en-US" altLang="x-none" dirty="0">
                <a:sym typeface="+mn-ea"/>
              </a:rPr>
              <a:t> </a:t>
            </a:r>
            <a:r>
              <a:rPr lang="zh-CN" altLang="en-US" dirty="0">
                <a:sym typeface="+mn-ea"/>
              </a:rPr>
              <a:t>如果</a:t>
            </a:r>
            <a:r>
              <a:rPr lang="en-US" altLang="x-none" dirty="0">
                <a:sym typeface="+mn-ea"/>
              </a:rPr>
              <a:t>&amp;&amp;</a:t>
            </a:r>
            <a:r>
              <a:rPr lang="zh-CN" altLang="en-US" dirty="0">
                <a:sym typeface="+mn-ea"/>
              </a:rPr>
              <a:t>前面的表达式不成立，自动不执行后面的表达式      或   如果</a:t>
            </a:r>
            <a:r>
              <a:rPr lang="en-US" altLang="x-none" dirty="0">
                <a:sym typeface="+mn-ea"/>
              </a:rPr>
              <a:t>||</a:t>
            </a:r>
            <a:r>
              <a:rPr lang="zh-CN" altLang="en-US" dirty="0">
                <a:sym typeface="+mn-ea"/>
              </a:rPr>
              <a:t>前面的表达式成立，自动不执行后面的表达式</a:t>
            </a:r>
            <a:endParaRPr lang="zh-CN" altLang="en-US"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6" name="Shape 6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zoom/>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3.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ph type="title" idx="4294967295"/>
          </p:nvPr>
        </p:nvSpPr>
        <p:spPr>
          <a:xfrm>
            <a:off x="0" y="2693035"/>
            <a:ext cx="10366375" cy="1471930"/>
          </a:xfrm>
          <a:prstGeom prst="rect">
            <a:avLst/>
          </a:prstGeom>
        </p:spPr>
        <p:txBody>
          <a:bodyPr lIns="47635" tIns="47635" rIns="47635" bIns="47635" anchor="b"/>
          <a:lstStyle>
            <a:lvl1pPr marL="0" indent="0" algn="ctr">
              <a:defRPr sz="8000">
                <a:latin typeface="华文楷体" panose="02010600040101010101" charset="-122"/>
                <a:ea typeface="华文楷体" panose="02010600040101010101" charset="-122"/>
                <a:cs typeface="华文楷体" panose="02010600040101010101" charset="-122"/>
                <a:sym typeface="华文楷体" panose="02010600040101010101" charset="-122"/>
              </a:defRPr>
            </a:lvl1pPr>
          </a:lstStyle>
          <a:p>
            <a:r>
              <a:t>javascript</a:t>
            </a:r>
            <a:r>
              <a:rPr lang="zh-CN"/>
              <a:t>基础  </a:t>
            </a:r>
            <a:endParaRPr lang="zh-C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a:solidFill>
                  <a:srgbClr val="FF0000"/>
                </a:solidFill>
              </a:rPr>
              <a:t>javascript能干什么</a:t>
            </a:r>
            <a:endParaRPr>
              <a:solidFill>
                <a:srgbClr val="FF0000"/>
              </a:solidFill>
            </a:endParaRPr>
          </a:p>
        </p:txBody>
      </p:sp>
      <p:sp>
        <p:nvSpPr>
          <p:cNvPr id="101" name="Shape 101"/>
          <p:cNvSpPr/>
          <p:nvPr/>
        </p:nvSpPr>
        <p:spPr>
          <a:xfrm>
            <a:off x="983412" y="1196986"/>
            <a:ext cx="10379238" cy="447929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1. 表单验证：是JS最基本的功能。</a:t>
            </a:r>
            <a:endParaRPr sz="3200"/>
          </a:p>
          <a:p>
            <a:pPr>
              <a:defRPr sz="30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2. 动态HTML：可以实现一些动态的、重复的效果。</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3. 交互式：人机交互，通过键盘或鼠标，与网页中的元素进行交互。</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en-US" sz="3200">
                <a:sym typeface="+mn-ea"/>
              </a:rPr>
              <a:t>4</a:t>
            </a:r>
            <a:r>
              <a:rPr sz="3200">
                <a:sym typeface="+mn-ea"/>
              </a:rPr>
              <a:t>、 少量数据查找：能够实现在当前网页中进行字符串的查找和替换。</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为什么要学习javascript</a:t>
            </a:r>
          </a:p>
        </p:txBody>
      </p:sp>
      <p:sp>
        <p:nvSpPr>
          <p:cNvPr id="104" name="Shape 104"/>
          <p:cNvSpPr/>
          <p:nvPr/>
        </p:nvSpPr>
        <p:spPr>
          <a:xfrm>
            <a:off x="1055802" y="1844585"/>
            <a:ext cx="10379238" cy="205994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en-US" sz="3200"/>
              <a:t>5</a:t>
            </a:r>
            <a:r>
              <a:rPr sz="3200"/>
              <a:t>、AJAX核心技术：AJAX即异步JavaScript+XML。该对象提供一种支持异步请求的技术，使客户端可以使用JavaScript向服务器提出请求并处理响应，但并不影响用户在客户端的浏览。</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olidFill>
                  <a:srgbClr val="FF0000"/>
                </a:solidFill>
                <a:sym typeface="+mn-ea"/>
              </a:rPr>
              <a:t>javascript</a:t>
            </a:r>
            <a:r>
              <a:rPr lang="zh-CN">
                <a:solidFill>
                  <a:srgbClr val="FF0000"/>
                </a:solidFill>
                <a:ea typeface="宋体" panose="02010600030101010101" pitchFamily="2" charset="-122"/>
                <a:sym typeface="+mn-ea"/>
              </a:rPr>
              <a:t>的组成</a:t>
            </a:r>
            <a:br>
              <a:rPr>
                <a:sym typeface="+mn-ea"/>
              </a:rPr>
            </a:br>
            <a:endParaRPr lang="zh-CN" altLang="en-US"/>
          </a:p>
        </p:txBody>
      </p:sp>
      <p:sp>
        <p:nvSpPr>
          <p:cNvPr id="16386" name="文本占位符 16386"/>
          <p:cNvSpPr>
            <a:spLocks noGrp="1"/>
          </p:cNvSpPr>
          <p:nvPr>
            <p:ph idx="1"/>
          </p:nvPr>
        </p:nvSpPr>
        <p:spPr>
          <a:xfrm>
            <a:off x="838200" y="1348105"/>
            <a:ext cx="10515600" cy="4351338"/>
          </a:xfrm>
        </p:spPr>
        <p:txBody>
          <a:bodyPr lIns="35723" tIns="35723" rIns="35723" bIns="35723" anchor="ctr">
            <a:normAutofit/>
          </a:bodyPr>
          <a:p>
            <a:pPr marL="0" indent="0">
              <a:buFont typeface="Wingdings" panose="05000000000000000000" pitchFamily="2" charset="2"/>
              <a:buNone/>
            </a:pPr>
            <a:r>
              <a:rPr lang="zh-CN" altLang="en-US" sz="3200" dirty="0">
                <a:latin typeface="微软雅黑" panose="020B0503020204020204" charset="-122"/>
                <a:ea typeface="微软雅黑" panose="020B0503020204020204" charset="-122"/>
                <a:sym typeface="Gill Sans" charset="0"/>
              </a:rPr>
              <a:t>JavaScript 的内容，包含以下三部分：</a:t>
            </a:r>
            <a:endParaRPr lang="zh-CN" altLang="en-US" sz="3200" dirty="0">
              <a:latin typeface="微软雅黑" panose="020B0503020204020204" charset="-122"/>
              <a:ea typeface="微软雅黑" panose="020B0503020204020204" charset="-122"/>
              <a:sym typeface="Gill Sans" charset="0"/>
            </a:endParaRPr>
          </a:p>
          <a:p>
            <a:pPr lvl="1">
              <a:lnSpc>
                <a:spcPct val="130000"/>
              </a:lnSpc>
              <a:buFont typeface="Wingdings" panose="05000000000000000000" pitchFamily="2" charset="2"/>
              <a:buNone/>
            </a:pPr>
            <a:r>
              <a:rPr lang="en-US" altLang="zh-CN" sz="2740" dirty="0">
                <a:latin typeface="微软雅黑" panose="020B0503020204020204" charset="-122"/>
                <a:ea typeface="微软雅黑" panose="020B0503020204020204" charset="-122"/>
                <a:sym typeface="Gill Sans" charset="0"/>
              </a:rPr>
              <a:t>	</a:t>
            </a:r>
            <a:r>
              <a:rPr lang="zh-CN" altLang="en-US" sz="2740" dirty="0">
                <a:solidFill>
                  <a:srgbClr val="FF0000"/>
                </a:solidFill>
                <a:latin typeface="微软雅黑" panose="020B0503020204020204" charset="-122"/>
                <a:ea typeface="微软雅黑" panose="020B0503020204020204" charset="-122"/>
                <a:sym typeface="Gill Sans" charset="0"/>
              </a:rPr>
              <a:t>ECMAScript（核心）</a:t>
            </a:r>
            <a:r>
              <a:rPr lang="zh-CN" altLang="en-US" sz="2740" dirty="0">
                <a:latin typeface="微软雅黑" panose="020B0503020204020204" charset="-122"/>
                <a:ea typeface="微软雅黑" panose="020B0503020204020204" charset="-122"/>
                <a:sym typeface="Gill Sans" charset="0"/>
              </a:rPr>
              <a:t>：JavaScript 语言基础；</a:t>
            </a:r>
            <a:endParaRPr lang="zh-CN" altLang="en-US" sz="2740" dirty="0">
              <a:latin typeface="微软雅黑" panose="020B0503020204020204" charset="-122"/>
              <a:ea typeface="微软雅黑" panose="020B0503020204020204" charset="-122"/>
              <a:sym typeface="Gill Sans" charset="0"/>
            </a:endParaRPr>
          </a:p>
          <a:p>
            <a:pPr lvl="1">
              <a:lnSpc>
                <a:spcPct val="130000"/>
              </a:lnSpc>
              <a:buFont typeface="Wingdings" panose="05000000000000000000" pitchFamily="2" charset="2"/>
              <a:buNone/>
            </a:pPr>
            <a:r>
              <a:rPr lang="zh-CN" altLang="en-US" sz="2740" dirty="0">
                <a:latin typeface="微软雅黑" panose="020B0503020204020204" charset="-122"/>
                <a:ea typeface="微软雅黑" panose="020B0503020204020204" charset="-122"/>
                <a:sym typeface="Gill Sans" charset="0"/>
              </a:rPr>
              <a:t>   DOM（文档对象模型）：规定了访问HTML的接口（处</a:t>
            </a:r>
            <a:r>
              <a:rPr lang="en-US" altLang="zh-CN" sz="2740" dirty="0">
                <a:latin typeface="微软雅黑" panose="020B0503020204020204" charset="-122"/>
                <a:ea typeface="微软雅黑" panose="020B0503020204020204" charset="-122"/>
                <a:sym typeface="Gill Sans" charset="0"/>
              </a:rPr>
              <a:t>						</a:t>
            </a:r>
            <a:r>
              <a:rPr lang="zh-CN" altLang="en-US" sz="2740" dirty="0">
                <a:latin typeface="微软雅黑" panose="020B0503020204020204" charset="-122"/>
                <a:ea typeface="微软雅黑" panose="020B0503020204020204" charset="-122"/>
                <a:sym typeface="Gill Sans" charset="0"/>
              </a:rPr>
              <a:t>理网页内容的方法和接口）；</a:t>
            </a:r>
            <a:endParaRPr lang="zh-CN" altLang="en-US" sz="2740" dirty="0">
              <a:latin typeface="微软雅黑" panose="020B0503020204020204" charset="-122"/>
              <a:ea typeface="微软雅黑" panose="020B0503020204020204" charset="-122"/>
              <a:sym typeface="Gill Sans" charset="0"/>
            </a:endParaRPr>
          </a:p>
          <a:p>
            <a:pPr lvl="1">
              <a:lnSpc>
                <a:spcPct val="130000"/>
              </a:lnSpc>
              <a:buFont typeface="Wingdings" panose="05000000000000000000" pitchFamily="2" charset="2"/>
              <a:buNone/>
            </a:pPr>
            <a:r>
              <a:rPr lang="en-US" altLang="zh-CN" sz="2740" dirty="0">
                <a:latin typeface="微软雅黑" panose="020B0503020204020204" charset="-122"/>
                <a:ea typeface="微软雅黑" panose="020B0503020204020204" charset="-122"/>
                <a:sym typeface="Gill Sans" charset="0"/>
              </a:rPr>
              <a:t>	</a:t>
            </a:r>
            <a:r>
              <a:rPr lang="zh-CN" altLang="en-US" sz="2740" dirty="0">
                <a:latin typeface="微软雅黑" panose="020B0503020204020204" charset="-122"/>
                <a:ea typeface="微软雅黑" panose="020B0503020204020204" charset="-122"/>
                <a:sym typeface="Gill Sans" charset="0"/>
              </a:rPr>
              <a:t>BOM（浏览器对象模型）：提供了独立于内容而在浏览器窗口之间进行交互的对象和方法。</a:t>
            </a:r>
            <a:endParaRPr lang="zh-CN" altLang="en-US" sz="2740" dirty="0">
              <a:latin typeface="微软雅黑" panose="020B0503020204020204" charset="-122"/>
              <a:ea typeface="微软雅黑" panose="020B0503020204020204" charset="-122"/>
              <a:sym typeface="Gill Sans" charset="0"/>
            </a:endParaRP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ym typeface="+mn-ea"/>
              </a:rPr>
              <a:t>javascript</a:t>
            </a:r>
            <a:r>
              <a:rPr lang="zh-CN">
                <a:ea typeface="宋体" panose="02010600030101010101" pitchFamily="2" charset="-122"/>
                <a:sym typeface="+mn-ea"/>
              </a:rPr>
              <a:t>的组成</a:t>
            </a:r>
            <a:br>
              <a:rPr>
                <a:sym typeface="+mn-ea"/>
              </a:rPr>
            </a:br>
            <a:endParaRPr lang="zh-CN" altLang="en-US"/>
          </a:p>
        </p:txBody>
      </p:sp>
      <p:sp>
        <p:nvSpPr>
          <p:cNvPr id="16386" name="文本占位符 16386"/>
          <p:cNvSpPr>
            <a:spLocks noGrp="1"/>
          </p:cNvSpPr>
          <p:nvPr>
            <p:ph idx="1"/>
          </p:nvPr>
        </p:nvSpPr>
        <p:spPr>
          <a:xfrm>
            <a:off x="912495" y="1372870"/>
            <a:ext cx="10515600" cy="4351338"/>
          </a:xfrm>
        </p:spPr>
        <p:txBody>
          <a:bodyPr lIns="35723" tIns="35723" rIns="35723" bIns="35723" anchor="ctr">
            <a:normAutofit fontScale="30000"/>
          </a:bodyPr>
          <a:p>
            <a:pPr marL="0" indent="0">
              <a:buFont typeface="Wingdings" panose="05000000000000000000" pitchFamily="2" charset="2"/>
              <a:buNone/>
            </a:pPr>
            <a:endParaRPr lang="zh-CN" altLang="en-US" sz="7200" b="1"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r>
              <a:rPr lang="zh-CN" altLang="en-US" sz="7200" dirty="0">
                <a:solidFill>
                  <a:srgbClr val="FF0000"/>
                </a:solidFill>
                <a:latin typeface="微软雅黑" panose="020B0503020204020204" charset="-122"/>
                <a:ea typeface="微软雅黑" panose="020B0503020204020204" charset="-122"/>
                <a:sym typeface="Gill Sans" charset="0"/>
              </a:rPr>
              <a:t>一.</a:t>
            </a:r>
            <a:r>
              <a:rPr lang="zh-CN" altLang="en-US" sz="7200" dirty="0">
                <a:latin typeface="微软雅黑" panose="020B0503020204020204" charset="-122"/>
                <a:ea typeface="微软雅黑" panose="020B0503020204020204" charset="-122"/>
                <a:sym typeface="Gill Sans" charset="0"/>
              </a:rPr>
              <a:t> </a:t>
            </a:r>
            <a:r>
              <a:rPr lang="zh-CN" altLang="en-US" sz="7200" dirty="0">
                <a:solidFill>
                  <a:srgbClr val="FF0000"/>
                </a:solidFill>
                <a:latin typeface="微软雅黑" panose="020B0503020204020204" charset="-122"/>
                <a:ea typeface="微软雅黑" panose="020B0503020204020204" charset="-122"/>
                <a:sym typeface="Gill Sans" charset="0"/>
              </a:rPr>
              <a:t>ECMAScript</a:t>
            </a:r>
            <a:endParaRPr lang="zh-CN" altLang="en-US" sz="7200" dirty="0">
              <a:solidFill>
                <a:srgbClr val="FF0000"/>
              </a:solidFill>
              <a:latin typeface="微软雅黑" panose="020B0503020204020204" charset="-122"/>
              <a:ea typeface="微软雅黑" panose="020B0503020204020204" charset="-122"/>
              <a:sym typeface="Gill Sans" charset="0"/>
            </a:endParaRPr>
          </a:p>
          <a:p>
            <a:pPr>
              <a:buFont typeface="Wingdings" panose="05000000000000000000" pitchFamily="2" charset="2"/>
              <a:buNone/>
            </a:pPr>
            <a:endParaRPr lang="zh-CN" altLang="en-US" sz="3200"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r>
              <a:rPr lang="zh-CN" altLang="en-US" sz="6000" dirty="0">
                <a:latin typeface="微软雅黑" panose="020B0503020204020204" charset="-122"/>
                <a:ea typeface="微软雅黑" panose="020B0503020204020204" charset="-122"/>
                <a:sym typeface="Gill Sans" charset="0"/>
              </a:rPr>
              <a:t>ECMAScript 规定了 JavaScript 脚本的</a:t>
            </a:r>
            <a:r>
              <a:rPr lang="zh-CN" altLang="en-US" sz="6000" dirty="0">
                <a:solidFill>
                  <a:srgbClr val="FF0000"/>
                </a:solidFill>
                <a:latin typeface="微软雅黑" panose="020B0503020204020204" charset="-122"/>
                <a:ea typeface="微软雅黑" panose="020B0503020204020204" charset="-122"/>
                <a:sym typeface="Gill Sans" charset="0"/>
              </a:rPr>
              <a:t>核心语法</a:t>
            </a:r>
            <a:r>
              <a:rPr lang="zh-CN" altLang="en-US" sz="6000" dirty="0">
                <a:latin typeface="微软雅黑" panose="020B0503020204020204" charset="-122"/>
                <a:ea typeface="微软雅黑" panose="020B0503020204020204" charset="-122"/>
                <a:sym typeface="Gill Sans" charset="0"/>
              </a:rPr>
              <a:t>，如</a:t>
            </a:r>
            <a:r>
              <a:rPr lang="zh-CN" altLang="en-US" sz="6000" dirty="0">
                <a:solidFill>
                  <a:srgbClr val="FF0000"/>
                </a:solidFill>
                <a:latin typeface="微软雅黑" panose="020B0503020204020204" charset="-122"/>
                <a:ea typeface="微软雅黑" panose="020B0503020204020204" charset="-122"/>
                <a:sym typeface="Gill Sans" charset="0"/>
              </a:rPr>
              <a:t> 数据类型、关键字、保留字、运算符、对象和语句等</a:t>
            </a:r>
            <a:r>
              <a:rPr lang="zh-CN" altLang="en-US" sz="6000" dirty="0">
                <a:latin typeface="微软雅黑" panose="020B0503020204020204" charset="-122"/>
                <a:ea typeface="微软雅黑" panose="020B0503020204020204" charset="-122"/>
                <a:sym typeface="Gill Sans" charset="0"/>
              </a:rPr>
              <a:t>，它不属于任何浏览器。</a:t>
            </a:r>
            <a:endParaRPr lang="zh-CN" altLang="en-US" sz="6000"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endParaRPr lang="zh-CN" altLang="en-US" sz="6000"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r>
              <a:rPr lang="zh-CN" altLang="en-US" sz="6000" dirty="0">
                <a:latin typeface="微软雅黑" panose="020B0503020204020204" charset="-122"/>
                <a:ea typeface="微软雅黑" panose="020B0503020204020204" charset="-122"/>
                <a:sym typeface="Gill Sans" charset="0"/>
              </a:rPr>
              <a:t>ECMAScript 标准定义了 JavaScript 脚本中最为核心的内容，是 JavaScript 脚本的“骨架”，有了“骨架”，就可以在它上面进行扩展，如 DOM（文档对象模型）和 BOM（浏览器对象模型）。</a:t>
            </a:r>
            <a:endParaRPr lang="zh-CN" altLang="en-US" sz="6000"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endParaRPr lang="zh-CN" altLang="en-US" sz="6000"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r>
              <a:rPr lang="zh-CN" altLang="en-US" sz="6000" dirty="0">
                <a:latin typeface="微软雅黑" panose="020B0503020204020204" charset="-122"/>
                <a:ea typeface="微软雅黑" panose="020B0503020204020204" charset="-122"/>
                <a:sym typeface="Gill Sans" charset="0"/>
              </a:rPr>
              <a:t>目前，ECMAScript 已经发布六个版本，最新版本是 V</a:t>
            </a:r>
            <a:r>
              <a:rPr lang="en-US" altLang="zh-CN" sz="6000" dirty="0">
                <a:latin typeface="微软雅黑" panose="020B0503020204020204" charset="-122"/>
                <a:ea typeface="微软雅黑" panose="020B0503020204020204" charset="-122"/>
                <a:sym typeface="Gill Sans" charset="0"/>
              </a:rPr>
              <a:t>6</a:t>
            </a:r>
            <a:r>
              <a:rPr lang="zh-CN" altLang="en-US" sz="6000" dirty="0">
                <a:latin typeface="微软雅黑" panose="020B0503020204020204" charset="-122"/>
                <a:ea typeface="微软雅黑" panose="020B0503020204020204" charset="-122"/>
                <a:sym typeface="Gill Sans" charset="0"/>
              </a:rPr>
              <a:t>，于20</a:t>
            </a:r>
            <a:r>
              <a:rPr lang="en-US" altLang="zh-CN" sz="6000" dirty="0">
                <a:latin typeface="微软雅黑" panose="020B0503020204020204" charset="-122"/>
                <a:ea typeface="微软雅黑" panose="020B0503020204020204" charset="-122"/>
                <a:sym typeface="Gill Sans" charset="0"/>
              </a:rPr>
              <a:t>12</a:t>
            </a:r>
            <a:r>
              <a:rPr lang="zh-CN" altLang="en-US" sz="6000" dirty="0">
                <a:latin typeface="微软雅黑" panose="020B0503020204020204" charset="-122"/>
                <a:ea typeface="微软雅黑" panose="020B0503020204020204" charset="-122"/>
                <a:sym typeface="Gill Sans" charset="0"/>
              </a:rPr>
              <a:t>年</a:t>
            </a:r>
            <a:r>
              <a:rPr lang="zh-CN" altLang="en-US" sz="6000" dirty="0">
                <a:latin typeface="微软雅黑" panose="020B0503020204020204" charset="-122"/>
                <a:ea typeface="微软雅黑" panose="020B0503020204020204" charset="-122"/>
                <a:sym typeface="Gill Sans" charset="0"/>
              </a:rPr>
              <a:t>发布。</a:t>
            </a:r>
            <a:endParaRPr lang="zh-CN" altLang="en-US" sz="6000" dirty="0">
              <a:latin typeface="微软雅黑" panose="020B0503020204020204" charset="-122"/>
              <a:ea typeface="微软雅黑" panose="020B0503020204020204" charset="-122"/>
              <a:sym typeface="Gill Sans" charset="0"/>
            </a:endParaRP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ym typeface="+mn-ea"/>
              </a:rPr>
              <a:t>javascript</a:t>
            </a:r>
            <a:r>
              <a:rPr lang="zh-CN">
                <a:ea typeface="宋体" panose="02010600030101010101" pitchFamily="2" charset="-122"/>
                <a:sym typeface="+mn-ea"/>
              </a:rPr>
              <a:t>的组成</a:t>
            </a:r>
            <a:br>
              <a:rPr>
                <a:sym typeface="+mn-ea"/>
              </a:rPr>
            </a:br>
            <a:endParaRPr lang="zh-CN" altLang="en-US"/>
          </a:p>
        </p:txBody>
      </p:sp>
      <p:sp>
        <p:nvSpPr>
          <p:cNvPr id="16386" name="文本占位符 16386"/>
          <p:cNvSpPr>
            <a:spLocks noGrp="1"/>
          </p:cNvSpPr>
          <p:nvPr>
            <p:ph idx="1"/>
          </p:nvPr>
        </p:nvSpPr>
        <p:spPr>
          <a:xfrm>
            <a:off x="838200" y="1330960"/>
            <a:ext cx="11071860" cy="4846320"/>
          </a:xfrm>
        </p:spPr>
        <p:txBody>
          <a:bodyPr lIns="35723" tIns="35723" rIns="35723" bIns="35723" anchor="ctr">
            <a:normAutofit fontScale="80000"/>
          </a:bodyPr>
          <a:p>
            <a:pPr marL="0" indent="0">
              <a:buFont typeface="Wingdings" panose="05000000000000000000" pitchFamily="2" charset="2"/>
              <a:buNone/>
            </a:pPr>
            <a:r>
              <a:rPr lang="zh-CN" altLang="en-US" sz="3200" b="1" dirty="0">
                <a:latin typeface="微软雅黑" panose="020B0503020204020204" charset="-122"/>
                <a:ea typeface="微软雅黑" panose="020B0503020204020204" charset="-122"/>
                <a:sym typeface="Gill Sans" charset="0"/>
              </a:rPr>
              <a:t>二. DOM</a:t>
            </a:r>
            <a:endParaRPr lang="zh-CN" altLang="en-US" sz="32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r>
              <a:rPr lang="zh-CN" altLang="en-US" sz="2400" dirty="0">
                <a:latin typeface="微软雅黑" panose="020B0503020204020204" charset="-122"/>
                <a:ea typeface="微软雅黑" panose="020B0503020204020204" charset="-122"/>
                <a:sym typeface="Gill Sans" charset="0"/>
              </a:rPr>
              <a:t>DOM 是“ Document Object Model ”的缩写，简称“ 文档对象模型 ”，由W3C制定规范。</a:t>
            </a: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r>
              <a:rPr lang="zh-CN" altLang="en-US" sz="2400" dirty="0">
                <a:latin typeface="微软雅黑" panose="020B0503020204020204" charset="-122"/>
                <a:ea typeface="微软雅黑" panose="020B0503020204020204" charset="-122"/>
                <a:sym typeface="Gill Sans" charset="0"/>
              </a:rPr>
              <a:t>DOM 定义了 JavaScript 操作 HTML 文档的接口，提供了访问 HTML 文档（如body、form、div、textarea等）的途径以及操作方法。</a:t>
            </a: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r>
              <a:rPr lang="zh-CN" altLang="en-US" sz="2400" dirty="0">
                <a:latin typeface="微软雅黑" panose="020B0503020204020204" charset="-122"/>
                <a:ea typeface="微软雅黑" panose="020B0503020204020204" charset="-122"/>
                <a:sym typeface="Gill Sans" charset="0"/>
              </a:rPr>
              <a:t>浏览器载入 HTML 文档后，将整个文档规划成由节点构成的节点树，文档中每个部分都是一个节点。例如：</a:t>
            </a: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r>
              <a:rPr lang="zh-CN" altLang="en-US" sz="2400" dirty="0">
                <a:latin typeface="微软雅黑" panose="020B0503020204020204" charset="-122"/>
                <a:ea typeface="微软雅黑" panose="020B0503020204020204" charset="-122"/>
                <a:sym typeface="Gill Sans" charset="0"/>
              </a:rPr>
              <a:t>&lt;div&gt; 标签是</a:t>
            </a:r>
            <a:r>
              <a:rPr lang="zh-CN" altLang="en-US" sz="2400" dirty="0">
                <a:solidFill>
                  <a:srgbClr val="FF0000"/>
                </a:solidFill>
                <a:latin typeface="微软雅黑" panose="020B0503020204020204" charset="-122"/>
                <a:ea typeface="微软雅黑" panose="020B0503020204020204" charset="-122"/>
                <a:sym typeface="Gill Sans" charset="0"/>
              </a:rPr>
              <a:t>元素节点</a:t>
            </a:r>
            <a:r>
              <a:rPr lang="zh-CN" altLang="en-US" sz="2400" dirty="0">
                <a:latin typeface="微软雅黑" panose="020B0503020204020204" charset="-122"/>
                <a:ea typeface="微软雅黑" panose="020B0503020204020204" charset="-122"/>
                <a:sym typeface="Gill Sans" charset="0"/>
              </a:rPr>
              <a:t>，“id”和“class”是</a:t>
            </a:r>
            <a:r>
              <a:rPr lang="zh-CN" altLang="en-US" sz="2400" dirty="0">
                <a:solidFill>
                  <a:srgbClr val="FF0000"/>
                </a:solidFill>
                <a:latin typeface="微软雅黑" panose="020B0503020204020204" charset="-122"/>
                <a:ea typeface="微软雅黑" panose="020B0503020204020204" charset="-122"/>
                <a:sym typeface="Gill Sans" charset="0"/>
              </a:rPr>
              <a:t>属性节点</a:t>
            </a:r>
            <a:r>
              <a:rPr lang="zh-CN" altLang="en-US" sz="2400" dirty="0">
                <a:latin typeface="微软雅黑" panose="020B0503020204020204" charset="-122"/>
                <a:ea typeface="微软雅黑" panose="020B0503020204020204" charset="-122"/>
                <a:sym typeface="Gill Sans" charset="0"/>
              </a:rPr>
              <a:t>，“DOM示例”是</a:t>
            </a:r>
            <a:r>
              <a:rPr lang="zh-CN" altLang="en-US" sz="2400" dirty="0">
                <a:solidFill>
                  <a:srgbClr val="FF0000"/>
                </a:solidFill>
                <a:latin typeface="微软雅黑" panose="020B0503020204020204" charset="-122"/>
                <a:ea typeface="微软雅黑" panose="020B0503020204020204" charset="-122"/>
                <a:sym typeface="Gill Sans" charset="0"/>
              </a:rPr>
              <a:t>文本节点</a:t>
            </a:r>
            <a:r>
              <a:rPr lang="zh-CN" altLang="en-US" sz="2400" dirty="0">
                <a:latin typeface="微软雅黑" panose="020B0503020204020204" charset="-122"/>
                <a:ea typeface="微软雅黑" panose="020B0503020204020204" charset="-122"/>
                <a:sym typeface="Gill Sans" charset="0"/>
              </a:rPr>
              <a:t>。</a:t>
            </a:r>
            <a:endParaRPr lang="zh-CN" altLang="en-US" sz="2400" dirty="0">
              <a:latin typeface="微软雅黑" panose="020B0503020204020204" charset="-122"/>
              <a:ea typeface="微软雅黑" panose="020B0503020204020204" charset="-122"/>
              <a:sym typeface="Gill Sans" charset="0"/>
            </a:endParaRPr>
          </a:p>
        </p:txBody>
      </p:sp>
      <p:pic>
        <p:nvPicPr>
          <p:cNvPr id="4" name="图片 3"/>
          <p:cNvPicPr>
            <a:picLocks noChangeAspect="1"/>
          </p:cNvPicPr>
          <p:nvPr/>
        </p:nvPicPr>
        <p:blipFill>
          <a:blip r:embed="rId1"/>
          <a:stretch>
            <a:fillRect/>
          </a:stretch>
        </p:blipFill>
        <p:spPr>
          <a:xfrm>
            <a:off x="2282190" y="4789170"/>
            <a:ext cx="5830570" cy="574675"/>
          </a:xfrm>
          <a:prstGeom prst="rect">
            <a:avLst/>
          </a:prstGeom>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ym typeface="+mn-ea"/>
              </a:rPr>
              <a:t>javascript</a:t>
            </a:r>
            <a:r>
              <a:rPr lang="zh-CN">
                <a:ea typeface="宋体" panose="02010600030101010101" pitchFamily="2" charset="-122"/>
                <a:sym typeface="+mn-ea"/>
              </a:rPr>
              <a:t>的组成</a:t>
            </a:r>
            <a:br>
              <a:rPr>
                <a:sym typeface="+mn-ea"/>
              </a:rPr>
            </a:br>
            <a:endParaRPr lang="zh-CN" altLang="en-US"/>
          </a:p>
        </p:txBody>
      </p:sp>
      <p:sp>
        <p:nvSpPr>
          <p:cNvPr id="16386" name="文本占位符 16386"/>
          <p:cNvSpPr>
            <a:spLocks noGrp="1"/>
          </p:cNvSpPr>
          <p:nvPr>
            <p:ph idx="1"/>
          </p:nvPr>
        </p:nvSpPr>
        <p:spPr/>
        <p:txBody>
          <a:bodyPr lIns="35723" tIns="35723" rIns="35723" bIns="35723" anchor="ctr">
            <a:normAutofit lnSpcReduction="10000"/>
          </a:bodyPr>
          <a:p>
            <a:pPr marL="0" indent="0">
              <a:buFont typeface="Wingdings" panose="05000000000000000000" pitchFamily="2" charset="2"/>
              <a:buNone/>
            </a:pPr>
            <a:endParaRPr lang="zh-CN" altLang="en-US" sz="32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dirty="0">
              <a:latin typeface="微软雅黑" panose="020B0503020204020204" charset="-122"/>
              <a:ea typeface="微软雅黑" panose="020B0503020204020204" charset="-122"/>
              <a:sym typeface="Gill Sans" charset="0"/>
            </a:endParaRPr>
          </a:p>
        </p:txBody>
      </p:sp>
      <p:pic>
        <p:nvPicPr>
          <p:cNvPr id="3" name="图片 2"/>
          <p:cNvPicPr>
            <a:picLocks noChangeAspect="1"/>
          </p:cNvPicPr>
          <p:nvPr/>
        </p:nvPicPr>
        <p:blipFill>
          <a:blip r:embed="rId1"/>
          <a:stretch>
            <a:fillRect/>
          </a:stretch>
        </p:blipFill>
        <p:spPr>
          <a:xfrm>
            <a:off x="1991995" y="1052830"/>
            <a:ext cx="8133080" cy="5485765"/>
          </a:xfrm>
          <a:prstGeom prst="rect">
            <a:avLst/>
          </a:prstGeom>
        </p:spPr>
      </p:pic>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ym typeface="+mn-ea"/>
              </a:rPr>
              <a:t>javascript</a:t>
            </a:r>
            <a:r>
              <a:rPr lang="zh-CN">
                <a:ea typeface="宋体" panose="02010600030101010101" pitchFamily="2" charset="-122"/>
                <a:sym typeface="+mn-ea"/>
              </a:rPr>
              <a:t>的组成</a:t>
            </a:r>
            <a:br>
              <a:rPr>
                <a:sym typeface="+mn-ea"/>
              </a:rPr>
            </a:br>
            <a:endParaRPr lang="zh-CN" altLang="en-US"/>
          </a:p>
        </p:txBody>
      </p:sp>
      <p:sp>
        <p:nvSpPr>
          <p:cNvPr id="16386" name="文本占位符 16386"/>
          <p:cNvSpPr>
            <a:spLocks noGrp="1"/>
          </p:cNvSpPr>
          <p:nvPr>
            <p:ph idx="1"/>
          </p:nvPr>
        </p:nvSpPr>
        <p:spPr/>
        <p:txBody>
          <a:bodyPr lIns="35723" tIns="35723" rIns="35723" bIns="35723" anchor="ctr">
            <a:normAutofit lnSpcReduction="10000"/>
          </a:bodyPr>
          <a:p>
            <a:pPr marL="0" indent="0">
              <a:buFont typeface="Wingdings" panose="05000000000000000000" pitchFamily="2" charset="2"/>
              <a:buNone/>
            </a:pPr>
            <a:endParaRPr lang="zh-CN" altLang="en-US" sz="32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2400" dirty="0">
              <a:latin typeface="微软雅黑" panose="020B0503020204020204" charset="-122"/>
              <a:ea typeface="微软雅黑" panose="020B0503020204020204" charset="-122"/>
              <a:sym typeface="Gill Sans" charset="0"/>
            </a:endParaRPr>
          </a:p>
        </p:txBody>
      </p:sp>
      <p:sp>
        <p:nvSpPr>
          <p:cNvPr id="6" name="文本框 5"/>
          <p:cNvSpPr txBox="1"/>
          <p:nvPr/>
        </p:nvSpPr>
        <p:spPr>
          <a:xfrm>
            <a:off x="335915" y="1196975"/>
            <a:ext cx="11774805" cy="11264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mj-lt"/>
                <a:ea typeface="+mj-ea"/>
                <a:cs typeface="+mj-cs"/>
                <a:sym typeface="Helvetica"/>
              </a:rPr>
              <a:t>浏览器载入该文档后，根据 DOM 规范，会将文档以</a:t>
            </a:r>
            <a:r>
              <a:rPr kumimoji="0" lang="zh-CN" altLang="en-US" sz="2800" b="0" i="0" u="none" strike="noStrike" cap="none" spc="0" normalizeH="0" baseline="0">
                <a:ln>
                  <a:noFill/>
                </a:ln>
                <a:solidFill>
                  <a:srgbClr val="FF0000"/>
                </a:solidFill>
                <a:effectLst/>
                <a:uFillTx/>
                <a:latin typeface="+mj-lt"/>
                <a:ea typeface="+mj-ea"/>
                <a:cs typeface="+mj-cs"/>
                <a:sym typeface="Helvetica"/>
              </a:rPr>
              <a:t>节点树</a:t>
            </a:r>
            <a:r>
              <a:rPr kumimoji="0" lang="zh-CN" altLang="en-US" sz="2800" b="0" i="0" u="none" strike="noStrike" cap="none" spc="0" normalizeH="0" baseline="0">
                <a:ln>
                  <a:noFill/>
                </a:ln>
                <a:solidFill>
                  <a:srgbClr val="000000"/>
                </a:solidFill>
                <a:effectLst/>
                <a:uFillTx/>
                <a:latin typeface="+mj-lt"/>
                <a:ea typeface="+mj-ea"/>
                <a:cs typeface="+mj-cs"/>
                <a:sym typeface="Helvetica"/>
              </a:rPr>
              <a:t>形式表示来。</a:t>
            </a:r>
            <a:endParaRPr kumimoji="0" lang="zh-CN" altLang="en-US" sz="2800"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a:ln>
                <a:noFill/>
              </a:ln>
              <a:solidFill>
                <a:srgbClr val="000000"/>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a:ln>
                <a:noFill/>
              </a:ln>
              <a:solidFill>
                <a:srgbClr val="000000"/>
              </a:solidFill>
              <a:effectLst/>
              <a:uFillTx/>
              <a:latin typeface="+mj-lt"/>
              <a:ea typeface="+mj-ea"/>
              <a:cs typeface="+mj-cs"/>
              <a:sym typeface="Helvetica"/>
            </a:endParaRPr>
          </a:p>
        </p:txBody>
      </p:sp>
      <p:pic>
        <p:nvPicPr>
          <p:cNvPr id="7" name="图片 6"/>
          <p:cNvPicPr>
            <a:picLocks noChangeAspect="1"/>
          </p:cNvPicPr>
          <p:nvPr/>
        </p:nvPicPr>
        <p:blipFill>
          <a:blip r:embed="rId1"/>
          <a:stretch>
            <a:fillRect/>
          </a:stretch>
        </p:blipFill>
        <p:spPr>
          <a:xfrm>
            <a:off x="1000760" y="1819275"/>
            <a:ext cx="10566400" cy="4410710"/>
          </a:xfrm>
          <a:prstGeom prst="rect">
            <a:avLst/>
          </a:prstGeom>
        </p:spPr>
      </p:pic>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a:sym typeface="+mn-ea"/>
              </a:rPr>
              <a:t>javascript</a:t>
            </a:r>
            <a:r>
              <a:rPr lang="zh-CN">
                <a:ea typeface="宋体" panose="02010600030101010101" pitchFamily="2" charset="-122"/>
                <a:sym typeface="+mn-ea"/>
              </a:rPr>
              <a:t>的组成</a:t>
            </a:r>
            <a:br>
              <a:rPr>
                <a:sym typeface="+mn-ea"/>
              </a:rPr>
            </a:br>
            <a:endParaRPr lang="zh-CN" altLang="en-US"/>
          </a:p>
        </p:txBody>
      </p:sp>
      <p:sp>
        <p:nvSpPr>
          <p:cNvPr id="16386" name="文本占位符 16386"/>
          <p:cNvSpPr>
            <a:spLocks noGrp="1"/>
          </p:cNvSpPr>
          <p:nvPr>
            <p:ph idx="1"/>
          </p:nvPr>
        </p:nvSpPr>
        <p:spPr/>
        <p:txBody>
          <a:bodyPr lIns="35723" tIns="35723" rIns="35723" bIns="35723" anchor="ctr">
            <a:normAutofit lnSpcReduction="20000"/>
          </a:bodyPr>
          <a:p>
            <a:pPr marL="0" indent="0">
              <a:buFont typeface="Wingdings" panose="05000000000000000000" pitchFamily="2" charset="2"/>
              <a:buNone/>
            </a:pPr>
            <a:r>
              <a:rPr lang="zh-CN" altLang="en-US" sz="3200" b="1" dirty="0">
                <a:latin typeface="微软雅黑" panose="020B0503020204020204" charset="-122"/>
                <a:ea typeface="微软雅黑" panose="020B0503020204020204" charset="-122"/>
                <a:sym typeface="Gill Sans" charset="0"/>
              </a:rPr>
              <a:t>三. BOM</a:t>
            </a:r>
            <a:endParaRPr lang="zh-CN" altLang="en-US" sz="3200" b="1" dirty="0">
              <a:latin typeface="微软雅黑" panose="020B0503020204020204" charset="-122"/>
              <a:ea typeface="微软雅黑" panose="020B0503020204020204" charset="-122"/>
              <a:sym typeface="Gill Sans" charset="0"/>
            </a:endParaRPr>
          </a:p>
          <a:p>
            <a:pPr marL="0" indent="0">
              <a:buFont typeface="Wingdings" panose="05000000000000000000" pitchFamily="2" charset="2"/>
              <a:buNone/>
            </a:pPr>
            <a:endParaRPr lang="zh-CN" altLang="en-US" sz="3200" dirty="0">
              <a:latin typeface="微软雅黑" panose="020B0503020204020204" charset="-122"/>
              <a:ea typeface="微软雅黑" panose="020B0503020204020204" charset="-122"/>
              <a:sym typeface="Gill Sans" charset="0"/>
            </a:endParaRPr>
          </a:p>
          <a:p>
            <a:pPr marL="0" indent="0" eaLnBrk="1" fontAlgn="auto" hangingPunct="1">
              <a:lnSpc>
                <a:spcPts val="3660"/>
              </a:lnSpc>
              <a:buFont typeface="Wingdings" panose="05000000000000000000" pitchFamily="2" charset="2"/>
              <a:buNone/>
            </a:pPr>
            <a:r>
              <a:rPr lang="zh-CN" altLang="en-US" sz="2800" dirty="0">
                <a:latin typeface="微软雅黑" panose="020B0503020204020204" charset="-122"/>
                <a:ea typeface="微软雅黑" panose="020B0503020204020204" charset="-122"/>
                <a:sym typeface="Gill Sans" charset="0"/>
              </a:rPr>
              <a:t>BOM 是“ Browser Object Model ”的缩写，简称“ 浏览器对象模型 ”。</a:t>
            </a:r>
            <a:endParaRPr lang="zh-CN" altLang="en-US" sz="2800" dirty="0">
              <a:latin typeface="微软雅黑" panose="020B0503020204020204" charset="-122"/>
              <a:ea typeface="微软雅黑" panose="020B0503020204020204" charset="-122"/>
              <a:sym typeface="Gill Sans" charset="0"/>
            </a:endParaRPr>
          </a:p>
          <a:p>
            <a:pPr marL="0" indent="0" eaLnBrk="1" fontAlgn="auto" hangingPunct="1">
              <a:lnSpc>
                <a:spcPts val="3660"/>
              </a:lnSpc>
              <a:buFont typeface="Wingdings" panose="05000000000000000000" pitchFamily="2" charset="2"/>
              <a:buNone/>
            </a:pPr>
            <a:r>
              <a:rPr lang="zh-CN" altLang="en-US" sz="2800" dirty="0">
                <a:latin typeface="微软雅黑" panose="020B0503020204020204" charset="-122"/>
                <a:ea typeface="微软雅黑" panose="020B0503020204020204" charset="-122"/>
                <a:sym typeface="Gill Sans" charset="0"/>
              </a:rPr>
              <a:t>BOM 定义了 JavaScript 操作浏览器的接口，提供了访问某些功能（如浏览器窗口大小、版本信息、浏览历史记录等）的途径以及操作方法。</a:t>
            </a:r>
            <a:endParaRPr lang="zh-CN" altLang="en-US" sz="2800" dirty="0">
              <a:latin typeface="微软雅黑" panose="020B0503020204020204" charset="-122"/>
              <a:ea typeface="微软雅黑" panose="020B0503020204020204" charset="-122"/>
              <a:sym typeface="Gill Sans" charset="0"/>
            </a:endParaRP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title" idx="4294967295"/>
          </p:nvPr>
        </p:nvSpPr>
        <p:spPr>
          <a:xfrm>
            <a:off x="324485" y="343535"/>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b="1"/>
              <a:t>javascript引入方式</a:t>
            </a:r>
            <a:endParaRPr b="1"/>
          </a:p>
        </p:txBody>
      </p:sp>
      <p:sp>
        <p:nvSpPr>
          <p:cNvPr id="107" name="Shape 107"/>
          <p:cNvSpPr/>
          <p:nvPr/>
        </p:nvSpPr>
        <p:spPr>
          <a:xfrm>
            <a:off x="922256" y="1336688"/>
            <a:ext cx="10379238" cy="496697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那如何写入JS代码：</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1、</a:t>
            </a:r>
            <a:r>
              <a:rPr sz="3200">
                <a:solidFill>
                  <a:srgbClr val="FF0000"/>
                </a:solidFill>
              </a:rPr>
              <a:t>内部书写：</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只需一步操作,使用&lt;script&gt;标签在HTML网页中插入JavaScript代码。注意， &lt;script&gt;标签要成对出现，并把JavaScript代码写在&lt;script&gt;&lt;/script&gt;之间。</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&lt;script type="text/javascript"&gt;表示在&lt;script&gt;&lt;/script&gt;之间的是文本类型(text),javascript是为了告诉浏览器里面的文本是属于JavaScript语言。</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p:nvPr/>
        </p:nvSpPr>
        <p:spPr>
          <a:xfrm>
            <a:off x="983412" y="1341131"/>
            <a:ext cx="10379238" cy="496697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solidFill>
                  <a:srgbClr val="FF0000"/>
                </a:solidFill>
              </a:rPr>
              <a:t>2、外部引入：</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我们可以把HTML文件和JS代码分开,并单独创建一个JavaScript文件(简称JS文件),其文件后缀通常为.js，然后将JS代码直接写在JS文件中。</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JS文件不能直接运行，需嵌入到HTML文件中执行，我们需在HTML中添加如下代码，就可将JS文件嵌入HTML文件中。</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&lt;script src="script.js"&gt;&lt;/script&gt;</a:t>
            </a:r>
            <a:endParaRPr sz="3200"/>
          </a:p>
        </p:txBody>
      </p:sp>
      <p:sp>
        <p:nvSpPr>
          <p:cNvPr id="106" name="Shape 106"/>
          <p:cNvSpPr/>
          <p:nvPr>
            <p:ph type="title" idx="4294967295"/>
          </p:nvPr>
        </p:nvSpPr>
        <p:spPr>
          <a:xfrm>
            <a:off x="324485" y="343535"/>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b="1"/>
              <a:t>javascript引入方式</a:t>
            </a:r>
            <a:endParaRPr b="1"/>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4065" y="1894840"/>
            <a:ext cx="7307580" cy="3784600"/>
          </a:xfrm>
          <a:prstGeom prst="rect">
            <a:avLst/>
          </a:prstGeom>
          <a:noFill/>
        </p:spPr>
        <p:txBody>
          <a:bodyPr wrap="square" rtlCol="0" anchor="t">
            <a:spAutoFit/>
          </a:bodyPr>
          <a:p>
            <a:pPr marL="457200" indent="-457200">
              <a:lnSpc>
                <a:spcPct val="120000"/>
              </a:lnSpc>
              <a:buFont typeface="Arial" panose="020B0604020202020204" pitchFamily="34" charset="0"/>
              <a:buChar cha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4000">
                <a:sym typeface="+mn-ea"/>
              </a:rPr>
              <a:t>历史</a:t>
            </a:r>
            <a:r>
              <a:rPr lang="zh-CN" sz="4000">
                <a:ea typeface="宋体" panose="02010600030101010101" pitchFamily="2" charset="-122"/>
                <a:sym typeface="+mn-ea"/>
              </a:rPr>
              <a:t>（了解）</a:t>
            </a:r>
            <a:endParaRPr sz="4000">
              <a:sym typeface="+mn-ea"/>
            </a:endParaRPr>
          </a:p>
          <a:p>
            <a:pPr marL="457200" indent="-457200">
              <a:lnSpc>
                <a:spcPct val="120000"/>
              </a:lnSpc>
              <a:buFont typeface="Arial" panose="020B0604020202020204" pitchFamily="34" charset="0"/>
              <a:buChar cha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4000">
                <a:sym typeface="+mn-ea"/>
              </a:rPr>
              <a:t>基本语法</a:t>
            </a:r>
            <a:endParaRPr sz="4000">
              <a:sym typeface="+mn-ea"/>
            </a:endParaRPr>
          </a:p>
          <a:p>
            <a:pPr marL="457200" indent="-457200">
              <a:lnSpc>
                <a:spcPct val="120000"/>
              </a:lnSpc>
              <a:buFont typeface="Arial" panose="020B0604020202020204" pitchFamily="34" charset="0"/>
              <a:buChar cha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4000">
                <a:sym typeface="+mn-ea"/>
              </a:rPr>
              <a:t>变量</a:t>
            </a:r>
            <a:endParaRPr sz="4000">
              <a:sym typeface="+mn-ea"/>
            </a:endParaRPr>
          </a:p>
          <a:p>
            <a:pPr marL="457200" indent="-457200">
              <a:lnSpc>
                <a:spcPct val="120000"/>
              </a:lnSpc>
              <a:buFont typeface="Arial" panose="020B0604020202020204" pitchFamily="34" charset="0"/>
              <a:buChar cha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4000">
                <a:sym typeface="+mn-ea"/>
              </a:rPr>
              <a:t>基本数据类型</a:t>
            </a:r>
            <a:endParaRPr sz="4000">
              <a:sym typeface="+mn-ea"/>
            </a:endParaRPr>
          </a:p>
          <a:p>
            <a:pPr marL="457200" indent="-457200">
              <a:lnSpc>
                <a:spcPct val="120000"/>
              </a:lnSpc>
              <a:buFont typeface="Arial" panose="020B0604020202020204" pitchFamily="34" charset="0"/>
              <a:buChar cha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4000">
                <a:sym typeface="+mn-ea"/>
              </a:rPr>
              <a:t>操作符</a:t>
            </a:r>
            <a:endParaRPr sz="4000">
              <a:sym typeface="+mn-ea"/>
            </a:endParaRPr>
          </a:p>
        </p:txBody>
      </p:sp>
      <p:sp>
        <p:nvSpPr>
          <p:cNvPr id="77" name="Shape 77"/>
          <p:cNvSpPr/>
          <p:nvPr>
            <p:ph type="title" idx="4294967295"/>
          </p:nvPr>
        </p:nvSpPr>
        <p:spPr>
          <a:xfrm>
            <a:off x="1332865" y="595630"/>
            <a:ext cx="612648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lang="zh-CN" sz="4000" b="1"/>
              <a:t>重点</a:t>
            </a:r>
            <a:endParaRPr lang="zh-CN" sz="4000" b="1"/>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占位符 16386"/>
          <p:cNvSpPr>
            <a:spLocks noGrp="1"/>
          </p:cNvSpPr>
          <p:nvPr>
            <p:ph idx="1"/>
          </p:nvPr>
        </p:nvSpPr>
        <p:spPr>
          <a:xfrm>
            <a:off x="751205" y="1691005"/>
            <a:ext cx="10515600" cy="2211070"/>
          </a:xfrm>
        </p:spPr>
        <p:txBody>
          <a:bodyPr lIns="35723" tIns="35723" rIns="35723" bIns="35723" anchor="ctr"/>
          <a:p>
            <a:pPr>
              <a:buFont typeface="Wingdings" panose="05000000000000000000" pitchFamily="2" charset="2"/>
              <a:buChar char="l"/>
            </a:pPr>
            <a:r>
              <a:rPr lang="zh-CN" altLang="en-US" sz="2800" b="1" dirty="0">
                <a:latin typeface="微软雅黑" panose="020B0503020204020204" charset="-122"/>
                <a:ea typeface="微软雅黑" panose="020B0503020204020204" charset="-122"/>
                <a:sym typeface="Gill Sans" charset="0"/>
              </a:rPr>
              <a:t> 直接写在标签内</a:t>
            </a:r>
            <a:endParaRPr lang="zh-CN" altLang="en-US" sz="2800" b="1" dirty="0">
              <a:latin typeface="微软雅黑" panose="020B0503020204020204" charset="-122"/>
              <a:ea typeface="微软雅黑" panose="020B0503020204020204" charset="-122"/>
              <a:sym typeface="Gill Sans" charset="0"/>
            </a:endParaRPr>
          </a:p>
          <a:p>
            <a:pPr>
              <a:buFont typeface="Wingdings" panose="05000000000000000000" pitchFamily="2" charset="2"/>
              <a:buChar char="l"/>
            </a:pPr>
            <a:endParaRPr lang="zh-CN" altLang="en-US" sz="2800" b="1" dirty="0">
              <a:latin typeface="微软雅黑" panose="020B0503020204020204" charset="-122"/>
              <a:ea typeface="微软雅黑" panose="020B0503020204020204" charset="-122"/>
              <a:sym typeface="Gill Sans" charset="0"/>
            </a:endParaRPr>
          </a:p>
          <a:p>
            <a:pPr>
              <a:buFont typeface="Wingdings" panose="05000000000000000000" pitchFamily="2" charset="2"/>
              <a:buNone/>
            </a:pPr>
            <a:r>
              <a:rPr lang="zh-CN" altLang="en-US" sz="2800" dirty="0">
                <a:latin typeface="微软雅黑" panose="020B0503020204020204" charset="-122"/>
                <a:ea typeface="微软雅黑" panose="020B0503020204020204" charset="-122"/>
                <a:sym typeface="Gill Sans" charset="0"/>
              </a:rPr>
              <a:t>&lt;p onclick="alert('你好');"&gt;点击我&lt;/p&gt;</a:t>
            </a:r>
            <a:endParaRPr lang="zh-CN" altLang="en-US" sz="2800" dirty="0">
              <a:latin typeface="微软雅黑" panose="020B0503020204020204" charset="-122"/>
              <a:ea typeface="微软雅黑" panose="020B0503020204020204" charset="-122"/>
              <a:sym typeface="Gill Sans" charset="0"/>
            </a:endParaRPr>
          </a:p>
        </p:txBody>
      </p:sp>
      <p:sp>
        <p:nvSpPr>
          <p:cNvPr id="106" name="Shape 106"/>
          <p:cNvSpPr/>
          <p:nvPr>
            <p:ph type="title" idx="4294967295"/>
          </p:nvPr>
        </p:nvSpPr>
        <p:spPr>
          <a:xfrm>
            <a:off x="324485" y="343535"/>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b="1"/>
              <a:t>javascript</a:t>
            </a:r>
            <a:r>
              <a:rPr lang="zh-CN" b="1"/>
              <a:t>检测方式</a:t>
            </a:r>
            <a:endParaRPr lang="zh-CN" b="1"/>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ph type="title" idx="4294967295"/>
          </p:nvPr>
        </p:nvSpPr>
        <p:spPr>
          <a:xfrm>
            <a:off x="681990" y="54229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alert()语句</a:t>
            </a:r>
          </a:p>
        </p:txBody>
      </p:sp>
      <p:sp>
        <p:nvSpPr>
          <p:cNvPr id="113" name="Shape 113"/>
          <p:cNvSpPr/>
          <p:nvPr/>
        </p:nvSpPr>
        <p:spPr>
          <a:xfrm>
            <a:off x="1022228" y="1465250"/>
            <a:ext cx="10379238" cy="350393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JavaScript语句是发给浏览器的命令。这些命令的作用是告诉浏览器要做的事情。</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alert()语句让浏览器弹出一个窗口，窗口里的内容就是alert（）中的内容   </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zh-CN" sz="3200">
                <a:ea typeface="宋体" panose="02010600030101010101" pitchFamily="2" charset="-122"/>
              </a:rPr>
              <a:t>换行符 </a:t>
            </a:r>
            <a:r>
              <a:rPr lang="en-US" altLang="zh-CN" sz="3200">
                <a:ea typeface="宋体" panose="02010600030101010101" pitchFamily="2" charset="-122"/>
              </a:rPr>
              <a:t>\n</a:t>
            </a:r>
            <a:endParaRPr lang="en-US" altLang="zh-CN" sz="3200">
              <a:ea typeface="宋体" panose="02010600030101010101" pitchFamily="2" charset="-122"/>
            </a:endParaRPr>
          </a:p>
        </p:txBody>
      </p:sp>
      <p:pic>
        <p:nvPicPr>
          <p:cNvPr id="114" name="image4.png"/>
          <p:cNvPicPr>
            <a:picLocks noChangeAspect="1"/>
          </p:cNvPicPr>
          <p:nvPr/>
        </p:nvPicPr>
        <p:blipFill>
          <a:blip r:embed="rId1"/>
          <a:srcRect l="822" t="1878" r="3517" b="3434"/>
          <a:stretch>
            <a:fillRect/>
          </a:stretch>
        </p:blipFill>
        <p:spPr>
          <a:xfrm>
            <a:off x="8628274" y="3728618"/>
            <a:ext cx="2657477" cy="2655891"/>
          </a:xfrm>
          <a:prstGeom prst="rect">
            <a:avLst/>
          </a:prstGeom>
          <a:ln w="12700">
            <a:miter lim="400000"/>
            <a:headEnd/>
            <a:tailEnd/>
          </a:ln>
        </p:spPr>
      </p:pic>
      <p:pic>
        <p:nvPicPr>
          <p:cNvPr id="115" name="image5.png"/>
          <p:cNvPicPr>
            <a:picLocks noChangeAspect="1"/>
          </p:cNvPicPr>
          <p:nvPr/>
        </p:nvPicPr>
        <p:blipFill>
          <a:blip r:embed="rId2"/>
          <a:stretch>
            <a:fillRect/>
          </a:stretch>
        </p:blipFill>
        <p:spPr>
          <a:xfrm>
            <a:off x="768004" y="5157704"/>
            <a:ext cx="7028193" cy="107660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sym typeface="+mn-ea"/>
              </a:rPr>
              <a:t>console.log()</a:t>
            </a:r>
            <a:r>
              <a:rPr lang="zh-CN" altLang="en-US">
                <a:ea typeface="宋体" panose="02010600030101010101" pitchFamily="2" charset="-122"/>
                <a:sym typeface="+mn-ea"/>
              </a:rPr>
              <a:t>语句</a:t>
            </a:r>
            <a:br>
              <a:rPr>
                <a:sym typeface="+mn-ea"/>
              </a:rPr>
            </a:br>
            <a:endParaRPr lang="zh-CN" altLang="en-US"/>
          </a:p>
        </p:txBody>
      </p:sp>
      <p:sp>
        <p:nvSpPr>
          <p:cNvPr id="3" name="文本框 2"/>
          <p:cNvSpPr txBox="1"/>
          <p:nvPr/>
        </p:nvSpPr>
        <p:spPr>
          <a:xfrm>
            <a:off x="838200" y="1537970"/>
            <a:ext cx="9697085" cy="37820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8" tIns="45718" rIns="45718" bIns="45718"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j-cs"/>
                <a:sym typeface="Helvetica"/>
              </a:rPr>
              <a:t>通过调用</a:t>
            </a:r>
            <a:r>
              <a:rPr lang="zh-CN" altLang="en-US" sz="3200" dirty="0">
                <a:latin typeface="微软雅黑" panose="020B0503020204020204" charset="-122"/>
                <a:ea typeface="微软雅黑" panose="020B0503020204020204" charset="-122"/>
                <a:sym typeface="Gill Sans" charset="0"/>
              </a:rPr>
              <a:t>该console对象的log()函数，可以在控制台中打印信息。</a:t>
            </a:r>
            <a:endParaRPr lang="zh-CN" altLang="en-US" sz="3200" dirty="0">
              <a:latin typeface="微软雅黑" panose="020B0503020204020204" charset="-122"/>
              <a:ea typeface="微软雅黑" panose="020B0503020204020204" charset="-122"/>
              <a:sym typeface="Gill Sans" charset="0"/>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8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j-cs"/>
                <a:sym typeface="Helvetica"/>
              </a:rPr>
              <a:t>对于JavaScript程序的调试，相比于alert()，使用console.log()是一种更好的方式，原因在于：alert()函数会阻断JavaScript程序的执行，从而造成副作用；而console.log()仅在控制台中打印相关信息，因此不会造成类似的顾虑</a:t>
            </a:r>
            <a:endParaRPr kumimoji="0" lang="zh-CN" altLang="en-US" sz="28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mj-cs"/>
              <a:sym typeface="Helvetica"/>
            </a:endParaRP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javascript语法</a:t>
            </a:r>
          </a:p>
        </p:txBody>
      </p:sp>
      <p:sp>
        <p:nvSpPr>
          <p:cNvPr id="124" name="Shape 124"/>
          <p:cNvSpPr/>
          <p:nvPr/>
        </p:nvSpPr>
        <p:spPr>
          <a:xfrm>
            <a:off x="922256" y="1304523"/>
            <a:ext cx="10379238" cy="482981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solidFill>
                  <a:srgbClr val="FF0000"/>
                </a:solidFill>
              </a:rPr>
              <a:t>1、区分大小写</a:t>
            </a:r>
            <a:endParaRPr sz="2800"/>
          </a:p>
          <a:p>
            <a:pPr>
              <a:defRPr sz="2300">
                <a:latin typeface="Microsoft Sans Serif" panose="020B0604020202020204"/>
                <a:ea typeface="Microsoft Sans Serif" panose="020B0604020202020204"/>
                <a:cs typeface="Microsoft Sans Serif" panose="020B0604020202020204"/>
                <a:sym typeface="Microsoft Sans Serif" panose="020B0604020202020204"/>
              </a:defRPr>
            </a:pPr>
            <a:r>
              <a:rPr sz="2800"/>
              <a:t>变量ABC;   和  变量abc;    指两个不同的变量</a:t>
            </a:r>
            <a:endParaRPr sz="2800"/>
          </a:p>
          <a:p>
            <a:pPr>
              <a:defRPr sz="30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solidFill>
                  <a:srgbClr val="FF0000"/>
                </a:solidFill>
              </a:rPr>
              <a:t>2、</a:t>
            </a:r>
            <a:r>
              <a:rPr lang="zh-CN" sz="2800">
                <a:solidFill>
                  <a:srgbClr val="FF0000"/>
                </a:solidFill>
              </a:rPr>
              <a:t>变量是弱类型的</a:t>
            </a:r>
            <a:endParaRPr lang="zh-CN"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en-US" altLang="zh-CN" sz="2800"/>
              <a:t>	与 Java 和 C 不同，ECMAScript 中的变量无特定的类型，</a:t>
            </a:r>
            <a:r>
              <a:rPr lang="en-US" altLang="zh-CN" sz="2800">
                <a:solidFill>
                  <a:srgbClr val="FF0000"/>
                </a:solidFill>
              </a:rPr>
              <a:t>定义变量时只用 var 运算符，可以将它初始化为任意值。</a:t>
            </a:r>
            <a:endParaRPr lang="en-US" altLang="zh-CN"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en-US" altLang="zh-CN" sz="2800"/>
              <a:t>因此，可以随时改变变量所存数据的类型（尽量避免这样做）。</a:t>
            </a:r>
            <a:endParaRPr lang="en-US" altLang="zh-CN"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28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2800"/>
              <a:t> </a:t>
            </a:r>
            <a:r>
              <a:rPr lang="zh-CN" sz="2800">
                <a:solidFill>
                  <a:schemeClr val="tx1">
                    <a:lumMod val="50000"/>
                    <a:lumOff val="50000"/>
                  </a:schemeClr>
                </a:solidFill>
              </a:rPr>
              <a:t>例如：var color = "red";</a:t>
            </a:r>
            <a:endParaRPr lang="zh-CN" sz="2800">
              <a:solidFill>
                <a:schemeClr val="tx1">
                  <a:lumMod val="50000"/>
                  <a:lumOff val="50000"/>
                </a:schemeClr>
              </a:solidFill>
            </a:endParaRPr>
          </a:p>
          <a:p>
            <a:pPr>
              <a:defRPr sz="28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lang="en-US" altLang="zh-CN" sz="2800">
                <a:solidFill>
                  <a:schemeClr val="tx1">
                    <a:lumMod val="50000"/>
                    <a:lumOff val="50000"/>
                  </a:schemeClr>
                </a:solidFill>
              </a:rPr>
              <a:t>	   </a:t>
            </a:r>
            <a:r>
              <a:rPr lang="zh-CN" sz="2800">
                <a:solidFill>
                  <a:schemeClr val="tx1">
                    <a:lumMod val="50000"/>
                    <a:lumOff val="50000"/>
                  </a:schemeClr>
                </a:solidFill>
              </a:rPr>
              <a:t>var num = 25;</a:t>
            </a:r>
            <a:endParaRPr lang="zh-CN" sz="2800">
              <a:solidFill>
                <a:schemeClr val="tx1">
                  <a:lumMod val="50000"/>
                  <a:lumOff val="50000"/>
                </a:schemeClr>
              </a:solidFill>
            </a:endParaRPr>
          </a:p>
          <a:p>
            <a:pPr>
              <a:defRPr sz="28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lang="zh-CN" sz="2800">
                <a:solidFill>
                  <a:schemeClr val="tx1">
                    <a:lumMod val="50000"/>
                    <a:lumOff val="50000"/>
                  </a:schemeClr>
                </a:solidFill>
              </a:rPr>
              <a:t>             var visible = true;</a:t>
            </a:r>
            <a:endParaRPr lang="zh-CN" sz="280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javascript语法</a:t>
            </a:r>
          </a:p>
        </p:txBody>
      </p:sp>
      <p:sp>
        <p:nvSpPr>
          <p:cNvPr id="127" name="Shape 127"/>
          <p:cNvSpPr/>
          <p:nvPr/>
        </p:nvSpPr>
        <p:spPr>
          <a:xfrm>
            <a:off x="1379456" y="1238768"/>
            <a:ext cx="10379238" cy="951865"/>
          </a:xfrm>
          <a:prstGeom prst="rect">
            <a:avLst/>
          </a:prstGeom>
          <a:ln w="12700">
            <a:miter lim="400000"/>
          </a:ln>
        </p:spPr>
        <p:txBody>
          <a:bodyPr lIns="45718" tIns="45718" rIns="45718" bIns="45718">
            <a:spAutoFit/>
          </a:bodyPr>
          <a:lstStyle/>
          <a:p>
            <a:pPr>
              <a:defRPr sz="3000">
                <a:latin typeface="Microsoft Sans Serif" panose="020B0604020202020204"/>
                <a:ea typeface="Microsoft Sans Serif" panose="020B0604020202020204"/>
                <a:cs typeface="Microsoft Sans Serif" panose="020B0604020202020204"/>
                <a:sym typeface="Microsoft Sans Serif" panose="020B0604020202020204"/>
              </a:defRPr>
            </a:pPr>
            <a:r>
              <a:t>语句：</a:t>
            </a:r>
          </a:p>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solidFill>
                  <a:srgbClr val="FF0000"/>
                </a:solidFill>
              </a:rPr>
              <a:t>3. </a:t>
            </a:r>
            <a:r>
              <a:rPr>
                <a:solidFill>
                  <a:srgbClr val="FF0000"/>
                </a:solidFill>
              </a:rPr>
              <a:t>JS中的语句以一个分号 ; 结尾</a:t>
            </a:r>
            <a:endParaRPr>
              <a:solidFill>
                <a:srgbClr val="FF0000"/>
              </a:solidFill>
            </a:endParaRPr>
          </a:p>
        </p:txBody>
      </p:sp>
      <p:sp>
        <p:nvSpPr>
          <p:cNvPr id="128" name="Shape 128"/>
          <p:cNvSpPr/>
          <p:nvPr/>
        </p:nvSpPr>
        <p:spPr>
          <a:xfrm>
            <a:off x="1343721" y="2562840"/>
            <a:ext cx="10040303" cy="561337"/>
          </a:xfrm>
          <a:prstGeom prst="rect">
            <a:avLst/>
          </a:prstGeom>
          <a:ln w="12700">
            <a:miter lim="400000"/>
          </a:ln>
        </p:spPr>
        <p:txBody>
          <a:bodyPr lIns="45718" tIns="45718" rIns="45718" bIns="45718">
            <a:spAutoFit/>
          </a:bodyPr>
          <a:lstStyle>
            <a:lvl1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sum = x+y       // 没有分号结尾也是有效语句---不推荐！</a:t>
            </a:r>
          </a:p>
        </p:txBody>
      </p:sp>
      <p:sp>
        <p:nvSpPr>
          <p:cNvPr id="129" name="Shape 129"/>
          <p:cNvSpPr/>
          <p:nvPr/>
        </p:nvSpPr>
        <p:spPr>
          <a:xfrm>
            <a:off x="1343721" y="3340841"/>
            <a:ext cx="10040303" cy="561337"/>
          </a:xfrm>
          <a:prstGeom prst="rect">
            <a:avLst/>
          </a:prstGeom>
          <a:ln w="12700">
            <a:miter lim="400000"/>
          </a:ln>
        </p:spPr>
        <p:txBody>
          <a:bodyPr lIns="45718" tIns="45718" rIns="45718" bIns="45718">
            <a:spAutoFit/>
          </a:bodyPr>
          <a:lstStyle>
            <a:lvl1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sum = x+y ;       // 有效语句---推荐！</a:t>
            </a:r>
          </a:p>
        </p:txBody>
      </p:sp>
      <p:sp>
        <p:nvSpPr>
          <p:cNvPr id="130" name="Shape 130"/>
          <p:cNvSpPr/>
          <p:nvPr/>
        </p:nvSpPr>
        <p:spPr>
          <a:xfrm>
            <a:off x="1298575" y="4034155"/>
            <a:ext cx="7566660" cy="2490470"/>
          </a:xfrm>
          <a:prstGeom prst="rect">
            <a:avLst/>
          </a:prstGeom>
          <a:ln w="12700">
            <a:miter lim="400000"/>
          </a:ln>
        </p:spPr>
        <p:txBody>
          <a:bodyPr wrap="square" lIns="45718" tIns="45718" rIns="45718" bIns="45718">
            <a:spAutoFit/>
          </a:bodyPr>
          <a:lstStyle/>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solidFill>
                  <a:srgbClr val="FF0000"/>
                </a:solidFill>
              </a:rPr>
              <a:t>4 .</a:t>
            </a:r>
            <a:r>
              <a:rPr>
                <a:solidFill>
                  <a:srgbClr val="FF0000"/>
                </a:solidFill>
              </a:rPr>
              <a:t>多条语句组合的代码块，以 { 开头，以 } 结尾：</a:t>
            </a:r>
            <a:endParaRPr>
              <a:solidFill>
                <a:srgbClr val="FF0000"/>
              </a:solidFill>
            </a:endParaRPr>
          </a:p>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if ( test ) {</a:t>
            </a:r>
          </a:p>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     test = false ;</a:t>
            </a:r>
          </a:p>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     alert( test ) ;</a:t>
            </a:r>
          </a:p>
          <a:p>
            <a:pP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title" idx="4294967295"/>
          </p:nvPr>
        </p:nvSpPr>
        <p:spPr>
          <a:xfrm>
            <a:off x="1067435" y="118745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lang="en-US" sz="2800">
                <a:solidFill>
                  <a:srgbClr val="FF0000"/>
                </a:solidFill>
              </a:rPr>
              <a:t>5 </a:t>
            </a:r>
            <a:r>
              <a:rPr sz="2800">
                <a:solidFill>
                  <a:srgbClr val="FF0000"/>
                </a:solidFill>
              </a:rPr>
              <a:t>javascript注释</a:t>
            </a:r>
            <a:endParaRPr sz="2800">
              <a:solidFill>
                <a:srgbClr val="FF0000"/>
              </a:solidFill>
            </a:endParaRPr>
          </a:p>
        </p:txBody>
      </p:sp>
      <p:sp>
        <p:nvSpPr>
          <p:cNvPr id="118" name="Shape 118"/>
          <p:cNvSpPr/>
          <p:nvPr/>
        </p:nvSpPr>
        <p:spPr>
          <a:xfrm>
            <a:off x="1975294" y="2224281"/>
            <a:ext cx="10379238" cy="705485"/>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000"/>
              <a:t>单行注释</a:t>
            </a:r>
            <a:endParaRPr sz="20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000"/>
              <a:t>//不可换行</a:t>
            </a:r>
            <a:endParaRPr sz="2000"/>
          </a:p>
        </p:txBody>
      </p:sp>
      <p:sp>
        <p:nvSpPr>
          <p:cNvPr id="119" name="Shape 119"/>
          <p:cNvSpPr/>
          <p:nvPr/>
        </p:nvSpPr>
        <p:spPr>
          <a:xfrm>
            <a:off x="1782889" y="4350615"/>
            <a:ext cx="10379238" cy="101346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000"/>
              <a:t>多行注释</a:t>
            </a:r>
            <a:endParaRPr sz="20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000"/>
              <a:t>/*可以</a:t>
            </a:r>
            <a:endParaRPr sz="20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000"/>
              <a:t>换行*/</a:t>
            </a:r>
            <a:endParaRPr sz="2000"/>
          </a:p>
        </p:txBody>
      </p:sp>
      <p:pic>
        <p:nvPicPr>
          <p:cNvPr id="120" name="image6.png"/>
          <p:cNvPicPr>
            <a:picLocks noChangeAspect="1"/>
          </p:cNvPicPr>
          <p:nvPr/>
        </p:nvPicPr>
        <p:blipFill>
          <a:blip r:embed="rId1"/>
          <a:stretch>
            <a:fillRect/>
          </a:stretch>
        </p:blipFill>
        <p:spPr>
          <a:xfrm>
            <a:off x="4855095" y="4117294"/>
            <a:ext cx="5022783" cy="1967782"/>
          </a:xfrm>
          <a:prstGeom prst="rect">
            <a:avLst/>
          </a:prstGeom>
          <a:ln w="12700">
            <a:miter lim="400000"/>
            <a:headEnd/>
            <a:tailEnd/>
          </a:ln>
        </p:spPr>
      </p:pic>
      <p:pic>
        <p:nvPicPr>
          <p:cNvPr id="121" name="image7.png"/>
          <p:cNvPicPr>
            <a:picLocks noChangeAspect="1"/>
          </p:cNvPicPr>
          <p:nvPr/>
        </p:nvPicPr>
        <p:blipFill>
          <a:blip r:embed="rId2"/>
          <a:stretch>
            <a:fillRect/>
          </a:stretch>
        </p:blipFill>
        <p:spPr>
          <a:xfrm>
            <a:off x="4898275" y="1970812"/>
            <a:ext cx="5022783" cy="1798074"/>
          </a:xfrm>
          <a:prstGeom prst="rect">
            <a:avLst/>
          </a:prstGeom>
          <a:ln w="12700">
            <a:miter lim="400000"/>
            <a:headEnd/>
            <a:tailEnd/>
          </a:ln>
        </p:spPr>
      </p:pic>
      <p:sp>
        <p:nvSpPr>
          <p:cNvPr id="123" name="Shape 123"/>
          <p:cNvSpPr/>
          <p:nvPr/>
        </p:nvSpPr>
        <p:spPr>
          <a:xfrm>
            <a:off x="1215390" y="45720"/>
            <a:ext cx="10976610" cy="864235"/>
          </a:xfrm>
          <a:prstGeom prst="rect">
            <a:avLst/>
          </a:prstGeom>
        </p:spPr>
        <p:txBody>
          <a:bodyPr vert="horz" lIns="91440" tIns="45720" rIns="91440" bIns="45720" rtlCol="0" anchor="ctr">
            <a:normAutofit/>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javascript语法</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ph type="title" idx="4294967295"/>
          </p:nvPr>
        </p:nvSpPr>
        <p:spPr>
          <a:xfrm>
            <a:off x="669925" y="52324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lang="zh-CN"/>
              <a:t>什么是标识符</a:t>
            </a:r>
            <a:endParaRPr lang="zh-CN"/>
          </a:p>
        </p:txBody>
      </p:sp>
      <p:sp>
        <p:nvSpPr>
          <p:cNvPr id="124" name="Shape 124"/>
          <p:cNvSpPr/>
          <p:nvPr/>
        </p:nvSpPr>
        <p:spPr>
          <a:xfrm>
            <a:off x="922256" y="1304523"/>
            <a:ext cx="10379238" cy="3968115"/>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2800"/>
              <a:t> 标识符：</a:t>
            </a:r>
            <a:r>
              <a:rPr sz="2800">
                <a:solidFill>
                  <a:srgbClr val="FF0000"/>
                </a:solidFill>
              </a:rPr>
              <a:t>指的是变量、函数、属性的名字，或者函数的参数。</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zh-CN" sz="2800">
                <a:ea typeface="宋体" panose="02010600030101010101" pitchFamily="2" charset="-122"/>
                <a:sym typeface="+mn-ea"/>
              </a:rPr>
              <a:t>·   </a:t>
            </a:r>
            <a:r>
              <a:rPr sz="2800">
                <a:sym typeface="+mn-ea"/>
              </a:rPr>
              <a:t>Myname与myname是两个不同的标识符。</a:t>
            </a:r>
            <a:endParaRPr sz="2800">
              <a:sym typeface="+mn-ea"/>
            </a:endParaRPr>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28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2800"/>
              <a:t>标识符命名规范：</a:t>
            </a:r>
            <a:endParaRPr sz="2800"/>
          </a:p>
          <a:p>
            <a:pPr>
              <a:defRPr sz="2800">
                <a:latin typeface="Microsoft Sans Serif" panose="020B0604020202020204"/>
                <a:ea typeface="Microsoft Sans Serif" panose="020B0604020202020204"/>
                <a:cs typeface="Microsoft Sans Serif" panose="020B0604020202020204"/>
                <a:sym typeface="Microsoft Sans Serif" panose="020B0604020202020204"/>
              </a:defRPr>
            </a:pPr>
            <a:r>
              <a:rPr sz="2800"/>
              <a:t>[1]第一个字符</a:t>
            </a:r>
            <a:r>
              <a:rPr sz="2800">
                <a:solidFill>
                  <a:srgbClr val="FF2600"/>
                </a:solidFill>
              </a:rPr>
              <a:t>必须</a:t>
            </a:r>
            <a:r>
              <a:rPr sz="2800"/>
              <a:t>是一个字母、下划线（_）或一个美元符号（$），其他字符可以是字母、下划线、美元符号或数字；</a:t>
            </a:r>
            <a:endParaRPr sz="2800"/>
          </a:p>
          <a:p>
            <a:pPr>
              <a:defRPr sz="2800">
                <a:latin typeface="Microsoft Sans Serif" panose="020B0604020202020204"/>
                <a:ea typeface="Microsoft Sans Serif" panose="020B0604020202020204"/>
                <a:cs typeface="Microsoft Sans Serif" panose="020B0604020202020204"/>
                <a:sym typeface="Microsoft Sans Serif" panose="020B0604020202020204"/>
              </a:defRPr>
            </a:pPr>
            <a:r>
              <a:rPr sz="2800"/>
              <a:t>[2]</a:t>
            </a:r>
            <a:r>
              <a:rPr sz="2800">
                <a:solidFill>
                  <a:srgbClr val="FF2600"/>
                </a:solidFill>
              </a:rPr>
              <a:t>不能</a:t>
            </a:r>
            <a:r>
              <a:rPr sz="2800"/>
              <a:t>含有空格；</a:t>
            </a:r>
            <a:endParaRPr sz="2800"/>
          </a:p>
          <a:p>
            <a:pPr>
              <a:defRPr sz="2800">
                <a:latin typeface="Microsoft Sans Serif" panose="020B0604020202020204"/>
                <a:ea typeface="Microsoft Sans Serif" panose="020B0604020202020204"/>
                <a:cs typeface="Microsoft Sans Serif" panose="020B0604020202020204"/>
                <a:sym typeface="Microsoft Sans Serif" panose="020B0604020202020204"/>
              </a:defRPr>
            </a:pPr>
            <a:r>
              <a:rPr sz="2800"/>
              <a:t>[3]</a:t>
            </a:r>
            <a:r>
              <a:rPr sz="2800">
                <a:solidFill>
                  <a:srgbClr val="FF2600"/>
                </a:solidFill>
              </a:rPr>
              <a:t>不能</a:t>
            </a:r>
            <a:r>
              <a:rPr sz="2800"/>
              <a:t>以关键字或保留字命名。</a:t>
            </a:r>
            <a:endParaRPr sz="28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javascript保留字</a:t>
            </a:r>
          </a:p>
        </p:txBody>
      </p:sp>
      <p:sp>
        <p:nvSpPr>
          <p:cNvPr id="137" name="Shape 137"/>
          <p:cNvSpPr/>
          <p:nvPr/>
        </p:nvSpPr>
        <p:spPr>
          <a:xfrm>
            <a:off x="1343660" y="1341120"/>
            <a:ext cx="10502900" cy="3906520"/>
          </a:xfrm>
          <a:prstGeom prst="rect">
            <a:avLst/>
          </a:prstGeom>
          <a:ln w="12700">
            <a:miter lim="400000"/>
          </a:ln>
        </p:spPr>
        <p:txBody>
          <a:bodyPr wrap="square"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保留字有可能在将来被用作关键字来使用，</a:t>
            </a:r>
            <a:r>
              <a:rPr sz="2800">
                <a:solidFill>
                  <a:srgbClr val="FF2600"/>
                </a:solidFill>
              </a:rPr>
              <a:t>不能</a:t>
            </a:r>
            <a:r>
              <a:rPr sz="2800"/>
              <a:t>用作标识符！</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400"/>
              <a:t>保留字是语言中定义具有特殊含义的标识符保留字不能作为标识符使用。</a:t>
            </a:r>
            <a:endParaRPr sz="24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abstract         int                   short              boolean</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export           interface         static               byte</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extends         long                super              char</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final              native      	       float</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throws          const               goto               private</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double          import            public</a:t>
            </a:r>
            <a:endParaRPr sz="28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javascript关键字</a:t>
            </a:r>
          </a:p>
        </p:txBody>
      </p:sp>
      <p:sp>
        <p:nvSpPr>
          <p:cNvPr id="133" name="Shape 133"/>
          <p:cNvSpPr/>
          <p:nvPr/>
        </p:nvSpPr>
        <p:spPr>
          <a:xfrm>
            <a:off x="906381" y="1402960"/>
            <a:ext cx="10379238" cy="167513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t>关键字可用于表示控制语句的开始或结束，或者用于执行特定操作等。</a:t>
            </a:r>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t>按照规则，关键字也是语言保留的，</a:t>
            </a:r>
            <a:r>
              <a:rPr>
                <a:solidFill>
                  <a:srgbClr val="FF2600"/>
                </a:solidFill>
              </a:rPr>
              <a:t>不能</a:t>
            </a:r>
            <a:r>
              <a:t>用作标识符！</a:t>
            </a:r>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a:sym typeface="+mn-ea"/>
              </a:rPr>
              <a:t>JavaScript语言中定义了一些具有专门的意义和用途的保留字，这些保留字称为关键字</a:t>
            </a:r>
            <a:r>
              <a:rPr lang="zh-CN">
                <a:ea typeface="宋体" panose="02010600030101010101" pitchFamily="2" charset="-122"/>
                <a:sym typeface="+mn-ea"/>
              </a:rPr>
              <a:t>。</a:t>
            </a:r>
            <a:endParaRPr lang="zh-CN">
              <a:ea typeface="宋体" panose="02010600030101010101" pitchFamily="2" charset="-122"/>
              <a:sym typeface="+mn-ea"/>
            </a:endParaRPr>
          </a:p>
        </p:txBody>
      </p:sp>
      <p:sp>
        <p:nvSpPr>
          <p:cNvPr id="134" name="Shape 134"/>
          <p:cNvSpPr/>
          <p:nvPr/>
        </p:nvSpPr>
        <p:spPr>
          <a:xfrm>
            <a:off x="1127999" y="2997003"/>
            <a:ext cx="9273062" cy="3302635"/>
          </a:xfrm>
          <a:prstGeom prst="rect">
            <a:avLst/>
          </a:prstGeom>
          <a:ln w="12700">
            <a:miter lim="400000"/>
          </a:ln>
        </p:spPr>
        <p:txBody>
          <a:bodyPr lIns="45718" tIns="45718" rIns="45718" bIns="45718">
            <a:spAutoFit/>
          </a:bodyPr>
          <a:lstStyle/>
          <a:p>
            <a:pPr marL="266700" indent="-266700">
              <a:lnSpc>
                <a:spcPct val="12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break	do		instanceof	    typeof</a:t>
            </a:r>
          </a:p>
          <a:p>
            <a:pPr marL="266700" indent="-266700">
              <a:lnSpc>
                <a:spcPct val="12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case		else		new		var       </a:t>
            </a:r>
            <a:r>
              <a:rPr lang="en-US"/>
              <a:t>class</a:t>
            </a:r>
            <a:endParaRPr lang="en-US"/>
          </a:p>
          <a:p>
            <a:pPr marL="266700" indent="-266700">
              <a:lnSpc>
                <a:spcPct val="12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catch	finally	return	void</a:t>
            </a:r>
          </a:p>
          <a:p>
            <a:pPr marL="266700" indent="-266700">
              <a:lnSpc>
                <a:spcPct val="12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continue	for		switch	while</a:t>
            </a:r>
          </a:p>
          <a:p>
            <a:pPr marL="266700" indent="-266700">
              <a:lnSpc>
                <a:spcPct val="12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function 	this		with 		default</a:t>
            </a:r>
          </a:p>
          <a:p>
            <a:pPr marL="266700" indent="-266700">
              <a:lnSpc>
                <a:spcPct val="12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if 		throw	delete	in       try</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ph type="title" idx="4294967295"/>
          </p:nvPr>
        </p:nvSpPr>
        <p:spPr>
          <a:xfrm>
            <a:off x="806450" y="2413635"/>
            <a:ext cx="10366375" cy="1471930"/>
          </a:xfrm>
          <a:prstGeom prst="rect">
            <a:avLst/>
          </a:prstGeom>
        </p:spPr>
        <p:txBody>
          <a:bodyPr lIns="47635" tIns="47635" rIns="47635" bIns="47635" anchor="b"/>
          <a:lstStyle>
            <a:lvl1pPr marL="0" indent="0" algn="ctr">
              <a:defRPr sz="8000">
                <a:latin typeface="华文楷体" panose="02010600040101010101" charset="-122"/>
                <a:ea typeface="华文楷体" panose="02010600040101010101" charset="-122"/>
                <a:cs typeface="华文楷体" panose="02010600040101010101" charset="-122"/>
                <a:sym typeface="华文楷体" panose="02010600040101010101" charset="-122"/>
              </a:defRPr>
            </a:lvl1pPr>
          </a:lstStyle>
          <a:p>
            <a:r>
              <a:rPr lang="zh-CN" sz="6600"/>
              <a:t>变量</a:t>
            </a:r>
            <a:endParaRPr lang="zh-CN" sz="66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p:nvPr>
            <p:ph type="title" idx="4294967295"/>
          </p:nvPr>
        </p:nvSpPr>
        <p:spPr>
          <a:xfrm>
            <a:off x="1033145" y="470535"/>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为什么要学习javascript</a:t>
            </a:r>
          </a:p>
        </p:txBody>
      </p:sp>
      <p:sp>
        <p:nvSpPr>
          <p:cNvPr id="78" name="Shape 78"/>
          <p:cNvSpPr/>
          <p:nvPr/>
        </p:nvSpPr>
        <p:spPr>
          <a:xfrm>
            <a:off x="1032942" y="1754516"/>
            <a:ext cx="10379238" cy="399161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1. 所有主流浏览器都支持JavaScript。</a:t>
            </a:r>
            <a:endParaRPr sz="3200"/>
          </a:p>
          <a:p>
            <a:pPr>
              <a:defRPr sz="30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2. 目前，全世界大部分网页都使用JavaScript。</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3. 它可以让网页呈现各种动态效果。</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4. 做为一个Web开发师，如果你想提供漂亮的网页、令用户满意的上网体验，JavaScript是必不可少的工具。</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idx="4294967295"/>
          </p:nvPr>
        </p:nvSpPr>
        <p:spPr>
          <a:xfrm>
            <a:off x="532765" y="721995"/>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javascript常量变量</a:t>
            </a:r>
          </a:p>
        </p:txBody>
      </p:sp>
      <p:sp>
        <p:nvSpPr>
          <p:cNvPr id="140" name="Shape 140"/>
          <p:cNvSpPr/>
          <p:nvPr/>
        </p:nvSpPr>
        <p:spPr>
          <a:xfrm>
            <a:off x="2840355" y="1835150"/>
            <a:ext cx="2785745" cy="583565"/>
          </a:xfrm>
          <a:prstGeom prst="rect">
            <a:avLst/>
          </a:prstGeom>
          <a:ln w="12700">
            <a:miter lim="400000"/>
          </a:ln>
        </p:spPr>
        <p:txBody>
          <a:bodyPr wrap="square" lIns="45718" tIns="45718" rIns="45718" bIns="45718">
            <a:spAutoFit/>
          </a:bodyPr>
          <a:lstStyle>
            <a:lvl1pPr marL="266700" indent="-1270">
              <a:lnSpc>
                <a:spcPct val="120000"/>
              </a:lnSpc>
              <a:spcBef>
                <a:spcPts val="600"/>
              </a:spcBef>
              <a:buSzPct val="100000"/>
              <a:buFont typeface="Wingdings" panose="05000000000000000000"/>
              <a:buChar char="●"/>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变量？</a:t>
            </a:r>
          </a:p>
        </p:txBody>
      </p:sp>
      <p:sp>
        <p:nvSpPr>
          <p:cNvPr id="141" name="Shape 141"/>
          <p:cNvSpPr/>
          <p:nvPr/>
        </p:nvSpPr>
        <p:spPr>
          <a:xfrm>
            <a:off x="6377783" y="1834968"/>
            <a:ext cx="1755777" cy="574037"/>
          </a:xfrm>
          <a:prstGeom prst="rect">
            <a:avLst/>
          </a:prstGeom>
          <a:ln w="12700">
            <a:miter lim="400000"/>
          </a:ln>
        </p:spPr>
        <p:txBody>
          <a:bodyPr lIns="45718" tIns="45718" rIns="45718" bIns="45718">
            <a:spAutoFit/>
          </a:bodyPr>
          <a:lstStyle>
            <a:lvl1pPr marL="266700" indent="-1270">
              <a:lnSpc>
                <a:spcPct val="120000"/>
              </a:lnSpc>
              <a:spcBef>
                <a:spcPts val="600"/>
              </a:spcBef>
              <a:buSzPct val="100000"/>
              <a:buFont typeface="Wingdings" panose="05000000000000000000"/>
              <a:buChar char="●"/>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常量？</a:t>
            </a:r>
          </a:p>
        </p:txBody>
      </p:sp>
      <p:sp>
        <p:nvSpPr>
          <p:cNvPr id="142" name="Shape 142"/>
          <p:cNvSpPr/>
          <p:nvPr/>
        </p:nvSpPr>
        <p:spPr>
          <a:xfrm>
            <a:off x="3759353" y="3599207"/>
            <a:ext cx="3770170" cy="1437637"/>
          </a:xfrm>
          <a:prstGeom prst="rect">
            <a:avLst/>
          </a:prstGeom>
          <a:ln w="12700">
            <a:miter lim="400000"/>
          </a:ln>
        </p:spPr>
        <p:txBody>
          <a:bodyPr wrap="none" lIns="45718" tIns="45718" rIns="45718" bIns="45718">
            <a:spAutoFit/>
          </a:bodyPr>
          <a:lstStyle>
            <a:lvl1pPr marL="266700" indent="-266700">
              <a:defRPr sz="8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2x+y=4</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javascript变量</a:t>
            </a:r>
          </a:p>
        </p:txBody>
      </p:sp>
      <p:sp>
        <p:nvSpPr>
          <p:cNvPr id="145" name="Shape 145"/>
          <p:cNvSpPr/>
          <p:nvPr/>
        </p:nvSpPr>
        <p:spPr>
          <a:xfrm>
            <a:off x="983689" y="1196953"/>
            <a:ext cx="10379237" cy="155321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在javascript中，如果需要使用一个变量，那就需要提前声明这个变量。</a:t>
            </a:r>
            <a:r>
              <a:rPr sz="3200">
                <a:solidFill>
                  <a:srgbClr val="FF0000"/>
                </a:solidFill>
              </a:rPr>
              <a:t>变量是使用关键字var来声明的</a:t>
            </a:r>
            <a:r>
              <a:rPr sz="3200"/>
              <a:t>。javascript变量是弱变量，可以用来保存任何数据类型。</a:t>
            </a:r>
            <a:endParaRPr sz="3200"/>
          </a:p>
        </p:txBody>
      </p:sp>
      <p:sp>
        <p:nvSpPr>
          <p:cNvPr id="146" name="Shape 146"/>
          <p:cNvSpPr/>
          <p:nvPr/>
        </p:nvSpPr>
        <p:spPr>
          <a:xfrm>
            <a:off x="1530134" y="4029686"/>
            <a:ext cx="2927238" cy="561337"/>
          </a:xfrm>
          <a:prstGeom prst="rect">
            <a:avLst/>
          </a:prstGeom>
          <a:ln w="12700">
            <a:miter lim="400000"/>
          </a:ln>
        </p:spPr>
        <p:txBody>
          <a:bodyPr lIns="45718" tIns="45718" rIns="45718" bIns="45718">
            <a:spAutoFit/>
          </a:bodyPr>
          <a:lstStyle>
            <a:lvl1pPr marL="266700" indent="-266700" algn="ct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int定义整型数据</a:t>
            </a:r>
          </a:p>
        </p:txBody>
      </p:sp>
      <p:sp>
        <p:nvSpPr>
          <p:cNvPr id="147" name="Shape 147"/>
          <p:cNvSpPr/>
          <p:nvPr/>
        </p:nvSpPr>
        <p:spPr>
          <a:xfrm>
            <a:off x="1730181" y="4722631"/>
            <a:ext cx="2527144" cy="561337"/>
          </a:xfrm>
          <a:prstGeom prst="rect">
            <a:avLst/>
          </a:prstGeom>
          <a:ln w="12700">
            <a:miter lim="400000"/>
          </a:ln>
        </p:spPr>
        <p:txBody>
          <a:bodyPr lIns="45718" tIns="45718" rIns="45718" bIns="45718">
            <a:spAutoFit/>
          </a:bodyPr>
          <a:lstStyle>
            <a:lvl1pPr marL="266700" indent="-266700" algn="ctr">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char定义字符型</a:t>
            </a:r>
          </a:p>
        </p:txBody>
      </p:sp>
      <p:sp>
        <p:nvSpPr>
          <p:cNvPr id="148" name="Shape 148"/>
          <p:cNvSpPr/>
          <p:nvPr/>
        </p:nvSpPr>
        <p:spPr>
          <a:xfrm>
            <a:off x="1730181" y="5415574"/>
            <a:ext cx="2527144" cy="1096007"/>
          </a:xfrm>
          <a:prstGeom prst="rect">
            <a:avLst/>
          </a:prstGeom>
          <a:ln w="12700">
            <a:miter lim="400000"/>
          </a:ln>
        </p:spPr>
        <p:txBody>
          <a:bodyPr lIns="45718" tIns="45718" rIns="45718" bIns="45718">
            <a:spAutoFit/>
          </a:bodyPr>
          <a:lstStyle/>
          <a:p>
            <a:pPr marL="266700" indent="-266700" algn="ctr">
              <a:lnSpc>
                <a:spcPct val="130000"/>
              </a:lnSpc>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float定义浮点型</a:t>
            </a:r>
          </a:p>
          <a:p>
            <a:pPr marL="266700" indent="-266700" algn="ctr">
              <a:lnSpc>
                <a:spcPct val="130000"/>
              </a:lnSpc>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a:t>
            </a:r>
          </a:p>
        </p:txBody>
      </p:sp>
      <p:sp>
        <p:nvSpPr>
          <p:cNvPr id="149" name="Shape 149"/>
          <p:cNvSpPr/>
          <p:nvPr/>
        </p:nvSpPr>
        <p:spPr>
          <a:xfrm>
            <a:off x="1784307" y="3336742"/>
            <a:ext cx="1002997" cy="561337"/>
          </a:xfrm>
          <a:prstGeom prst="rect">
            <a:avLst/>
          </a:prstGeom>
          <a:ln w="12700">
            <a:miter lim="400000"/>
          </a:ln>
        </p:spPr>
        <p:txBody>
          <a:bodyPr wrap="none" lIns="45718" tIns="45718" rIns="45718" bIns="45718">
            <a:spAutoFit/>
          </a:bodyPr>
          <a:lstStyle>
            <a:lvl1pPr marL="266700" indent="-266700" algn="ctr">
              <a:defRPr sz="2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C语言</a:t>
            </a:r>
          </a:p>
        </p:txBody>
      </p:sp>
      <p:sp>
        <p:nvSpPr>
          <p:cNvPr id="150" name="Shape 150"/>
          <p:cNvSpPr/>
          <p:nvPr/>
        </p:nvSpPr>
        <p:spPr>
          <a:xfrm>
            <a:off x="6622818" y="3357962"/>
            <a:ext cx="1792290" cy="459737"/>
          </a:xfrm>
          <a:prstGeom prst="rect">
            <a:avLst/>
          </a:prstGeom>
          <a:ln w="12700">
            <a:miter lim="400000"/>
          </a:ln>
        </p:spPr>
        <p:txBody>
          <a:bodyPr lIns="45718" tIns="45718" rIns="45718" bIns="45718">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JS</a:t>
            </a:r>
          </a:p>
        </p:txBody>
      </p:sp>
      <p:sp>
        <p:nvSpPr>
          <p:cNvPr id="151" name="Shape 151"/>
          <p:cNvSpPr/>
          <p:nvPr/>
        </p:nvSpPr>
        <p:spPr>
          <a:xfrm>
            <a:off x="6619192" y="4215317"/>
            <a:ext cx="3940177" cy="1400810"/>
          </a:xfrm>
          <a:prstGeom prst="rect">
            <a:avLst/>
          </a:prstGeom>
          <a:ln w="12700">
            <a:miter lim="400000"/>
          </a:ln>
        </p:spPr>
        <p:txBody>
          <a:bodyPr lIns="45718" tIns="45718" rIns="45718" bIns="45718">
            <a:spAutoFit/>
          </a:bodyPr>
          <a:lstStyle>
            <a:lvl1pP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800">
                <a:solidFill>
                  <a:srgbClr val="FF0000"/>
                </a:solidFill>
              </a:rPr>
              <a:t>在JS中，只有var这一种声明变量的类型，它可以声明各种类型的数据</a:t>
            </a:r>
            <a:endParaRPr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a:t>
            </a:r>
          </a:p>
        </p:txBody>
      </p:sp>
      <p:sp>
        <p:nvSpPr>
          <p:cNvPr id="154" name="Shape 154"/>
          <p:cNvSpPr/>
          <p:nvPr/>
        </p:nvSpPr>
        <p:spPr>
          <a:xfrm>
            <a:off x="1038084" y="1255083"/>
            <a:ext cx="2647952" cy="624837"/>
          </a:xfrm>
          <a:prstGeom prst="rect">
            <a:avLst/>
          </a:prstGeom>
          <a:ln w="12700">
            <a:miter lim="400000"/>
          </a:ln>
        </p:spPr>
        <p:txBody>
          <a:bodyPr lIns="45718" tIns="45718" rIns="45718" bIns="45718">
            <a:spAutoFit/>
          </a:bodyPr>
          <a:lstStyle>
            <a:lvl1pPr marL="266700" indent="-1270">
              <a:lnSpc>
                <a:spcPct val="120000"/>
              </a:lnSpc>
              <a:spcBef>
                <a:spcPts val="600"/>
              </a:spcBef>
              <a:buSzPct val="100000"/>
              <a:buFont typeface="Wingdings" panose="05000000000000000000"/>
              <a:buChar cha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变量</a:t>
            </a:r>
          </a:p>
        </p:txBody>
      </p:sp>
      <p:sp>
        <p:nvSpPr>
          <p:cNvPr id="155" name="Shape 155"/>
          <p:cNvSpPr/>
          <p:nvPr/>
        </p:nvSpPr>
        <p:spPr>
          <a:xfrm>
            <a:off x="1256646" y="2199969"/>
            <a:ext cx="4583113" cy="574037"/>
          </a:xfrm>
          <a:prstGeom prst="rect">
            <a:avLst/>
          </a:prstGeom>
          <a:ln w="12700">
            <a:miter lim="400000"/>
          </a:ln>
        </p:spPr>
        <p:txBody>
          <a:bodyPr lIns="45718" tIns="45718" rIns="45718" bIns="45718">
            <a:spAutoFit/>
          </a:bodyPr>
          <a:lstStyle/>
          <a:p>
            <a:pPr marL="266700" indent="-266700">
              <a:lnSpc>
                <a:spcPct val="120000"/>
              </a:lnSpc>
              <a:spcBef>
                <a:spcPts val="600"/>
              </a:spcBef>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t>定义变量——</a:t>
            </a:r>
            <a:r>
              <a:rPr>
                <a:solidFill>
                  <a:srgbClr val="FF0000"/>
                </a:solidFill>
              </a:rPr>
              <a:t>var </a:t>
            </a:r>
            <a:r>
              <a:t>操作符。</a:t>
            </a:r>
          </a:p>
        </p:txBody>
      </p:sp>
      <p:sp>
        <p:nvSpPr>
          <p:cNvPr id="156" name="Shape 156"/>
          <p:cNvSpPr/>
          <p:nvPr/>
        </p:nvSpPr>
        <p:spPr>
          <a:xfrm>
            <a:off x="6610684" y="5917722"/>
            <a:ext cx="2152652" cy="528955"/>
          </a:xfrm>
          <a:prstGeom prst="rect">
            <a:avLst/>
          </a:prstGeom>
          <a:ln w="12700">
            <a:miter lim="400000"/>
          </a:ln>
        </p:spPr>
        <p:txBody>
          <a:bodyPr lIns="45718" tIns="45718" rIns="45718" bIns="45718">
            <a:spAutoFit/>
          </a:bodyPr>
          <a:lstStyle>
            <a:lvl1pPr marL="266700" indent="-266700">
              <a:lnSpc>
                <a:spcPct val="120000"/>
              </a:lnSpc>
              <a:spcBef>
                <a:spcPts val="600"/>
              </a:spcBef>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400"/>
              <a:t>var   变量名；</a:t>
            </a:r>
            <a:endParaRPr sz="2400"/>
          </a:p>
        </p:txBody>
      </p:sp>
      <p:sp>
        <p:nvSpPr>
          <p:cNvPr id="157" name="Shape 157"/>
          <p:cNvSpPr/>
          <p:nvPr/>
        </p:nvSpPr>
        <p:spPr>
          <a:xfrm>
            <a:off x="1482071" y="4727599"/>
            <a:ext cx="4132263" cy="1997710"/>
          </a:xfrm>
          <a:prstGeom prst="rect">
            <a:avLst/>
          </a:prstGeom>
          <a:ln w="12700">
            <a:miter lim="400000"/>
          </a:ln>
        </p:spPr>
        <p:txBody>
          <a:bodyPr lIns="45718" tIns="45718" rIns="45718" bIns="45718">
            <a:spAutoFit/>
          </a:bodyPr>
          <a:lstStyle/>
          <a:p>
            <a:pPr marL="266700" indent="-266700">
              <a:lnSpc>
                <a:spcPct val="120000"/>
              </a:lnSpc>
              <a:spcBef>
                <a:spcPts val="600"/>
              </a:spcBef>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400"/>
              <a:t>解</a:t>
            </a:r>
            <a:r>
              <a:rPr sz="2400">
                <a:solidFill>
                  <a:srgbClr val="000000"/>
                </a:solidFill>
              </a:rPr>
              <a:t>：</a:t>
            </a:r>
            <a:endParaRPr sz="2400">
              <a:solidFill>
                <a:srgbClr val="000000"/>
              </a:solidFill>
            </a:endParaRPr>
          </a:p>
          <a:p>
            <a:pPr marL="266700" indent="-266700">
              <a:lnSpc>
                <a:spcPct val="120000"/>
              </a:lnSpc>
              <a:spcBef>
                <a:spcPts val="600"/>
              </a:spcBef>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400"/>
              <a:t>　　</a:t>
            </a:r>
            <a:r>
              <a:rPr sz="2400">
                <a:solidFill>
                  <a:srgbClr val="FF0000"/>
                </a:solidFill>
              </a:rPr>
              <a:t>设</a:t>
            </a:r>
            <a:r>
              <a:rPr sz="2400"/>
              <a:t>原来老王每天卖x根铅笔；</a:t>
            </a:r>
            <a:endParaRPr sz="2400"/>
          </a:p>
          <a:p>
            <a:pPr marL="266700" indent="-266700">
              <a:lnSpc>
                <a:spcPct val="120000"/>
              </a:lnSpc>
              <a:spcBef>
                <a:spcPts val="600"/>
              </a:spcBef>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2400"/>
              <a:t>　　8x+4=84</a:t>
            </a:r>
            <a:endParaRPr sz="2400"/>
          </a:p>
        </p:txBody>
      </p:sp>
      <p:sp>
        <p:nvSpPr>
          <p:cNvPr id="158" name="Shape 158"/>
          <p:cNvSpPr/>
          <p:nvPr/>
        </p:nvSpPr>
        <p:spPr>
          <a:xfrm>
            <a:off x="1248707" y="2906253"/>
            <a:ext cx="5643703" cy="1689098"/>
          </a:xfrm>
          <a:prstGeom prst="rect">
            <a:avLst/>
          </a:prstGeom>
          <a:ln w="12700">
            <a:miter lim="400000"/>
          </a:ln>
        </p:spPr>
        <p:txBody>
          <a:bodyPr lIns="45718" tIns="45718" rIns="45718" bIns="45718">
            <a:spAutoFit/>
          </a:bodyPr>
          <a:lstStyle/>
          <a:p>
            <a:pPr marL="266700" indent="-266700">
              <a:lnSpc>
                <a:spcPct val="120000"/>
              </a:lnSpc>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用方程求解：</a:t>
            </a:r>
          </a:p>
          <a:p>
            <a:pPr marL="266700" indent="-266700">
              <a:lnSpc>
                <a:spcPct val="120000"/>
              </a:lnSpc>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老王卖铅笔，共有84根铅笔，8天后还剩4根，问老王平均每天卖几根铅笔</a:t>
            </a:r>
          </a:p>
        </p:txBody>
      </p:sp>
      <p:sp>
        <p:nvSpPr>
          <p:cNvPr id="159" name="Shape 159"/>
          <p:cNvSpPr/>
          <p:nvPr/>
        </p:nvSpPr>
        <p:spPr>
          <a:xfrm>
            <a:off x="6610684" y="5398949"/>
            <a:ext cx="2152652" cy="528955"/>
          </a:xfrm>
          <a:prstGeom prst="rect">
            <a:avLst/>
          </a:prstGeom>
          <a:ln w="12700">
            <a:miter lim="400000"/>
          </a:ln>
        </p:spPr>
        <p:txBody>
          <a:bodyPr lIns="45718" tIns="45718" rIns="45718" bIns="45718">
            <a:spAutoFit/>
          </a:bodyPr>
          <a:lstStyle>
            <a:lvl1pPr marL="266700" indent="-266700">
              <a:lnSpc>
                <a:spcPct val="120000"/>
              </a:lnSpc>
              <a:spcBef>
                <a:spcPts val="600"/>
              </a:spcBef>
              <a:defRPr>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2400"/>
              <a:t>var   x；</a:t>
            </a:r>
            <a:endParaRPr sz="24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57"/>
                                        </p:tgtEl>
                                        <p:attrNameLst>
                                          <p:attrName>style.visibility</p:attrName>
                                        </p:attrNameLst>
                                      </p:cBhvr>
                                      <p:to>
                                        <p:strVal val="visible"/>
                                      </p:to>
                                    </p:set>
                                    <p:animEffect transition="in" filter="dissolve">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type="el">
                                    <p:tmAbs val="0"/>
                                  </p:iterate>
                                  <p:childTnLst>
                                    <p:set>
                                      <p:cBhvr>
                                        <p:cTn id="11" dur="indefinite" fill="hold"/>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par>
                          <p:cTn id="13" fill="hold">
                            <p:stCondLst>
                              <p:cond delay="500"/>
                            </p:stCondLst>
                            <p:childTnLst>
                              <p:par>
                                <p:cTn id="14" presetID="9" presetClass="entr" presetSubtype="0" fill="hold" grpId="3" nodeType="afterEffect">
                                  <p:stCondLst>
                                    <p:cond delay="0"/>
                                  </p:stCondLst>
                                  <p:iterate type="el">
                                    <p:tmAbs val="0"/>
                                  </p:iterate>
                                  <p:childTnLst>
                                    <p:set>
                                      <p:cBhvr>
                                        <p:cTn id="15" dur="indefinite" fill="hold"/>
                                        <p:tgtEl>
                                          <p:spTgt spid="159"/>
                                        </p:tgtEl>
                                        <p:attrNameLst>
                                          <p:attrName>style.visibility</p:attrName>
                                        </p:attrNameLst>
                                      </p:cBhvr>
                                      <p:to>
                                        <p:strVal val="visible"/>
                                      </p:to>
                                    </p:set>
                                    <p:animEffect transition="in" filter="dissolve">
                                      <p:cBhvr>
                                        <p:cTn id="16"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56" grpId="2" animBg="1" advAuto="0"/>
      <p:bldP spid="159" grpId="3" animBg="1" advAuto="0"/>
      <p:bldP spid="157" grpId="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javascript变量声明注意</a:t>
            </a:r>
          </a:p>
        </p:txBody>
      </p:sp>
      <p:sp>
        <p:nvSpPr>
          <p:cNvPr id="162" name="Shape 162"/>
          <p:cNvSpPr/>
          <p:nvPr/>
        </p:nvSpPr>
        <p:spPr>
          <a:xfrm>
            <a:off x="906381" y="1423584"/>
            <a:ext cx="10379238" cy="1113790"/>
          </a:xfrm>
          <a:prstGeom prst="rect">
            <a:avLst/>
          </a:prstGeom>
          <a:ln w="12700">
            <a:miter lim="400000"/>
          </a:ln>
        </p:spPr>
        <p:txBody>
          <a:bodyPr lIns="45718" tIns="45718" rIns="45718" bIns="45718">
            <a:spAutoFit/>
          </a:bodyPr>
          <a:lstStyle>
            <a:lvl1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800"/>
              <a:t>1、如果未在var声明语句中给变量指定初始的值，那么虽然声明了这个变量，但给它存入一个值之前，它的初始值是undefined。</a:t>
            </a:r>
            <a:endParaRPr sz="2800"/>
          </a:p>
        </p:txBody>
      </p:sp>
      <p:sp>
        <p:nvSpPr>
          <p:cNvPr id="163" name="Shape 163"/>
          <p:cNvSpPr/>
          <p:nvPr/>
        </p:nvSpPr>
        <p:spPr>
          <a:xfrm>
            <a:off x="906381" y="2944272"/>
            <a:ext cx="10379238" cy="1625600"/>
          </a:xfrm>
          <a:prstGeom prst="rect">
            <a:avLst/>
          </a:prstGeom>
          <a:ln w="12700">
            <a:miter lim="400000"/>
          </a:ln>
        </p:spPr>
        <p:txBody>
          <a:bodyPr lIns="45718" tIns="45718" rIns="45718" bIns="45718">
            <a:spAutoFit/>
          </a:bodyPr>
          <a:lstStyle>
            <a:lvl1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800"/>
              <a:t>2、如果去读一个没有声明的变量，js会报错；而严格模式下给一个没有声明的变量赋值也会报错，但实际上js会对此容错，但是这个不好的习惯将会造成很多的bug产生。</a:t>
            </a:r>
            <a:endParaRPr sz="2800"/>
          </a:p>
        </p:txBody>
      </p:sp>
      <p:sp>
        <p:nvSpPr>
          <p:cNvPr id="164" name="Shape 164"/>
          <p:cNvSpPr/>
          <p:nvPr/>
        </p:nvSpPr>
        <p:spPr>
          <a:xfrm>
            <a:off x="922256" y="5120280"/>
            <a:ext cx="10379238" cy="51689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800"/>
              <a:t>3、使用var语句重复声明变量是合法的。</a:t>
            </a:r>
            <a:endParaRPr sz="28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javascript变量声明练习</a:t>
            </a:r>
          </a:p>
        </p:txBody>
      </p:sp>
      <p:sp>
        <p:nvSpPr>
          <p:cNvPr id="167" name="Shape 167"/>
          <p:cNvSpPr/>
          <p:nvPr/>
        </p:nvSpPr>
        <p:spPr>
          <a:xfrm>
            <a:off x="1466470" y="2197220"/>
            <a:ext cx="7330736" cy="662937"/>
          </a:xfrm>
          <a:prstGeom prst="rect">
            <a:avLst/>
          </a:prstGeom>
          <a:ln w="12700">
            <a:miter lim="400000"/>
          </a:ln>
        </p:spPr>
        <p:txBody>
          <a:bodyPr lIns="45718" tIns="45718" rIns="45718" bIns="45718">
            <a:spAutoFit/>
          </a:bodyPr>
          <a:lstStyle/>
          <a:p>
            <a:pPr marL="266700" indent="-266700">
              <a:lnSpc>
                <a:spcPct val="150000"/>
              </a:lnSpc>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对于变量的</a:t>
            </a:r>
            <a:r>
              <a:rPr>
                <a:solidFill>
                  <a:srgbClr val="FF0000"/>
                </a:solidFill>
              </a:rPr>
              <a:t>不合法命名</a:t>
            </a:r>
            <a:r>
              <a:t>是哪几项？</a:t>
            </a:r>
          </a:p>
        </p:txBody>
      </p:sp>
      <p:sp>
        <p:nvSpPr>
          <p:cNvPr id="168" name="Shape 168"/>
          <p:cNvSpPr/>
          <p:nvPr/>
        </p:nvSpPr>
        <p:spPr>
          <a:xfrm>
            <a:off x="1196837" y="1338121"/>
            <a:ext cx="4302083" cy="662937"/>
          </a:xfrm>
          <a:prstGeom prst="rect">
            <a:avLst/>
          </a:prstGeom>
          <a:ln w="12700">
            <a:miter lim="400000"/>
          </a:ln>
        </p:spPr>
        <p:txBody>
          <a:bodyPr lIns="45718" tIns="45718" rIns="45718" bIns="45718">
            <a:spAutoFit/>
          </a:bodyPr>
          <a:lstStyle>
            <a:lvl1pPr marL="266700" indent="-1270">
              <a:lnSpc>
                <a:spcPct val="120000"/>
              </a:lnSpc>
              <a:spcBef>
                <a:spcPts val="600"/>
              </a:spcBef>
              <a:buSzPct val="100000"/>
              <a:buFont typeface="Wingdings" panose="05000000000000000000"/>
              <a:buChar cha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变量名称命名练习</a:t>
            </a:r>
          </a:p>
        </p:txBody>
      </p:sp>
      <p:sp>
        <p:nvSpPr>
          <p:cNvPr id="169" name="Shape 169"/>
          <p:cNvSpPr/>
          <p:nvPr/>
        </p:nvSpPr>
        <p:spPr>
          <a:xfrm>
            <a:off x="1444625" y="3190240"/>
            <a:ext cx="2332990" cy="821690"/>
          </a:xfrm>
          <a:prstGeom prst="rect">
            <a:avLst/>
          </a:prstGeom>
          <a:ln w="12700">
            <a:miter lim="400000"/>
          </a:ln>
        </p:spPr>
        <p:txBody>
          <a:bodyPr wrap="square"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1.</a:t>
            </a:r>
            <a:r>
              <a:rPr b="0"/>
              <a:t> var abc;</a:t>
            </a:r>
            <a:endParaRPr b="0"/>
          </a:p>
        </p:txBody>
      </p:sp>
      <p:sp>
        <p:nvSpPr>
          <p:cNvPr id="170" name="Shape 170"/>
          <p:cNvSpPr/>
          <p:nvPr/>
        </p:nvSpPr>
        <p:spPr>
          <a:xfrm>
            <a:off x="1444712" y="4147742"/>
            <a:ext cx="1981201" cy="574037"/>
          </a:xfrm>
          <a:prstGeom prst="rect">
            <a:avLst/>
          </a:prstGeom>
          <a:ln w="12700">
            <a:miter lim="400000"/>
          </a:ln>
        </p:spPr>
        <p:txBody>
          <a:bodyPr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4.</a:t>
            </a:r>
            <a:r>
              <a:rPr b="0"/>
              <a:t> var do;</a:t>
            </a:r>
            <a:endParaRPr b="0"/>
          </a:p>
        </p:txBody>
      </p:sp>
      <p:sp>
        <p:nvSpPr>
          <p:cNvPr id="171" name="Shape 171"/>
          <p:cNvSpPr/>
          <p:nvPr/>
        </p:nvSpPr>
        <p:spPr>
          <a:xfrm>
            <a:off x="3879936" y="4148537"/>
            <a:ext cx="2530730" cy="574037"/>
          </a:xfrm>
          <a:prstGeom prst="rect">
            <a:avLst/>
          </a:prstGeom>
          <a:ln w="12700">
            <a:miter lim="400000"/>
          </a:ln>
        </p:spPr>
        <p:txBody>
          <a:bodyPr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5.</a:t>
            </a:r>
            <a:r>
              <a:rPr b="0"/>
              <a:t> var 2abc;</a:t>
            </a:r>
            <a:endParaRPr b="0"/>
          </a:p>
        </p:txBody>
      </p:sp>
      <p:sp>
        <p:nvSpPr>
          <p:cNvPr id="172" name="Shape 172"/>
          <p:cNvSpPr/>
          <p:nvPr/>
        </p:nvSpPr>
        <p:spPr>
          <a:xfrm>
            <a:off x="6890129" y="4147742"/>
            <a:ext cx="2530729" cy="574037"/>
          </a:xfrm>
          <a:prstGeom prst="rect">
            <a:avLst/>
          </a:prstGeom>
          <a:ln w="12700">
            <a:miter lim="400000"/>
          </a:ln>
        </p:spPr>
        <p:txBody>
          <a:bodyPr lIns="45718" tIns="45718" rIns="45718" bIns="45718">
            <a:spAutoFit/>
          </a:bodyPr>
          <a:lstStyle>
            <a:lvl1pPr marL="266700" indent="-266700">
              <a:lnSpc>
                <a:spcPct val="150000"/>
              </a:lnSpc>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6. var abc2;</a:t>
            </a:r>
          </a:p>
        </p:txBody>
      </p:sp>
      <p:sp>
        <p:nvSpPr>
          <p:cNvPr id="173" name="Shape 173"/>
          <p:cNvSpPr/>
          <p:nvPr/>
        </p:nvSpPr>
        <p:spPr>
          <a:xfrm>
            <a:off x="6890129" y="3176433"/>
            <a:ext cx="2530729" cy="574037"/>
          </a:xfrm>
          <a:prstGeom prst="rect">
            <a:avLst/>
          </a:prstGeom>
          <a:ln w="12700">
            <a:miter lim="400000"/>
          </a:ln>
        </p:spPr>
        <p:txBody>
          <a:bodyPr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3.</a:t>
            </a:r>
            <a:r>
              <a:rPr b="0"/>
              <a:t> var ABC;</a:t>
            </a:r>
            <a:endParaRPr b="0"/>
          </a:p>
        </p:txBody>
      </p:sp>
      <p:sp>
        <p:nvSpPr>
          <p:cNvPr id="174" name="Shape 174"/>
          <p:cNvSpPr/>
          <p:nvPr/>
        </p:nvSpPr>
        <p:spPr>
          <a:xfrm>
            <a:off x="3879936" y="3190494"/>
            <a:ext cx="2776496" cy="574037"/>
          </a:xfrm>
          <a:prstGeom prst="rect">
            <a:avLst/>
          </a:prstGeom>
          <a:ln w="12700">
            <a:miter lim="400000"/>
          </a:ln>
        </p:spPr>
        <p:txBody>
          <a:bodyPr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2.</a:t>
            </a:r>
            <a:r>
              <a:rPr b="0"/>
              <a:t> var _abc;</a:t>
            </a:r>
            <a:endParaRPr b="0"/>
          </a:p>
        </p:txBody>
      </p:sp>
      <p:sp>
        <p:nvSpPr>
          <p:cNvPr id="175" name="Shape 175"/>
          <p:cNvSpPr/>
          <p:nvPr/>
        </p:nvSpPr>
        <p:spPr>
          <a:xfrm>
            <a:off x="3901695" y="5105784"/>
            <a:ext cx="2460287" cy="574037"/>
          </a:xfrm>
          <a:prstGeom prst="rect">
            <a:avLst/>
          </a:prstGeom>
          <a:ln w="12700">
            <a:miter lim="400000"/>
          </a:ln>
        </p:spPr>
        <p:txBody>
          <a:bodyPr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8.</a:t>
            </a:r>
            <a:r>
              <a:rPr b="0"/>
              <a:t> var $abc;</a:t>
            </a:r>
            <a:endParaRPr b="0"/>
          </a:p>
        </p:txBody>
      </p:sp>
      <p:sp>
        <p:nvSpPr>
          <p:cNvPr id="176" name="Shape 176"/>
          <p:cNvSpPr/>
          <p:nvPr/>
        </p:nvSpPr>
        <p:spPr>
          <a:xfrm>
            <a:off x="6947107" y="5105784"/>
            <a:ext cx="2460287" cy="574037"/>
          </a:xfrm>
          <a:prstGeom prst="rect">
            <a:avLst/>
          </a:prstGeom>
          <a:ln w="12700">
            <a:miter lim="400000"/>
          </a:ln>
        </p:spPr>
        <p:txBody>
          <a:bodyPr lIns="45718" tIns="45718" rIns="45718" bIns="45718">
            <a:spAutoFit/>
          </a:bodyPr>
          <a:lstStyle/>
          <a:p>
            <a:pPr marL="266700" indent="-266700">
              <a:lnSpc>
                <a:spcPct val="150000"/>
              </a:lnSpc>
              <a:defRPr sz="3200" b="1">
                <a:latin typeface="微软雅黑" panose="020B0503020204020204" charset="-122"/>
                <a:ea typeface="微软雅黑" panose="020B0503020204020204" charset="-122"/>
                <a:cs typeface="微软雅黑" panose="020B0503020204020204" charset="-122"/>
                <a:sym typeface="微软雅黑" panose="020B0503020204020204" charset="-122"/>
              </a:defRPr>
            </a:pPr>
            <a:r>
              <a:t>9.</a:t>
            </a:r>
            <a:r>
              <a:rPr b="0"/>
              <a:t> var a b c;</a:t>
            </a:r>
            <a:endParaRPr b="0"/>
          </a:p>
        </p:txBody>
      </p:sp>
      <p:sp>
        <p:nvSpPr>
          <p:cNvPr id="177" name="Shape 177"/>
          <p:cNvSpPr/>
          <p:nvPr/>
        </p:nvSpPr>
        <p:spPr>
          <a:xfrm>
            <a:off x="1466469" y="5105784"/>
            <a:ext cx="1981202" cy="574037"/>
          </a:xfrm>
          <a:prstGeom prst="rect">
            <a:avLst/>
          </a:prstGeom>
          <a:ln w="12700">
            <a:miter lim="400000"/>
          </a:ln>
        </p:spPr>
        <p:txBody>
          <a:bodyPr lIns="45718" tIns="45718" rIns="45718" bIns="45718">
            <a:spAutoFit/>
          </a:bodyPr>
          <a:lstStyle>
            <a:lvl1pPr marL="266700" indent="-266700">
              <a:lnSpc>
                <a:spcPct val="150000"/>
              </a:lnSpc>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7. var int;</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167"/>
                                        </p:tgtEl>
                                        <p:attrNameLst>
                                          <p:attrName>style.visibility</p:attrName>
                                        </p:attrNameLst>
                                      </p:cBhvr>
                                      <p:to>
                                        <p:strVal val="visible"/>
                                      </p:to>
                                    </p:set>
                                    <p:animEffect transition="in" filter="dissolve">
                                      <p:cBhvr>
                                        <p:cTn id="7" dur="500"/>
                                        <p:tgtEl>
                                          <p:spTgt spid="167"/>
                                        </p:tgtEl>
                                      </p:cBhvr>
                                    </p:animEffect>
                                  </p:childTnLst>
                                </p:cTn>
                              </p:par>
                            </p:childTnLst>
                          </p:cTn>
                        </p:par>
                        <p:par>
                          <p:cTn id="8" fill="hold">
                            <p:stCondLst>
                              <p:cond delay="500"/>
                            </p:stCondLst>
                            <p:childTnLst>
                              <p:par>
                                <p:cTn id="9" presetID="9" presetClass="entr" presetSubtype="0" fill="hold" grpId="2" nodeType="afterEffect">
                                  <p:stCondLst>
                                    <p:cond delay="0"/>
                                  </p:stCondLst>
                                  <p:iterate type="el">
                                    <p:tmAbs val="0"/>
                                  </p:iterate>
                                  <p:childTnLst>
                                    <p:set>
                                      <p:cBhvr>
                                        <p:cTn id="10" dur="indefinite" fill="hold"/>
                                        <p:tgtEl>
                                          <p:spTgt spid="168"/>
                                        </p:tgtEl>
                                        <p:attrNameLst>
                                          <p:attrName>style.visibility</p:attrName>
                                        </p:attrNameLst>
                                      </p:cBhvr>
                                      <p:to>
                                        <p:strVal val="visible"/>
                                      </p:to>
                                    </p:set>
                                    <p:animEffect transition="in" filter="dissolve">
                                      <p:cBhvr>
                                        <p:cTn id="11" dur="500"/>
                                        <p:tgtEl>
                                          <p:spTgt spid="168"/>
                                        </p:tgtEl>
                                      </p:cBhvr>
                                    </p:animEffect>
                                  </p:childTnLst>
                                </p:cTn>
                              </p:par>
                            </p:childTnLst>
                          </p:cTn>
                        </p:par>
                        <p:par>
                          <p:cTn id="12" fill="hold">
                            <p:stCondLst>
                              <p:cond delay="1000"/>
                            </p:stCondLst>
                            <p:childTnLst>
                              <p:par>
                                <p:cTn id="13" presetID="9" presetClass="entr" presetSubtype="0" fill="hold" grpId="3" nodeType="afterEffect">
                                  <p:stCondLst>
                                    <p:cond delay="0"/>
                                  </p:stCondLst>
                                  <p:iterate type="el">
                                    <p:tmAbs val="0"/>
                                  </p:iterate>
                                  <p:childTnLst>
                                    <p:set>
                                      <p:cBhvr>
                                        <p:cTn id="14" dur="indefinite" fill="hold"/>
                                        <p:tgtEl>
                                          <p:spTgt spid="169"/>
                                        </p:tgtEl>
                                        <p:attrNameLst>
                                          <p:attrName>style.visibility</p:attrName>
                                        </p:attrNameLst>
                                      </p:cBhvr>
                                      <p:to>
                                        <p:strVal val="visible"/>
                                      </p:to>
                                    </p:set>
                                    <p:animEffect transition="in" filter="dissolve">
                                      <p:cBhvr>
                                        <p:cTn id="15" dur="500"/>
                                        <p:tgtEl>
                                          <p:spTgt spid="169"/>
                                        </p:tgtEl>
                                      </p:cBhvr>
                                    </p:animEffect>
                                  </p:childTnLst>
                                </p:cTn>
                              </p:par>
                            </p:childTnLst>
                          </p:cTn>
                        </p:par>
                        <p:par>
                          <p:cTn id="16" fill="hold">
                            <p:stCondLst>
                              <p:cond delay="1500"/>
                            </p:stCondLst>
                            <p:childTnLst>
                              <p:par>
                                <p:cTn id="17" presetID="9" presetClass="entr" presetSubtype="0" fill="hold" grpId="4" nodeType="afterEffect">
                                  <p:stCondLst>
                                    <p:cond delay="0"/>
                                  </p:stCondLst>
                                  <p:iterate type="el">
                                    <p:tmAbs val="0"/>
                                  </p:iterate>
                                  <p:childTnLst>
                                    <p:set>
                                      <p:cBhvr>
                                        <p:cTn id="18" dur="indefinite" fill="hold"/>
                                        <p:tgtEl>
                                          <p:spTgt spid="170"/>
                                        </p:tgtEl>
                                        <p:attrNameLst>
                                          <p:attrName>style.visibility</p:attrName>
                                        </p:attrNameLst>
                                      </p:cBhvr>
                                      <p:to>
                                        <p:strVal val="visible"/>
                                      </p:to>
                                    </p:set>
                                    <p:animEffect transition="in" filter="dissolve">
                                      <p:cBhvr>
                                        <p:cTn id="19" dur="500"/>
                                        <p:tgtEl>
                                          <p:spTgt spid="170"/>
                                        </p:tgtEl>
                                      </p:cBhvr>
                                    </p:animEffect>
                                  </p:childTnLst>
                                </p:cTn>
                              </p:par>
                            </p:childTnLst>
                          </p:cTn>
                        </p:par>
                        <p:par>
                          <p:cTn id="20" fill="hold">
                            <p:stCondLst>
                              <p:cond delay="2000"/>
                            </p:stCondLst>
                            <p:childTnLst>
                              <p:par>
                                <p:cTn id="21" presetID="9" presetClass="entr" presetSubtype="0" fill="hold" grpId="5" nodeType="afterEffect">
                                  <p:stCondLst>
                                    <p:cond delay="0"/>
                                  </p:stCondLst>
                                  <p:iterate type="el">
                                    <p:tmAbs val="0"/>
                                  </p:iterate>
                                  <p:childTnLst>
                                    <p:set>
                                      <p:cBhvr>
                                        <p:cTn id="22" dur="indefinite" fill="hold"/>
                                        <p:tgtEl>
                                          <p:spTgt spid="171"/>
                                        </p:tgtEl>
                                        <p:attrNameLst>
                                          <p:attrName>style.visibility</p:attrName>
                                        </p:attrNameLst>
                                      </p:cBhvr>
                                      <p:to>
                                        <p:strVal val="visible"/>
                                      </p:to>
                                    </p:set>
                                    <p:animEffect transition="in" filter="dissolve">
                                      <p:cBhvr>
                                        <p:cTn id="23" dur="500"/>
                                        <p:tgtEl>
                                          <p:spTgt spid="171"/>
                                        </p:tgtEl>
                                      </p:cBhvr>
                                    </p:animEffect>
                                  </p:childTnLst>
                                </p:cTn>
                              </p:par>
                            </p:childTnLst>
                          </p:cTn>
                        </p:par>
                        <p:par>
                          <p:cTn id="24" fill="hold">
                            <p:stCondLst>
                              <p:cond delay="2500"/>
                            </p:stCondLst>
                            <p:childTnLst>
                              <p:par>
                                <p:cTn id="25" presetID="9" presetClass="entr" presetSubtype="0" fill="hold" grpId="6" nodeType="afterEffect">
                                  <p:stCondLst>
                                    <p:cond delay="0"/>
                                  </p:stCondLst>
                                  <p:iterate type="el">
                                    <p:tmAbs val="0"/>
                                  </p:iterate>
                                  <p:childTnLst>
                                    <p:set>
                                      <p:cBhvr>
                                        <p:cTn id="26" dur="indefinite" fill="hold"/>
                                        <p:tgtEl>
                                          <p:spTgt spid="172"/>
                                        </p:tgtEl>
                                        <p:attrNameLst>
                                          <p:attrName>style.visibility</p:attrName>
                                        </p:attrNameLst>
                                      </p:cBhvr>
                                      <p:to>
                                        <p:strVal val="visible"/>
                                      </p:to>
                                    </p:set>
                                    <p:animEffect transition="in" filter="dissolve">
                                      <p:cBhvr>
                                        <p:cTn id="27" dur="500"/>
                                        <p:tgtEl>
                                          <p:spTgt spid="172"/>
                                        </p:tgtEl>
                                      </p:cBhvr>
                                    </p:animEffect>
                                  </p:childTnLst>
                                </p:cTn>
                              </p:par>
                            </p:childTnLst>
                          </p:cTn>
                        </p:par>
                        <p:par>
                          <p:cTn id="28" fill="hold">
                            <p:stCondLst>
                              <p:cond delay="3000"/>
                            </p:stCondLst>
                            <p:childTnLst>
                              <p:par>
                                <p:cTn id="29" presetID="9" presetClass="entr" presetSubtype="0" fill="hold" grpId="7" nodeType="afterEffect">
                                  <p:stCondLst>
                                    <p:cond delay="0"/>
                                  </p:stCondLst>
                                  <p:iterate type="el">
                                    <p:tmAbs val="0"/>
                                  </p:iterate>
                                  <p:childTnLst>
                                    <p:set>
                                      <p:cBhvr>
                                        <p:cTn id="30" dur="indefinite" fill="hold"/>
                                        <p:tgtEl>
                                          <p:spTgt spid="173"/>
                                        </p:tgtEl>
                                        <p:attrNameLst>
                                          <p:attrName>style.visibility</p:attrName>
                                        </p:attrNameLst>
                                      </p:cBhvr>
                                      <p:to>
                                        <p:strVal val="visible"/>
                                      </p:to>
                                    </p:set>
                                    <p:animEffect transition="in" filter="dissolve">
                                      <p:cBhvr>
                                        <p:cTn id="31" dur="500"/>
                                        <p:tgtEl>
                                          <p:spTgt spid="173"/>
                                        </p:tgtEl>
                                      </p:cBhvr>
                                    </p:animEffect>
                                  </p:childTnLst>
                                </p:cTn>
                              </p:par>
                            </p:childTnLst>
                          </p:cTn>
                        </p:par>
                        <p:par>
                          <p:cTn id="32" fill="hold">
                            <p:stCondLst>
                              <p:cond delay="3500"/>
                            </p:stCondLst>
                            <p:childTnLst>
                              <p:par>
                                <p:cTn id="33" presetID="9" presetClass="entr" presetSubtype="0" fill="hold" grpId="8" nodeType="afterEffect">
                                  <p:stCondLst>
                                    <p:cond delay="0"/>
                                  </p:stCondLst>
                                  <p:iterate type="el">
                                    <p:tmAbs val="0"/>
                                  </p:iterate>
                                  <p:childTnLst>
                                    <p:set>
                                      <p:cBhvr>
                                        <p:cTn id="34" dur="indefinite" fill="hold"/>
                                        <p:tgtEl>
                                          <p:spTgt spid="174"/>
                                        </p:tgtEl>
                                        <p:attrNameLst>
                                          <p:attrName>style.visibility</p:attrName>
                                        </p:attrNameLst>
                                      </p:cBhvr>
                                      <p:to>
                                        <p:strVal val="visible"/>
                                      </p:to>
                                    </p:set>
                                    <p:animEffect transition="in" filter="dissolve">
                                      <p:cBhvr>
                                        <p:cTn id="35" dur="500"/>
                                        <p:tgtEl>
                                          <p:spTgt spid="174"/>
                                        </p:tgtEl>
                                      </p:cBhvr>
                                    </p:animEffect>
                                  </p:childTnLst>
                                </p:cTn>
                              </p:par>
                            </p:childTnLst>
                          </p:cTn>
                        </p:par>
                        <p:par>
                          <p:cTn id="36" fill="hold">
                            <p:stCondLst>
                              <p:cond delay="4000"/>
                            </p:stCondLst>
                            <p:childTnLst>
                              <p:par>
                                <p:cTn id="37" presetID="9" presetClass="entr" presetSubtype="0" fill="hold" grpId="9" nodeType="afterEffect">
                                  <p:stCondLst>
                                    <p:cond delay="0"/>
                                  </p:stCondLst>
                                  <p:iterate type="el">
                                    <p:tmAbs val="0"/>
                                  </p:iterate>
                                  <p:childTnLst>
                                    <p:set>
                                      <p:cBhvr>
                                        <p:cTn id="38" dur="indefinite" fill="hold"/>
                                        <p:tgtEl>
                                          <p:spTgt spid="175"/>
                                        </p:tgtEl>
                                        <p:attrNameLst>
                                          <p:attrName>style.visibility</p:attrName>
                                        </p:attrNameLst>
                                      </p:cBhvr>
                                      <p:to>
                                        <p:strVal val="visible"/>
                                      </p:to>
                                    </p:set>
                                    <p:animEffect transition="in" filter="dissolve">
                                      <p:cBhvr>
                                        <p:cTn id="39" dur="500"/>
                                        <p:tgtEl>
                                          <p:spTgt spid="175"/>
                                        </p:tgtEl>
                                      </p:cBhvr>
                                    </p:animEffect>
                                  </p:childTnLst>
                                </p:cTn>
                              </p:par>
                            </p:childTnLst>
                          </p:cTn>
                        </p:par>
                        <p:par>
                          <p:cTn id="40" fill="hold">
                            <p:stCondLst>
                              <p:cond delay="4500"/>
                            </p:stCondLst>
                            <p:childTnLst>
                              <p:par>
                                <p:cTn id="41" presetID="9" presetClass="entr" presetSubtype="0" fill="hold" grpId="10" nodeType="afterEffect">
                                  <p:stCondLst>
                                    <p:cond delay="0"/>
                                  </p:stCondLst>
                                  <p:iterate type="el">
                                    <p:tmAbs val="0"/>
                                  </p:iterate>
                                  <p:childTnLst>
                                    <p:set>
                                      <p:cBhvr>
                                        <p:cTn id="42" dur="indefinite" fill="hold"/>
                                        <p:tgtEl>
                                          <p:spTgt spid="176"/>
                                        </p:tgtEl>
                                        <p:attrNameLst>
                                          <p:attrName>style.visibility</p:attrName>
                                        </p:attrNameLst>
                                      </p:cBhvr>
                                      <p:to>
                                        <p:strVal val="visible"/>
                                      </p:to>
                                    </p:set>
                                    <p:animEffect transition="in" filter="dissolve">
                                      <p:cBhvr>
                                        <p:cTn id="43" dur="500"/>
                                        <p:tgtEl>
                                          <p:spTgt spid="176"/>
                                        </p:tgtEl>
                                      </p:cBhvr>
                                    </p:animEffect>
                                  </p:childTnLst>
                                </p:cTn>
                              </p:par>
                            </p:childTnLst>
                          </p:cTn>
                        </p:par>
                        <p:par>
                          <p:cTn id="44" fill="hold">
                            <p:stCondLst>
                              <p:cond delay="5000"/>
                            </p:stCondLst>
                            <p:childTnLst>
                              <p:par>
                                <p:cTn id="45" presetID="9" presetClass="entr" presetSubtype="0" fill="hold" grpId="11" nodeType="afterEffect">
                                  <p:stCondLst>
                                    <p:cond delay="0"/>
                                  </p:stCondLst>
                                  <p:iterate type="el">
                                    <p:tmAbs val="0"/>
                                  </p:iterate>
                                  <p:childTnLst>
                                    <p:set>
                                      <p:cBhvr>
                                        <p:cTn id="46" dur="indefinite" fill="hold"/>
                                        <p:tgtEl>
                                          <p:spTgt spid="177"/>
                                        </p:tgtEl>
                                        <p:attrNameLst>
                                          <p:attrName>style.visibility</p:attrName>
                                        </p:attrNameLst>
                                      </p:cBhvr>
                                      <p:to>
                                        <p:strVal val="visible"/>
                                      </p:to>
                                    </p:set>
                                    <p:animEffect transition="in" filter="dissolve">
                                      <p:cBhvr>
                                        <p:cTn id="47"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73" grpId="7" animBg="1" advAuto="0"/>
      <p:bldP spid="177" grpId="11" animBg="1" advAuto="0"/>
      <p:bldP spid="176" grpId="10" animBg="1" advAuto="0"/>
      <p:bldP spid="175" grpId="9" animBg="1" advAuto="0"/>
      <p:bldP spid="174" grpId="8" animBg="1" advAuto="0"/>
      <p:bldP spid="172" grpId="6" animBg="1" advAuto="0"/>
      <p:bldP spid="170" grpId="4" animBg="1" advAuto="0"/>
      <p:bldP spid="171" grpId="5" animBg="1" advAuto="0"/>
      <p:bldP spid="167" grpId="1" animBg="1" advAuto="0"/>
      <p:bldP spid="169" grpId="3" animBg="1" advAuto="0"/>
      <p:bldP spid="168" grpId="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javascript变量声明练习</a:t>
            </a:r>
          </a:p>
        </p:txBody>
      </p:sp>
      <p:sp>
        <p:nvSpPr>
          <p:cNvPr id="180" name="Shape 180"/>
          <p:cNvSpPr/>
          <p:nvPr/>
        </p:nvSpPr>
        <p:spPr>
          <a:xfrm>
            <a:off x="739453" y="1124655"/>
            <a:ext cx="3950472" cy="726437"/>
          </a:xfrm>
          <a:prstGeom prst="rect">
            <a:avLst/>
          </a:prstGeom>
          <a:ln w="12700">
            <a:miter lim="400000"/>
          </a:ln>
        </p:spPr>
        <p:txBody>
          <a:bodyPr lIns="45718" tIns="45718" rIns="45718" bIns="45718">
            <a:spAutoFit/>
          </a:bodyPr>
          <a:lstStyle>
            <a:lvl1pPr marL="266700" indent="-1270">
              <a:lnSpc>
                <a:spcPct val="120000"/>
              </a:lnSpc>
              <a:spcBef>
                <a:spcPts val="600"/>
              </a:spcBef>
              <a:buSzPct val="100000"/>
              <a:buFont typeface="Wingdings" panose="05000000000000000000"/>
              <a:buChar char="●"/>
              <a:defRPr sz="3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变量声明练习</a:t>
            </a:r>
          </a:p>
        </p:txBody>
      </p:sp>
      <p:sp>
        <p:nvSpPr>
          <p:cNvPr id="181" name="Shape 181"/>
          <p:cNvSpPr/>
          <p:nvPr/>
        </p:nvSpPr>
        <p:spPr>
          <a:xfrm>
            <a:off x="2520234" y="2066112"/>
            <a:ext cx="8127563" cy="4517387"/>
          </a:xfrm>
          <a:prstGeom prst="rect">
            <a:avLst/>
          </a:prstGeom>
          <a:ln w="12700">
            <a:miter lim="400000"/>
          </a:ln>
        </p:spPr>
        <p:txBody>
          <a:bodyPr lIns="45718" tIns="45718" rIns="45718" bIns="45718">
            <a:spAutoFit/>
          </a:bodyPr>
          <a:lstStyle/>
          <a:p>
            <a:pPr marL="266700" indent="-266700">
              <a:lnSpc>
                <a:spcPct val="15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声明一个变量a，值为：3</a:t>
            </a:r>
          </a:p>
          <a:p>
            <a:pPr marL="266700" indent="-266700">
              <a:lnSpc>
                <a:spcPct val="15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声明一个变量b，值为：null</a:t>
            </a:r>
          </a:p>
          <a:p>
            <a:pPr marL="266700" indent="-266700">
              <a:lnSpc>
                <a:spcPct val="15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声明一个变量c，值为："Hello!"</a:t>
            </a:r>
          </a:p>
          <a:p>
            <a:pPr marL="266700" indent="-266700">
              <a:lnSpc>
                <a:spcPct val="15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声明一个变量d，值为：true</a:t>
            </a:r>
          </a:p>
          <a:p>
            <a:pPr marL="266700" indent="-266700">
              <a:lnSpc>
                <a:spcPct val="15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声明一个变量e，不赋值</a:t>
            </a:r>
          </a:p>
          <a:p>
            <a:pPr marL="266700" indent="-266700">
              <a:lnSpc>
                <a:spcPct val="150000"/>
              </a:lnSpc>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声明一个变量f，值为""</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a:t>
            </a:r>
          </a:p>
        </p:txBody>
      </p:sp>
      <p:sp>
        <p:nvSpPr>
          <p:cNvPr id="184" name="Shape 184"/>
          <p:cNvSpPr/>
          <p:nvPr/>
        </p:nvSpPr>
        <p:spPr>
          <a:xfrm>
            <a:off x="1398905" y="1499870"/>
            <a:ext cx="8811260" cy="1858010"/>
          </a:xfrm>
          <a:prstGeom prst="rect">
            <a:avLst/>
          </a:prstGeom>
          <a:ln w="12700">
            <a:miter lim="400000"/>
          </a:ln>
        </p:spPr>
        <p:txBody>
          <a:bodyPr wrap="square"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思考以上声明的变量分别是什么数据类型？</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判断类型的运算符：typeof(x)  或 typeof x</a:t>
            </a:r>
            <a:endParaRPr sz="3200"/>
          </a:p>
        </p:txBody>
      </p:sp>
      <p:sp>
        <p:nvSpPr>
          <p:cNvPr id="185" name="Shape 185"/>
          <p:cNvSpPr/>
          <p:nvPr/>
        </p:nvSpPr>
        <p:spPr>
          <a:xfrm>
            <a:off x="1423575" y="3857795"/>
            <a:ext cx="9344850" cy="1844675"/>
          </a:xfrm>
          <a:prstGeom prst="rect">
            <a:avLst/>
          </a:prstGeom>
          <a:ln w="12700">
            <a:miter lim="400000"/>
          </a:ln>
        </p:spPr>
        <p:txBody>
          <a:bodyPr lIns="45718" tIns="45718" rIns="45718" bIns="45718">
            <a:spAutoFit/>
          </a:bodyPr>
          <a:lstStyle>
            <a:lvl1pPr>
              <a:lnSpc>
                <a:spcPct val="120000"/>
              </a:lnSpc>
              <a:defRPr sz="25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介于JavaScript是松散类型的，因此需要有一种手段来</a:t>
            </a:r>
            <a:r>
              <a:rPr sz="3200">
                <a:solidFill>
                  <a:srgbClr val="FF0000"/>
                </a:solidFill>
              </a:rPr>
              <a:t>检测给定变量的数据类型</a:t>
            </a:r>
            <a:r>
              <a:rPr sz="3200"/>
              <a:t>——typeof就是负责提供者方面信息的操作符.</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ph type="title" idx="4294967295"/>
          </p:nvPr>
        </p:nvSpPr>
        <p:spPr>
          <a:xfrm>
            <a:off x="806450" y="2413635"/>
            <a:ext cx="10366375" cy="1471930"/>
          </a:xfrm>
          <a:prstGeom prst="rect">
            <a:avLst/>
          </a:prstGeom>
        </p:spPr>
        <p:txBody>
          <a:bodyPr lIns="47635" tIns="47635" rIns="47635" bIns="47635" anchor="b"/>
          <a:lstStyle>
            <a:lvl1pPr marL="0" indent="0" algn="ctr">
              <a:defRPr sz="8000">
                <a:latin typeface="华文楷体" panose="02010600040101010101" charset="-122"/>
                <a:ea typeface="华文楷体" panose="02010600040101010101" charset="-122"/>
                <a:cs typeface="华文楷体" panose="02010600040101010101" charset="-122"/>
                <a:sym typeface="华文楷体" panose="02010600040101010101" charset="-122"/>
              </a:defRPr>
            </a:lvl1pPr>
          </a:lstStyle>
          <a:p>
            <a:r>
              <a:rPr lang="zh-CN" sz="6600"/>
              <a:t>数据类型</a:t>
            </a:r>
            <a:endParaRPr lang="zh-CN" sz="660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a:t>
            </a:r>
            <a:r>
              <a:rPr lang="zh-CN">
                <a:ea typeface="宋体" panose="02010600030101010101" pitchFamily="2" charset="-122"/>
              </a:rPr>
              <a:t>（</a:t>
            </a:r>
            <a:r>
              <a:rPr lang="zh-CN">
                <a:solidFill>
                  <a:srgbClr val="FF0000"/>
                </a:solidFill>
                <a:ea typeface="宋体" panose="02010600030101010101" pitchFamily="2" charset="-122"/>
              </a:rPr>
              <a:t>按照存储方式划分</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栈</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堆</a:t>
            </a:r>
            <a:r>
              <a:rPr lang="zh-CN">
                <a:ea typeface="宋体" panose="02010600030101010101" pitchFamily="2" charset="-122"/>
              </a:rPr>
              <a:t>）</a:t>
            </a:r>
            <a:endParaRPr lang="zh-CN">
              <a:ea typeface="宋体" panose="02010600030101010101" pitchFamily="2" charset="-122"/>
            </a:endParaRPr>
          </a:p>
        </p:txBody>
      </p:sp>
      <p:sp>
        <p:nvSpPr>
          <p:cNvPr id="188" name="Shape 188"/>
          <p:cNvSpPr/>
          <p:nvPr/>
        </p:nvSpPr>
        <p:spPr>
          <a:xfrm>
            <a:off x="1343660" y="1085215"/>
            <a:ext cx="6728460" cy="666750"/>
          </a:xfrm>
          <a:prstGeom prst="rect">
            <a:avLst/>
          </a:prstGeom>
          <a:ln w="12700">
            <a:miter lim="400000"/>
          </a:ln>
        </p:spPr>
        <p:txBody>
          <a:bodyPr wrap="square" lIns="45718" tIns="45718" rIns="45718" bIns="45718">
            <a:spAutoFit/>
          </a:bodyPr>
          <a:lstStyle>
            <a:lvl1pPr marL="266700" indent="-266700">
              <a:lnSpc>
                <a:spcPct val="150000"/>
              </a:lnSpc>
              <a:spcBef>
                <a:spcPts val="600"/>
              </a:spcBef>
              <a:buSzPct val="100000"/>
              <a:buFont typeface="Wingdings" panose="05000000000000000000"/>
              <a:buChar char="●"/>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r>
              <a:rPr>
                <a:solidFill>
                  <a:srgbClr val="FF0000"/>
                </a:solidFill>
              </a:rPr>
              <a:t>五种简单数据类型 </a:t>
            </a:r>
            <a:r>
              <a:rPr lang="en-US">
                <a:solidFill>
                  <a:srgbClr val="FF0000"/>
                </a:solidFill>
              </a:rPr>
              <a:t>(</a:t>
            </a:r>
            <a:r>
              <a:rPr lang="zh-CN" altLang="en-US">
                <a:solidFill>
                  <a:srgbClr val="FF0000"/>
                </a:solidFill>
              </a:rPr>
              <a:t>原始数据类型</a:t>
            </a:r>
            <a:r>
              <a:rPr lang="en-US">
                <a:solidFill>
                  <a:srgbClr val="FF0000"/>
                </a:solidFill>
              </a:rPr>
              <a:t>)</a:t>
            </a:r>
            <a:endParaRPr lang="en-US">
              <a:solidFill>
                <a:srgbClr val="FF0000"/>
              </a:solidFill>
            </a:endParaRPr>
          </a:p>
        </p:txBody>
      </p:sp>
      <p:sp>
        <p:nvSpPr>
          <p:cNvPr id="189" name="Shape 189"/>
          <p:cNvSpPr/>
          <p:nvPr/>
        </p:nvSpPr>
        <p:spPr>
          <a:xfrm>
            <a:off x="1826336" y="1854991"/>
            <a:ext cx="1899787" cy="472437"/>
          </a:xfrm>
          <a:prstGeom prst="rect">
            <a:avLst/>
          </a:prstGeom>
          <a:ln w="12700">
            <a:miter lim="400000"/>
          </a:ln>
        </p:spPr>
        <p:txBody>
          <a:bodyPr lIns="45718" tIns="45718" rIns="45718" bIns="45718">
            <a:spAutoFit/>
          </a:bodyPr>
          <a:lstStyle>
            <a:lvl1pPr marL="266700" indent="-266700">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undefined</a:t>
            </a:r>
          </a:p>
        </p:txBody>
      </p:sp>
      <p:sp>
        <p:nvSpPr>
          <p:cNvPr id="190" name="Shape 190"/>
          <p:cNvSpPr/>
          <p:nvPr/>
        </p:nvSpPr>
        <p:spPr>
          <a:xfrm>
            <a:off x="3718304" y="1816891"/>
            <a:ext cx="1704977" cy="548637"/>
          </a:xfrm>
          <a:prstGeom prst="rect">
            <a:avLst/>
          </a:prstGeom>
          <a:ln w="12700">
            <a:miter lim="400000"/>
          </a:ln>
        </p:spPr>
        <p:txBody>
          <a:bodyPr lIns="45718" tIns="45718" rIns="45718" bIns="45718">
            <a:spAutoFit/>
          </a:bodyPr>
          <a:lstStyle>
            <a:lvl1pPr marL="266700" indent="-266700">
              <a:defRPr sz="25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值未定义</a:t>
            </a:r>
          </a:p>
        </p:txBody>
      </p:sp>
      <p:sp>
        <p:nvSpPr>
          <p:cNvPr id="191" name="Shape 191"/>
          <p:cNvSpPr/>
          <p:nvPr/>
        </p:nvSpPr>
        <p:spPr>
          <a:xfrm>
            <a:off x="5789574" y="1818477"/>
            <a:ext cx="695327" cy="472437"/>
          </a:xfrm>
          <a:prstGeom prst="rect">
            <a:avLst/>
          </a:prstGeom>
          <a:ln w="12700">
            <a:miter lim="400000"/>
          </a:ln>
        </p:spPr>
        <p:txBody>
          <a:bodyPr lIns="45718" tIns="45718" rIns="45718" bIns="45718">
            <a:spAutoFit/>
          </a:bodyPr>
          <a:lstStyle>
            <a:lvl1pPr marL="266700" indent="-266700">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null</a:t>
            </a:r>
          </a:p>
        </p:txBody>
      </p:sp>
      <p:sp>
        <p:nvSpPr>
          <p:cNvPr id="192" name="Shape 192"/>
          <p:cNvSpPr/>
          <p:nvPr/>
        </p:nvSpPr>
        <p:spPr>
          <a:xfrm>
            <a:off x="7008827" y="1780377"/>
            <a:ext cx="2849566" cy="548637"/>
          </a:xfrm>
          <a:prstGeom prst="rect">
            <a:avLst/>
          </a:prstGeom>
          <a:ln w="12700">
            <a:miter lim="400000"/>
          </a:ln>
        </p:spPr>
        <p:txBody>
          <a:bodyPr lIns="45718" tIns="45718" rIns="45718" bIns="45718">
            <a:spAutoFit/>
          </a:bodyPr>
          <a:lstStyle>
            <a:lvl1pPr marL="266700" indent="-266700">
              <a:defRPr sz="25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值为空 (空对象)</a:t>
            </a:r>
          </a:p>
        </p:txBody>
      </p:sp>
      <p:sp>
        <p:nvSpPr>
          <p:cNvPr id="193" name="Shape 193"/>
          <p:cNvSpPr/>
          <p:nvPr/>
        </p:nvSpPr>
        <p:spPr>
          <a:xfrm>
            <a:off x="1823720" y="3213735"/>
            <a:ext cx="1619885" cy="497840"/>
          </a:xfrm>
          <a:prstGeom prst="rect">
            <a:avLst/>
          </a:prstGeom>
          <a:ln w="12700">
            <a:miter lim="400000"/>
          </a:ln>
        </p:spPr>
        <p:txBody>
          <a:bodyPr wrap="square" lIns="45718" tIns="45718" rIns="45718" bIns="45718">
            <a:spAutoFit/>
          </a:bodyPr>
          <a:lstStyle>
            <a:lvl1pPr marL="266700" indent="-266700">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boolean</a:t>
            </a:r>
          </a:p>
        </p:txBody>
      </p:sp>
      <p:sp>
        <p:nvSpPr>
          <p:cNvPr id="194" name="Shape 194"/>
          <p:cNvSpPr/>
          <p:nvPr/>
        </p:nvSpPr>
        <p:spPr>
          <a:xfrm>
            <a:off x="3769822" y="3234420"/>
            <a:ext cx="6361115" cy="548637"/>
          </a:xfrm>
          <a:prstGeom prst="rect">
            <a:avLst/>
          </a:prstGeom>
          <a:ln w="12700">
            <a:miter lim="400000"/>
          </a:ln>
        </p:spPr>
        <p:txBody>
          <a:bodyPr lIns="45718" tIns="45718" rIns="45718" bIns="45718">
            <a:spAutoFit/>
          </a:bodyPr>
          <a:lstStyle>
            <a:lvl1pPr marL="266700" indent="-266700">
              <a:defRPr sz="25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值为布尔值     只有true或false---真或假</a:t>
            </a:r>
          </a:p>
        </p:txBody>
      </p:sp>
      <p:sp>
        <p:nvSpPr>
          <p:cNvPr id="195" name="Shape 195"/>
          <p:cNvSpPr/>
          <p:nvPr/>
        </p:nvSpPr>
        <p:spPr>
          <a:xfrm>
            <a:off x="1859915" y="2518410"/>
            <a:ext cx="1639570" cy="497840"/>
          </a:xfrm>
          <a:prstGeom prst="rect">
            <a:avLst/>
          </a:prstGeom>
          <a:ln w="12700">
            <a:miter lim="400000"/>
          </a:ln>
        </p:spPr>
        <p:txBody>
          <a:bodyPr wrap="square" lIns="45718" tIns="45718" rIns="45718" bIns="45718">
            <a:spAutoFit/>
          </a:bodyPr>
          <a:lstStyle>
            <a:lvl1pPr marL="266700" indent="-266700">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number</a:t>
            </a:r>
          </a:p>
        </p:txBody>
      </p:sp>
      <p:sp>
        <p:nvSpPr>
          <p:cNvPr id="196" name="Shape 196"/>
          <p:cNvSpPr/>
          <p:nvPr/>
        </p:nvSpPr>
        <p:spPr>
          <a:xfrm>
            <a:off x="3756047" y="2499586"/>
            <a:ext cx="1481139" cy="548637"/>
          </a:xfrm>
          <a:prstGeom prst="rect">
            <a:avLst/>
          </a:prstGeom>
          <a:ln w="12700">
            <a:miter lim="400000"/>
          </a:ln>
        </p:spPr>
        <p:txBody>
          <a:bodyPr lIns="45718" tIns="45718" rIns="45718" bIns="45718">
            <a:spAutoFit/>
          </a:bodyPr>
          <a:lstStyle>
            <a:lvl1pPr marL="266700" indent="-266700">
              <a:defRPr sz="25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值是数字</a:t>
            </a:r>
          </a:p>
        </p:txBody>
      </p:sp>
      <p:sp>
        <p:nvSpPr>
          <p:cNvPr id="197" name="Shape 197"/>
          <p:cNvSpPr/>
          <p:nvPr/>
        </p:nvSpPr>
        <p:spPr>
          <a:xfrm>
            <a:off x="5864612" y="2500856"/>
            <a:ext cx="1100123" cy="472437"/>
          </a:xfrm>
          <a:prstGeom prst="rect">
            <a:avLst/>
          </a:prstGeom>
          <a:ln w="12700">
            <a:miter lim="400000"/>
          </a:ln>
        </p:spPr>
        <p:txBody>
          <a:bodyPr lIns="45718" tIns="45718" rIns="45718" bIns="45718">
            <a:spAutoFit/>
          </a:bodyPr>
          <a:lstStyle>
            <a:lvl1pPr marL="266700" indent="-266700">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string</a:t>
            </a:r>
          </a:p>
        </p:txBody>
      </p:sp>
      <p:sp>
        <p:nvSpPr>
          <p:cNvPr id="198" name="Shape 198"/>
          <p:cNvSpPr/>
          <p:nvPr/>
        </p:nvSpPr>
        <p:spPr>
          <a:xfrm>
            <a:off x="7083877" y="2499586"/>
            <a:ext cx="3018960" cy="548637"/>
          </a:xfrm>
          <a:prstGeom prst="rect">
            <a:avLst/>
          </a:prstGeom>
          <a:ln w="12700">
            <a:miter lim="400000"/>
          </a:ln>
        </p:spPr>
        <p:txBody>
          <a:bodyPr lIns="45718" tIns="45718" rIns="45718" bIns="45718">
            <a:spAutoFit/>
          </a:bodyPr>
          <a:lstStyle>
            <a:lvl1pPr marL="266700" indent="-266700">
              <a:defRPr sz="25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值是字符串</a:t>
            </a:r>
          </a:p>
        </p:txBody>
      </p:sp>
      <p:sp>
        <p:nvSpPr>
          <p:cNvPr id="199" name="Shape 199"/>
          <p:cNvSpPr/>
          <p:nvPr/>
        </p:nvSpPr>
        <p:spPr>
          <a:xfrm>
            <a:off x="1533172" y="3802817"/>
            <a:ext cx="7285040" cy="523237"/>
          </a:xfrm>
          <a:prstGeom prst="rect">
            <a:avLst/>
          </a:prstGeom>
          <a:ln w="12700">
            <a:miter lim="400000"/>
          </a:ln>
        </p:spPr>
        <p:txBody>
          <a:bodyPr lIns="45718" tIns="45718" rIns="45718" bIns="45718">
            <a:spAutoFit/>
          </a:bodyPr>
          <a:lstStyle>
            <a:lvl1pPr>
              <a:defRPr sz="25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r>
              <a:t>（ boolean类型中，非0为true ，0为false ）</a:t>
            </a:r>
          </a:p>
        </p:txBody>
      </p:sp>
      <p:sp>
        <p:nvSpPr>
          <p:cNvPr id="200" name="Shape 200"/>
          <p:cNvSpPr/>
          <p:nvPr/>
        </p:nvSpPr>
        <p:spPr>
          <a:xfrm>
            <a:off x="1343660" y="4293235"/>
            <a:ext cx="6729095" cy="666750"/>
          </a:xfrm>
          <a:prstGeom prst="rect">
            <a:avLst/>
          </a:prstGeom>
          <a:ln w="12700">
            <a:miter lim="400000"/>
          </a:ln>
        </p:spPr>
        <p:txBody>
          <a:bodyPr wrap="square" lIns="45718" tIns="45718" rIns="45718" bIns="45718">
            <a:spAutoFit/>
          </a:bodyPr>
          <a:lstStyle>
            <a:lvl1pPr marL="266700" indent="-266700">
              <a:lnSpc>
                <a:spcPct val="150000"/>
              </a:lnSpc>
              <a:spcBef>
                <a:spcPts val="600"/>
              </a:spcBef>
              <a:buSzPct val="100000"/>
              <a:buFont typeface="Wingdings" panose="05000000000000000000"/>
              <a:buChar char="●"/>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a:solidFill>
                  <a:srgbClr val="FF0000"/>
                </a:solidFill>
              </a:rPr>
              <a:t> 一种复杂数据类型</a:t>
            </a:r>
            <a:r>
              <a:rPr lang="zh-CN">
                <a:solidFill>
                  <a:srgbClr val="FF0000"/>
                </a:solidFill>
              </a:rPr>
              <a:t>（引用数据类型）</a:t>
            </a:r>
            <a:endParaRPr lang="zh-CN">
              <a:solidFill>
                <a:srgbClr val="FF0000"/>
              </a:solidFill>
            </a:endParaRPr>
          </a:p>
        </p:txBody>
      </p:sp>
      <p:sp>
        <p:nvSpPr>
          <p:cNvPr id="201" name="Shape 201"/>
          <p:cNvSpPr/>
          <p:nvPr/>
        </p:nvSpPr>
        <p:spPr>
          <a:xfrm>
            <a:off x="1703537" y="4940648"/>
            <a:ext cx="8486969" cy="474345"/>
          </a:xfrm>
          <a:prstGeom prst="rect">
            <a:avLst/>
          </a:prstGeom>
          <a:ln w="12700">
            <a:miter lim="400000"/>
          </a:ln>
        </p:spPr>
        <p:txBody>
          <a:bodyPr lIns="45718" tIns="45718" rIns="45718" bIns="45718">
            <a:spAutoFit/>
          </a:bodyPr>
          <a:lstStyle/>
          <a:p>
            <a:pPr>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pPr>
            <a:r>
              <a:rPr b="0"/>
              <a:t>值是对象类型      如：数组就属于object类型</a:t>
            </a:r>
            <a:endParaRPr b="0"/>
          </a:p>
        </p:txBody>
      </p:sp>
      <p:sp>
        <p:nvSpPr>
          <p:cNvPr id="202" name="Shape 202"/>
          <p:cNvSpPr/>
          <p:nvPr/>
        </p:nvSpPr>
        <p:spPr>
          <a:xfrm>
            <a:off x="2423926" y="5589046"/>
            <a:ext cx="8328625" cy="548637"/>
          </a:xfrm>
          <a:prstGeom prst="rect">
            <a:avLst/>
          </a:prstGeom>
          <a:ln w="12700">
            <a:miter lim="400000"/>
          </a:ln>
        </p:spPr>
        <p:txBody>
          <a:bodyPr lIns="45718" tIns="45718" rIns="45718" bIns="45718">
            <a:spAutoFit/>
          </a:bodyPr>
          <a:lstStyle>
            <a:lvl1pPr>
              <a:defRPr sz="25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JS中所有值最终都将是上述6种数据类型之一</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javascript数据类型-undefined</a:t>
            </a:r>
          </a:p>
        </p:txBody>
      </p:sp>
      <p:sp>
        <p:nvSpPr>
          <p:cNvPr id="205" name="Shape 205"/>
          <p:cNvSpPr/>
          <p:nvPr/>
        </p:nvSpPr>
        <p:spPr>
          <a:xfrm>
            <a:off x="1775460" y="1988820"/>
            <a:ext cx="8439785" cy="1553210"/>
          </a:xfrm>
          <a:prstGeom prst="rect">
            <a:avLst/>
          </a:prstGeom>
          <a:ln w="12700">
            <a:miter lim="400000"/>
          </a:ln>
        </p:spPr>
        <p:txBody>
          <a:bodyPr wrap="square"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solidFill>
                  <a:srgbClr val="FF0000"/>
                </a:solidFill>
              </a:rPr>
              <a:t>Undefined类型只有一个值，即undefined。</a:t>
            </a:r>
            <a:r>
              <a:rPr sz="3200"/>
              <a:t>在使用var声明变量但未对其加以初始化时，这个变量的值就是undefined</a:t>
            </a:r>
            <a:endParaRPr sz="3200"/>
          </a:p>
        </p:txBody>
      </p:sp>
      <p:pic>
        <p:nvPicPr>
          <p:cNvPr id="2" name="图片 1"/>
          <p:cNvPicPr>
            <a:picLocks noChangeAspect="1"/>
          </p:cNvPicPr>
          <p:nvPr/>
        </p:nvPicPr>
        <p:blipFill>
          <a:blip r:embed="rId1"/>
          <a:stretch>
            <a:fillRect/>
          </a:stretch>
        </p:blipFill>
        <p:spPr>
          <a:xfrm>
            <a:off x="1847215" y="3789045"/>
            <a:ext cx="6509385" cy="1658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什么是javascript？</a:t>
            </a:r>
          </a:p>
        </p:txBody>
      </p:sp>
      <p:sp>
        <p:nvSpPr>
          <p:cNvPr id="81" name="Shape 81"/>
          <p:cNvSpPr/>
          <p:nvPr/>
        </p:nvSpPr>
        <p:spPr>
          <a:xfrm>
            <a:off x="551704" y="1701166"/>
            <a:ext cx="10589897" cy="4244975"/>
          </a:xfrm>
          <a:prstGeom prst="rect">
            <a:avLst/>
          </a:prstGeom>
          <a:ln w="12700">
            <a:miter lim="400000"/>
          </a:ln>
        </p:spPr>
        <p:txBody>
          <a:bodyPr lIns="45718" tIns="45718" rIns="45718" bIns="45718">
            <a:spAutoFit/>
          </a:bodyPr>
          <a:lstStyle/>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3600"/>
              <a:t>JavaScript</a:t>
            </a:r>
            <a:r>
              <a:rPr sz="3600">
                <a:solidFill>
                  <a:srgbClr val="FF0000"/>
                </a:solidFill>
              </a:rPr>
              <a:t>是一种直译式脚本语言，是一种动态类型、弱类型、基于原型的语言，内置支持类型</a:t>
            </a:r>
            <a:r>
              <a:rPr sz="3600"/>
              <a:t>。它的解释器被称为JavaScript引擎，为浏览器的一部分，广泛用于客户端的脚本语言，</a:t>
            </a:r>
            <a:r>
              <a:rPr sz="3600">
                <a:solidFill>
                  <a:srgbClr val="FF0000"/>
                </a:solidFill>
              </a:rPr>
              <a:t>在HTML网页上使用，用来给HTML网页增加动态功能</a:t>
            </a:r>
            <a:r>
              <a:rPr sz="3600"/>
              <a:t>。</a:t>
            </a:r>
            <a:endParaRPr sz="36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a:solidFill>
                  <a:srgbClr val="FF0000"/>
                </a:solidFill>
              </a:rPr>
              <a:t>javascript数据类型-undefined</a:t>
            </a:r>
            <a:endParaRPr>
              <a:solidFill>
                <a:srgbClr val="FF0000"/>
              </a:solidFill>
            </a:endParaRPr>
          </a:p>
        </p:txBody>
      </p:sp>
      <p:sp>
        <p:nvSpPr>
          <p:cNvPr id="208" name="Shape 208"/>
          <p:cNvSpPr/>
          <p:nvPr/>
        </p:nvSpPr>
        <p:spPr>
          <a:xfrm>
            <a:off x="543985" y="965836"/>
            <a:ext cx="10743349" cy="4706620"/>
          </a:xfrm>
          <a:prstGeom prst="rect">
            <a:avLst/>
          </a:prstGeom>
          <a:ln w="12700">
            <a:miter lim="400000"/>
          </a:ln>
        </p:spPr>
        <p:txBody>
          <a:bodyPr lIns="45718" tIns="45718" rIns="45718" bIns="45718">
            <a:spAutoFit/>
          </a:bodyPr>
          <a:lstStyle/>
          <a:p>
            <a:pPr>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800"/>
              <a:t>undefined表示”缺少值"，就是此处应该有一个值，但是还没有定义。典型用法是：</a:t>
            </a:r>
            <a:endParaRPr sz="2800"/>
          </a:p>
          <a:p>
            <a:pPr>
              <a:defRPr sz="27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lnSpc>
                <a:spcPct val="150000"/>
              </a:lnSpc>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400">
                <a:solidFill>
                  <a:srgbClr val="FF0000"/>
                </a:solidFill>
              </a:rPr>
              <a:t>（1）变量被声明了，但没有赋值时，就等于undefined。</a:t>
            </a:r>
            <a:endParaRPr sz="2400">
              <a:solidFill>
                <a:srgbClr val="FF0000"/>
              </a:solidFill>
            </a:endParaRPr>
          </a:p>
          <a:p>
            <a:pPr>
              <a:lnSpc>
                <a:spcPct val="150000"/>
              </a:lnSpc>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400"/>
              <a:t>（2)  调用函数时，应该提供的</a:t>
            </a:r>
            <a:r>
              <a:rPr lang="zh-CN" sz="2400"/>
              <a:t>实参</a:t>
            </a:r>
            <a:r>
              <a:rPr sz="2400"/>
              <a:t>没有提供，该</a:t>
            </a:r>
            <a:r>
              <a:rPr lang="zh-CN" sz="2400"/>
              <a:t>形参</a:t>
            </a:r>
            <a:r>
              <a:rPr sz="2400"/>
              <a:t>等于undefined</a:t>
            </a:r>
            <a:r>
              <a:rPr lang="zh-CN" sz="2400">
                <a:ea typeface="宋体" panose="02010600030101010101" pitchFamily="2" charset="-122"/>
              </a:rPr>
              <a:t>。</a:t>
            </a:r>
            <a:endParaRPr lang="zh-CN" sz="2400">
              <a:ea typeface="宋体" panose="02010600030101010101" pitchFamily="2" charset="-122"/>
            </a:endParaRPr>
          </a:p>
          <a:p>
            <a:pPr>
              <a:lnSpc>
                <a:spcPct val="150000"/>
              </a:lnSpc>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400"/>
              <a:t>（3）对象没有赋值的属性，该属性的值为undefined。</a:t>
            </a:r>
            <a:endParaRPr sz="2400"/>
          </a:p>
          <a:p>
            <a:pPr>
              <a:lnSpc>
                <a:spcPct val="150000"/>
              </a:lnSpc>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400"/>
              <a:t>（4）函数没有返回值时，默认返回undefined。</a:t>
            </a:r>
            <a:endParaRPr sz="2400"/>
          </a:p>
          <a:p>
            <a:pPr>
              <a:lnSpc>
                <a:spcPct val="150000"/>
              </a:lnSpc>
              <a:defRPr sz="2700">
                <a:latin typeface="Microsoft Sans Serif" panose="020B0604020202020204"/>
                <a:ea typeface="Microsoft Sans Serif" panose="020B0604020202020204"/>
                <a:cs typeface="Microsoft Sans Serif" panose="020B0604020202020204"/>
                <a:sym typeface="Microsoft Sans Serif" panose="020B0604020202020204"/>
              </a:defRPr>
            </a:pPr>
            <a:r>
              <a:rPr sz="2400"/>
              <a:t> </a:t>
            </a:r>
            <a:r>
              <a:rPr lang="zh-CN" sz="2400">
                <a:ea typeface="宋体" panose="02010600030101010101" pitchFamily="2" charset="-122"/>
              </a:rPr>
              <a:t>（</a:t>
            </a:r>
            <a:r>
              <a:rPr lang="en-US" altLang="zh-CN" sz="2400">
                <a:ea typeface="宋体" panose="02010600030101010101" pitchFamily="2" charset="-122"/>
              </a:rPr>
              <a:t>5</a:t>
            </a:r>
            <a:r>
              <a:rPr lang="zh-CN" sz="2400">
                <a:ea typeface="宋体" panose="02010600030101010101" pitchFamily="2" charset="-122"/>
              </a:rPr>
              <a:t>） 当获取数组数据的下标超过数组的长度的时候，则该数据的值是</a:t>
            </a:r>
            <a:r>
              <a:rPr lang="en-US" altLang="zh-CN" sz="2400">
                <a:ea typeface="宋体" panose="02010600030101010101" pitchFamily="2" charset="-122"/>
              </a:rPr>
              <a:t>undefined</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javascript数据类型-Null</a:t>
            </a:r>
          </a:p>
        </p:txBody>
      </p:sp>
      <p:sp>
        <p:nvSpPr>
          <p:cNvPr id="211" name="Shape 211"/>
          <p:cNvSpPr/>
          <p:nvPr/>
        </p:nvSpPr>
        <p:spPr>
          <a:xfrm>
            <a:off x="839735" y="1628776"/>
            <a:ext cx="10379179" cy="3016250"/>
          </a:xfrm>
          <a:prstGeom prst="rect">
            <a:avLst/>
          </a:prstGeom>
          <a:ln w="12700">
            <a:miter lim="400000"/>
          </a:ln>
        </p:spPr>
        <p:txBody>
          <a:bodyPr lIns="45718" tIns="45718" rIns="45718" bIns="45718">
            <a:spAutoFit/>
          </a:bodyPr>
          <a:lstStyle>
            <a:lvl1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Null类型是第二个只有一个值的数据类型，这个特殊的值是null。从逻辑角度来看，null值表示一个空对象指针，而这也正是使用typeof操作符检测null时会返回"object"的原因</a:t>
            </a:r>
            <a:endParaRPr sz="3200"/>
          </a:p>
        </p:txBody>
      </p:sp>
      <p:pic>
        <p:nvPicPr>
          <p:cNvPr id="2" name="图片 1"/>
          <p:cNvPicPr>
            <a:picLocks noChangeAspect="1"/>
          </p:cNvPicPr>
          <p:nvPr/>
        </p:nvPicPr>
        <p:blipFill>
          <a:blip r:embed="rId1"/>
          <a:stretch>
            <a:fillRect/>
          </a:stretch>
        </p:blipFill>
        <p:spPr>
          <a:xfrm>
            <a:off x="1847215" y="4653280"/>
            <a:ext cx="6571615" cy="1295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javascript数据类型-Null</a:t>
            </a:r>
          </a:p>
        </p:txBody>
      </p:sp>
      <p:sp>
        <p:nvSpPr>
          <p:cNvPr id="214" name="Shape 214"/>
          <p:cNvSpPr/>
          <p:nvPr/>
        </p:nvSpPr>
        <p:spPr>
          <a:xfrm>
            <a:off x="911198" y="836931"/>
            <a:ext cx="9539024" cy="4741545"/>
          </a:xfrm>
          <a:prstGeom prst="rect">
            <a:avLst/>
          </a:prstGeom>
          <a:ln w="12700">
            <a:miter lim="400000"/>
          </a:ln>
        </p:spPr>
        <p:txBody>
          <a:bodyPr wrap="square" lIns="45718" tIns="45718" rIns="45718" bIns="45718">
            <a:spAutoFit/>
          </a:bodyPr>
          <a:lstStyle/>
          <a:p>
            <a:pPr>
              <a:lnSpc>
                <a:spcPct val="180000"/>
              </a:lnSpc>
              <a:defRPr sz="2400">
                <a:latin typeface="Microsoft Sans Serif" panose="020B0604020202020204"/>
                <a:ea typeface="Microsoft Sans Serif" panose="020B0604020202020204"/>
                <a:cs typeface="Microsoft Sans Serif" panose="020B0604020202020204"/>
                <a:sym typeface="Microsoft Sans Serif" panose="020B0604020202020204"/>
              </a:defRPr>
            </a:pPr>
            <a:r>
              <a:rPr sz="2800"/>
              <a:t>null表示"没有对象"，即该处不应该有值。典型用法是：</a:t>
            </a:r>
            <a:endParaRPr sz="2800"/>
          </a:p>
          <a:p>
            <a:pPr>
              <a:lnSpc>
                <a:spcPct val="180000"/>
              </a:lnSpc>
              <a:defRPr sz="2400">
                <a:latin typeface="Microsoft Sans Serif" panose="020B0604020202020204"/>
                <a:ea typeface="Microsoft Sans Serif" panose="020B0604020202020204"/>
                <a:cs typeface="Microsoft Sans Serif" panose="020B0604020202020204"/>
                <a:sym typeface="Microsoft Sans Serif" panose="020B0604020202020204"/>
              </a:defRPr>
            </a:pPr>
            <a:r>
              <a:rPr sz="2800"/>
              <a:t>（</a:t>
            </a:r>
            <a:r>
              <a:rPr lang="en-US" sz="2800"/>
              <a:t>1</a:t>
            </a:r>
            <a:r>
              <a:rPr sz="2800"/>
              <a:t>） 作为对象原型链的终点。</a:t>
            </a:r>
            <a:endParaRPr sz="2800"/>
          </a:p>
          <a:p>
            <a:pPr>
              <a:lnSpc>
                <a:spcPct val="180000"/>
              </a:lnSpc>
              <a:defRPr sz="2400">
                <a:latin typeface="Microsoft Sans Serif" panose="020B0604020202020204"/>
                <a:ea typeface="Microsoft Sans Serif" panose="020B0604020202020204"/>
                <a:cs typeface="Microsoft Sans Serif" panose="020B0604020202020204"/>
                <a:sym typeface="Microsoft Sans Serif" panose="020B0604020202020204"/>
              </a:defRPr>
            </a:pPr>
            <a:r>
              <a:rPr sz="2800"/>
              <a:t>（</a:t>
            </a:r>
            <a:r>
              <a:rPr lang="en-US" sz="2800"/>
              <a:t>2</a:t>
            </a:r>
            <a:r>
              <a:rPr sz="2800"/>
              <a:t>） 如果定义的变量准备在将来用于保存对象，那么最好将该变量初始化为null而不是其他值。这样一来，只要直接检测null值就可以知道相应的变量是否已经保存了一个对象的引用了</a:t>
            </a:r>
            <a:r>
              <a:rPr lang="zh-CN" sz="2800">
                <a:ea typeface="宋体" panose="02010600030101010101" pitchFamily="2" charset="-122"/>
              </a:rPr>
              <a:t>。</a:t>
            </a:r>
            <a:endParaRPr lang="zh-CN" sz="280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762885" y="5264785"/>
            <a:ext cx="7780655" cy="723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javascript数据类型-Null</a:t>
            </a:r>
          </a:p>
        </p:txBody>
      </p:sp>
      <p:sp>
        <p:nvSpPr>
          <p:cNvPr id="214" name="Shape 214"/>
          <p:cNvSpPr/>
          <p:nvPr/>
        </p:nvSpPr>
        <p:spPr>
          <a:xfrm>
            <a:off x="911198" y="836931"/>
            <a:ext cx="9539024" cy="5514340"/>
          </a:xfrm>
          <a:prstGeom prst="rect">
            <a:avLst/>
          </a:prstGeom>
          <a:ln w="12700">
            <a:miter lim="400000"/>
          </a:ln>
        </p:spPr>
        <p:txBody>
          <a:bodyPr lIns="45718" tIns="45718" rIns="45718" bIns="45718">
            <a:spAutoFit/>
          </a:bodyPr>
          <a:lstStyle/>
          <a:p>
            <a:pPr>
              <a:lnSpc>
                <a:spcPct val="140000"/>
              </a:lnSpc>
              <a:defRPr sz="2400">
                <a:latin typeface="Microsoft Sans Serif" panose="020B0604020202020204"/>
                <a:ea typeface="Microsoft Sans Serif" panose="020B0604020202020204"/>
                <a:cs typeface="Microsoft Sans Serif" panose="020B0604020202020204"/>
                <a:sym typeface="Microsoft Sans Serif" panose="020B0604020202020204"/>
              </a:defRPr>
            </a:pPr>
            <a:r>
              <a:rPr sz="2800"/>
              <a:t> Null  它只有一个专用值 null，即它的字面量。值 undefined 实际上是从值 null 派生来的，因此 ECMAScript 把它们定义为相等的。</a:t>
            </a:r>
            <a:endParaRPr sz="2800"/>
          </a:p>
          <a:p>
            <a:pPr>
              <a:lnSpc>
                <a:spcPct val="140000"/>
              </a:lnSpc>
              <a:defRPr sz="2400">
                <a:latin typeface="Microsoft Sans Serif" panose="020B0604020202020204"/>
                <a:ea typeface="Microsoft Sans Serif" panose="020B0604020202020204"/>
                <a:cs typeface="Microsoft Sans Serif" panose="020B0604020202020204"/>
                <a:sym typeface="Microsoft Sans Serif" panose="020B0604020202020204"/>
              </a:defRPr>
            </a:pPr>
            <a:r>
              <a:rPr lang="en-US" sz="2800"/>
              <a:t>		</a:t>
            </a:r>
            <a:r>
              <a:rPr sz="2800">
                <a:solidFill>
                  <a:schemeClr val="accent1"/>
                </a:solidFill>
              </a:rPr>
              <a:t>alert(null == undefined);  //输出 "true"</a:t>
            </a:r>
            <a:endParaRPr sz="2800">
              <a:solidFill>
                <a:schemeClr val="accent1"/>
              </a:solidFill>
            </a:endParaRPr>
          </a:p>
          <a:p>
            <a:pPr>
              <a:lnSpc>
                <a:spcPct val="140000"/>
              </a:lnSpc>
              <a:defRPr sz="2400">
                <a:latin typeface="Microsoft Sans Serif" panose="020B0604020202020204"/>
                <a:ea typeface="Microsoft Sans Serif" panose="020B0604020202020204"/>
                <a:cs typeface="Microsoft Sans Serif" panose="020B0604020202020204"/>
                <a:sym typeface="Microsoft Sans Serif" panose="020B0604020202020204"/>
              </a:defRPr>
            </a:pPr>
            <a:r>
              <a:rPr sz="2800"/>
              <a:t>尽管这两个值相等，但它们的含义不同。undefined 是声明了变量但未对其初始化时赋予该变量的值，null 则用于表示尚未存在的对象（在讨论 typeof 运算符时，简单地介绍过这一点）。如果函数或方法要返回的是对象，那么找不到该对象时，返回的通常是 null。</a:t>
            </a:r>
            <a:endParaRPr sz="28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  javascript数据类型-number</a:t>
            </a:r>
          </a:p>
        </p:txBody>
      </p:sp>
      <p:sp>
        <p:nvSpPr>
          <p:cNvPr id="218" name="Shape 218"/>
          <p:cNvSpPr/>
          <p:nvPr/>
        </p:nvSpPr>
        <p:spPr>
          <a:xfrm>
            <a:off x="1060498" y="909846"/>
            <a:ext cx="10071004" cy="5260975"/>
          </a:xfrm>
          <a:prstGeom prst="rect">
            <a:avLst/>
          </a:prstGeom>
          <a:ln w="12700">
            <a:miter lim="400000"/>
          </a:ln>
        </p:spPr>
        <p:txBody>
          <a:bodyPr wrap="square"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800"/>
              <a:t>八进制数和十六进制数</a:t>
            </a:r>
            <a:endParaRPr sz="2800"/>
          </a:p>
          <a:p>
            <a:r>
              <a:rPr sz="2800"/>
              <a:t>整数也可以被表示为八进制（以 8 为底）或十六进制（以 16 为底）的字面量。八进制字面量的首数字必须是 0，其后的数字可以是任何八进制数字（0-7），如下面的代码所示：</a:t>
            </a:r>
            <a:endParaRPr sz="2800"/>
          </a:p>
          <a:p>
            <a:r>
              <a:rPr lang="en-US" sz="2800"/>
              <a:t>	</a:t>
            </a:r>
            <a:r>
              <a:rPr sz="2800">
                <a:solidFill>
                  <a:schemeClr val="accent1"/>
                </a:solidFill>
              </a:rPr>
              <a:t>var iNum = 070;  //070 等于十进制的 56</a:t>
            </a:r>
            <a:endParaRPr sz="2800">
              <a:solidFill>
                <a:schemeClr val="accent1"/>
              </a:solidFill>
            </a:endParaRPr>
          </a:p>
          <a:p>
            <a:r>
              <a:rPr sz="2800"/>
              <a:t>要创建十六进制的字面量，首位数字必须为 0，后面接字母 x，然后是任意的十六进制数字（0 到 9 和 A 到 F）。这些字母可以是大写的，也可以是小写的。例如：</a:t>
            </a:r>
            <a:endParaRPr sz="2800"/>
          </a:p>
          <a:p>
            <a:r>
              <a:rPr lang="en-US" sz="2800"/>
              <a:t>	</a:t>
            </a:r>
            <a:r>
              <a:rPr sz="2800">
                <a:solidFill>
                  <a:schemeClr val="accent1"/>
                </a:solidFill>
              </a:rPr>
              <a:t>var iNum = 0x1f;  //0x1f 等于十进制的 31</a:t>
            </a:r>
            <a:endParaRPr sz="2800">
              <a:solidFill>
                <a:schemeClr val="accent1"/>
              </a:solidFill>
            </a:endParaRPr>
          </a:p>
          <a:p>
            <a:r>
              <a:rPr lang="en-US" sz="2800">
                <a:solidFill>
                  <a:schemeClr val="accent1"/>
                </a:solidFill>
              </a:rPr>
              <a:t>	</a:t>
            </a:r>
            <a:r>
              <a:rPr sz="2800">
                <a:solidFill>
                  <a:schemeClr val="accent1"/>
                </a:solidFill>
              </a:rPr>
              <a:t>var iNum = 0xAB;  //0xAB 等于十进制的 171</a:t>
            </a:r>
            <a:endParaRPr sz="2800">
              <a:solidFill>
                <a:schemeClr val="accent1"/>
              </a:solidFill>
            </a:endParaRPr>
          </a:p>
          <a:p>
            <a:r>
              <a:rPr sz="2800"/>
              <a:t>提示：尽管所有整数都可以表示为八进制或十六进制的字面量，但所有数学运算返回的都是十进制结果。</a:t>
            </a:r>
            <a:endParaRPr sz="28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  javascript数据类型-number</a:t>
            </a:r>
          </a:p>
        </p:txBody>
      </p:sp>
      <p:sp>
        <p:nvSpPr>
          <p:cNvPr id="218" name="Shape 218"/>
          <p:cNvSpPr/>
          <p:nvPr/>
        </p:nvSpPr>
        <p:spPr>
          <a:xfrm>
            <a:off x="1055418" y="1341011"/>
            <a:ext cx="10071004" cy="283337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这种类型用来表示整数和浮点数值，还有一种特殊的数值，即NaN（非数值 Not a Number）</a:t>
            </a:r>
            <a:endParaRPr sz="3200"/>
          </a:p>
          <a:p>
            <a:endParaRPr sz="3200"/>
          </a:p>
          <a:p>
            <a:r>
              <a:rPr sz="2800"/>
              <a:t>例如，在其他编程语言中，任何数值除以0都会导致错误，从而停止代码执行。但在JavaScript中，任何</a:t>
            </a:r>
            <a:r>
              <a:rPr lang="zh-CN" sz="2800">
                <a:ea typeface="宋体" panose="02010600030101010101" pitchFamily="2" charset="-122"/>
              </a:rPr>
              <a:t>字符</a:t>
            </a:r>
            <a:r>
              <a:rPr lang="en-US" sz="2800"/>
              <a:t>(</a:t>
            </a:r>
            <a:r>
              <a:rPr lang="zh-CN" altLang="en-US" sz="2800">
                <a:ea typeface="宋体" panose="02010600030101010101" pitchFamily="2" charset="-122"/>
              </a:rPr>
              <a:t>除了非</a:t>
            </a:r>
            <a:r>
              <a:rPr lang="en-US" altLang="zh-CN" sz="2800">
                <a:ea typeface="宋体" panose="02010600030101010101" pitchFamily="2" charset="-122"/>
              </a:rPr>
              <a:t>0</a:t>
            </a:r>
            <a:r>
              <a:rPr lang="zh-CN" altLang="en-US" sz="2800">
                <a:ea typeface="宋体" panose="02010600030101010101" pitchFamily="2" charset="-122"/>
              </a:rPr>
              <a:t>数字外</a:t>
            </a:r>
            <a:r>
              <a:rPr lang="en-US" sz="2800"/>
              <a:t>)</a:t>
            </a:r>
            <a:r>
              <a:rPr sz="2800"/>
              <a:t>除以0会返回NaN，因此不会影响其他代码的执行。。</a:t>
            </a:r>
            <a:endParaRPr sz="2800"/>
          </a:p>
        </p:txBody>
      </p:sp>
      <p:sp>
        <p:nvSpPr>
          <p:cNvPr id="219" name="Shape 219"/>
          <p:cNvSpPr/>
          <p:nvPr/>
        </p:nvSpPr>
        <p:spPr>
          <a:xfrm>
            <a:off x="1055285" y="4293334"/>
            <a:ext cx="9887120" cy="2010410"/>
          </a:xfrm>
          <a:prstGeom prst="rect">
            <a:avLst/>
          </a:prstGeom>
          <a:ln w="12700">
            <a:miter lim="400000"/>
          </a:ln>
        </p:spPr>
        <p:txBody>
          <a:bodyPr lIns="45718" tIns="45718" rIns="45718" bIns="45718">
            <a:spAutoFit/>
          </a:bodyPr>
          <a:lstStyle>
            <a:lvl1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2800"/>
              <a:t>NaN本身有两个非同寻常的特点。首先，任何涉及NaN的操作（例如NaN/10）都会返回NaN</a:t>
            </a:r>
            <a:r>
              <a:rPr lang="zh-CN" sz="2800">
                <a:ea typeface="宋体" panose="02010600030101010101" pitchFamily="2" charset="-122"/>
              </a:rPr>
              <a:t>，NaN与任何值都不相等，包括NaN本身  </a:t>
            </a:r>
            <a:endParaRPr lang="zh-CN" sz="280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3647440" y="5733415"/>
            <a:ext cx="4768850" cy="9118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javascript数据类型-String</a:t>
            </a:r>
          </a:p>
        </p:txBody>
      </p:sp>
      <p:sp>
        <p:nvSpPr>
          <p:cNvPr id="222" name="Shape 222"/>
          <p:cNvSpPr/>
          <p:nvPr/>
        </p:nvSpPr>
        <p:spPr>
          <a:xfrm>
            <a:off x="407292" y="1341203"/>
            <a:ext cx="10366496" cy="1553210"/>
          </a:xfrm>
          <a:prstGeom prst="rect">
            <a:avLst/>
          </a:prstGeom>
          <a:ln w="12700">
            <a:miter lim="400000"/>
          </a:ln>
        </p:spPr>
        <p:txBody>
          <a:bodyPr lIns="45718" tIns="45718" rIns="45718" bIns="45718">
            <a:spAutoFit/>
          </a:bodyPr>
          <a:lstStyle>
            <a:lvl1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String类型用于</a:t>
            </a:r>
            <a:r>
              <a:rPr sz="3200">
                <a:solidFill>
                  <a:srgbClr val="FF0000"/>
                </a:solidFill>
              </a:rPr>
              <a:t>表示由零或多个字符组成的字符序列</a:t>
            </a:r>
            <a:r>
              <a:rPr sz="3200"/>
              <a:t>，即字符串。字符串可以由单引号(')或双引号(")表示。</a:t>
            </a:r>
            <a:endParaRPr sz="3200"/>
          </a:p>
        </p:txBody>
      </p:sp>
      <p:sp>
        <p:nvSpPr>
          <p:cNvPr id="223" name="Shape 223"/>
          <p:cNvSpPr/>
          <p:nvPr/>
        </p:nvSpPr>
        <p:spPr>
          <a:xfrm>
            <a:off x="479253" y="3788871"/>
            <a:ext cx="11289030" cy="1553210"/>
          </a:xfrm>
          <a:prstGeom prst="rect">
            <a:avLst/>
          </a:prstGeom>
          <a:ln w="12700">
            <a:miter lim="400000"/>
          </a:ln>
        </p:spPr>
        <p:txBody>
          <a:bodyPr wrap="square"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任何字符串的长度都可以通过访问其length属性取得</a:t>
            </a:r>
            <a:endParaRPr sz="3200"/>
          </a:p>
          <a:p>
            <a:endParaRPr sz="3200"/>
          </a:p>
          <a:p>
            <a:r>
              <a:rPr lang="zh-CN" sz="3200">
                <a:ea typeface="宋体" panose="02010600030101010101" pitchFamily="2" charset="-122"/>
              </a:rPr>
              <a:t>可以通过</a:t>
            </a:r>
            <a:r>
              <a:rPr lang="en-US" altLang="zh-CN" sz="3200">
                <a:ea typeface="宋体" panose="02010600030101010101" pitchFamily="2" charset="-122"/>
              </a:rPr>
              <a:t>charAt()</a:t>
            </a:r>
            <a:r>
              <a:rPr lang="zh-CN" altLang="en-US" sz="3200">
                <a:ea typeface="宋体" panose="02010600030101010101" pitchFamily="2" charset="-122"/>
              </a:rPr>
              <a:t>方法，通过字符串的下标，获取到具体的字符</a:t>
            </a:r>
            <a:endParaRPr lang="zh-CN" altLang="en-US" sz="320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487170" y="5589270"/>
            <a:ext cx="4662805" cy="1106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javascript数据类型-Boolean</a:t>
            </a:r>
          </a:p>
        </p:txBody>
      </p:sp>
      <p:sp>
        <p:nvSpPr>
          <p:cNvPr id="226" name="Shape 226"/>
          <p:cNvSpPr/>
          <p:nvPr/>
        </p:nvSpPr>
        <p:spPr>
          <a:xfrm>
            <a:off x="608010" y="1213645"/>
            <a:ext cx="10975980" cy="57785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该类型只有两个字面值：true和false。</a:t>
            </a:r>
            <a:endParaRPr sz="3200"/>
          </a:p>
        </p:txBody>
      </p:sp>
      <p:sp>
        <p:nvSpPr>
          <p:cNvPr id="227" name="Shape 227"/>
          <p:cNvSpPr/>
          <p:nvPr/>
        </p:nvSpPr>
        <p:spPr>
          <a:xfrm>
            <a:off x="648173" y="2078992"/>
            <a:ext cx="10895655" cy="156718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true 和 1 比较是相同，false 和 0 比较是相同（是 == 比较），因为内部会实现 数据类型的 转化，将true 转换成1，将false 转换成0. </a:t>
            </a:r>
            <a:endParaRPr sz="3200"/>
          </a:p>
        </p:txBody>
      </p:sp>
      <p:sp>
        <p:nvSpPr>
          <p:cNvPr id="228" name="Shape 228"/>
          <p:cNvSpPr/>
          <p:nvPr/>
        </p:nvSpPr>
        <p:spPr>
          <a:xfrm>
            <a:off x="658409" y="3913604"/>
            <a:ext cx="11102372" cy="155321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各数据类型显示转换成Boolean，使用Boolean()方法显示转换，需要注意的是各种数据类型，什么时候转换成true 什么时候转换成 false</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javascript数据类型-Boolean</a:t>
            </a:r>
          </a:p>
        </p:txBody>
      </p:sp>
      <p:sp>
        <p:nvSpPr>
          <p:cNvPr id="231" name="Shape 231"/>
          <p:cNvSpPr/>
          <p:nvPr/>
        </p:nvSpPr>
        <p:spPr>
          <a:xfrm>
            <a:off x="767715" y="1628775"/>
            <a:ext cx="10248265" cy="4029710"/>
          </a:xfrm>
          <a:prstGeom prst="rect">
            <a:avLst/>
          </a:prstGeom>
          <a:ln w="12700">
            <a:miter lim="400000"/>
          </a:ln>
        </p:spPr>
        <p:txBody>
          <a:bodyPr wrap="square"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t>1</a:t>
            </a:r>
            <a:r>
              <a:rPr sz="3200"/>
              <a:t>）String类型，只要不是  空字符串  都会 转换成 true</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2）Number类型，只要不是 0 ，即使是 负数，都会转换成 true    </a:t>
            </a:r>
            <a:r>
              <a:rPr lang="en-US" sz="3200"/>
              <a:t>(</a:t>
            </a:r>
            <a:r>
              <a:rPr lang="en-US" sz="3200">
                <a:solidFill>
                  <a:srgbClr val="FF0000"/>
                </a:solidFill>
              </a:rPr>
              <a:t>0</a:t>
            </a:r>
            <a:r>
              <a:rPr lang="zh-CN" altLang="en-US" sz="3200">
                <a:solidFill>
                  <a:srgbClr val="FF0000"/>
                </a:solidFill>
              </a:rPr>
              <a:t>和</a:t>
            </a:r>
            <a:r>
              <a:rPr lang="en-US" altLang="zh-CN" sz="3200">
                <a:solidFill>
                  <a:srgbClr val="FF0000"/>
                </a:solidFill>
              </a:rPr>
              <a:t>NaN</a:t>
            </a:r>
            <a:r>
              <a:rPr lang="zh-CN" altLang="en-US" sz="3200">
                <a:solidFill>
                  <a:srgbClr val="FF0000"/>
                </a:solidFill>
              </a:rPr>
              <a:t>是</a:t>
            </a:r>
            <a:r>
              <a:rPr lang="en-US" altLang="zh-CN" sz="3200">
                <a:solidFill>
                  <a:srgbClr val="FF0000"/>
                </a:solidFill>
              </a:rPr>
              <a:t>false</a:t>
            </a:r>
            <a:r>
              <a:rPr lang="en-US" sz="3200"/>
              <a:t>)</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3)  Object类型，只要不是 null 类型，都会转换成true</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4）Undefined类型，都会转换成 false</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ph type="title" idx="4294967295"/>
          </p:nvPr>
        </p:nvSpPr>
        <p:spPr>
          <a:xfrm>
            <a:off x="403225" y="300355"/>
            <a:ext cx="10976610" cy="864235"/>
          </a:xfrm>
          <a:prstGeom prst="rect">
            <a:avLst/>
          </a:prstGeom>
        </p:spPr>
        <p:txBody>
          <a:bodyPr>
            <a:normAutofit/>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ECMAScript 原始值和引用值</a:t>
            </a:r>
            <a:r>
              <a:rPr lang="zh-CN">
                <a:ea typeface="宋体" panose="02010600030101010101" pitchFamily="2" charset="-122"/>
              </a:rPr>
              <a:t>（原始数据类型   引用数据类型）</a:t>
            </a:r>
            <a:endParaRPr lang="zh-CN">
              <a:ea typeface="宋体" panose="02010600030101010101" pitchFamily="2" charset="-122"/>
            </a:endParaRPr>
          </a:p>
        </p:txBody>
      </p:sp>
      <p:sp>
        <p:nvSpPr>
          <p:cNvPr id="231" name="Shape 231"/>
          <p:cNvSpPr/>
          <p:nvPr/>
        </p:nvSpPr>
        <p:spPr>
          <a:xfrm>
            <a:off x="767715" y="1628775"/>
            <a:ext cx="10799445" cy="4258945"/>
          </a:xfrm>
          <a:prstGeom prst="rect">
            <a:avLst/>
          </a:prstGeom>
          <a:ln w="12700">
            <a:miter lim="400000"/>
          </a:ln>
        </p:spPr>
        <p:txBody>
          <a:bodyPr wrap="square" lIns="45718" tIns="45718" rIns="45718" bIns="45718">
            <a:spAutoFit/>
          </a:bodyPr>
          <a:lstStyle/>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在 ECMAScript 中，变量可以存在两种类型的值，即原始值和引用值。</a:t>
            </a:r>
          </a:p>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p>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a:solidFill>
                  <a:srgbClr val="FF0000"/>
                </a:solidFill>
              </a:rPr>
              <a:t>原始值</a:t>
            </a:r>
            <a:r>
              <a:rPr lang="en-US">
                <a:solidFill>
                  <a:srgbClr val="FF0000"/>
                </a:solidFill>
              </a:rPr>
              <a:t>:</a:t>
            </a:r>
            <a:r>
              <a:t>存储在栈（stack）中的简单数据段，也就是说，它们的值直接存储在变量访问的位置。</a:t>
            </a:r>
          </a:p>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p>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a:solidFill>
                  <a:srgbClr val="FF0000"/>
                </a:solidFill>
              </a:rPr>
              <a:t>引用值</a:t>
            </a:r>
            <a:r>
              <a:rPr lang="en-US">
                <a:solidFill>
                  <a:srgbClr val="FF0000"/>
                </a:solidFill>
              </a:rPr>
              <a:t>:</a:t>
            </a:r>
            <a:r>
              <a:t>存储在堆（heap）中的对象，也就是说，存储在变量处的值是一个指针（point），指向存储对象的内存处。</a:t>
            </a:r>
          </a:p>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p>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18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javascript概念解释</a:t>
            </a:r>
          </a:p>
        </p:txBody>
      </p:sp>
      <p:sp>
        <p:nvSpPr>
          <p:cNvPr id="84" name="Shape 84"/>
          <p:cNvSpPr/>
          <p:nvPr/>
        </p:nvSpPr>
        <p:spPr>
          <a:xfrm>
            <a:off x="906381" y="1442422"/>
            <a:ext cx="10379238" cy="2429510"/>
          </a:xfrm>
          <a:prstGeom prst="rect">
            <a:avLst/>
          </a:prstGeom>
          <a:ln w="12700">
            <a:miter lim="400000"/>
          </a:ln>
        </p:spPr>
        <p:txBody>
          <a:bodyPr lIns="45718" tIns="45718" rIns="45718" bIns="45718">
            <a:spAutoFit/>
          </a:bodyPr>
          <a:lstStyle/>
          <a:p>
            <a:pPr>
              <a:lnSpc>
                <a:spcPct val="120000"/>
              </a:lnSpc>
              <a:defRPr sz="26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3200"/>
              <a:t>[1]脚本语言：</a:t>
            </a:r>
            <a:r>
              <a:rPr sz="3200">
                <a:solidFill>
                  <a:srgbClr val="000000"/>
                </a:solidFill>
              </a:rPr>
              <a:t>是一种解释性的语言,而非编译。脚本通常以文本保存，只在被调用时进行解释。C、C++等语言先编译后执行,而JavaScript是在程序的运行过程中逐行进行解释。</a:t>
            </a:r>
            <a:endParaRPr sz="3200">
              <a:solidFill>
                <a:srgbClr val="000000"/>
              </a:solidFill>
            </a:endParaRPr>
          </a:p>
        </p:txBody>
      </p:sp>
      <p:sp>
        <p:nvSpPr>
          <p:cNvPr id="85" name="Shape 85"/>
          <p:cNvSpPr/>
          <p:nvPr/>
        </p:nvSpPr>
        <p:spPr>
          <a:xfrm>
            <a:off x="950306" y="4018281"/>
            <a:ext cx="10682906" cy="1844675"/>
          </a:xfrm>
          <a:prstGeom prst="rect">
            <a:avLst/>
          </a:prstGeom>
          <a:ln w="12700">
            <a:miter lim="400000"/>
          </a:ln>
        </p:spPr>
        <p:txBody>
          <a:bodyPr lIns="45718" tIns="45718" rIns="45718" bIns="45718">
            <a:spAutoFit/>
          </a:bodyPr>
          <a:lstStyle/>
          <a:p>
            <a:pPr>
              <a:lnSpc>
                <a:spcPct val="120000"/>
              </a:lnSpc>
              <a:defRPr sz="26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3200"/>
              <a:t>[2]直译式：</a:t>
            </a:r>
            <a:r>
              <a:rPr sz="3200">
                <a:solidFill>
                  <a:srgbClr val="000000"/>
                </a:solidFill>
              </a:rPr>
              <a:t>它不需要经过编译器先行编译为机器码，之后直接在CPU中运行，相反的，这种编程语言需要通过解释器，在运行期动态直译。</a:t>
            </a:r>
            <a:endParaRPr sz="32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t_js_value"/>
          <p:cNvPicPr>
            <a:picLocks noChangeAspect="1"/>
          </p:cNvPicPr>
          <p:nvPr/>
        </p:nvPicPr>
        <p:blipFill>
          <a:blip r:embed="rId1"/>
          <a:stretch>
            <a:fillRect/>
          </a:stretch>
        </p:blipFill>
        <p:spPr>
          <a:xfrm>
            <a:off x="5808345" y="828040"/>
            <a:ext cx="4596765" cy="4975860"/>
          </a:xfrm>
          <a:prstGeom prst="rect">
            <a:avLst/>
          </a:prstGeom>
        </p:spPr>
      </p:pic>
      <p:sp>
        <p:nvSpPr>
          <p:cNvPr id="3" name="文本框 2"/>
          <p:cNvSpPr txBox="1"/>
          <p:nvPr/>
        </p:nvSpPr>
        <p:spPr>
          <a:xfrm>
            <a:off x="681355" y="1055370"/>
            <a:ext cx="4490085" cy="4521835"/>
          </a:xfrm>
          <a:prstGeom prst="rect">
            <a:avLst/>
          </a:prstGeom>
          <a:noFill/>
        </p:spPr>
        <p:txBody>
          <a:bodyPr wrap="square" rtlCol="0" anchor="t">
            <a:spAutoFit/>
          </a:bodyPr>
          <a:p>
            <a:pPr>
              <a:lnSpc>
                <a:spcPct val="12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400">
                <a:sym typeface="+mn-ea"/>
              </a:rPr>
              <a:t>如果一个值是引用类型的，那么它的存储空间将从堆中分配。由于引用值的大小会改变，所以不能把它放在栈中，否则会降低变量查寻的速度。相反，放在变量的栈空间中的值是该对象存储在堆中的地址。地址的大小是固定的，所以把它存储在栈中对变量性能无任何负面影响。如下图所示：</a:t>
            </a:r>
            <a:endParaRPr lang="zh-CN" altLang="en-US" sz="2400">
              <a:sym typeface="+mn-ea"/>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ph type="title" idx="4294967295"/>
          </p:nvPr>
        </p:nvSpPr>
        <p:spPr>
          <a:xfrm>
            <a:off x="806450" y="2413635"/>
            <a:ext cx="10366375" cy="1471930"/>
          </a:xfrm>
          <a:prstGeom prst="rect">
            <a:avLst/>
          </a:prstGeom>
        </p:spPr>
        <p:txBody>
          <a:bodyPr lIns="47635" tIns="47635" rIns="47635" bIns="47635" anchor="b"/>
          <a:lstStyle>
            <a:lvl1pPr marL="0" indent="0" algn="ctr">
              <a:defRPr sz="8000">
                <a:latin typeface="华文楷体" panose="02010600040101010101" charset="-122"/>
                <a:ea typeface="华文楷体" panose="02010600040101010101" charset="-122"/>
                <a:cs typeface="华文楷体" panose="02010600040101010101" charset="-122"/>
                <a:sym typeface="华文楷体" panose="02010600040101010101" charset="-122"/>
              </a:defRPr>
            </a:lvl1pPr>
          </a:lstStyle>
          <a:p>
            <a:r>
              <a:rPr lang="zh-CN" sz="6600"/>
              <a:t>操作符</a:t>
            </a:r>
            <a:endParaRPr lang="zh-CN" sz="660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javascript操作符－逗号操作符</a:t>
            </a:r>
          </a:p>
        </p:txBody>
      </p:sp>
      <p:sp>
        <p:nvSpPr>
          <p:cNvPr id="237" name="Shape 237"/>
          <p:cNvSpPr/>
          <p:nvPr/>
        </p:nvSpPr>
        <p:spPr>
          <a:xfrm>
            <a:off x="1278255" y="1515745"/>
            <a:ext cx="3625215" cy="798830"/>
          </a:xfrm>
          <a:prstGeom prst="rect">
            <a:avLst/>
          </a:prstGeom>
          <a:ln w="12700">
            <a:miter lim="400000"/>
          </a:ln>
        </p:spPr>
        <p:txBody>
          <a:bodyPr wrap="square" lIns="45718" tIns="45718" rIns="45718" bIns="45718">
            <a:spAutoFit/>
          </a:bodyPr>
          <a:lstStyle>
            <a:lvl1pPr marL="266700" indent="-266700">
              <a:lnSpc>
                <a:spcPct val="150000"/>
              </a:lnSpc>
              <a:spcBef>
                <a:spcPts val="600"/>
              </a:spcBef>
              <a:buSzPct val="100000"/>
              <a:buFont typeface="Wingdings" panose="05000000000000000000"/>
              <a:buChar char="●"/>
              <a:defRPr sz="31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逗号操作符</a:t>
            </a:r>
          </a:p>
        </p:txBody>
      </p:sp>
      <p:sp>
        <p:nvSpPr>
          <p:cNvPr id="238" name="Shape 238"/>
          <p:cNvSpPr/>
          <p:nvPr/>
        </p:nvSpPr>
        <p:spPr>
          <a:xfrm>
            <a:off x="1216218" y="3078481"/>
            <a:ext cx="10148570" cy="1187450"/>
          </a:xfrm>
          <a:prstGeom prst="rect">
            <a:avLst/>
          </a:prstGeom>
          <a:ln w="12700">
            <a:miter lim="400000"/>
          </a:ln>
        </p:spPr>
        <p:txBody>
          <a:bodyPr wrap="none" lIns="45718" tIns="45718" rIns="45718" bIns="45718">
            <a:spAutoFit/>
          </a:bodyPr>
          <a:lstStyle/>
          <a:p>
            <a:pPr>
              <a:defRPr sz="3100">
                <a:latin typeface="+mn-lt"/>
                <a:ea typeface="+mn-ea"/>
                <a:cs typeface="+mn-cs"/>
                <a:sym typeface="Calibri" panose="020F0502020204030204"/>
              </a:defRPr>
            </a:pPr>
            <a:r>
              <a:rPr sz="3600"/>
              <a:t>使用逗号操作符可以在一条语句中执行多个操作，</a:t>
            </a:r>
            <a:endParaRPr sz="3600"/>
          </a:p>
          <a:p>
            <a:pPr>
              <a:defRPr sz="3100">
                <a:latin typeface="+mn-lt"/>
                <a:ea typeface="+mn-ea"/>
                <a:cs typeface="+mn-cs"/>
                <a:sym typeface="Calibri" panose="020F0502020204030204"/>
              </a:defRPr>
            </a:pPr>
            <a:r>
              <a:rPr sz="3600"/>
              <a:t>如 var num1 = 1, num2 = 5, num3 = 6；</a:t>
            </a:r>
            <a:endParaRPr sz="36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javascript操作符-赋值操作符</a:t>
            </a:r>
          </a:p>
        </p:txBody>
      </p:sp>
      <p:sp>
        <p:nvSpPr>
          <p:cNvPr id="241" name="Shape 241"/>
          <p:cNvSpPr/>
          <p:nvPr/>
        </p:nvSpPr>
        <p:spPr>
          <a:xfrm>
            <a:off x="1417954" y="3388014"/>
            <a:ext cx="9387842" cy="1065530"/>
          </a:xfrm>
          <a:prstGeom prst="rect">
            <a:avLst/>
          </a:prstGeom>
          <a:ln w="12700">
            <a:miter lim="400000"/>
          </a:ln>
        </p:spPr>
        <p:txBody>
          <a:bodyPr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sz="3200"/>
              <a:t>赋值操作数是等号(=)，它会将右操作数的值直接赋给左操作数。也就是说，x = y 将把 y 的值赋给 x。</a:t>
            </a:r>
            <a:endParaRPr sz="3200"/>
          </a:p>
        </p:txBody>
      </p:sp>
      <p:sp>
        <p:nvSpPr>
          <p:cNvPr id="242" name="Shape 242"/>
          <p:cNvSpPr/>
          <p:nvPr/>
        </p:nvSpPr>
        <p:spPr>
          <a:xfrm>
            <a:off x="5455334" y="1764777"/>
            <a:ext cx="771631" cy="1386837"/>
          </a:xfrm>
          <a:prstGeom prst="rect">
            <a:avLst/>
          </a:prstGeom>
          <a:ln w="12700">
            <a:miter lim="400000"/>
          </a:ln>
        </p:spPr>
        <p:txBody>
          <a:bodyPr wrap="none" lIns="45718" tIns="45718" rIns="45718" bIns="45718">
            <a:spAutoFit/>
          </a:bodyPr>
          <a:lstStyle>
            <a:lvl1pPr>
              <a:defRPr sz="9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t>
            </a:r>
          </a:p>
        </p:txBody>
      </p:sp>
      <p:sp>
        <p:nvSpPr>
          <p:cNvPr id="243" name="Shape 243"/>
          <p:cNvSpPr/>
          <p:nvPr/>
        </p:nvSpPr>
        <p:spPr>
          <a:xfrm>
            <a:off x="3863340" y="4887595"/>
            <a:ext cx="6258560" cy="1553210"/>
          </a:xfrm>
          <a:prstGeom prst="rect">
            <a:avLst/>
          </a:prstGeom>
          <a:ln w="12700">
            <a:miter lim="400000"/>
          </a:ln>
        </p:spPr>
        <p:txBody>
          <a:bodyPr wrap="square"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赋值运算符</a:t>
            </a:r>
            <a:r>
              <a:rPr sz="3200">
                <a:solidFill>
                  <a:srgbClr val="FF2600"/>
                </a:solidFill>
              </a:rPr>
              <a:t>并不是等于</a:t>
            </a:r>
            <a:endParaRPr sz="3200">
              <a:solidFill>
                <a:srgbClr val="FF2600"/>
              </a:solidFill>
            </a:endParaRPr>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如果我想把5这个值赋值给变量a</a:t>
            </a:r>
            <a:endParaRPr sz="32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3200"/>
              <a:t>则：a=5；</a:t>
            </a:r>
            <a:endParaRPr sz="3200"/>
          </a:p>
        </p:txBody>
      </p:sp>
      <p:sp>
        <p:nvSpPr>
          <p:cNvPr id="244" name="Shape 244"/>
          <p:cNvSpPr/>
          <p:nvPr/>
        </p:nvSpPr>
        <p:spPr>
          <a:xfrm>
            <a:off x="1278255" y="1312545"/>
            <a:ext cx="3654425" cy="798830"/>
          </a:xfrm>
          <a:prstGeom prst="rect">
            <a:avLst/>
          </a:prstGeom>
          <a:ln w="12700">
            <a:miter lim="400000"/>
          </a:ln>
        </p:spPr>
        <p:txBody>
          <a:bodyPr wrap="square" lIns="45718" tIns="45718" rIns="45718" bIns="45718">
            <a:spAutoFit/>
          </a:bodyPr>
          <a:lstStyle>
            <a:lvl1pPr marL="266700" indent="-266700">
              <a:lnSpc>
                <a:spcPct val="150000"/>
              </a:lnSpc>
              <a:spcBef>
                <a:spcPts val="600"/>
              </a:spcBef>
              <a:buSzPct val="100000"/>
              <a:buFont typeface="Wingdings" panose="05000000000000000000"/>
              <a:buChar char="●"/>
              <a:defRPr sz="31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赋值操作符</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247" name="Shape 247"/>
          <p:cNvSpPr/>
          <p:nvPr/>
        </p:nvSpPr>
        <p:spPr>
          <a:xfrm>
            <a:off x="2061136" y="2196634"/>
            <a:ext cx="485137"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加</a:t>
            </a:r>
          </a:p>
        </p:txBody>
      </p:sp>
      <p:sp>
        <p:nvSpPr>
          <p:cNvPr id="248" name="Shape 248"/>
          <p:cNvSpPr/>
          <p:nvPr/>
        </p:nvSpPr>
        <p:spPr>
          <a:xfrm>
            <a:off x="3570849" y="2196634"/>
            <a:ext cx="485137"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减</a:t>
            </a:r>
          </a:p>
        </p:txBody>
      </p:sp>
      <p:sp>
        <p:nvSpPr>
          <p:cNvPr id="249" name="Shape 249"/>
          <p:cNvSpPr/>
          <p:nvPr/>
        </p:nvSpPr>
        <p:spPr>
          <a:xfrm>
            <a:off x="5010710" y="2196634"/>
            <a:ext cx="485137"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乘</a:t>
            </a:r>
          </a:p>
        </p:txBody>
      </p:sp>
      <p:sp>
        <p:nvSpPr>
          <p:cNvPr id="250" name="Shape 250"/>
          <p:cNvSpPr/>
          <p:nvPr/>
        </p:nvSpPr>
        <p:spPr>
          <a:xfrm>
            <a:off x="6675997" y="2196634"/>
            <a:ext cx="485137"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除</a:t>
            </a:r>
          </a:p>
        </p:txBody>
      </p:sp>
      <p:sp>
        <p:nvSpPr>
          <p:cNvPr id="251" name="Shape 251"/>
          <p:cNvSpPr/>
          <p:nvPr/>
        </p:nvSpPr>
        <p:spPr>
          <a:xfrm>
            <a:off x="8025372" y="2196634"/>
            <a:ext cx="1733991"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求模/取余</a:t>
            </a:r>
          </a:p>
        </p:txBody>
      </p:sp>
      <p:sp>
        <p:nvSpPr>
          <p:cNvPr id="252" name="Shape 252"/>
          <p:cNvSpPr/>
          <p:nvPr/>
        </p:nvSpPr>
        <p:spPr>
          <a:xfrm>
            <a:off x="2159561" y="3507909"/>
            <a:ext cx="326635" cy="5486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253" name="Shape 253"/>
          <p:cNvSpPr/>
          <p:nvPr/>
        </p:nvSpPr>
        <p:spPr>
          <a:xfrm>
            <a:off x="3728196" y="3507909"/>
            <a:ext cx="231013" cy="5486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254" name="Shape 254"/>
          <p:cNvSpPr/>
          <p:nvPr/>
        </p:nvSpPr>
        <p:spPr>
          <a:xfrm>
            <a:off x="5201210" y="3507909"/>
            <a:ext cx="252407" cy="5486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255" name="Shape 255"/>
          <p:cNvSpPr/>
          <p:nvPr/>
        </p:nvSpPr>
        <p:spPr>
          <a:xfrm>
            <a:off x="6888722" y="3507909"/>
            <a:ext cx="209991" cy="5486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256" name="Shape 256"/>
          <p:cNvSpPr/>
          <p:nvPr/>
        </p:nvSpPr>
        <p:spPr>
          <a:xfrm>
            <a:off x="8619097" y="3507909"/>
            <a:ext cx="442907" cy="5486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257" name="Shape 257"/>
          <p:cNvSpPr/>
          <p:nvPr/>
        </p:nvSpPr>
        <p:spPr>
          <a:xfrm>
            <a:off x="5929555" y="4375063"/>
            <a:ext cx="2333627" cy="1691637"/>
          </a:xfrm>
          <a:prstGeom prst="rect">
            <a:avLst/>
          </a:prstGeom>
          <a:ln w="12700">
            <a:miter lim="400000"/>
          </a:ln>
        </p:spPr>
        <p:txBody>
          <a:bodyPr lIns="45718" tIns="45718" rIns="45718" bIns="45718">
            <a:spAutoFit/>
          </a:bodyPr>
          <a:lstStyle>
            <a:lvl1pPr>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除法运算之后并不一定是整数</a:t>
            </a:r>
          </a:p>
        </p:txBody>
      </p:sp>
      <p:sp>
        <p:nvSpPr>
          <p:cNvPr id="258" name="Shape 258"/>
          <p:cNvSpPr/>
          <p:nvPr/>
        </p:nvSpPr>
        <p:spPr>
          <a:xfrm>
            <a:off x="1214755" y="1228090"/>
            <a:ext cx="4258945" cy="798830"/>
          </a:xfrm>
          <a:prstGeom prst="rect">
            <a:avLst/>
          </a:prstGeom>
          <a:ln w="12700">
            <a:miter lim="400000"/>
          </a:ln>
        </p:spPr>
        <p:txBody>
          <a:bodyPr wrap="square" lIns="45718" tIns="45718" rIns="45718" bIns="45718">
            <a:spAutoFit/>
          </a:bodyPr>
          <a:lstStyle>
            <a:lvl1pPr marL="266700" indent="-266700">
              <a:lnSpc>
                <a:spcPct val="150000"/>
              </a:lnSpc>
              <a:spcBef>
                <a:spcPts val="600"/>
              </a:spcBef>
              <a:buSzPct val="100000"/>
              <a:buFont typeface="Wingdings" panose="05000000000000000000"/>
              <a:buChar char="●"/>
              <a:defRPr sz="31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算术操作符</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261" name="Shape 261"/>
          <p:cNvSpPr/>
          <p:nvPr/>
        </p:nvSpPr>
        <p:spPr>
          <a:xfrm>
            <a:off x="2422525" y="1460499"/>
            <a:ext cx="1733991"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求模/取余</a:t>
            </a:r>
          </a:p>
        </p:txBody>
      </p:sp>
      <p:sp>
        <p:nvSpPr>
          <p:cNvPr id="262" name="Shape 262"/>
          <p:cNvSpPr/>
          <p:nvPr/>
        </p:nvSpPr>
        <p:spPr>
          <a:xfrm>
            <a:off x="4462462" y="1498599"/>
            <a:ext cx="442907" cy="5486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263" name="Shape 263"/>
          <p:cNvSpPr/>
          <p:nvPr/>
        </p:nvSpPr>
        <p:spPr>
          <a:xfrm>
            <a:off x="2422244" y="2385217"/>
            <a:ext cx="1734550"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例： 5%3</a:t>
            </a:r>
          </a:p>
        </p:txBody>
      </p:sp>
      <p:sp>
        <p:nvSpPr>
          <p:cNvPr id="264" name="Shape 264"/>
          <p:cNvSpPr/>
          <p:nvPr/>
        </p:nvSpPr>
        <p:spPr>
          <a:xfrm>
            <a:off x="2373311" y="3311206"/>
            <a:ext cx="3575925"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语言描述：5对3取余</a:t>
            </a:r>
          </a:p>
        </p:txBody>
      </p:sp>
      <p:sp>
        <p:nvSpPr>
          <p:cNvPr id="265" name="Shape 265"/>
          <p:cNvSpPr/>
          <p:nvPr/>
        </p:nvSpPr>
        <p:spPr>
          <a:xfrm>
            <a:off x="2373311" y="4240848"/>
            <a:ext cx="5480925" cy="624837"/>
          </a:xfrm>
          <a:prstGeom prst="rect">
            <a:avLst/>
          </a:prstGeom>
          <a:ln w="12700">
            <a:miter lim="400000"/>
          </a:ln>
        </p:spPr>
        <p:txBody>
          <a:bodyPr wrap="none" lIns="45718" tIns="45718" rIns="45718" bIns="45718">
            <a:spAutoFit/>
          </a:bodyPr>
          <a:lstStyle>
            <a:lvl1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计算方法：5除以3所得到的余数</a:t>
            </a:r>
          </a:p>
        </p:txBody>
      </p:sp>
      <p:grpSp>
        <p:nvGrpSpPr>
          <p:cNvPr id="271" name="Group 271"/>
          <p:cNvGrpSpPr/>
          <p:nvPr/>
        </p:nvGrpSpPr>
        <p:grpSpPr>
          <a:xfrm>
            <a:off x="7996236" y="2456181"/>
            <a:ext cx="1606554" cy="842321"/>
            <a:chOff x="0" y="0"/>
            <a:chExt cx="1606552" cy="842320"/>
          </a:xfrm>
        </p:grpSpPr>
        <p:sp>
          <p:nvSpPr>
            <p:cNvPr id="266" name="Shape 266"/>
            <p:cNvSpPr/>
            <p:nvPr/>
          </p:nvSpPr>
          <p:spPr>
            <a:xfrm>
              <a:off x="824858" y="141284"/>
              <a:ext cx="386662" cy="701037"/>
            </a:xfrm>
            <a:prstGeom prst="rect">
              <a:avLst/>
            </a:prstGeom>
            <a:noFill/>
            <a:ln w="12700" cap="flat">
              <a:noFill/>
              <a:miter lim="400000"/>
            </a:ln>
            <a:effectLst/>
          </p:spPr>
          <p:txBody>
            <a:bodyPr wrap="none" lIns="45718" tIns="45718" rIns="45718" bIns="45718" numCol="1" anchor="t">
              <a:spAutoFit/>
            </a:bodyPr>
            <a:lstStyle>
              <a:lvl1pPr marL="266700" indent="-26670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5</a:t>
              </a:r>
            </a:p>
          </p:txBody>
        </p:sp>
        <p:sp>
          <p:nvSpPr>
            <p:cNvPr id="267" name="Shape 267"/>
            <p:cNvSpPr/>
            <p:nvPr/>
          </p:nvSpPr>
          <p:spPr>
            <a:xfrm>
              <a:off x="0" y="-1"/>
              <a:ext cx="330157" cy="574037"/>
            </a:xfrm>
            <a:prstGeom prst="rect">
              <a:avLst/>
            </a:prstGeom>
            <a:noFill/>
            <a:ln w="12700" cap="flat">
              <a:noFill/>
              <a:miter lim="400000"/>
            </a:ln>
            <a:effectLst/>
          </p:spPr>
          <p:txBody>
            <a:bodyPr wrap="none" lIns="45718" tIns="45718" rIns="45718" bIns="45718" numCol="1" anchor="t">
              <a:spAutoFit/>
            </a:bodyPr>
            <a:lstStyle>
              <a:lvl1pPr marL="266700" indent="-266700">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a:t>
              </a:r>
            </a:p>
          </p:txBody>
        </p:sp>
        <p:grpSp>
          <p:nvGrpSpPr>
            <p:cNvPr id="270" name="Group 270"/>
            <p:cNvGrpSpPr/>
            <p:nvPr/>
          </p:nvGrpSpPr>
          <p:grpSpPr>
            <a:xfrm>
              <a:off x="545305" y="141283"/>
              <a:ext cx="1061248" cy="617323"/>
              <a:chOff x="0" y="0"/>
              <a:chExt cx="1061246" cy="617322"/>
            </a:xfrm>
          </p:grpSpPr>
          <p:sp>
            <p:nvSpPr>
              <p:cNvPr id="268" name="Shape 268"/>
              <p:cNvSpPr/>
              <p:nvPr/>
            </p:nvSpPr>
            <p:spPr>
              <a:xfrm>
                <a:off x="30664" y="0"/>
                <a:ext cx="1030583" cy="2"/>
              </a:xfrm>
              <a:prstGeom prst="line">
                <a:avLst/>
              </a:prstGeom>
              <a:noFill/>
              <a:ln w="25400" cap="flat">
                <a:solidFill>
                  <a:srgbClr val="000000"/>
                </a:solidFill>
                <a:prstDash val="solid"/>
                <a:round/>
              </a:ln>
              <a:effectLst/>
            </p:spPr>
            <p:txBody>
              <a:bodyPr wrap="square" lIns="45718" tIns="45718" rIns="45718" bIns="45718" numCol="1" anchor="t">
                <a:noAutofit/>
              </a:bodyPr>
              <a:lstStyle/>
              <a:p/>
            </p:txBody>
          </p:sp>
          <p:sp>
            <p:nvSpPr>
              <p:cNvPr id="269" name="Shape 269"/>
              <p:cNvSpPr/>
              <p:nvPr/>
            </p:nvSpPr>
            <p:spPr>
              <a:xfrm flipH="1">
                <a:off x="-1" y="-1"/>
                <a:ext cx="45999" cy="617323"/>
              </a:xfrm>
              <a:prstGeom prst="line">
                <a:avLst/>
              </a:prstGeom>
              <a:noFill/>
              <a:ln w="25400" cap="flat">
                <a:solidFill>
                  <a:srgbClr val="000000"/>
                </a:solidFill>
                <a:prstDash val="solid"/>
                <a:round/>
              </a:ln>
              <a:effectLst/>
            </p:spPr>
            <p:txBody>
              <a:bodyPr wrap="square" lIns="45718" tIns="45718" rIns="45718" bIns="45718" numCol="1" anchor="t">
                <a:noAutofit/>
              </a:bodyPr>
              <a:lstStyle/>
              <a:p/>
            </p:txBody>
          </p:sp>
        </p:grpSp>
      </p:grpSp>
      <p:sp>
        <p:nvSpPr>
          <p:cNvPr id="272" name="Shape 272"/>
          <p:cNvSpPr/>
          <p:nvPr/>
        </p:nvSpPr>
        <p:spPr>
          <a:xfrm>
            <a:off x="8837611" y="1933893"/>
            <a:ext cx="330158" cy="574037"/>
          </a:xfrm>
          <a:prstGeom prst="rect">
            <a:avLst/>
          </a:prstGeom>
          <a:ln w="12700">
            <a:miter lim="400000"/>
          </a:ln>
        </p:spPr>
        <p:txBody>
          <a:bodyPr wrap="none" lIns="45718" tIns="45718" rIns="45718" bIns="45718">
            <a:spAutoFit/>
          </a:bodyPr>
          <a:lstStyle>
            <a:lvl1pPr marL="266700" indent="-266700">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a:t>
            </a:r>
          </a:p>
        </p:txBody>
      </p:sp>
      <p:sp>
        <p:nvSpPr>
          <p:cNvPr id="273" name="Shape 273"/>
          <p:cNvSpPr/>
          <p:nvPr/>
        </p:nvSpPr>
        <p:spPr>
          <a:xfrm>
            <a:off x="8847136" y="3288031"/>
            <a:ext cx="386663" cy="701037"/>
          </a:xfrm>
          <a:prstGeom prst="rect">
            <a:avLst/>
          </a:prstGeom>
          <a:ln w="12700">
            <a:miter lim="400000"/>
          </a:ln>
        </p:spPr>
        <p:txBody>
          <a:bodyPr wrap="none" lIns="45718" tIns="45718" rIns="45718" bIns="45718">
            <a:spAutoFit/>
          </a:bodyPr>
          <a:lstStyle>
            <a:lvl1pPr marL="266700" indent="-26670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a:t>
            </a:r>
          </a:p>
        </p:txBody>
      </p:sp>
      <p:sp>
        <p:nvSpPr>
          <p:cNvPr id="274" name="Shape 274"/>
          <p:cNvSpPr/>
          <p:nvPr/>
        </p:nvSpPr>
        <p:spPr>
          <a:xfrm>
            <a:off x="7996236" y="3999231"/>
            <a:ext cx="2520952" cy="2"/>
          </a:xfrm>
          <a:prstGeom prst="line">
            <a:avLst/>
          </a:prstGeom>
          <a:ln w="25400">
            <a:solidFill>
              <a:srgbClr val="000000"/>
            </a:solidFill>
          </a:ln>
        </p:spPr>
        <p:txBody>
          <a:bodyPr lIns="45718" tIns="45718" rIns="45718" bIns="45718"/>
          <a:lstStyle/>
          <a:p/>
        </p:txBody>
      </p:sp>
      <p:sp>
        <p:nvSpPr>
          <p:cNvPr id="275" name="Shape 275"/>
          <p:cNvSpPr/>
          <p:nvPr/>
        </p:nvSpPr>
        <p:spPr>
          <a:xfrm>
            <a:off x="8807450" y="4223067"/>
            <a:ext cx="386662" cy="701037"/>
          </a:xfrm>
          <a:prstGeom prst="rect">
            <a:avLst/>
          </a:prstGeom>
          <a:ln w="12700">
            <a:miter lim="400000"/>
          </a:ln>
        </p:spPr>
        <p:txBody>
          <a:bodyPr wrap="none" lIns="45718" tIns="45718" rIns="45718" bIns="45718">
            <a:spAutoFit/>
          </a:bodyPr>
          <a:lstStyle>
            <a:lvl1pPr marL="266700" indent="-266700">
              <a:defRPr sz="4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a:t>
            </a:r>
          </a:p>
        </p:txBody>
      </p:sp>
      <p:sp>
        <p:nvSpPr>
          <p:cNvPr id="276" name="Shape 276"/>
          <p:cNvSpPr/>
          <p:nvPr/>
        </p:nvSpPr>
        <p:spPr>
          <a:xfrm>
            <a:off x="2409825" y="5196361"/>
            <a:ext cx="1301087" cy="548637"/>
          </a:xfrm>
          <a:prstGeom prst="rect">
            <a:avLst/>
          </a:prstGeom>
          <a:ln w="12700">
            <a:miter lim="400000"/>
          </a:ln>
        </p:spPr>
        <p:txBody>
          <a:bodyPr wrap="none" lIns="45718" tIns="45718" rIns="45718" bIns="45718">
            <a:spAutoFit/>
          </a:bodyPr>
          <a:lstStyle/>
          <a:p>
            <a:pPr marL="266700" indent="-266700">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pPr>
            <a:r>
              <a:t>5%3=</a:t>
            </a:r>
            <a:r>
              <a:rPr>
                <a:solidFill>
                  <a:srgbClr val="FF0000"/>
                </a:solidFill>
              </a:rPr>
              <a:t>2</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264"/>
                                        </p:tgtEl>
                                        <p:attrNameLst>
                                          <p:attrName>style.visibility</p:attrName>
                                        </p:attrNameLst>
                                      </p:cBhvr>
                                      <p:to>
                                        <p:strVal val="visible"/>
                                      </p:to>
                                    </p:set>
                                    <p:animEffect transition="in" filter="wipe(left)">
                                      <p:cBhvr>
                                        <p:cTn id="7" dur="500"/>
                                        <p:tgtEl>
                                          <p:spTgt spid="264"/>
                                        </p:tgtEl>
                                      </p:cBhvr>
                                    </p:animEffect>
                                  </p:childTnLst>
                                </p:cTn>
                              </p:par>
                            </p:childTnLst>
                          </p:cTn>
                        </p:par>
                        <p:par>
                          <p:cTn id="8" fill="hold">
                            <p:stCondLst>
                              <p:cond delay="500"/>
                            </p:stCondLst>
                            <p:childTnLst>
                              <p:par>
                                <p:cTn id="9" presetID="22" presetClass="entr" presetSubtype="8" fill="hold" grpId="2" nodeType="afterEffect">
                                  <p:stCondLst>
                                    <p:cond delay="0"/>
                                  </p:stCondLst>
                                  <p:iterate type="el">
                                    <p:tmAbs val="0"/>
                                  </p:iterate>
                                  <p:childTnLst>
                                    <p:set>
                                      <p:cBhvr>
                                        <p:cTn id="10" dur="indefinite" fill="hold"/>
                                        <p:tgtEl>
                                          <p:spTgt spid="265"/>
                                        </p:tgtEl>
                                        <p:attrNameLst>
                                          <p:attrName>style.visibility</p:attrName>
                                        </p:attrNameLst>
                                      </p:cBhvr>
                                      <p:to>
                                        <p:strVal val="visible"/>
                                      </p:to>
                                    </p:set>
                                    <p:animEffect transition="in" filter="wipe(left)">
                                      <p:cBhvr>
                                        <p:cTn id="11" dur="500"/>
                                        <p:tgtEl>
                                          <p:spTgt spid="26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3" nodeType="clickEffect">
                                  <p:stCondLst>
                                    <p:cond delay="0"/>
                                  </p:stCondLst>
                                  <p:iterate type="el">
                                    <p:tmAbs val="0"/>
                                  </p:iterate>
                                  <p:childTnLst>
                                    <p:set>
                                      <p:cBhvr>
                                        <p:cTn id="15" dur="indefinite" fill="hold"/>
                                        <p:tgtEl>
                                          <p:spTgt spid="271"/>
                                        </p:tgtEl>
                                        <p:attrNameLst>
                                          <p:attrName>style.visibility</p:attrName>
                                        </p:attrNameLst>
                                      </p:cBhvr>
                                      <p:to>
                                        <p:strVal val="visible"/>
                                      </p:to>
                                    </p:set>
                                    <p:animEffect transition="in" filter="dissolve">
                                      <p:cBhvr>
                                        <p:cTn id="16" dur="500"/>
                                        <p:tgtEl>
                                          <p:spTgt spid="271"/>
                                        </p:tgtEl>
                                      </p:cBhvr>
                                    </p:animEffect>
                                  </p:childTnLst>
                                </p:cTn>
                              </p:par>
                            </p:childTnLst>
                          </p:cTn>
                        </p:par>
                        <p:par>
                          <p:cTn id="17" fill="hold">
                            <p:stCondLst>
                              <p:cond delay="500"/>
                            </p:stCondLst>
                            <p:childTnLst>
                              <p:par>
                                <p:cTn id="18" presetID="9" presetClass="entr" presetSubtype="0" fill="hold" grpId="4" nodeType="afterEffect">
                                  <p:stCondLst>
                                    <p:cond delay="0"/>
                                  </p:stCondLst>
                                  <p:iterate type="el">
                                    <p:tmAbs val="0"/>
                                  </p:iterate>
                                  <p:childTnLst>
                                    <p:set>
                                      <p:cBhvr>
                                        <p:cTn id="19" dur="indefinite" fill="hold"/>
                                        <p:tgtEl>
                                          <p:spTgt spid="272"/>
                                        </p:tgtEl>
                                        <p:attrNameLst>
                                          <p:attrName>style.visibility</p:attrName>
                                        </p:attrNameLst>
                                      </p:cBhvr>
                                      <p:to>
                                        <p:strVal val="visible"/>
                                      </p:to>
                                    </p:set>
                                    <p:animEffect transition="in" filter="dissolve">
                                      <p:cBhvr>
                                        <p:cTn id="20" dur="500"/>
                                        <p:tgtEl>
                                          <p:spTgt spid="272"/>
                                        </p:tgtEl>
                                      </p:cBhvr>
                                    </p:animEffect>
                                  </p:childTnLst>
                                </p:cTn>
                              </p:par>
                            </p:childTnLst>
                          </p:cTn>
                        </p:par>
                        <p:par>
                          <p:cTn id="21" fill="hold">
                            <p:stCondLst>
                              <p:cond delay="1000"/>
                            </p:stCondLst>
                            <p:childTnLst>
                              <p:par>
                                <p:cTn id="22" presetID="9" presetClass="entr" presetSubtype="0" fill="hold" grpId="5" nodeType="afterEffect">
                                  <p:stCondLst>
                                    <p:cond delay="0"/>
                                  </p:stCondLst>
                                  <p:iterate type="el">
                                    <p:tmAbs val="0"/>
                                  </p:iterate>
                                  <p:childTnLst>
                                    <p:set>
                                      <p:cBhvr>
                                        <p:cTn id="23" dur="indefinite" fill="hold"/>
                                        <p:tgtEl>
                                          <p:spTgt spid="273"/>
                                        </p:tgtEl>
                                        <p:attrNameLst>
                                          <p:attrName>style.visibility</p:attrName>
                                        </p:attrNameLst>
                                      </p:cBhvr>
                                      <p:to>
                                        <p:strVal val="visible"/>
                                      </p:to>
                                    </p:set>
                                    <p:animEffect transition="in" filter="dissolve">
                                      <p:cBhvr>
                                        <p:cTn id="24" dur="500"/>
                                        <p:tgtEl>
                                          <p:spTgt spid="273"/>
                                        </p:tgtEl>
                                      </p:cBhvr>
                                    </p:animEffect>
                                  </p:childTnLst>
                                </p:cTn>
                              </p:par>
                            </p:childTnLst>
                          </p:cTn>
                        </p:par>
                        <p:par>
                          <p:cTn id="25" fill="hold">
                            <p:stCondLst>
                              <p:cond delay="1500"/>
                            </p:stCondLst>
                            <p:childTnLst>
                              <p:par>
                                <p:cTn id="26" presetID="9" presetClass="entr" presetSubtype="0" fill="hold" grpId="6" nodeType="afterEffect">
                                  <p:stCondLst>
                                    <p:cond delay="0"/>
                                  </p:stCondLst>
                                  <p:iterate type="el">
                                    <p:tmAbs val="0"/>
                                  </p:iterate>
                                  <p:childTnLst>
                                    <p:set>
                                      <p:cBhvr>
                                        <p:cTn id="27" dur="indefinite" fill="hold"/>
                                        <p:tgtEl>
                                          <p:spTgt spid="274"/>
                                        </p:tgtEl>
                                        <p:attrNameLst>
                                          <p:attrName>style.visibility</p:attrName>
                                        </p:attrNameLst>
                                      </p:cBhvr>
                                      <p:to>
                                        <p:strVal val="visible"/>
                                      </p:to>
                                    </p:set>
                                    <p:animEffect transition="in" filter="dissolve">
                                      <p:cBhvr>
                                        <p:cTn id="28" dur="500"/>
                                        <p:tgtEl>
                                          <p:spTgt spid="274"/>
                                        </p:tgtEl>
                                      </p:cBhvr>
                                    </p:animEffect>
                                  </p:childTnLst>
                                </p:cTn>
                              </p:par>
                            </p:childTnLst>
                          </p:cTn>
                        </p:par>
                        <p:par>
                          <p:cTn id="29" fill="hold">
                            <p:stCondLst>
                              <p:cond delay="2000"/>
                            </p:stCondLst>
                            <p:childTnLst>
                              <p:par>
                                <p:cTn id="30" presetID="9" presetClass="entr" presetSubtype="0" fill="hold" grpId="7" nodeType="afterEffect">
                                  <p:stCondLst>
                                    <p:cond delay="0"/>
                                  </p:stCondLst>
                                  <p:iterate type="el">
                                    <p:tmAbs val="0"/>
                                  </p:iterate>
                                  <p:childTnLst>
                                    <p:set>
                                      <p:cBhvr>
                                        <p:cTn id="31" dur="indefinite" fill="hold"/>
                                        <p:tgtEl>
                                          <p:spTgt spid="275"/>
                                        </p:tgtEl>
                                        <p:attrNameLst>
                                          <p:attrName>style.visibility</p:attrName>
                                        </p:attrNameLst>
                                      </p:cBhvr>
                                      <p:to>
                                        <p:strVal val="visible"/>
                                      </p:to>
                                    </p:set>
                                    <p:animEffect transition="in" filter="dissolve">
                                      <p:cBhvr>
                                        <p:cTn id="32" dur="500"/>
                                        <p:tgtEl>
                                          <p:spTgt spid="2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8" nodeType="clickEffect">
                                  <p:stCondLst>
                                    <p:cond delay="0"/>
                                  </p:stCondLst>
                                  <p:iterate type="el">
                                    <p:tmAbs val="0"/>
                                  </p:iterate>
                                  <p:childTnLst>
                                    <p:set>
                                      <p:cBhvr>
                                        <p:cTn id="36" dur="indefinite" fill="hold"/>
                                        <p:tgtEl>
                                          <p:spTgt spid="276"/>
                                        </p:tgtEl>
                                        <p:attrNameLst>
                                          <p:attrName>style.visibility</p:attrName>
                                        </p:attrNameLst>
                                      </p:cBhvr>
                                      <p:to>
                                        <p:strVal val="visible"/>
                                      </p:to>
                                    </p:set>
                                    <p:animEffect transition="in" filter="wipe(left)">
                                      <p:cBhvr>
                                        <p:cTn id="37"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65" grpId="2" animBg="1" advAuto="0"/>
      <p:bldP spid="274" grpId="6" animBg="1" advAuto="0"/>
      <p:bldP spid="272" grpId="4" animBg="1" advAuto="0"/>
      <p:bldP spid="264" grpId="1" animBg="1" advAuto="0"/>
      <p:bldP spid="271" grpId="3" animBg="1" advAuto="0"/>
      <p:bldP spid="276" grpId="8" animBg="1" advAuto="0"/>
      <p:bldP spid="275" grpId="7" animBg="1" advAuto="0"/>
      <p:bldP spid="273" grpId="5"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279" name="Shape 279"/>
          <p:cNvSpPr/>
          <p:nvPr/>
        </p:nvSpPr>
        <p:spPr>
          <a:xfrm>
            <a:off x="1762124" y="1930399"/>
            <a:ext cx="2089864" cy="612137"/>
          </a:xfrm>
          <a:prstGeom prst="rect">
            <a:avLst/>
          </a:prstGeom>
          <a:ln w="12700">
            <a:miter lim="400000"/>
          </a:ln>
        </p:spPr>
        <p:txBody>
          <a:bodyPr wrap="none" lIns="45718" tIns="45718" rIns="45718" bIns="45718">
            <a:spAutoFit/>
          </a:bodyPr>
          <a:lstStyle>
            <a:lvl1pPr marL="266700" indent="-266700">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例： 135%9</a:t>
            </a:r>
          </a:p>
        </p:txBody>
      </p:sp>
      <p:sp>
        <p:nvSpPr>
          <p:cNvPr id="280" name="Shape 280"/>
          <p:cNvSpPr/>
          <p:nvPr/>
        </p:nvSpPr>
        <p:spPr>
          <a:xfrm>
            <a:off x="1761169" y="2801936"/>
            <a:ext cx="3869861" cy="612137"/>
          </a:xfrm>
          <a:prstGeom prst="rect">
            <a:avLst/>
          </a:prstGeom>
          <a:ln w="12700">
            <a:miter lim="400000"/>
          </a:ln>
        </p:spPr>
        <p:txBody>
          <a:bodyPr wrap="none" lIns="45718" tIns="45718" rIns="45718" bIns="45718">
            <a:spAutoFit/>
          </a:bodyPr>
          <a:lstStyle>
            <a:lvl1pPr marL="266700" indent="-266700">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语言描述：135对9取余</a:t>
            </a:r>
          </a:p>
        </p:txBody>
      </p:sp>
      <p:sp>
        <p:nvSpPr>
          <p:cNvPr id="281" name="Shape 281"/>
          <p:cNvSpPr/>
          <p:nvPr/>
        </p:nvSpPr>
        <p:spPr>
          <a:xfrm>
            <a:off x="1852611" y="3750467"/>
            <a:ext cx="5711361" cy="612137"/>
          </a:xfrm>
          <a:prstGeom prst="rect">
            <a:avLst/>
          </a:prstGeom>
          <a:ln w="12700">
            <a:miter lim="400000"/>
          </a:ln>
        </p:spPr>
        <p:txBody>
          <a:bodyPr wrap="none" lIns="45718" tIns="45718" rIns="45718" bIns="45718">
            <a:spAutoFit/>
          </a:bodyPr>
          <a:lstStyle>
            <a:lvl1pPr marL="266700" indent="-266700">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计算方法：135除以9所得到的余数</a:t>
            </a:r>
          </a:p>
        </p:txBody>
      </p:sp>
      <p:grpSp>
        <p:nvGrpSpPr>
          <p:cNvPr id="287" name="Group 287"/>
          <p:cNvGrpSpPr/>
          <p:nvPr/>
        </p:nvGrpSpPr>
        <p:grpSpPr>
          <a:xfrm>
            <a:off x="7910511" y="2217736"/>
            <a:ext cx="2032003" cy="842322"/>
            <a:chOff x="0" y="0"/>
            <a:chExt cx="2032002" cy="842320"/>
          </a:xfrm>
        </p:grpSpPr>
        <p:sp>
          <p:nvSpPr>
            <p:cNvPr id="282" name="Shape 282"/>
            <p:cNvSpPr/>
            <p:nvPr/>
          </p:nvSpPr>
          <p:spPr>
            <a:xfrm>
              <a:off x="824458" y="141284"/>
              <a:ext cx="951713" cy="701037"/>
            </a:xfrm>
            <a:prstGeom prst="rect">
              <a:avLst/>
            </a:prstGeom>
            <a:noFill/>
            <a:ln w="12700" cap="flat">
              <a:noFill/>
              <a:miter lim="400000"/>
            </a:ln>
            <a:effectLst/>
          </p:spPr>
          <p:txBody>
            <a:bodyPr wrap="none" lIns="45718" tIns="45718" rIns="45718" bIns="45718" numCol="1" anchor="t">
              <a:spAutoFit/>
            </a:bodyPr>
            <a:lstStyle>
              <a:lvl1pPr marL="266700" indent="-26670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135</a:t>
              </a:r>
            </a:p>
          </p:txBody>
        </p:sp>
        <p:sp>
          <p:nvSpPr>
            <p:cNvPr id="283" name="Shape 283"/>
            <p:cNvSpPr/>
            <p:nvPr/>
          </p:nvSpPr>
          <p:spPr>
            <a:xfrm>
              <a:off x="-1" y="-1"/>
              <a:ext cx="330158" cy="574037"/>
            </a:xfrm>
            <a:prstGeom prst="rect">
              <a:avLst/>
            </a:prstGeom>
            <a:noFill/>
            <a:ln w="12700" cap="flat">
              <a:noFill/>
              <a:miter lim="400000"/>
            </a:ln>
            <a:effectLst/>
          </p:spPr>
          <p:txBody>
            <a:bodyPr wrap="none" lIns="45718" tIns="45718" rIns="45718" bIns="45718" numCol="1" anchor="t">
              <a:spAutoFit/>
            </a:bodyPr>
            <a:lstStyle>
              <a:lvl1pPr marL="266700" indent="-266700">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9</a:t>
              </a:r>
            </a:p>
          </p:txBody>
        </p:sp>
        <p:grpSp>
          <p:nvGrpSpPr>
            <p:cNvPr id="286" name="Group 286"/>
            <p:cNvGrpSpPr/>
            <p:nvPr/>
          </p:nvGrpSpPr>
          <p:grpSpPr>
            <a:xfrm>
              <a:off x="545042" y="141283"/>
              <a:ext cx="1486961" cy="617322"/>
              <a:chOff x="0" y="0"/>
              <a:chExt cx="1486959" cy="617320"/>
            </a:xfrm>
          </p:grpSpPr>
          <p:sp>
            <p:nvSpPr>
              <p:cNvPr id="284" name="Shape 284"/>
              <p:cNvSpPr/>
              <p:nvPr/>
            </p:nvSpPr>
            <p:spPr>
              <a:xfrm>
                <a:off x="30649" y="-1"/>
                <a:ext cx="1456311" cy="2"/>
              </a:xfrm>
              <a:prstGeom prst="line">
                <a:avLst/>
              </a:prstGeom>
              <a:noFill/>
              <a:ln w="25400" cap="flat">
                <a:solidFill>
                  <a:srgbClr val="000000"/>
                </a:solidFill>
                <a:prstDash val="solid"/>
                <a:round/>
              </a:ln>
              <a:effectLst/>
            </p:spPr>
            <p:txBody>
              <a:bodyPr wrap="square" lIns="45718" tIns="45718" rIns="45718" bIns="45718" numCol="1" anchor="t">
                <a:noAutofit/>
              </a:bodyPr>
              <a:lstStyle/>
              <a:p/>
            </p:txBody>
          </p:sp>
          <p:sp>
            <p:nvSpPr>
              <p:cNvPr id="285" name="Shape 285"/>
              <p:cNvSpPr/>
              <p:nvPr/>
            </p:nvSpPr>
            <p:spPr>
              <a:xfrm flipH="1">
                <a:off x="0" y="-2"/>
                <a:ext cx="45975" cy="617323"/>
              </a:xfrm>
              <a:prstGeom prst="line">
                <a:avLst/>
              </a:prstGeom>
              <a:noFill/>
              <a:ln w="25400" cap="flat">
                <a:solidFill>
                  <a:srgbClr val="000000"/>
                </a:solidFill>
                <a:prstDash val="solid"/>
                <a:round/>
              </a:ln>
              <a:effectLst/>
            </p:spPr>
            <p:txBody>
              <a:bodyPr wrap="square" lIns="45718" tIns="45718" rIns="45718" bIns="45718" numCol="1" anchor="t">
                <a:noAutofit/>
              </a:bodyPr>
              <a:lstStyle/>
              <a:p/>
            </p:txBody>
          </p:sp>
        </p:grpSp>
      </p:grpSp>
      <p:sp>
        <p:nvSpPr>
          <p:cNvPr id="288" name="Shape 288"/>
          <p:cNvSpPr/>
          <p:nvPr/>
        </p:nvSpPr>
        <p:spPr>
          <a:xfrm>
            <a:off x="9066211" y="1751011"/>
            <a:ext cx="330158" cy="574037"/>
          </a:xfrm>
          <a:prstGeom prst="rect">
            <a:avLst/>
          </a:prstGeom>
          <a:ln w="12700">
            <a:miter lim="400000"/>
          </a:ln>
        </p:spPr>
        <p:txBody>
          <a:bodyPr wrap="none" lIns="45718" tIns="45718" rIns="45718" bIns="45718">
            <a:spAutoFit/>
          </a:bodyPr>
          <a:lstStyle>
            <a:lvl1pPr marL="266700" indent="-266700">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a:t>
            </a:r>
          </a:p>
        </p:txBody>
      </p:sp>
      <p:sp>
        <p:nvSpPr>
          <p:cNvPr id="289" name="Shape 289"/>
          <p:cNvSpPr/>
          <p:nvPr/>
        </p:nvSpPr>
        <p:spPr>
          <a:xfrm>
            <a:off x="9036050" y="3052761"/>
            <a:ext cx="386662" cy="701037"/>
          </a:xfrm>
          <a:prstGeom prst="rect">
            <a:avLst/>
          </a:prstGeom>
          <a:ln w="12700">
            <a:miter lim="400000"/>
          </a:ln>
        </p:spPr>
        <p:txBody>
          <a:bodyPr wrap="none" lIns="45718" tIns="45718" rIns="45718" bIns="45718">
            <a:spAutoFit/>
          </a:bodyPr>
          <a:lstStyle>
            <a:lvl1pPr marL="266700" indent="-26670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9</a:t>
            </a:r>
          </a:p>
        </p:txBody>
      </p:sp>
      <p:sp>
        <p:nvSpPr>
          <p:cNvPr id="290" name="Shape 290"/>
          <p:cNvSpPr/>
          <p:nvPr/>
        </p:nvSpPr>
        <p:spPr>
          <a:xfrm>
            <a:off x="7910511" y="3760787"/>
            <a:ext cx="2520952" cy="2"/>
          </a:xfrm>
          <a:prstGeom prst="line">
            <a:avLst/>
          </a:prstGeom>
          <a:ln w="25400">
            <a:solidFill>
              <a:srgbClr val="000000"/>
            </a:solidFill>
          </a:ln>
        </p:spPr>
        <p:txBody>
          <a:bodyPr lIns="45718" tIns="45718" rIns="45718" bIns="45718"/>
          <a:lstStyle/>
          <a:p/>
        </p:txBody>
      </p:sp>
      <p:sp>
        <p:nvSpPr>
          <p:cNvPr id="291" name="Shape 291"/>
          <p:cNvSpPr/>
          <p:nvPr/>
        </p:nvSpPr>
        <p:spPr>
          <a:xfrm>
            <a:off x="9307511" y="5380037"/>
            <a:ext cx="386663" cy="701037"/>
          </a:xfrm>
          <a:prstGeom prst="rect">
            <a:avLst/>
          </a:prstGeom>
          <a:ln w="12700">
            <a:miter lim="400000"/>
          </a:ln>
        </p:spPr>
        <p:txBody>
          <a:bodyPr wrap="none" lIns="45718" tIns="45718" rIns="45718" bIns="45718">
            <a:spAutoFit/>
          </a:bodyPr>
          <a:lstStyle>
            <a:lvl1pPr marL="266700" indent="-266700">
              <a:defRPr sz="4000">
                <a:solidFill>
                  <a:srgbClr val="FF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a:t>
            </a:r>
          </a:p>
        </p:txBody>
      </p:sp>
      <p:sp>
        <p:nvSpPr>
          <p:cNvPr id="292" name="Shape 292"/>
          <p:cNvSpPr/>
          <p:nvPr/>
        </p:nvSpPr>
        <p:spPr>
          <a:xfrm>
            <a:off x="1844674" y="4698999"/>
            <a:ext cx="1670851" cy="535937"/>
          </a:xfrm>
          <a:prstGeom prst="rect">
            <a:avLst/>
          </a:prstGeom>
          <a:ln w="12700">
            <a:miter lim="400000"/>
          </a:ln>
        </p:spPr>
        <p:txBody>
          <a:bodyPr wrap="none" lIns="45718" tIns="45718" rIns="45718" bIns="45718">
            <a:spAutoFit/>
          </a:bodyPr>
          <a:lstStyle/>
          <a:p>
            <a:pPr marL="266700" indent="-266700">
              <a:defRPr sz="2900">
                <a:latin typeface="微软雅黑" panose="020B0503020204020204" charset="-122"/>
                <a:ea typeface="微软雅黑" panose="020B0503020204020204" charset="-122"/>
                <a:cs typeface="微软雅黑" panose="020B0503020204020204" charset="-122"/>
                <a:sym typeface="微软雅黑" panose="020B0503020204020204" charset="-122"/>
              </a:defRPr>
            </a:pPr>
            <a:r>
              <a:t>135%9=</a:t>
            </a:r>
            <a:r>
              <a:rPr>
                <a:solidFill>
                  <a:srgbClr val="FF0000"/>
                </a:solidFill>
              </a:rPr>
              <a:t>0</a:t>
            </a:r>
            <a:endParaRPr>
              <a:solidFill>
                <a:srgbClr val="FF0000"/>
              </a:solidFill>
            </a:endParaRPr>
          </a:p>
        </p:txBody>
      </p:sp>
      <p:sp>
        <p:nvSpPr>
          <p:cNvPr id="293" name="Shape 293"/>
          <p:cNvSpPr/>
          <p:nvPr/>
        </p:nvSpPr>
        <p:spPr>
          <a:xfrm>
            <a:off x="9036050" y="3851274"/>
            <a:ext cx="669187" cy="701037"/>
          </a:xfrm>
          <a:prstGeom prst="rect">
            <a:avLst/>
          </a:prstGeom>
          <a:ln w="12700">
            <a:miter lim="400000"/>
          </a:ln>
        </p:spPr>
        <p:txBody>
          <a:bodyPr wrap="none" lIns="45718" tIns="45718" rIns="45718" bIns="45718">
            <a:spAutoFit/>
          </a:bodyPr>
          <a:lstStyle>
            <a:lvl1pPr marL="266700" indent="-26670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45</a:t>
            </a:r>
          </a:p>
        </p:txBody>
      </p:sp>
      <p:sp>
        <p:nvSpPr>
          <p:cNvPr id="294" name="Shape 294"/>
          <p:cNvSpPr/>
          <p:nvPr/>
        </p:nvSpPr>
        <p:spPr>
          <a:xfrm>
            <a:off x="9374186" y="1751011"/>
            <a:ext cx="330158" cy="574037"/>
          </a:xfrm>
          <a:prstGeom prst="rect">
            <a:avLst/>
          </a:prstGeom>
          <a:ln w="12700">
            <a:miter lim="400000"/>
          </a:ln>
        </p:spPr>
        <p:txBody>
          <a:bodyPr wrap="none" lIns="45718" tIns="45718" rIns="45718" bIns="45718">
            <a:spAutoFit/>
          </a:bodyPr>
          <a:lstStyle>
            <a:lvl1pPr marL="266700" indent="-266700">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5</a:t>
            </a:r>
          </a:p>
        </p:txBody>
      </p:sp>
      <p:sp>
        <p:nvSpPr>
          <p:cNvPr id="295" name="Shape 295"/>
          <p:cNvSpPr/>
          <p:nvPr/>
        </p:nvSpPr>
        <p:spPr>
          <a:xfrm>
            <a:off x="9036050" y="4468812"/>
            <a:ext cx="669187" cy="701037"/>
          </a:xfrm>
          <a:prstGeom prst="rect">
            <a:avLst/>
          </a:prstGeom>
          <a:ln w="12700">
            <a:miter lim="400000"/>
          </a:ln>
        </p:spPr>
        <p:txBody>
          <a:bodyPr wrap="none" lIns="45718" tIns="45718" rIns="45718" bIns="45718">
            <a:spAutoFit/>
          </a:bodyPr>
          <a:lstStyle>
            <a:lvl1pPr marL="266700" indent="-266700">
              <a:defRPr sz="4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45</a:t>
            </a:r>
          </a:p>
        </p:txBody>
      </p:sp>
      <p:sp>
        <p:nvSpPr>
          <p:cNvPr id="296" name="Shape 296"/>
          <p:cNvSpPr/>
          <p:nvPr/>
        </p:nvSpPr>
        <p:spPr>
          <a:xfrm>
            <a:off x="7910511" y="5186362"/>
            <a:ext cx="2520952" cy="2"/>
          </a:xfrm>
          <a:prstGeom prst="line">
            <a:avLst/>
          </a:prstGeom>
          <a:ln w="25400">
            <a:solidFill>
              <a:srgbClr val="000000"/>
            </a:solidFill>
          </a:ln>
        </p:spPr>
        <p:txBody>
          <a:bodyPr lIns="45718" tIns="45718" rIns="45718" bIns="45718"/>
          <a:lstStyle/>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280"/>
                                        </p:tgtEl>
                                        <p:attrNameLst>
                                          <p:attrName>style.visibility</p:attrName>
                                        </p:attrNameLst>
                                      </p:cBhvr>
                                      <p:to>
                                        <p:strVal val="visible"/>
                                      </p:to>
                                    </p:set>
                                    <p:animEffect transition="in" filter="wipe(left)">
                                      <p:cBhvr>
                                        <p:cTn id="7" dur="500"/>
                                        <p:tgtEl>
                                          <p:spTgt spid="280"/>
                                        </p:tgtEl>
                                      </p:cBhvr>
                                    </p:animEffect>
                                  </p:childTnLst>
                                </p:cTn>
                              </p:par>
                            </p:childTnLst>
                          </p:cTn>
                        </p:par>
                        <p:par>
                          <p:cTn id="8" fill="hold">
                            <p:stCondLst>
                              <p:cond delay="500"/>
                            </p:stCondLst>
                            <p:childTnLst>
                              <p:par>
                                <p:cTn id="9" presetID="22" presetClass="entr" presetSubtype="8" fill="hold" grpId="2" nodeType="afterEffect">
                                  <p:stCondLst>
                                    <p:cond delay="0"/>
                                  </p:stCondLst>
                                  <p:iterate type="el">
                                    <p:tmAbs val="0"/>
                                  </p:iterate>
                                  <p:childTnLst>
                                    <p:set>
                                      <p:cBhvr>
                                        <p:cTn id="10" dur="indefinite" fill="hold"/>
                                        <p:tgtEl>
                                          <p:spTgt spid="281"/>
                                        </p:tgtEl>
                                        <p:attrNameLst>
                                          <p:attrName>style.visibility</p:attrName>
                                        </p:attrNameLst>
                                      </p:cBhvr>
                                      <p:to>
                                        <p:strVal val="visible"/>
                                      </p:to>
                                    </p:set>
                                    <p:animEffect transition="in" filter="wipe(left)">
                                      <p:cBhvr>
                                        <p:cTn id="11" dur="500"/>
                                        <p:tgtEl>
                                          <p:spTgt spid="28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3" nodeType="clickEffect">
                                  <p:stCondLst>
                                    <p:cond delay="0"/>
                                  </p:stCondLst>
                                  <p:iterate type="el">
                                    <p:tmAbs val="0"/>
                                  </p:iterate>
                                  <p:childTnLst>
                                    <p:set>
                                      <p:cBhvr>
                                        <p:cTn id="15" dur="indefinite" fill="hold"/>
                                        <p:tgtEl>
                                          <p:spTgt spid="287"/>
                                        </p:tgtEl>
                                        <p:attrNameLst>
                                          <p:attrName>style.visibility</p:attrName>
                                        </p:attrNameLst>
                                      </p:cBhvr>
                                      <p:to>
                                        <p:strVal val="visible"/>
                                      </p:to>
                                    </p:set>
                                    <p:animEffect transition="in" filter="dissolve">
                                      <p:cBhvr>
                                        <p:cTn id="16" dur="500"/>
                                        <p:tgtEl>
                                          <p:spTgt spid="287"/>
                                        </p:tgtEl>
                                      </p:cBhvr>
                                    </p:animEffect>
                                  </p:childTnLst>
                                </p:cTn>
                              </p:par>
                            </p:childTnLst>
                          </p:cTn>
                        </p:par>
                        <p:par>
                          <p:cTn id="17" fill="hold">
                            <p:stCondLst>
                              <p:cond delay="500"/>
                            </p:stCondLst>
                            <p:childTnLst>
                              <p:par>
                                <p:cTn id="18" presetID="9" presetClass="entr" presetSubtype="0" fill="hold" grpId="4" nodeType="afterEffect">
                                  <p:stCondLst>
                                    <p:cond delay="0"/>
                                  </p:stCondLst>
                                  <p:iterate type="el">
                                    <p:tmAbs val="0"/>
                                  </p:iterate>
                                  <p:childTnLst>
                                    <p:set>
                                      <p:cBhvr>
                                        <p:cTn id="19" dur="indefinite" fill="hold"/>
                                        <p:tgtEl>
                                          <p:spTgt spid="288"/>
                                        </p:tgtEl>
                                        <p:attrNameLst>
                                          <p:attrName>style.visibility</p:attrName>
                                        </p:attrNameLst>
                                      </p:cBhvr>
                                      <p:to>
                                        <p:strVal val="visible"/>
                                      </p:to>
                                    </p:set>
                                    <p:animEffect transition="in" filter="dissolve">
                                      <p:cBhvr>
                                        <p:cTn id="20" dur="500"/>
                                        <p:tgtEl>
                                          <p:spTgt spid="288"/>
                                        </p:tgtEl>
                                      </p:cBhvr>
                                    </p:animEffect>
                                  </p:childTnLst>
                                </p:cTn>
                              </p:par>
                            </p:childTnLst>
                          </p:cTn>
                        </p:par>
                        <p:par>
                          <p:cTn id="21" fill="hold">
                            <p:stCondLst>
                              <p:cond delay="1000"/>
                            </p:stCondLst>
                            <p:childTnLst>
                              <p:par>
                                <p:cTn id="22" presetID="9" presetClass="entr" presetSubtype="0" fill="hold" grpId="5" nodeType="afterEffect">
                                  <p:stCondLst>
                                    <p:cond delay="0"/>
                                  </p:stCondLst>
                                  <p:iterate type="el">
                                    <p:tmAbs val="0"/>
                                  </p:iterate>
                                  <p:childTnLst>
                                    <p:set>
                                      <p:cBhvr>
                                        <p:cTn id="23" dur="indefinite" fill="hold"/>
                                        <p:tgtEl>
                                          <p:spTgt spid="289"/>
                                        </p:tgtEl>
                                        <p:attrNameLst>
                                          <p:attrName>style.visibility</p:attrName>
                                        </p:attrNameLst>
                                      </p:cBhvr>
                                      <p:to>
                                        <p:strVal val="visible"/>
                                      </p:to>
                                    </p:set>
                                    <p:animEffect transition="in" filter="dissolve">
                                      <p:cBhvr>
                                        <p:cTn id="24" dur="500"/>
                                        <p:tgtEl>
                                          <p:spTgt spid="289"/>
                                        </p:tgtEl>
                                      </p:cBhvr>
                                    </p:animEffect>
                                  </p:childTnLst>
                                </p:cTn>
                              </p:par>
                            </p:childTnLst>
                          </p:cTn>
                        </p:par>
                        <p:par>
                          <p:cTn id="25" fill="hold">
                            <p:stCondLst>
                              <p:cond delay="1500"/>
                            </p:stCondLst>
                            <p:childTnLst>
                              <p:par>
                                <p:cTn id="26" presetID="9" presetClass="entr" presetSubtype="0" fill="hold" grpId="6" nodeType="afterEffect">
                                  <p:stCondLst>
                                    <p:cond delay="0"/>
                                  </p:stCondLst>
                                  <p:iterate type="el">
                                    <p:tmAbs val="0"/>
                                  </p:iterate>
                                  <p:childTnLst>
                                    <p:set>
                                      <p:cBhvr>
                                        <p:cTn id="27" dur="indefinite" fill="hold"/>
                                        <p:tgtEl>
                                          <p:spTgt spid="290"/>
                                        </p:tgtEl>
                                        <p:attrNameLst>
                                          <p:attrName>style.visibility</p:attrName>
                                        </p:attrNameLst>
                                      </p:cBhvr>
                                      <p:to>
                                        <p:strVal val="visible"/>
                                      </p:to>
                                    </p:set>
                                    <p:animEffect transition="in" filter="dissolve">
                                      <p:cBhvr>
                                        <p:cTn id="28" dur="500"/>
                                        <p:tgtEl>
                                          <p:spTgt spid="290"/>
                                        </p:tgtEl>
                                      </p:cBhvr>
                                    </p:animEffect>
                                  </p:childTnLst>
                                </p:cTn>
                              </p:par>
                            </p:childTnLst>
                          </p:cTn>
                        </p:par>
                        <p:par>
                          <p:cTn id="29" fill="hold">
                            <p:stCondLst>
                              <p:cond delay="2000"/>
                            </p:stCondLst>
                            <p:childTnLst>
                              <p:par>
                                <p:cTn id="30" presetID="9" presetClass="entr" presetSubtype="0" fill="hold" grpId="7" nodeType="afterEffect">
                                  <p:stCondLst>
                                    <p:cond delay="0"/>
                                  </p:stCondLst>
                                  <p:iterate type="el">
                                    <p:tmAbs val="0"/>
                                  </p:iterate>
                                  <p:childTnLst>
                                    <p:set>
                                      <p:cBhvr>
                                        <p:cTn id="31" dur="indefinite" fill="hold"/>
                                        <p:tgtEl>
                                          <p:spTgt spid="293"/>
                                        </p:tgtEl>
                                        <p:attrNameLst>
                                          <p:attrName>style.visibility</p:attrName>
                                        </p:attrNameLst>
                                      </p:cBhvr>
                                      <p:to>
                                        <p:strVal val="visible"/>
                                      </p:to>
                                    </p:set>
                                    <p:animEffect transition="in" filter="dissolve">
                                      <p:cBhvr>
                                        <p:cTn id="32" dur="500"/>
                                        <p:tgtEl>
                                          <p:spTgt spid="293"/>
                                        </p:tgtEl>
                                      </p:cBhvr>
                                    </p:animEffect>
                                  </p:childTnLst>
                                </p:cTn>
                              </p:par>
                            </p:childTnLst>
                          </p:cTn>
                        </p:par>
                        <p:par>
                          <p:cTn id="33" fill="hold">
                            <p:stCondLst>
                              <p:cond delay="2500"/>
                            </p:stCondLst>
                            <p:childTnLst>
                              <p:par>
                                <p:cTn id="34" presetID="9" presetClass="entr" presetSubtype="0" fill="hold" grpId="8" nodeType="afterEffect">
                                  <p:stCondLst>
                                    <p:cond delay="0"/>
                                  </p:stCondLst>
                                  <p:iterate type="el">
                                    <p:tmAbs val="0"/>
                                  </p:iterate>
                                  <p:childTnLst>
                                    <p:set>
                                      <p:cBhvr>
                                        <p:cTn id="35" dur="indefinite" fill="hold"/>
                                        <p:tgtEl>
                                          <p:spTgt spid="294"/>
                                        </p:tgtEl>
                                        <p:attrNameLst>
                                          <p:attrName>style.visibility</p:attrName>
                                        </p:attrNameLst>
                                      </p:cBhvr>
                                      <p:to>
                                        <p:strVal val="visible"/>
                                      </p:to>
                                    </p:set>
                                    <p:animEffect transition="in" filter="dissolve">
                                      <p:cBhvr>
                                        <p:cTn id="36" dur="500"/>
                                        <p:tgtEl>
                                          <p:spTgt spid="294"/>
                                        </p:tgtEl>
                                      </p:cBhvr>
                                    </p:animEffect>
                                  </p:childTnLst>
                                </p:cTn>
                              </p:par>
                            </p:childTnLst>
                          </p:cTn>
                        </p:par>
                        <p:par>
                          <p:cTn id="37" fill="hold">
                            <p:stCondLst>
                              <p:cond delay="3000"/>
                            </p:stCondLst>
                            <p:childTnLst>
                              <p:par>
                                <p:cTn id="38" presetID="9" presetClass="entr" presetSubtype="0" fill="hold" grpId="9" nodeType="afterEffect">
                                  <p:stCondLst>
                                    <p:cond delay="0"/>
                                  </p:stCondLst>
                                  <p:iterate type="el">
                                    <p:tmAbs val="0"/>
                                  </p:iterate>
                                  <p:childTnLst>
                                    <p:set>
                                      <p:cBhvr>
                                        <p:cTn id="39" dur="indefinite" fill="hold"/>
                                        <p:tgtEl>
                                          <p:spTgt spid="295"/>
                                        </p:tgtEl>
                                        <p:attrNameLst>
                                          <p:attrName>style.visibility</p:attrName>
                                        </p:attrNameLst>
                                      </p:cBhvr>
                                      <p:to>
                                        <p:strVal val="visible"/>
                                      </p:to>
                                    </p:set>
                                    <p:animEffect transition="in" filter="dissolve">
                                      <p:cBhvr>
                                        <p:cTn id="40" dur="500"/>
                                        <p:tgtEl>
                                          <p:spTgt spid="295"/>
                                        </p:tgtEl>
                                      </p:cBhvr>
                                    </p:animEffect>
                                  </p:childTnLst>
                                </p:cTn>
                              </p:par>
                            </p:childTnLst>
                          </p:cTn>
                        </p:par>
                        <p:par>
                          <p:cTn id="41" fill="hold">
                            <p:stCondLst>
                              <p:cond delay="3500"/>
                            </p:stCondLst>
                            <p:childTnLst>
                              <p:par>
                                <p:cTn id="42" presetID="9" presetClass="entr" presetSubtype="0" fill="hold" grpId="10" nodeType="afterEffect">
                                  <p:stCondLst>
                                    <p:cond delay="0"/>
                                  </p:stCondLst>
                                  <p:iterate type="el">
                                    <p:tmAbs val="0"/>
                                  </p:iterate>
                                  <p:childTnLst>
                                    <p:set>
                                      <p:cBhvr>
                                        <p:cTn id="43" dur="indefinite" fill="hold"/>
                                        <p:tgtEl>
                                          <p:spTgt spid="296"/>
                                        </p:tgtEl>
                                        <p:attrNameLst>
                                          <p:attrName>style.visibility</p:attrName>
                                        </p:attrNameLst>
                                      </p:cBhvr>
                                      <p:to>
                                        <p:strVal val="visible"/>
                                      </p:to>
                                    </p:set>
                                    <p:animEffect transition="in" filter="dissolve">
                                      <p:cBhvr>
                                        <p:cTn id="44" dur="500"/>
                                        <p:tgtEl>
                                          <p:spTgt spid="296"/>
                                        </p:tgtEl>
                                      </p:cBhvr>
                                    </p:animEffect>
                                  </p:childTnLst>
                                </p:cTn>
                              </p:par>
                            </p:childTnLst>
                          </p:cTn>
                        </p:par>
                        <p:par>
                          <p:cTn id="45" fill="hold">
                            <p:stCondLst>
                              <p:cond delay="4000"/>
                            </p:stCondLst>
                            <p:childTnLst>
                              <p:par>
                                <p:cTn id="46" presetID="9" presetClass="entr" presetSubtype="0" fill="hold" grpId="11" nodeType="afterEffect">
                                  <p:stCondLst>
                                    <p:cond delay="0"/>
                                  </p:stCondLst>
                                  <p:iterate type="el">
                                    <p:tmAbs val="0"/>
                                  </p:iterate>
                                  <p:childTnLst>
                                    <p:set>
                                      <p:cBhvr>
                                        <p:cTn id="47" dur="indefinite" fill="hold"/>
                                        <p:tgtEl>
                                          <p:spTgt spid="291"/>
                                        </p:tgtEl>
                                        <p:attrNameLst>
                                          <p:attrName>style.visibility</p:attrName>
                                        </p:attrNameLst>
                                      </p:cBhvr>
                                      <p:to>
                                        <p:strVal val="visible"/>
                                      </p:to>
                                    </p:set>
                                    <p:animEffect transition="in" filter="dissolve">
                                      <p:cBhvr>
                                        <p:cTn id="48" dur="500"/>
                                        <p:tgtEl>
                                          <p:spTgt spid="29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12" nodeType="clickEffect">
                                  <p:stCondLst>
                                    <p:cond delay="0"/>
                                  </p:stCondLst>
                                  <p:iterate type="el">
                                    <p:tmAbs val="0"/>
                                  </p:iterate>
                                  <p:childTnLst>
                                    <p:set>
                                      <p:cBhvr>
                                        <p:cTn id="52" dur="indefinite" fill="hold"/>
                                        <p:tgtEl>
                                          <p:spTgt spid="292"/>
                                        </p:tgtEl>
                                        <p:attrNameLst>
                                          <p:attrName>style.visibility</p:attrName>
                                        </p:attrNameLst>
                                      </p:cBhvr>
                                      <p:to>
                                        <p:strVal val="visible"/>
                                      </p:to>
                                    </p:set>
                                    <p:animEffect transition="in" filter="wipe(left)">
                                      <p:cBhvr>
                                        <p:cTn id="53"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291" grpId="11" animBg="1" advAuto="0"/>
      <p:bldP spid="290" grpId="6" animBg="1" advAuto="0"/>
      <p:bldP spid="293" grpId="7" animBg="1" advAuto="0"/>
      <p:bldP spid="288" grpId="4" animBg="1" advAuto="0"/>
      <p:bldP spid="296" grpId="10" animBg="1" advAuto="0"/>
      <p:bldP spid="280" grpId="1" animBg="1" advAuto="0"/>
      <p:bldP spid="294" grpId="8" animBg="1" advAuto="0"/>
      <p:bldP spid="289" grpId="5" animBg="1" advAuto="0"/>
      <p:bldP spid="292" grpId="12" animBg="1" advAuto="0"/>
      <p:bldP spid="295" grpId="9" animBg="1" advAuto="0"/>
      <p:bldP spid="287" grpId="3" animBg="1" advAuto="0"/>
      <p:bldP spid="281" grpId="2"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299" name="Shape 299"/>
          <p:cNvSpPr/>
          <p:nvPr/>
        </p:nvSpPr>
        <p:spPr>
          <a:xfrm>
            <a:off x="2003265" y="2302511"/>
            <a:ext cx="852805" cy="551815"/>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2</a:t>
            </a:r>
            <a:r>
              <a:rPr lang="en-US"/>
              <a:t>%</a:t>
            </a:r>
            <a:r>
              <a:t>7</a:t>
            </a:r>
          </a:p>
        </p:txBody>
      </p:sp>
      <p:sp>
        <p:nvSpPr>
          <p:cNvPr id="300" name="Shape 300"/>
          <p:cNvSpPr/>
          <p:nvPr/>
        </p:nvSpPr>
        <p:spPr>
          <a:xfrm>
            <a:off x="1663006" y="3262471"/>
            <a:ext cx="1755572" cy="6248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（-2）%7</a:t>
            </a:r>
          </a:p>
        </p:txBody>
      </p:sp>
      <p:sp>
        <p:nvSpPr>
          <p:cNvPr id="301" name="Shape 301"/>
          <p:cNvSpPr/>
          <p:nvPr/>
        </p:nvSpPr>
        <p:spPr>
          <a:xfrm>
            <a:off x="1904306" y="4297362"/>
            <a:ext cx="1755572" cy="6248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2%（-7）</a:t>
            </a:r>
          </a:p>
        </p:txBody>
      </p:sp>
      <p:sp>
        <p:nvSpPr>
          <p:cNvPr id="302" name="Shape 302"/>
          <p:cNvSpPr/>
          <p:nvPr/>
        </p:nvSpPr>
        <p:spPr>
          <a:xfrm>
            <a:off x="1676562" y="5332252"/>
            <a:ext cx="2644448" cy="6248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（-2）%（-7）</a:t>
            </a:r>
          </a:p>
        </p:txBody>
      </p:sp>
      <p:sp>
        <p:nvSpPr>
          <p:cNvPr id="303" name="Shape 303"/>
          <p:cNvSpPr/>
          <p:nvPr/>
        </p:nvSpPr>
        <p:spPr>
          <a:xfrm>
            <a:off x="6920745" y="2316481"/>
            <a:ext cx="866695" cy="5232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7%4</a:t>
            </a:r>
          </a:p>
        </p:txBody>
      </p:sp>
      <p:sp>
        <p:nvSpPr>
          <p:cNvPr id="304" name="Shape 304"/>
          <p:cNvSpPr/>
          <p:nvPr/>
        </p:nvSpPr>
        <p:spPr>
          <a:xfrm>
            <a:off x="6717606" y="3260090"/>
            <a:ext cx="1755572" cy="6248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（-7）%4</a:t>
            </a:r>
          </a:p>
        </p:txBody>
      </p:sp>
      <p:sp>
        <p:nvSpPr>
          <p:cNvPr id="305" name="Shape 305"/>
          <p:cNvSpPr/>
          <p:nvPr/>
        </p:nvSpPr>
        <p:spPr>
          <a:xfrm>
            <a:off x="6958906" y="4259262"/>
            <a:ext cx="1755572" cy="6248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7%（-4）</a:t>
            </a:r>
          </a:p>
        </p:txBody>
      </p:sp>
      <p:sp>
        <p:nvSpPr>
          <p:cNvPr id="306" name="Shape 306"/>
          <p:cNvSpPr/>
          <p:nvPr/>
        </p:nvSpPr>
        <p:spPr>
          <a:xfrm>
            <a:off x="6693062" y="5258434"/>
            <a:ext cx="2644447" cy="624837"/>
          </a:xfrm>
          <a:prstGeom prst="rect">
            <a:avLst/>
          </a:prstGeom>
          <a:ln w="12700">
            <a:miter lim="400000"/>
          </a:ln>
        </p:spPr>
        <p:txBody>
          <a:bodyPr wrap="none" lIns="45718" tIns="45718" rIns="45718" bIns="45718">
            <a:spAutoFit/>
          </a:bodyPr>
          <a:lstStyle>
            <a:lvl1pPr marL="266700" indent="-266700" algn="ctr">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（-7）%（-4）</a:t>
            </a:r>
          </a:p>
        </p:txBody>
      </p:sp>
      <p:sp>
        <p:nvSpPr>
          <p:cNvPr id="307" name="Shape 307"/>
          <p:cNvSpPr/>
          <p:nvPr/>
        </p:nvSpPr>
        <p:spPr>
          <a:xfrm>
            <a:off x="1113105" y="1395730"/>
            <a:ext cx="1285237"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思考：</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type="el">
                                    <p:tmAbs val="0"/>
                                  </p:iterate>
                                  <p:childTnLst>
                                    <p:set>
                                      <p:cBhvr>
                                        <p:cTn id="6" dur="indefinite" fill="hold"/>
                                        <p:tgtEl>
                                          <p:spTgt spid="299"/>
                                        </p:tgtEl>
                                        <p:attrNameLst>
                                          <p:attrName>style.visibility</p:attrName>
                                        </p:attrNameLst>
                                      </p:cBhvr>
                                      <p:to>
                                        <p:strVal val="visible"/>
                                      </p:to>
                                    </p:set>
                                    <p:animEffect transition="in" filter="wipe(left)">
                                      <p:cBhvr>
                                        <p:cTn id="7" dur="500"/>
                                        <p:tgtEl>
                                          <p:spTgt spid="299"/>
                                        </p:tgtEl>
                                      </p:cBhvr>
                                    </p:animEffect>
                                  </p:childTnLst>
                                </p:cTn>
                              </p:par>
                            </p:childTnLst>
                          </p:cTn>
                        </p:par>
                        <p:par>
                          <p:cTn id="8" fill="hold">
                            <p:stCondLst>
                              <p:cond delay="500"/>
                            </p:stCondLst>
                            <p:childTnLst>
                              <p:par>
                                <p:cTn id="9" presetID="22" presetClass="entr" presetSubtype="8" fill="hold" grpId="2" nodeType="afterEffect">
                                  <p:stCondLst>
                                    <p:cond delay="0"/>
                                  </p:stCondLst>
                                  <p:iterate type="el">
                                    <p:tmAbs val="0"/>
                                  </p:iterate>
                                  <p:childTnLst>
                                    <p:set>
                                      <p:cBhvr>
                                        <p:cTn id="10" dur="indefinite" fill="hold"/>
                                        <p:tgtEl>
                                          <p:spTgt spid="300"/>
                                        </p:tgtEl>
                                        <p:attrNameLst>
                                          <p:attrName>style.visibility</p:attrName>
                                        </p:attrNameLst>
                                      </p:cBhvr>
                                      <p:to>
                                        <p:strVal val="visible"/>
                                      </p:to>
                                    </p:set>
                                    <p:animEffect transition="in" filter="wipe(left)">
                                      <p:cBhvr>
                                        <p:cTn id="11" dur="500"/>
                                        <p:tgtEl>
                                          <p:spTgt spid="300"/>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type="el">
                                    <p:tmAbs val="0"/>
                                  </p:iterate>
                                  <p:childTnLst>
                                    <p:set>
                                      <p:cBhvr>
                                        <p:cTn id="14" dur="indefinite" fill="hold"/>
                                        <p:tgtEl>
                                          <p:spTgt spid="301"/>
                                        </p:tgtEl>
                                        <p:attrNameLst>
                                          <p:attrName>style.visibility</p:attrName>
                                        </p:attrNameLst>
                                      </p:cBhvr>
                                      <p:to>
                                        <p:strVal val="visible"/>
                                      </p:to>
                                    </p:set>
                                    <p:animEffect transition="in" filter="wipe(left)">
                                      <p:cBhvr>
                                        <p:cTn id="15" dur="500"/>
                                        <p:tgtEl>
                                          <p:spTgt spid="301"/>
                                        </p:tgtEl>
                                      </p:cBhvr>
                                    </p:animEffect>
                                  </p:childTnLst>
                                </p:cTn>
                              </p:par>
                            </p:childTnLst>
                          </p:cTn>
                        </p:par>
                        <p:par>
                          <p:cTn id="16" fill="hold">
                            <p:stCondLst>
                              <p:cond delay="1500"/>
                            </p:stCondLst>
                            <p:childTnLst>
                              <p:par>
                                <p:cTn id="17" presetID="22" presetClass="entr" presetSubtype="8" fill="hold" grpId="4" nodeType="afterEffect">
                                  <p:stCondLst>
                                    <p:cond delay="0"/>
                                  </p:stCondLst>
                                  <p:iterate type="el">
                                    <p:tmAbs val="0"/>
                                  </p:iterate>
                                  <p:childTnLst>
                                    <p:set>
                                      <p:cBhvr>
                                        <p:cTn id="18" dur="indefinite" fill="hold"/>
                                        <p:tgtEl>
                                          <p:spTgt spid="302"/>
                                        </p:tgtEl>
                                        <p:attrNameLst>
                                          <p:attrName>style.visibility</p:attrName>
                                        </p:attrNameLst>
                                      </p:cBhvr>
                                      <p:to>
                                        <p:strVal val="visible"/>
                                      </p:to>
                                    </p:set>
                                    <p:animEffect transition="in" filter="wipe(left)">
                                      <p:cBhvr>
                                        <p:cTn id="19" dur="500"/>
                                        <p:tgtEl>
                                          <p:spTgt spid="302"/>
                                        </p:tgtEl>
                                      </p:cBhvr>
                                    </p:animEffect>
                                  </p:childTnLst>
                                </p:cTn>
                              </p:par>
                            </p:childTnLst>
                          </p:cTn>
                        </p:par>
                        <p:par>
                          <p:cTn id="20" fill="hold">
                            <p:stCondLst>
                              <p:cond delay="2000"/>
                            </p:stCondLst>
                            <p:childTnLst>
                              <p:par>
                                <p:cTn id="21" presetID="22" presetClass="entr" presetSubtype="8" fill="hold" grpId="5" nodeType="afterEffect">
                                  <p:stCondLst>
                                    <p:cond delay="0"/>
                                  </p:stCondLst>
                                  <p:iterate type="el">
                                    <p:tmAbs val="0"/>
                                  </p:iterate>
                                  <p:childTnLst>
                                    <p:set>
                                      <p:cBhvr>
                                        <p:cTn id="22" dur="indefinite" fill="hold"/>
                                        <p:tgtEl>
                                          <p:spTgt spid="303"/>
                                        </p:tgtEl>
                                        <p:attrNameLst>
                                          <p:attrName>style.visibility</p:attrName>
                                        </p:attrNameLst>
                                      </p:cBhvr>
                                      <p:to>
                                        <p:strVal val="visible"/>
                                      </p:to>
                                    </p:set>
                                    <p:animEffect transition="in" filter="wipe(left)">
                                      <p:cBhvr>
                                        <p:cTn id="23" dur="500"/>
                                        <p:tgtEl>
                                          <p:spTgt spid="303"/>
                                        </p:tgtEl>
                                      </p:cBhvr>
                                    </p:animEffect>
                                  </p:childTnLst>
                                </p:cTn>
                              </p:par>
                            </p:childTnLst>
                          </p:cTn>
                        </p:par>
                        <p:par>
                          <p:cTn id="24" fill="hold">
                            <p:stCondLst>
                              <p:cond delay="2500"/>
                            </p:stCondLst>
                            <p:childTnLst>
                              <p:par>
                                <p:cTn id="25" presetID="22" presetClass="entr" presetSubtype="8" fill="hold" grpId="6" nodeType="afterEffect">
                                  <p:stCondLst>
                                    <p:cond delay="0"/>
                                  </p:stCondLst>
                                  <p:iterate type="el">
                                    <p:tmAbs val="0"/>
                                  </p:iterate>
                                  <p:childTnLst>
                                    <p:set>
                                      <p:cBhvr>
                                        <p:cTn id="26" dur="indefinite" fill="hold"/>
                                        <p:tgtEl>
                                          <p:spTgt spid="304"/>
                                        </p:tgtEl>
                                        <p:attrNameLst>
                                          <p:attrName>style.visibility</p:attrName>
                                        </p:attrNameLst>
                                      </p:cBhvr>
                                      <p:to>
                                        <p:strVal val="visible"/>
                                      </p:to>
                                    </p:set>
                                    <p:animEffect transition="in" filter="wipe(left)">
                                      <p:cBhvr>
                                        <p:cTn id="27" dur="500"/>
                                        <p:tgtEl>
                                          <p:spTgt spid="304"/>
                                        </p:tgtEl>
                                      </p:cBhvr>
                                    </p:animEffect>
                                  </p:childTnLst>
                                </p:cTn>
                              </p:par>
                            </p:childTnLst>
                          </p:cTn>
                        </p:par>
                        <p:par>
                          <p:cTn id="28" fill="hold">
                            <p:stCondLst>
                              <p:cond delay="3000"/>
                            </p:stCondLst>
                            <p:childTnLst>
                              <p:par>
                                <p:cTn id="29" presetID="22" presetClass="entr" presetSubtype="8" fill="hold" grpId="7" nodeType="afterEffect">
                                  <p:stCondLst>
                                    <p:cond delay="0"/>
                                  </p:stCondLst>
                                  <p:iterate type="el">
                                    <p:tmAbs val="0"/>
                                  </p:iterate>
                                  <p:childTnLst>
                                    <p:set>
                                      <p:cBhvr>
                                        <p:cTn id="30" dur="indefinite" fill="hold"/>
                                        <p:tgtEl>
                                          <p:spTgt spid="305"/>
                                        </p:tgtEl>
                                        <p:attrNameLst>
                                          <p:attrName>style.visibility</p:attrName>
                                        </p:attrNameLst>
                                      </p:cBhvr>
                                      <p:to>
                                        <p:strVal val="visible"/>
                                      </p:to>
                                    </p:set>
                                    <p:animEffect transition="in" filter="wipe(left)">
                                      <p:cBhvr>
                                        <p:cTn id="31" dur="500"/>
                                        <p:tgtEl>
                                          <p:spTgt spid="305"/>
                                        </p:tgtEl>
                                      </p:cBhvr>
                                    </p:animEffect>
                                  </p:childTnLst>
                                </p:cTn>
                              </p:par>
                            </p:childTnLst>
                          </p:cTn>
                        </p:par>
                        <p:par>
                          <p:cTn id="32" fill="hold">
                            <p:stCondLst>
                              <p:cond delay="3500"/>
                            </p:stCondLst>
                            <p:childTnLst>
                              <p:par>
                                <p:cTn id="33" presetID="22" presetClass="entr" presetSubtype="8" fill="hold" grpId="8" nodeType="afterEffect">
                                  <p:stCondLst>
                                    <p:cond delay="0"/>
                                  </p:stCondLst>
                                  <p:iterate type="el">
                                    <p:tmAbs val="0"/>
                                  </p:iterate>
                                  <p:childTnLst>
                                    <p:set>
                                      <p:cBhvr>
                                        <p:cTn id="34" dur="indefinite" fill="hold"/>
                                        <p:tgtEl>
                                          <p:spTgt spid="306"/>
                                        </p:tgtEl>
                                        <p:attrNameLst>
                                          <p:attrName>style.visibility</p:attrName>
                                        </p:attrNameLst>
                                      </p:cBhvr>
                                      <p:to>
                                        <p:strVal val="visible"/>
                                      </p:to>
                                    </p:set>
                                    <p:animEffect transition="in" filter="wipe(left)">
                                      <p:cBhvr>
                                        <p:cTn id="35"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05" grpId="7" animBg="1" advAuto="0"/>
      <p:bldP spid="306" grpId="8" animBg="1" advAuto="0"/>
      <p:bldP spid="300" grpId="2" animBg="1" advAuto="0"/>
      <p:bldP spid="303" grpId="5" animBg="1" advAuto="0"/>
      <p:bldP spid="299" grpId="1" animBg="1" advAuto="0"/>
      <p:bldP spid="302" grpId="4" animBg="1" advAuto="0"/>
      <p:bldP spid="301" grpId="3" animBg="1" advAuto="0"/>
      <p:bldP spid="304" grpId="6"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310" name="Shape 310"/>
          <p:cNvSpPr/>
          <p:nvPr/>
        </p:nvSpPr>
        <p:spPr>
          <a:xfrm>
            <a:off x="623570" y="1844675"/>
            <a:ext cx="9881870" cy="3044825"/>
          </a:xfrm>
          <a:prstGeom prst="rect">
            <a:avLst/>
          </a:prstGeom>
          <a:ln w="12700">
            <a:miter lim="400000"/>
          </a:ln>
        </p:spPr>
        <p:txBody>
          <a:bodyPr wrap="square" lIns="45718" tIns="45718" rIns="45718" bIns="45718">
            <a:spAutoFit/>
          </a:bodyPr>
          <a:lstStyle/>
          <a:p>
            <a:pPr>
              <a:lnSpc>
                <a:spcPct val="20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3200"/>
              <a:t>1、除号的正负取舍和一般的算数一样，符号相同为正，相异为负</a:t>
            </a:r>
            <a:endParaRPr sz="3200"/>
          </a:p>
          <a:p>
            <a:pPr>
              <a:lnSpc>
                <a:spcPct val="20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rPr sz="3200"/>
              <a:t>2、</a:t>
            </a:r>
            <a:r>
              <a:rPr lang="zh-CN" sz="3200"/>
              <a:t>取</a:t>
            </a:r>
            <a:r>
              <a:rPr sz="3200"/>
              <a:t>余符号的正负取舍和被除数符号相同</a:t>
            </a:r>
            <a:endParaRPr sz="3200"/>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313" name="Shape 313"/>
          <p:cNvSpPr/>
          <p:nvPr/>
        </p:nvSpPr>
        <p:spPr>
          <a:xfrm>
            <a:off x="1113105" y="1395730"/>
            <a:ext cx="1285237"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思考：</a:t>
            </a:r>
          </a:p>
        </p:txBody>
      </p:sp>
      <p:sp>
        <p:nvSpPr>
          <p:cNvPr id="314" name="Shape 314"/>
          <p:cNvSpPr/>
          <p:nvPr/>
        </p:nvSpPr>
        <p:spPr>
          <a:xfrm>
            <a:off x="2192606" y="2221231"/>
            <a:ext cx="3197988"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1、计算 9 / 0 = ？</a:t>
            </a:r>
          </a:p>
        </p:txBody>
      </p:sp>
      <p:sp>
        <p:nvSpPr>
          <p:cNvPr id="315" name="Shape 315"/>
          <p:cNvSpPr/>
          <p:nvPr/>
        </p:nvSpPr>
        <p:spPr>
          <a:xfrm>
            <a:off x="2192606" y="3484881"/>
            <a:ext cx="4503081"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2、对计算结果进行alert()</a:t>
            </a:r>
          </a:p>
        </p:txBody>
      </p:sp>
      <p:sp>
        <p:nvSpPr>
          <p:cNvPr id="316" name="Shape 316"/>
          <p:cNvSpPr/>
          <p:nvPr/>
        </p:nvSpPr>
        <p:spPr>
          <a:xfrm>
            <a:off x="2192606" y="4748531"/>
            <a:ext cx="4807391"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3、对计算结果进行typeof()</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javascript概念解释</a:t>
            </a:r>
          </a:p>
        </p:txBody>
      </p:sp>
      <p:sp>
        <p:nvSpPr>
          <p:cNvPr id="88" name="Shape 88"/>
          <p:cNvSpPr/>
          <p:nvPr/>
        </p:nvSpPr>
        <p:spPr>
          <a:xfrm>
            <a:off x="839706" y="4292937"/>
            <a:ext cx="10379238" cy="1844675"/>
          </a:xfrm>
          <a:prstGeom prst="rect">
            <a:avLst/>
          </a:prstGeom>
          <a:ln w="12700">
            <a:miter lim="400000"/>
          </a:ln>
        </p:spPr>
        <p:txBody>
          <a:bodyPr lIns="45718" tIns="45718" rIns="45718" bIns="45718">
            <a:spAutoFit/>
          </a:bodyPr>
          <a:lstStyle/>
          <a:p>
            <a:pPr>
              <a:lnSpc>
                <a:spcPct val="120000"/>
              </a:lnSpc>
              <a:defRPr sz="26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3200"/>
              <a:t>[4]弱类型：</a:t>
            </a:r>
            <a:r>
              <a:rPr sz="3200">
                <a:solidFill>
                  <a:srgbClr val="000000"/>
                </a:solidFill>
              </a:rPr>
              <a:t>弱类型语言允许将一块内存看做多种类型。比如直接将整型变量与字符变量相加。强类型语言在没有强制类型转化前，不允许两种不同类型的变量相互操作。</a:t>
            </a:r>
            <a:endParaRPr sz="3200">
              <a:solidFill>
                <a:srgbClr val="000000"/>
              </a:solidFill>
            </a:endParaRPr>
          </a:p>
        </p:txBody>
      </p:sp>
      <p:sp>
        <p:nvSpPr>
          <p:cNvPr id="89" name="Shape 89"/>
          <p:cNvSpPr/>
          <p:nvPr/>
        </p:nvSpPr>
        <p:spPr>
          <a:xfrm>
            <a:off x="696004" y="1124595"/>
            <a:ext cx="10975976" cy="3014345"/>
          </a:xfrm>
          <a:prstGeom prst="rect">
            <a:avLst/>
          </a:prstGeom>
          <a:ln w="12700">
            <a:miter lim="400000"/>
          </a:ln>
        </p:spPr>
        <p:txBody>
          <a:bodyPr lIns="45718" tIns="45718" rIns="45718" bIns="45718">
            <a:spAutoFit/>
          </a:bodyPr>
          <a:lstStyle/>
          <a:p>
            <a:pPr>
              <a:lnSpc>
                <a:spcPct val="120000"/>
              </a:lnSpc>
              <a:defRPr sz="26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3200"/>
              <a:t>[3]动态类型：</a:t>
            </a:r>
            <a:r>
              <a:rPr sz="3200">
                <a:solidFill>
                  <a:srgbClr val="000000"/>
                </a:solidFill>
              </a:rPr>
              <a:t>静态类型语言是指在编译时变量的数据类型即可确定的语言，</a:t>
            </a:r>
            <a:r>
              <a:rPr sz="3200">
                <a:solidFill>
                  <a:schemeClr val="accent1">
                    <a:lumMod val="75000"/>
                  </a:schemeClr>
                </a:solidFill>
              </a:rPr>
              <a:t>多数静态类型语言要求在使用变量之前必须声明数据类型，而动态类型语言是在运行时确定数据类型的语言</a:t>
            </a:r>
            <a:r>
              <a:rPr sz="3200">
                <a:solidFill>
                  <a:srgbClr val="000000"/>
                </a:solidFill>
              </a:rPr>
              <a:t>。变量使用之前不需要类型声明，通常</a:t>
            </a:r>
            <a:r>
              <a:rPr sz="3200">
                <a:solidFill>
                  <a:srgbClr val="FF0000"/>
                </a:solidFill>
              </a:rPr>
              <a:t>变量的类型是被赋值的那个值的类型。</a:t>
            </a:r>
            <a:endParaRPr sz="3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325" name="Shape 325"/>
          <p:cNvSpPr/>
          <p:nvPr/>
        </p:nvSpPr>
        <p:spPr>
          <a:xfrm>
            <a:off x="1354057" y="1508608"/>
            <a:ext cx="7878279" cy="2010410"/>
          </a:xfrm>
          <a:prstGeom prst="rect">
            <a:avLst/>
          </a:prstGeom>
          <a:ln w="12700">
            <a:miter lim="400000"/>
          </a:ln>
        </p:spPr>
        <p:txBody>
          <a:bodyPr lIns="45718" tIns="45718" rIns="45718" bIns="45718">
            <a:spAutoFit/>
          </a:bodyPr>
          <a:lstStyle/>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Infinity 属性用于存放表示正无穷大的数值。</a:t>
            </a:r>
            <a:endParaRPr sz="2800"/>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-Infinity 属性用于存放表示</a:t>
            </a:r>
            <a:r>
              <a:rPr lang="zh-CN" sz="2800">
                <a:ea typeface="宋体" panose="02010600030101010101" pitchFamily="2" charset="-122"/>
              </a:rPr>
              <a:t>负</a:t>
            </a:r>
            <a:r>
              <a:rPr sz="2800"/>
              <a:t>无穷小的数值。</a:t>
            </a:r>
            <a:endParaRPr sz="2800"/>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Infinity 和 -Infinity 的数据类型都是number</a:t>
            </a:r>
            <a:endParaRPr sz="2800"/>
          </a:p>
        </p:txBody>
      </p:sp>
      <p:sp>
        <p:nvSpPr>
          <p:cNvPr id="326" name="Shape 326"/>
          <p:cNvSpPr/>
          <p:nvPr/>
        </p:nvSpPr>
        <p:spPr>
          <a:xfrm>
            <a:off x="1366757" y="4434216"/>
            <a:ext cx="8106879" cy="1266187"/>
          </a:xfrm>
          <a:prstGeom prst="rect">
            <a:avLst/>
          </a:prstGeom>
          <a:ln w="12700">
            <a:miter lim="400000"/>
          </a:ln>
        </p:spPr>
        <p:txBody>
          <a:bodyPr lIns="45718" tIns="45718" rIns="45718" bIns="45718">
            <a:spAutoFit/>
          </a:bodyPr>
          <a:lstStyle/>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NaN表示非法数字。</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NaN的数据类型也是属于number</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
        <p:nvSpPr>
          <p:cNvPr id="319" name="Shape 319"/>
          <p:cNvSpPr/>
          <p:nvPr/>
        </p:nvSpPr>
        <p:spPr>
          <a:xfrm>
            <a:off x="1113105" y="1395730"/>
            <a:ext cx="1285237"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思考：</a:t>
            </a:r>
          </a:p>
        </p:txBody>
      </p:sp>
      <p:sp>
        <p:nvSpPr>
          <p:cNvPr id="320" name="Shape 320"/>
          <p:cNvSpPr/>
          <p:nvPr/>
        </p:nvSpPr>
        <p:spPr>
          <a:xfrm>
            <a:off x="2192606" y="2221231"/>
            <a:ext cx="3372923"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1、计算 ‘b’ / 0 = ？</a:t>
            </a:r>
          </a:p>
        </p:txBody>
      </p:sp>
      <p:sp>
        <p:nvSpPr>
          <p:cNvPr id="321" name="Shape 321"/>
          <p:cNvSpPr/>
          <p:nvPr/>
        </p:nvSpPr>
        <p:spPr>
          <a:xfrm>
            <a:off x="2192606" y="3484881"/>
            <a:ext cx="4503081"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2、对计算结果进行alert()</a:t>
            </a:r>
          </a:p>
        </p:txBody>
      </p:sp>
      <p:sp>
        <p:nvSpPr>
          <p:cNvPr id="322" name="Shape 322"/>
          <p:cNvSpPr/>
          <p:nvPr/>
        </p:nvSpPr>
        <p:spPr>
          <a:xfrm>
            <a:off x="2192606" y="4748531"/>
            <a:ext cx="4807391"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3、对计算结果进行typeof()</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p:nvPr/>
        </p:nvSpPr>
        <p:spPr>
          <a:xfrm>
            <a:off x="865186" y="1198562"/>
            <a:ext cx="3413128"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其他的赋值操作符</a:t>
            </a:r>
          </a:p>
        </p:txBody>
      </p:sp>
      <p:sp>
        <p:nvSpPr>
          <p:cNvPr id="329" name="Shape 329"/>
          <p:cNvSpPr/>
          <p:nvPr/>
        </p:nvSpPr>
        <p:spPr>
          <a:xfrm>
            <a:off x="1831994" y="2179636"/>
            <a:ext cx="638133" cy="6375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0" name="Shape 330"/>
          <p:cNvSpPr/>
          <p:nvPr/>
        </p:nvSpPr>
        <p:spPr>
          <a:xfrm>
            <a:off x="1877325" y="3852862"/>
            <a:ext cx="549059" cy="6375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1" name="Shape 331"/>
          <p:cNvSpPr/>
          <p:nvPr/>
        </p:nvSpPr>
        <p:spPr>
          <a:xfrm>
            <a:off x="1762231" y="5589587"/>
            <a:ext cx="777659" cy="6375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2" name="Shape 332"/>
          <p:cNvSpPr/>
          <p:nvPr/>
        </p:nvSpPr>
        <p:spPr>
          <a:xfrm>
            <a:off x="7528962" y="2293936"/>
            <a:ext cx="523385" cy="6375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3" name="Shape 333"/>
          <p:cNvSpPr/>
          <p:nvPr/>
        </p:nvSpPr>
        <p:spPr>
          <a:xfrm>
            <a:off x="7541576" y="3967162"/>
            <a:ext cx="498159" cy="6375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4" name="Shape 334"/>
          <p:cNvSpPr/>
          <p:nvPr/>
        </p:nvSpPr>
        <p:spPr>
          <a:xfrm>
            <a:off x="3802529" y="2179636"/>
            <a:ext cx="799164" cy="459737"/>
          </a:xfrm>
          <a:prstGeom prst="rect">
            <a:avLst/>
          </a:prstGeom>
          <a:ln w="12700">
            <a:miter lim="400000"/>
          </a:ln>
        </p:spPr>
        <p:txBody>
          <a:bodyPr wrap="none" lIns="45718" tIns="45718" rIns="45718" bIns="45718">
            <a:spAutoFit/>
          </a:bodyPr>
          <a:lstStyle>
            <a:lvl1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a+=5</a:t>
            </a:r>
          </a:p>
        </p:txBody>
      </p:sp>
      <p:sp>
        <p:nvSpPr>
          <p:cNvPr id="335" name="Shape 335"/>
          <p:cNvSpPr/>
          <p:nvPr/>
        </p:nvSpPr>
        <p:spPr>
          <a:xfrm>
            <a:off x="3806671" y="2824161"/>
            <a:ext cx="968680" cy="459737"/>
          </a:xfrm>
          <a:prstGeom prst="rect">
            <a:avLst/>
          </a:prstGeom>
          <a:ln w="12700">
            <a:miter lim="400000"/>
          </a:ln>
        </p:spPr>
        <p:txBody>
          <a:bodyPr wrap="none" lIns="45718" tIns="45718" rIns="45718" bIns="45718">
            <a:spAutoFit/>
          </a:bodyPr>
          <a:lstStyle>
            <a:lvl1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a=a+5</a:t>
            </a:r>
          </a:p>
        </p:txBody>
      </p:sp>
      <p:sp>
        <p:nvSpPr>
          <p:cNvPr id="336" name="Shape 336"/>
          <p:cNvSpPr/>
          <p:nvPr/>
        </p:nvSpPr>
        <p:spPr>
          <a:xfrm>
            <a:off x="8900637" y="2293936"/>
            <a:ext cx="561337" cy="7264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7" name="Shape 337"/>
          <p:cNvSpPr/>
          <p:nvPr/>
        </p:nvSpPr>
        <p:spPr>
          <a:xfrm>
            <a:off x="8900637" y="3967162"/>
            <a:ext cx="561337" cy="7264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8" name="Shape 338"/>
          <p:cNvSpPr/>
          <p:nvPr/>
        </p:nvSpPr>
        <p:spPr>
          <a:xfrm>
            <a:off x="3921442" y="3881437"/>
            <a:ext cx="561337" cy="7264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39" name="Shape 339"/>
          <p:cNvSpPr/>
          <p:nvPr/>
        </p:nvSpPr>
        <p:spPr>
          <a:xfrm>
            <a:off x="3921442" y="5554662"/>
            <a:ext cx="561337" cy="726437"/>
          </a:xfrm>
          <a:prstGeom prst="rect">
            <a:avLst/>
          </a:prstGeom>
          <a:ln w="12700">
            <a:miter lim="400000"/>
          </a:ln>
        </p:spPr>
        <p:txBody>
          <a:bodyPr wrap="none" lIns="45718" tIns="45718" rIns="45718" bIns="45718">
            <a:spAutoFit/>
          </a:bodyPr>
          <a:lstStyle>
            <a:lvl1pPr marL="266700" indent="-266700" algn="ctr">
              <a:defRPr sz="36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p>
        </p:txBody>
      </p:sp>
      <p:sp>
        <p:nvSpPr>
          <p:cNvPr id="340" name="Shape 340"/>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javascript操作符-算术操作符</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javascript操作符－关系操作符</a:t>
            </a:r>
          </a:p>
        </p:txBody>
      </p:sp>
      <p:sp>
        <p:nvSpPr>
          <p:cNvPr id="343" name="Shape 343"/>
          <p:cNvSpPr/>
          <p:nvPr/>
        </p:nvSpPr>
        <p:spPr>
          <a:xfrm>
            <a:off x="471487" y="1262062"/>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 关系操作符</a:t>
            </a:r>
          </a:p>
        </p:txBody>
      </p:sp>
      <p:sp>
        <p:nvSpPr>
          <p:cNvPr id="344" name="Shape 344"/>
          <p:cNvSpPr/>
          <p:nvPr/>
        </p:nvSpPr>
        <p:spPr>
          <a:xfrm>
            <a:off x="688974" y="2150423"/>
            <a:ext cx="7137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大于</a:t>
            </a:r>
          </a:p>
        </p:txBody>
      </p:sp>
      <p:sp>
        <p:nvSpPr>
          <p:cNvPr id="345" name="Shape 345"/>
          <p:cNvSpPr/>
          <p:nvPr/>
        </p:nvSpPr>
        <p:spPr>
          <a:xfrm>
            <a:off x="2062161" y="2150423"/>
            <a:ext cx="7137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小于</a:t>
            </a:r>
          </a:p>
        </p:txBody>
      </p:sp>
      <p:sp>
        <p:nvSpPr>
          <p:cNvPr id="346" name="Shape 346"/>
          <p:cNvSpPr/>
          <p:nvPr/>
        </p:nvSpPr>
        <p:spPr>
          <a:xfrm>
            <a:off x="3394074" y="2150423"/>
            <a:ext cx="7137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等于</a:t>
            </a:r>
          </a:p>
        </p:txBody>
      </p:sp>
      <p:sp>
        <p:nvSpPr>
          <p:cNvPr id="347" name="Shape 347"/>
          <p:cNvSpPr/>
          <p:nvPr/>
        </p:nvSpPr>
        <p:spPr>
          <a:xfrm>
            <a:off x="4646612" y="2150423"/>
            <a:ext cx="13233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小于等于</a:t>
            </a:r>
          </a:p>
        </p:txBody>
      </p:sp>
      <p:sp>
        <p:nvSpPr>
          <p:cNvPr id="348" name="Shape 348"/>
          <p:cNvSpPr/>
          <p:nvPr/>
        </p:nvSpPr>
        <p:spPr>
          <a:xfrm>
            <a:off x="6343053" y="2150423"/>
            <a:ext cx="13233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大于等于</a:t>
            </a:r>
          </a:p>
        </p:txBody>
      </p:sp>
      <p:sp>
        <p:nvSpPr>
          <p:cNvPr id="349" name="Shape 349"/>
          <p:cNvSpPr/>
          <p:nvPr/>
        </p:nvSpPr>
        <p:spPr>
          <a:xfrm>
            <a:off x="688975" y="3050537"/>
            <a:ext cx="282135" cy="4343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&gt;</a:t>
            </a:r>
          </a:p>
        </p:txBody>
      </p:sp>
      <p:sp>
        <p:nvSpPr>
          <p:cNvPr id="350" name="Shape 350"/>
          <p:cNvSpPr/>
          <p:nvPr/>
        </p:nvSpPr>
        <p:spPr>
          <a:xfrm>
            <a:off x="2255836" y="3050537"/>
            <a:ext cx="282136" cy="4343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&lt;</a:t>
            </a:r>
          </a:p>
        </p:txBody>
      </p:sp>
      <p:sp>
        <p:nvSpPr>
          <p:cNvPr id="351" name="Shape 351"/>
          <p:cNvSpPr/>
          <p:nvPr/>
        </p:nvSpPr>
        <p:spPr>
          <a:xfrm>
            <a:off x="3565523" y="2856862"/>
            <a:ext cx="460134" cy="434337"/>
          </a:xfrm>
          <a:prstGeom prst="rect">
            <a:avLst/>
          </a:prstGeom>
          <a:ln w="12700">
            <a:miter lim="400000"/>
          </a:ln>
        </p:spPr>
        <p:txBody>
          <a:bodyPr wrap="none" lIns="45718" tIns="45718" rIns="45718" bIns="45718">
            <a:spAutoFit/>
          </a:bodyPr>
          <a:lstStyle>
            <a:lvl1pPr marL="266700" indent="-266700" algn="ctr">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t>
            </a:r>
          </a:p>
        </p:txBody>
      </p:sp>
      <p:sp>
        <p:nvSpPr>
          <p:cNvPr id="352" name="Shape 352"/>
          <p:cNvSpPr/>
          <p:nvPr/>
        </p:nvSpPr>
        <p:spPr>
          <a:xfrm>
            <a:off x="5033962" y="3050537"/>
            <a:ext cx="460133" cy="4343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&lt;=</a:t>
            </a:r>
          </a:p>
        </p:txBody>
      </p:sp>
      <p:sp>
        <p:nvSpPr>
          <p:cNvPr id="353" name="Shape 353"/>
          <p:cNvSpPr/>
          <p:nvPr/>
        </p:nvSpPr>
        <p:spPr>
          <a:xfrm>
            <a:off x="6578003" y="3050537"/>
            <a:ext cx="460134" cy="4343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&gt;=</a:t>
            </a:r>
          </a:p>
        </p:txBody>
      </p:sp>
      <p:sp>
        <p:nvSpPr>
          <p:cNvPr id="354" name="Shape 354"/>
          <p:cNvSpPr/>
          <p:nvPr/>
        </p:nvSpPr>
        <p:spPr>
          <a:xfrm>
            <a:off x="3476524" y="3369943"/>
            <a:ext cx="638133" cy="434337"/>
          </a:xfrm>
          <a:prstGeom prst="rect">
            <a:avLst/>
          </a:prstGeom>
          <a:ln w="12700">
            <a:miter lim="400000"/>
          </a:ln>
        </p:spPr>
        <p:txBody>
          <a:bodyPr wrap="none" lIns="45718" tIns="45718" rIns="45718" bIns="45718">
            <a:spAutoFit/>
          </a:bodyPr>
          <a:lstStyle>
            <a:lvl1pPr marL="266700" indent="-266700" algn="ctr">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t>
            </a:r>
          </a:p>
        </p:txBody>
      </p:sp>
      <p:sp>
        <p:nvSpPr>
          <p:cNvPr id="355" name="Shape 355"/>
          <p:cNvSpPr/>
          <p:nvPr/>
        </p:nvSpPr>
        <p:spPr>
          <a:xfrm>
            <a:off x="3017935" y="2869562"/>
            <a:ext cx="1555314" cy="1137991"/>
          </a:xfrm>
          <a:prstGeom prst="rect">
            <a:avLst/>
          </a:prstGeom>
          <a:ln w="25400">
            <a:solidFill>
              <a:srgbClr val="000000"/>
            </a:solidFill>
          </a:ln>
        </p:spPr>
        <p:txBody>
          <a:bodyPr lIns="45718" tIns="45718" rIns="45718" bIns="45718"/>
          <a:lstStyle/>
          <a:p>
            <a:pPr marL="266700" indent="-266700" algn="ctr">
              <a:defRPr sz="4200">
                <a:latin typeface="Microsoft Sans Serif" panose="020B0604020202020204"/>
                <a:ea typeface="Microsoft Sans Serif" panose="020B0604020202020204"/>
                <a:cs typeface="Microsoft Sans Serif" panose="020B0604020202020204"/>
                <a:sym typeface="Microsoft Sans Serif" panose="020B0604020202020204"/>
              </a:defRPr>
            </a:pPr>
          </a:p>
        </p:txBody>
      </p:sp>
      <p:sp>
        <p:nvSpPr>
          <p:cNvPr id="356" name="Shape 356"/>
          <p:cNvSpPr/>
          <p:nvPr/>
        </p:nvSpPr>
        <p:spPr>
          <a:xfrm>
            <a:off x="8199139" y="2150423"/>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不等于</a:t>
            </a:r>
          </a:p>
        </p:txBody>
      </p:sp>
      <p:sp>
        <p:nvSpPr>
          <p:cNvPr id="357" name="Shape 357"/>
          <p:cNvSpPr/>
          <p:nvPr/>
        </p:nvSpPr>
        <p:spPr>
          <a:xfrm>
            <a:off x="8414722" y="3050537"/>
            <a:ext cx="530225" cy="828675"/>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lang="en-US"/>
              <a:t>!</a:t>
            </a:r>
            <a:r>
              <a:t>=</a:t>
            </a:r>
          </a:p>
          <a:p>
            <a:r>
              <a:rPr lang="en-US"/>
              <a:t>!==</a:t>
            </a:r>
            <a:endParaRPr lang="en-US"/>
          </a:p>
        </p:txBody>
      </p:sp>
      <p:sp>
        <p:nvSpPr>
          <p:cNvPr id="360" name="Shape 360"/>
          <p:cNvSpPr/>
          <p:nvPr/>
        </p:nvSpPr>
        <p:spPr>
          <a:xfrm>
            <a:off x="1878011" y="4788212"/>
            <a:ext cx="8107365" cy="929637"/>
          </a:xfrm>
          <a:prstGeom prst="rect">
            <a:avLst/>
          </a:prstGeom>
          <a:ln w="12700">
            <a:miter lim="400000"/>
          </a:ln>
        </p:spPr>
        <p:txBody>
          <a:bodyPr lIns="45718" tIns="45718" rIns="45718" bIns="45718">
            <a:spAutoFit/>
          </a:bodyPr>
          <a:lstStyle/>
          <a:p>
            <a: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pPr>
            <a:r>
              <a:t>等于（==）的情况下 只要值相同就返回True</a:t>
            </a:r>
          </a:p>
          <a:p>
            <a: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pPr>
            <a:r>
              <a:t>全等（===）的时候需要值和类型都要匹配才能返回True</a:t>
            </a:r>
          </a:p>
        </p:txBody>
      </p:sp>
      <p:sp>
        <p:nvSpPr>
          <p:cNvPr id="361" name="Shape 361"/>
          <p:cNvSpPr/>
          <p:nvPr/>
        </p:nvSpPr>
        <p:spPr>
          <a:xfrm>
            <a:off x="1878011" y="5810562"/>
            <a:ext cx="8107365" cy="510537"/>
          </a:xfrm>
          <a:prstGeom prst="rect">
            <a:avLst/>
          </a:prstGeom>
          <a:ln w="12700">
            <a:miter lim="400000"/>
          </a:ln>
        </p:spPr>
        <p:txBody>
          <a:bodyPr lIns="45718" tIns="45718" rIns="45718" bIns="45718">
            <a:spAutoFit/>
          </a:bodyPr>
          <a:lstStyle>
            <a:lvl1pPr marL="266700" indent="-266700">
              <a:defRPr sz="2400">
                <a:solidFill>
                  <a:srgbClr val="FF0000"/>
                </a:solidFill>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关系操作符返回的是布尔值</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animEffect transition="in" filter="dissolve">
                                      <p:cBhvr>
                                        <p:cTn id="7" dur="500"/>
                                        <p:tgtEl>
                                          <p:spTgt spid="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type="el">
                                    <p:tmAbs val="0"/>
                                  </p:iterate>
                                  <p:childTnLst>
                                    <p:set>
                                      <p:cBhvr>
                                        <p:cTn id="11" dur="indefinite" fill="hold"/>
                                        <p:tgtEl>
                                          <p:spTgt spid="360"/>
                                        </p:tgtEl>
                                        <p:attrNameLst>
                                          <p:attrName>style.visibility</p:attrName>
                                        </p:attrNameLst>
                                      </p:cBhvr>
                                      <p:to>
                                        <p:strVal val="visible"/>
                                      </p:to>
                                    </p:set>
                                    <p:animEffect transition="in" filter="wipe(left)">
                                      <p:cBhvr>
                                        <p:cTn id="12" dur="500"/>
                                        <p:tgtEl>
                                          <p:spTgt spid="3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iterate type="el">
                                    <p:tmAbs val="0"/>
                                  </p:iterate>
                                  <p:childTnLst>
                                    <p:set>
                                      <p:cBhvr>
                                        <p:cTn id="16" dur="indefinite" fill="hold"/>
                                        <p:tgtEl>
                                          <p:spTgt spid="361"/>
                                        </p:tgtEl>
                                        <p:attrNameLst>
                                          <p:attrName>style.visibility</p:attrName>
                                        </p:attrNameLst>
                                      </p:cBhvr>
                                      <p:to>
                                        <p:strVal val="visible"/>
                                      </p:to>
                                    </p:set>
                                    <p:animEffect transition="in" filter="wipe(left)">
                                      <p:cBhvr>
                                        <p:cTn id="17" dur="5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55" grpId="1" animBg="1" advAuto="0"/>
      <p:bldP spid="360" grpId="2" animBg="1" advAuto="0"/>
      <p:bldP spid="361" grpId="3"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javascript操作符－关系操作符</a:t>
            </a:r>
          </a:p>
        </p:txBody>
      </p:sp>
      <p:sp>
        <p:nvSpPr>
          <p:cNvPr id="364" name="Shape 364"/>
          <p:cNvSpPr/>
          <p:nvPr/>
        </p:nvSpPr>
        <p:spPr>
          <a:xfrm>
            <a:off x="2335211" y="1620837"/>
            <a:ext cx="2747965" cy="459737"/>
          </a:xfrm>
          <a:prstGeom prst="rect">
            <a:avLst/>
          </a:prstGeom>
          <a:ln w="12700">
            <a:miter lim="400000"/>
          </a:ln>
        </p:spPr>
        <p:txBody>
          <a:bodyPr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a =“5”</a:t>
            </a:r>
          </a:p>
        </p:txBody>
      </p:sp>
      <p:sp>
        <p:nvSpPr>
          <p:cNvPr id="365" name="Shape 365"/>
          <p:cNvSpPr/>
          <p:nvPr/>
        </p:nvSpPr>
        <p:spPr>
          <a:xfrm>
            <a:off x="6073775" y="1474787"/>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a&gt;=b</a:t>
            </a:r>
          </a:p>
        </p:txBody>
      </p:sp>
      <p:sp>
        <p:nvSpPr>
          <p:cNvPr id="366" name="Shape 366"/>
          <p:cNvSpPr/>
          <p:nvPr/>
        </p:nvSpPr>
        <p:spPr>
          <a:xfrm>
            <a:off x="2335211" y="2276474"/>
            <a:ext cx="2747965" cy="459737"/>
          </a:xfrm>
          <a:prstGeom prst="rect">
            <a:avLst/>
          </a:prstGeom>
          <a:ln w="12700">
            <a:miter lim="400000"/>
          </a:ln>
        </p:spPr>
        <p:txBody>
          <a:bodyPr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b = 5</a:t>
            </a:r>
          </a:p>
        </p:txBody>
      </p:sp>
      <p:sp>
        <p:nvSpPr>
          <p:cNvPr id="367" name="Shape 367"/>
          <p:cNvSpPr/>
          <p:nvPr/>
        </p:nvSpPr>
        <p:spPr>
          <a:xfrm>
            <a:off x="2335211" y="2933699"/>
            <a:ext cx="2747965" cy="459737"/>
          </a:xfrm>
          <a:prstGeom prst="rect">
            <a:avLst/>
          </a:prstGeom>
          <a:ln w="12700">
            <a:miter lim="400000"/>
          </a:ln>
        </p:spPr>
        <p:txBody>
          <a:bodyPr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c = 15</a:t>
            </a:r>
          </a:p>
        </p:txBody>
      </p:sp>
      <p:sp>
        <p:nvSpPr>
          <p:cNvPr id="368" name="Shape 368"/>
          <p:cNvSpPr/>
          <p:nvPr/>
        </p:nvSpPr>
        <p:spPr>
          <a:xfrm>
            <a:off x="2335211" y="3589337"/>
            <a:ext cx="2747965" cy="459737"/>
          </a:xfrm>
          <a:prstGeom prst="rect">
            <a:avLst/>
          </a:prstGeom>
          <a:ln w="12700">
            <a:miter lim="400000"/>
          </a:ln>
        </p:spPr>
        <p:txBody>
          <a:bodyPr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d =“15”</a:t>
            </a:r>
          </a:p>
        </p:txBody>
      </p:sp>
      <p:sp>
        <p:nvSpPr>
          <p:cNvPr id="369" name="Shape 369"/>
          <p:cNvSpPr/>
          <p:nvPr/>
        </p:nvSpPr>
        <p:spPr>
          <a:xfrm>
            <a:off x="2335211" y="4246562"/>
            <a:ext cx="2747965" cy="459737"/>
          </a:xfrm>
          <a:prstGeom prst="rect">
            <a:avLst/>
          </a:prstGeom>
          <a:ln w="12700">
            <a:miter lim="400000"/>
          </a:ln>
        </p:spPr>
        <p:txBody>
          <a:bodyPr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e =“abc”</a:t>
            </a:r>
          </a:p>
        </p:txBody>
      </p:sp>
      <p:sp>
        <p:nvSpPr>
          <p:cNvPr id="370" name="Shape 370"/>
          <p:cNvSpPr/>
          <p:nvPr/>
        </p:nvSpPr>
        <p:spPr>
          <a:xfrm>
            <a:off x="2335211" y="4903787"/>
            <a:ext cx="2747965" cy="459737"/>
          </a:xfrm>
          <a:prstGeom prst="rect">
            <a:avLst/>
          </a:prstGeom>
          <a:ln w="12700">
            <a:miter lim="400000"/>
          </a:ln>
        </p:spPr>
        <p:txBody>
          <a:bodyPr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f =“abbb”</a:t>
            </a:r>
          </a:p>
        </p:txBody>
      </p:sp>
      <p:sp>
        <p:nvSpPr>
          <p:cNvPr id="371" name="Shape 371"/>
          <p:cNvSpPr/>
          <p:nvPr/>
        </p:nvSpPr>
        <p:spPr>
          <a:xfrm>
            <a:off x="6073775" y="2114549"/>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a==b</a:t>
            </a:r>
          </a:p>
        </p:txBody>
      </p:sp>
      <p:sp>
        <p:nvSpPr>
          <p:cNvPr id="372" name="Shape 372"/>
          <p:cNvSpPr/>
          <p:nvPr/>
        </p:nvSpPr>
        <p:spPr>
          <a:xfrm>
            <a:off x="6073775" y="2787649"/>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a===b</a:t>
            </a:r>
          </a:p>
        </p:txBody>
      </p:sp>
      <p:sp>
        <p:nvSpPr>
          <p:cNvPr id="373" name="Shape 373"/>
          <p:cNvSpPr/>
          <p:nvPr/>
        </p:nvSpPr>
        <p:spPr>
          <a:xfrm>
            <a:off x="6073775" y="3460749"/>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a&lt;d</a:t>
            </a:r>
          </a:p>
        </p:txBody>
      </p:sp>
      <p:sp>
        <p:nvSpPr>
          <p:cNvPr id="374" name="Shape 374"/>
          <p:cNvSpPr/>
          <p:nvPr/>
        </p:nvSpPr>
        <p:spPr>
          <a:xfrm>
            <a:off x="6073775" y="4083049"/>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b&lt;c</a:t>
            </a:r>
          </a:p>
        </p:txBody>
      </p:sp>
      <p:sp>
        <p:nvSpPr>
          <p:cNvPr id="375" name="Shape 375"/>
          <p:cNvSpPr/>
          <p:nvPr/>
        </p:nvSpPr>
        <p:spPr>
          <a:xfrm>
            <a:off x="6073775" y="4757737"/>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e&lt;f</a:t>
            </a:r>
          </a:p>
        </p:txBody>
      </p:sp>
      <p:sp>
        <p:nvSpPr>
          <p:cNvPr id="376" name="Shape 376"/>
          <p:cNvSpPr/>
          <p:nvPr/>
        </p:nvSpPr>
        <p:spPr>
          <a:xfrm>
            <a:off x="6073775" y="5430837"/>
            <a:ext cx="1533525" cy="459737"/>
          </a:xfrm>
          <a:prstGeom prst="rect">
            <a:avLst/>
          </a:prstGeom>
          <a:ln w="12700">
            <a:miter lim="400000"/>
          </a:ln>
        </p:spPr>
        <p:txBody>
          <a:bodyPr lIns="45718" tIns="45718" rIns="45718" bIns="45718">
            <a:spAutoFit/>
          </a:bodyPr>
          <a:lstStyle>
            <a:lvl1pPr marL="266700" indent="-266700" algn="ctr">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e&lt;a</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p:nvPr/>
        </p:nvSpPr>
        <p:spPr>
          <a:xfrm>
            <a:off x="767629" y="1628774"/>
            <a:ext cx="5004117" cy="4409437"/>
          </a:xfrm>
          <a:prstGeom prst="rect">
            <a:avLst/>
          </a:prstGeom>
          <a:ln w="12700">
            <a:miter lim="400000"/>
          </a:ln>
        </p:spPr>
        <p:txBody>
          <a:bodyPr wrap="none" lIns="45718" tIns="45718" rIns="45718" bIns="45718">
            <a:spAutoFit/>
          </a:bodyPr>
          <a:lstStyle/>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alert(Infinity==Infinity);</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alert(Infinity===Infinity);</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alert(NaN==NaN);</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alert(NaN===NaN);</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alert(null==null);</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alert(null===null);</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alert(undefined==undefined);</a:t>
            </a:r>
          </a:p>
        </p:txBody>
      </p:sp>
      <p:sp>
        <p:nvSpPr>
          <p:cNvPr id="383" name="Shape 383"/>
          <p:cNvSpPr/>
          <p:nvPr/>
        </p:nvSpPr>
        <p:spPr>
          <a:xfrm>
            <a:off x="6240060" y="1628774"/>
            <a:ext cx="5327818" cy="4409437"/>
          </a:xfrm>
          <a:prstGeom prst="rect">
            <a:avLst/>
          </a:prstGeom>
          <a:ln w="12700">
            <a:miter lim="400000"/>
          </a:ln>
        </p:spPr>
        <p:txBody>
          <a:bodyPr wrap="none" lIns="45718" tIns="45718" rIns="45718" bIns="45718">
            <a:spAutoFit/>
          </a:bodyPr>
          <a:lstStyle/>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alert(undefined===undefined);</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alert(null==undefined);</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alert(null===undefined);</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alert(1==true);</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alert(1===true);</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alert('1'==true);</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alert('1'===true);</a:t>
            </a:r>
          </a:p>
        </p:txBody>
      </p:sp>
      <p:sp>
        <p:nvSpPr>
          <p:cNvPr id="384" name="Shape 384"/>
          <p:cNvSpPr/>
          <p:nvPr/>
        </p:nvSpPr>
        <p:spPr>
          <a:xfrm>
            <a:off x="376505" y="1110139"/>
            <a:ext cx="1285237" cy="650237"/>
          </a:xfrm>
          <a:prstGeom prst="rect">
            <a:avLst/>
          </a:prstGeom>
          <a:ln w="12700">
            <a:miter lim="400000"/>
          </a:ln>
        </p:spPr>
        <p:txBody>
          <a:bodyPr wrap="none" lIns="45718" tIns="45718" rIns="45718" bIns="45718">
            <a:spAutoFit/>
          </a:bodyPr>
          <a:lstStyle>
            <a:lvl1pPr>
              <a:defRPr sz="31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思考：</a:t>
            </a:r>
          </a:p>
        </p:txBody>
      </p:sp>
      <p:sp>
        <p:nvSpPr>
          <p:cNvPr id="385" name="Shape 385"/>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javascript操作符－关系操作符</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javascript操作符－条件操作符</a:t>
            </a:r>
          </a:p>
        </p:txBody>
      </p:sp>
      <p:sp>
        <p:nvSpPr>
          <p:cNvPr id="388" name="Shape 388"/>
          <p:cNvSpPr/>
          <p:nvPr/>
        </p:nvSpPr>
        <p:spPr>
          <a:xfrm>
            <a:off x="1068386" y="1147762"/>
            <a:ext cx="5264153"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条件操作符（也叫三元运算符）</a:t>
            </a:r>
          </a:p>
        </p:txBody>
      </p:sp>
      <p:sp>
        <p:nvSpPr>
          <p:cNvPr id="389" name="Shape 389"/>
          <p:cNvSpPr/>
          <p:nvPr/>
        </p:nvSpPr>
        <p:spPr>
          <a:xfrm>
            <a:off x="185857" y="1531618"/>
            <a:ext cx="11590495" cy="1320800"/>
          </a:xfrm>
          <a:prstGeom prst="rect">
            <a:avLst/>
          </a:prstGeom>
          <a:ln w="12700">
            <a:miter lim="400000"/>
          </a:ln>
        </p:spPr>
        <p:txBody>
          <a:bodyPr lIns="45718" tIns="45718" rIns="45718" bIns="45718" anchor="ctr">
            <a:spAutoFit/>
          </a:bodyPr>
          <a:lstStyle/>
          <a:p>
            <a:pPr marL="266700" indent="-266700" algn="ct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pPr>
            <a:r>
              <a:rPr u="sng"/>
              <a:t>表达式1        </a:t>
            </a:r>
            <a:r>
              <a:rPr sz="8000">
                <a:solidFill>
                  <a:srgbClr val="FF0000"/>
                </a:solidFill>
              </a:rPr>
              <a:t>？ </a:t>
            </a:r>
            <a:r>
              <a:t>表达式2        </a:t>
            </a:r>
            <a:r>
              <a:rPr sz="8000">
                <a:solidFill>
                  <a:srgbClr val="FF0000"/>
                </a:solidFill>
              </a:rPr>
              <a:t>： </a:t>
            </a:r>
            <a:r>
              <a:t>表达式3</a:t>
            </a:r>
          </a:p>
        </p:txBody>
      </p:sp>
      <p:sp>
        <p:nvSpPr>
          <p:cNvPr id="390" name="Shape 390"/>
          <p:cNvSpPr/>
          <p:nvPr/>
        </p:nvSpPr>
        <p:spPr>
          <a:xfrm>
            <a:off x="4418012" y="2933699"/>
            <a:ext cx="3387727" cy="1031237"/>
          </a:xfrm>
          <a:prstGeom prst="rect">
            <a:avLst/>
          </a:prstGeom>
          <a:ln w="12700">
            <a:miter lim="400000"/>
          </a:ln>
        </p:spPr>
        <p:txBody>
          <a:bodyPr lIns="45718" tIns="45718" rIns="45718" bIns="45718">
            <a:spAutoFit/>
          </a:bodyPr>
          <a:lstStyle/>
          <a:p>
            <a:pPr marL="266700" indent="-266700" algn="ctr">
              <a:defRPr sz="2600">
                <a:latin typeface="Microsoft Sans Serif" panose="020B0604020202020204"/>
                <a:ea typeface="Microsoft Sans Serif" panose="020B0604020202020204"/>
                <a:cs typeface="Microsoft Sans Serif" panose="020B0604020202020204"/>
                <a:sym typeface="Microsoft Sans Serif" panose="020B0604020202020204"/>
              </a:defRPr>
            </a:pPr>
            <a:r>
              <a:t>如果表达式1成立</a:t>
            </a:r>
          </a:p>
          <a:p>
            <a:pPr marL="266700" indent="-266700" algn="ctr">
              <a:defRPr sz="2600">
                <a:latin typeface="Microsoft Sans Serif" panose="020B0604020202020204"/>
                <a:ea typeface="Microsoft Sans Serif" panose="020B0604020202020204"/>
                <a:cs typeface="Microsoft Sans Serif" panose="020B0604020202020204"/>
                <a:sym typeface="Microsoft Sans Serif" panose="020B0604020202020204"/>
              </a:defRPr>
            </a:pPr>
            <a:r>
              <a:t>执行表达式2</a:t>
            </a:r>
          </a:p>
        </p:txBody>
      </p:sp>
      <p:sp>
        <p:nvSpPr>
          <p:cNvPr id="391" name="Shape 391"/>
          <p:cNvSpPr/>
          <p:nvPr/>
        </p:nvSpPr>
        <p:spPr>
          <a:xfrm>
            <a:off x="1254125" y="3137692"/>
            <a:ext cx="3386138" cy="561337"/>
          </a:xfrm>
          <a:prstGeom prst="rect">
            <a:avLst/>
          </a:prstGeom>
          <a:ln w="12700">
            <a:miter lim="400000"/>
          </a:ln>
        </p:spPr>
        <p:txBody>
          <a:bodyPr lIns="45718" tIns="45718" rIns="45718" bIns="45718">
            <a:spAutoFit/>
          </a:bodyPr>
          <a:lstStyle>
            <a:lvl1pPr marL="266700" indent="-266700" algn="ct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进行表达式1的判断</a:t>
            </a:r>
          </a:p>
        </p:txBody>
      </p:sp>
      <p:sp>
        <p:nvSpPr>
          <p:cNvPr id="392" name="Shape 392"/>
          <p:cNvSpPr/>
          <p:nvPr/>
        </p:nvSpPr>
        <p:spPr>
          <a:xfrm>
            <a:off x="7591425" y="2913379"/>
            <a:ext cx="3387725" cy="1031237"/>
          </a:xfrm>
          <a:prstGeom prst="rect">
            <a:avLst/>
          </a:prstGeom>
          <a:ln w="12700">
            <a:miter lim="400000"/>
          </a:ln>
        </p:spPr>
        <p:txBody>
          <a:bodyPr lIns="45718" tIns="45718" rIns="45718" bIns="45718">
            <a:spAutoFit/>
          </a:bodyPr>
          <a:lstStyle/>
          <a:p>
            <a:pPr marL="266700" indent="-266700" algn="ctr">
              <a:defRPr sz="2600">
                <a:latin typeface="Microsoft Sans Serif" panose="020B0604020202020204"/>
                <a:ea typeface="Microsoft Sans Serif" panose="020B0604020202020204"/>
                <a:cs typeface="Microsoft Sans Serif" panose="020B0604020202020204"/>
                <a:sym typeface="Microsoft Sans Serif" panose="020B0604020202020204"/>
              </a:defRPr>
            </a:pPr>
            <a:r>
              <a:t>如果表达式1不成立</a:t>
            </a:r>
          </a:p>
          <a:p>
            <a:pPr marL="266700" indent="-266700" algn="ctr">
              <a:defRPr sz="2600">
                <a:latin typeface="Microsoft Sans Serif" panose="020B0604020202020204"/>
                <a:ea typeface="Microsoft Sans Serif" panose="020B0604020202020204"/>
                <a:cs typeface="Microsoft Sans Serif" panose="020B0604020202020204"/>
                <a:sym typeface="Microsoft Sans Serif" panose="020B0604020202020204"/>
              </a:defRPr>
            </a:pPr>
            <a:r>
              <a:t>执行表达式3</a:t>
            </a:r>
          </a:p>
        </p:txBody>
      </p:sp>
      <p:sp>
        <p:nvSpPr>
          <p:cNvPr id="393" name="Shape 393"/>
          <p:cNvSpPr/>
          <p:nvPr/>
        </p:nvSpPr>
        <p:spPr>
          <a:xfrm>
            <a:off x="2997200" y="5178424"/>
            <a:ext cx="5264150" cy="485137"/>
          </a:xfrm>
          <a:prstGeom prst="rect">
            <a:avLst/>
          </a:prstGeom>
          <a:ln w="12700">
            <a:miter lim="400000"/>
          </a:ln>
        </p:spPr>
        <p:txBody>
          <a:bodyPr lIns="45718" tIns="45718" rIns="45718" bIns="45718">
            <a:spAutoFit/>
          </a:bodyPr>
          <a:lstStyle>
            <a:lvl1pPr marL="266700" indent="-266700" algn="ctr">
              <a:defRPr sz="27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var  m = (a&gt;b) ? u1 : u2 ;</a:t>
            </a:r>
          </a:p>
        </p:txBody>
      </p:sp>
      <p:sp>
        <p:nvSpPr>
          <p:cNvPr id="394" name="Shape 394"/>
          <p:cNvSpPr/>
          <p:nvPr/>
        </p:nvSpPr>
        <p:spPr>
          <a:xfrm>
            <a:off x="2578100" y="4468812"/>
            <a:ext cx="6299200" cy="878837"/>
          </a:xfrm>
          <a:prstGeom prst="rect">
            <a:avLst/>
          </a:prstGeom>
          <a:ln w="12700">
            <a:miter lim="400000"/>
          </a:ln>
        </p:spPr>
        <p:txBody>
          <a:bodyPr lIns="45718" tIns="45718" rIns="45718" bIns="45718">
            <a:spAutoFit/>
          </a:bodyPr>
          <a:lstStyle>
            <a:lvl1pPr>
              <a:defRPr sz="27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var a=2;  var b=3;  var u1=30;  var u2=50;</a:t>
            </a:r>
          </a:p>
        </p:txBody>
      </p:sp>
      <p:sp>
        <p:nvSpPr>
          <p:cNvPr id="395" name="Shape 395"/>
          <p:cNvSpPr/>
          <p:nvPr/>
        </p:nvSpPr>
        <p:spPr>
          <a:xfrm>
            <a:off x="4834135" y="5888037"/>
            <a:ext cx="2293940" cy="485137"/>
          </a:xfrm>
          <a:prstGeom prst="rect">
            <a:avLst/>
          </a:prstGeom>
          <a:ln w="12700">
            <a:miter lim="400000"/>
          </a:ln>
        </p:spPr>
        <p:txBody>
          <a:bodyPr lIns="45718" tIns="45718" rIns="45718" bIns="45718">
            <a:spAutoFit/>
          </a:bodyPr>
          <a:lstStyle>
            <a:lvl1pPr>
              <a:defRPr sz="27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alert(m);</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iterate type="el">
                                    <p:tmAbs val="0"/>
                                  </p:iterate>
                                  <p:childTnLst>
                                    <p:set>
                                      <p:cBhvr>
                                        <p:cTn id="6" dur="indefinite" fill="hold"/>
                                        <p:tgtEl>
                                          <p:spTgt spid="391"/>
                                        </p:tgtEl>
                                        <p:attrNameLst>
                                          <p:attrName>style.visibility</p:attrName>
                                        </p:attrNameLst>
                                      </p:cBhvr>
                                      <p:to>
                                        <p:strVal val="visible"/>
                                      </p:to>
                                    </p:set>
                                    <p:animEffect transition="in" filter="wipe(up)">
                                      <p:cBhvr>
                                        <p:cTn id="7" dur="500"/>
                                        <p:tgtEl>
                                          <p:spTgt spid="3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2" nodeType="clickEffect">
                                  <p:stCondLst>
                                    <p:cond delay="0"/>
                                  </p:stCondLst>
                                  <p:iterate type="el">
                                    <p:tmAbs val="0"/>
                                  </p:iterate>
                                  <p:childTnLst>
                                    <p:set>
                                      <p:cBhvr>
                                        <p:cTn id="11" dur="indefinite" fill="hold"/>
                                        <p:tgtEl>
                                          <p:spTgt spid="390"/>
                                        </p:tgtEl>
                                        <p:attrNameLst>
                                          <p:attrName>style.visibility</p:attrName>
                                        </p:attrNameLst>
                                      </p:cBhvr>
                                      <p:to>
                                        <p:strVal val="visible"/>
                                      </p:to>
                                    </p:set>
                                    <p:animEffect transition="in" filter="wipe(up)">
                                      <p:cBhvr>
                                        <p:cTn id="12" dur="500"/>
                                        <p:tgtEl>
                                          <p:spTgt spid="390"/>
                                        </p:tgtEl>
                                      </p:cBhvr>
                                    </p:animEffect>
                                  </p:childTnLst>
                                </p:cTn>
                              </p:par>
                            </p:childTnLst>
                          </p:cTn>
                        </p:par>
                        <p:par>
                          <p:cTn id="13" fill="hold">
                            <p:stCondLst>
                              <p:cond delay="500"/>
                            </p:stCondLst>
                            <p:childTnLst>
                              <p:par>
                                <p:cTn id="14" presetID="22" presetClass="entr" presetSubtype="1" fill="hold" grpId="3" nodeType="afterEffect">
                                  <p:stCondLst>
                                    <p:cond delay="0"/>
                                  </p:stCondLst>
                                  <p:iterate type="el">
                                    <p:tmAbs val="0"/>
                                  </p:iterate>
                                  <p:childTnLst>
                                    <p:set>
                                      <p:cBhvr>
                                        <p:cTn id="15" dur="indefinite" fill="hold"/>
                                        <p:tgtEl>
                                          <p:spTgt spid="392"/>
                                        </p:tgtEl>
                                        <p:attrNameLst>
                                          <p:attrName>style.visibility</p:attrName>
                                        </p:attrNameLst>
                                      </p:cBhvr>
                                      <p:to>
                                        <p:strVal val="visible"/>
                                      </p:to>
                                    </p:set>
                                    <p:animEffect transition="in" filter="wipe(up)">
                                      <p:cBhvr>
                                        <p:cTn id="16" dur="500"/>
                                        <p:tgtEl>
                                          <p:spTgt spid="39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4" nodeType="clickEffect">
                                  <p:stCondLst>
                                    <p:cond delay="0"/>
                                  </p:stCondLst>
                                  <p:iterate type="el">
                                    <p:tmAbs val="0"/>
                                  </p:iterate>
                                  <p:childTnLst>
                                    <p:set>
                                      <p:cBhvr>
                                        <p:cTn id="20" dur="indefinite" fill="hold"/>
                                        <p:tgtEl>
                                          <p:spTgt spid="393"/>
                                        </p:tgtEl>
                                        <p:attrNameLst>
                                          <p:attrName>style.visibility</p:attrName>
                                        </p:attrNameLst>
                                      </p:cBhvr>
                                      <p:to>
                                        <p:strVal val="visible"/>
                                      </p:to>
                                    </p:set>
                                    <p:animEffect transition="in" filter="dissolve">
                                      <p:cBhvr>
                                        <p:cTn id="21"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91" grpId="1" animBg="1" advAuto="0"/>
      <p:bldP spid="390" grpId="2" animBg="1" advAuto="0"/>
      <p:bldP spid="393" grpId="4" animBg="1" advAuto="0"/>
      <p:bldP spid="392" grpId="3"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javascript操作符－逻辑操作符</a:t>
            </a:r>
          </a:p>
        </p:txBody>
      </p:sp>
      <p:sp>
        <p:nvSpPr>
          <p:cNvPr id="398" name="Shape 398"/>
          <p:cNvSpPr/>
          <p:nvPr/>
        </p:nvSpPr>
        <p:spPr>
          <a:xfrm>
            <a:off x="509587" y="1173162"/>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逻辑操作符</a:t>
            </a:r>
          </a:p>
        </p:txBody>
      </p:sp>
      <p:sp>
        <p:nvSpPr>
          <p:cNvPr id="399" name="Shape 399"/>
          <p:cNvSpPr/>
          <p:nvPr/>
        </p:nvSpPr>
        <p:spPr>
          <a:xfrm>
            <a:off x="1693861" y="2398711"/>
            <a:ext cx="485137"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与</a:t>
            </a:r>
          </a:p>
        </p:txBody>
      </p:sp>
      <p:sp>
        <p:nvSpPr>
          <p:cNvPr id="400" name="Shape 400"/>
          <p:cNvSpPr/>
          <p:nvPr/>
        </p:nvSpPr>
        <p:spPr>
          <a:xfrm>
            <a:off x="1693861" y="3446462"/>
            <a:ext cx="485137"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或</a:t>
            </a:r>
          </a:p>
        </p:txBody>
      </p:sp>
      <p:sp>
        <p:nvSpPr>
          <p:cNvPr id="401" name="Shape 401"/>
          <p:cNvSpPr/>
          <p:nvPr/>
        </p:nvSpPr>
        <p:spPr>
          <a:xfrm>
            <a:off x="1693861" y="4492624"/>
            <a:ext cx="485137"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非</a:t>
            </a:r>
          </a:p>
        </p:txBody>
      </p:sp>
      <p:sp>
        <p:nvSpPr>
          <p:cNvPr id="402" name="Shape 402"/>
          <p:cNvSpPr/>
          <p:nvPr/>
        </p:nvSpPr>
        <p:spPr>
          <a:xfrm>
            <a:off x="3729037" y="2399506"/>
            <a:ext cx="612385"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&amp;&amp;</a:t>
            </a:r>
          </a:p>
        </p:txBody>
      </p:sp>
      <p:sp>
        <p:nvSpPr>
          <p:cNvPr id="403" name="Shape 403"/>
          <p:cNvSpPr/>
          <p:nvPr/>
        </p:nvSpPr>
        <p:spPr>
          <a:xfrm>
            <a:off x="3729037" y="3447255"/>
            <a:ext cx="302078"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t>
            </a:r>
          </a:p>
        </p:txBody>
      </p:sp>
      <p:sp>
        <p:nvSpPr>
          <p:cNvPr id="404" name="Shape 404"/>
          <p:cNvSpPr/>
          <p:nvPr/>
        </p:nvSpPr>
        <p:spPr>
          <a:xfrm>
            <a:off x="3729037" y="4493417"/>
            <a:ext cx="485137"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t>
            </a:r>
          </a:p>
        </p:txBody>
      </p:sp>
      <p:sp>
        <p:nvSpPr>
          <p:cNvPr id="405" name="Shape 405"/>
          <p:cNvSpPr/>
          <p:nvPr/>
        </p:nvSpPr>
        <p:spPr>
          <a:xfrm>
            <a:off x="5891460" y="2321717"/>
            <a:ext cx="4422385"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&amp;&amp;前后两个均为真才可以</a:t>
            </a:r>
          </a:p>
        </p:txBody>
      </p:sp>
      <p:sp>
        <p:nvSpPr>
          <p:cNvPr id="406" name="Shape 406"/>
          <p:cNvSpPr/>
          <p:nvPr/>
        </p:nvSpPr>
        <p:spPr>
          <a:xfrm>
            <a:off x="5891460" y="3428205"/>
            <a:ext cx="4314484"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 | 前后有一个为真就可以</a:t>
            </a:r>
          </a:p>
        </p:txBody>
      </p:sp>
      <p:sp>
        <p:nvSpPr>
          <p:cNvPr id="407" name="Shape 407"/>
          <p:cNvSpPr/>
          <p:nvPr/>
        </p:nvSpPr>
        <p:spPr>
          <a:xfrm>
            <a:off x="5891460" y="4471192"/>
            <a:ext cx="3152137"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！求当前的值的非</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Shape 409"/>
          <p:cNvSpPr/>
          <p:nvPr/>
        </p:nvSpPr>
        <p:spPr>
          <a:xfrm>
            <a:off x="763587" y="1312862"/>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逻辑操作符</a:t>
            </a:r>
          </a:p>
        </p:txBody>
      </p:sp>
      <p:sp>
        <p:nvSpPr>
          <p:cNvPr id="410" name="Shape 410"/>
          <p:cNvSpPr/>
          <p:nvPr/>
        </p:nvSpPr>
        <p:spPr>
          <a:xfrm>
            <a:off x="1350961" y="2527299"/>
            <a:ext cx="2278330"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true &amp;&amp; false</a:t>
            </a:r>
          </a:p>
        </p:txBody>
      </p:sp>
      <p:sp>
        <p:nvSpPr>
          <p:cNvPr id="411" name="Shape 411"/>
          <p:cNvSpPr/>
          <p:nvPr/>
        </p:nvSpPr>
        <p:spPr>
          <a:xfrm>
            <a:off x="4692122" y="2597468"/>
            <a:ext cx="2127827"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true &amp;&amp; true</a:t>
            </a:r>
          </a:p>
        </p:txBody>
      </p:sp>
      <p:sp>
        <p:nvSpPr>
          <p:cNvPr id="412" name="Shape 412"/>
          <p:cNvSpPr/>
          <p:nvPr/>
        </p:nvSpPr>
        <p:spPr>
          <a:xfrm>
            <a:off x="8104186" y="2547461"/>
            <a:ext cx="2428833"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flase &amp;&amp; false</a:t>
            </a:r>
          </a:p>
        </p:txBody>
      </p:sp>
      <p:sp>
        <p:nvSpPr>
          <p:cNvPr id="413" name="Shape 413"/>
          <p:cNvSpPr/>
          <p:nvPr/>
        </p:nvSpPr>
        <p:spPr>
          <a:xfrm>
            <a:off x="1506537" y="3687444"/>
            <a:ext cx="1968023"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true || false</a:t>
            </a:r>
          </a:p>
        </p:txBody>
      </p:sp>
      <p:sp>
        <p:nvSpPr>
          <p:cNvPr id="414" name="Shape 414"/>
          <p:cNvSpPr/>
          <p:nvPr/>
        </p:nvSpPr>
        <p:spPr>
          <a:xfrm>
            <a:off x="4876272" y="3737292"/>
            <a:ext cx="1817520"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true || true</a:t>
            </a:r>
          </a:p>
        </p:txBody>
      </p:sp>
      <p:sp>
        <p:nvSpPr>
          <p:cNvPr id="415" name="Shape 415"/>
          <p:cNvSpPr/>
          <p:nvPr/>
        </p:nvSpPr>
        <p:spPr>
          <a:xfrm>
            <a:off x="8288336" y="3687286"/>
            <a:ext cx="2118526" cy="5232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flase || false</a:t>
            </a:r>
          </a:p>
        </p:txBody>
      </p:sp>
      <p:sp>
        <p:nvSpPr>
          <p:cNvPr id="416" name="Shape 416"/>
          <p:cNvSpPr/>
          <p:nvPr/>
        </p:nvSpPr>
        <p:spPr>
          <a:xfrm>
            <a:off x="1893886" y="4805362"/>
            <a:ext cx="1141656"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！true</a:t>
            </a:r>
          </a:p>
        </p:txBody>
      </p:sp>
      <p:sp>
        <p:nvSpPr>
          <p:cNvPr id="417" name="Shape 417"/>
          <p:cNvSpPr/>
          <p:nvPr/>
        </p:nvSpPr>
        <p:spPr>
          <a:xfrm>
            <a:off x="8647111" y="4825524"/>
            <a:ext cx="1292158" cy="624837"/>
          </a:xfrm>
          <a:prstGeom prst="rect">
            <a:avLst/>
          </a:prstGeom>
          <a:ln w="12700">
            <a:miter lim="400000"/>
          </a:ln>
        </p:spPr>
        <p:txBody>
          <a:bodyPr wrap="none" lIns="45718" tIns="45718" rIns="45718" bIns="45718">
            <a:spAutoFit/>
          </a:bodyPr>
          <a:lstStyle>
            <a:lvl1pPr marL="266700" indent="-266700">
              <a:defRPr sz="30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！flase</a:t>
            </a:r>
          </a:p>
        </p:txBody>
      </p:sp>
      <p:sp>
        <p:nvSpPr>
          <p:cNvPr id="418" name="Shape 418"/>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javascript操作符－逻辑操作符</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p:nvPr/>
        </p:nvSpPr>
        <p:spPr>
          <a:xfrm>
            <a:off x="433387" y="1071562"/>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逻辑操作符</a:t>
            </a:r>
          </a:p>
        </p:txBody>
      </p:sp>
      <p:sp>
        <p:nvSpPr>
          <p:cNvPr id="421" name="Shape 421"/>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javascript操作符－逻辑操作符</a:t>
            </a:r>
          </a:p>
        </p:txBody>
      </p:sp>
      <p:sp>
        <p:nvSpPr>
          <p:cNvPr id="422" name="Shape 422"/>
          <p:cNvSpPr/>
          <p:nvPr/>
        </p:nvSpPr>
        <p:spPr>
          <a:xfrm>
            <a:off x="916256" y="1744023"/>
            <a:ext cx="10795083" cy="4790437"/>
          </a:xfrm>
          <a:prstGeom prst="rect">
            <a:avLst/>
          </a:prstGeom>
          <a:ln w="12700">
            <a:miter lim="400000"/>
          </a:ln>
        </p:spPr>
        <p:txBody>
          <a:bodyPr lIns="45718" tIns="45718" rIns="45718" bIns="45718">
            <a:spAutoFit/>
          </a:bodyPr>
          <a:lstStyle/>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a &amp;&amp; b : 将a, b转换为Boolean类型, 再执行逻辑与</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a || b : 将a, b转换为Boolean类型, 再执行逻辑或</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转换规则:</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对象为true</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非零数字为true</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非空字符串为true</a:t>
            </a:r>
          </a:p>
          <a:p>
            <a:pPr>
              <a:lnSpc>
                <a:spcPct val="150000"/>
              </a:lnSpc>
              <a:defRPr sz="2600">
                <a:latin typeface="Microsoft Sans Serif" panose="020B0604020202020204"/>
                <a:ea typeface="Microsoft Sans Serif" panose="020B0604020202020204"/>
                <a:cs typeface="Microsoft Sans Serif" panose="020B0604020202020204"/>
                <a:sym typeface="Microsoft Sans Serif" panose="020B0604020202020204"/>
              </a:defRPr>
            </a:pPr>
            <a:r>
              <a:t>其他为false</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javascript概念解释</a:t>
            </a:r>
          </a:p>
        </p:txBody>
      </p:sp>
      <p:sp>
        <p:nvSpPr>
          <p:cNvPr id="92" name="Shape 92"/>
          <p:cNvSpPr/>
          <p:nvPr/>
        </p:nvSpPr>
        <p:spPr>
          <a:xfrm>
            <a:off x="552130" y="1988821"/>
            <a:ext cx="10975979" cy="3014345"/>
          </a:xfrm>
          <a:prstGeom prst="rect">
            <a:avLst/>
          </a:prstGeom>
          <a:ln w="12700">
            <a:miter lim="400000"/>
          </a:ln>
        </p:spPr>
        <p:txBody>
          <a:bodyPr lIns="45718" tIns="45718" rIns="45718" bIns="45718">
            <a:spAutoFit/>
          </a:bodyPr>
          <a:lstStyle/>
          <a:p>
            <a:pPr>
              <a:lnSpc>
                <a:spcPct val="120000"/>
              </a:lnSpc>
              <a:defRPr sz="2600">
                <a:solidFill>
                  <a:srgbClr val="FF2600"/>
                </a:solidFill>
                <a:latin typeface="Microsoft Sans Serif" panose="020B0604020202020204"/>
                <a:ea typeface="Microsoft Sans Serif" panose="020B0604020202020204"/>
                <a:cs typeface="Microsoft Sans Serif" panose="020B0604020202020204"/>
                <a:sym typeface="Microsoft Sans Serif" panose="020B0604020202020204"/>
              </a:defRPr>
            </a:pPr>
            <a:r>
              <a:rPr sz="3200"/>
              <a:t>[5]基于原型：</a:t>
            </a:r>
            <a:r>
              <a:rPr sz="3200">
                <a:solidFill>
                  <a:srgbClr val="000000"/>
                </a:solidFill>
              </a:rPr>
              <a:t>“原型对象”是基于原型语言的核心概念。原型对象是新对象的模板，它将自身的属性共享给新对象。一个对象不但可以享有自己创建时和运行时定义的属性，而且可以享有原型对象的属性。而JavaScript是一种基于对象的脚本语言,它不仅可以创建对象,也能使用现有的对象。</a:t>
            </a:r>
            <a:endParaRPr sz="32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javascript操作符－逻辑操作符</a:t>
            </a:r>
          </a:p>
        </p:txBody>
      </p:sp>
      <p:sp>
        <p:nvSpPr>
          <p:cNvPr id="425" name="Shape 425"/>
          <p:cNvSpPr/>
          <p:nvPr/>
        </p:nvSpPr>
        <p:spPr>
          <a:xfrm>
            <a:off x="514725" y="1127124"/>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奇怪的逻辑或  逻辑与</a:t>
            </a:r>
          </a:p>
        </p:txBody>
      </p:sp>
      <p:sp>
        <p:nvSpPr>
          <p:cNvPr id="426" name="Shape 426"/>
          <p:cNvSpPr/>
          <p:nvPr/>
        </p:nvSpPr>
        <p:spPr>
          <a:xfrm>
            <a:off x="5048249" y="1855148"/>
            <a:ext cx="713737" cy="5105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运算</a:t>
            </a:r>
          </a:p>
        </p:txBody>
      </p:sp>
      <p:sp>
        <p:nvSpPr>
          <p:cNvPr id="427" name="Shape 427"/>
          <p:cNvSpPr/>
          <p:nvPr/>
        </p:nvSpPr>
        <p:spPr>
          <a:xfrm>
            <a:off x="1393328" y="1855148"/>
            <a:ext cx="1323337" cy="5105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初始条件</a:t>
            </a:r>
          </a:p>
        </p:txBody>
      </p:sp>
      <p:sp>
        <p:nvSpPr>
          <p:cNvPr id="428" name="Shape 428"/>
          <p:cNvSpPr/>
          <p:nvPr/>
        </p:nvSpPr>
        <p:spPr>
          <a:xfrm>
            <a:off x="1393328" y="2631437"/>
            <a:ext cx="2323759"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a=2; var b=3</a:t>
            </a:r>
          </a:p>
        </p:txBody>
      </p:sp>
      <p:sp>
        <p:nvSpPr>
          <p:cNvPr id="429" name="Shape 429"/>
          <p:cNvSpPr/>
          <p:nvPr/>
        </p:nvSpPr>
        <p:spPr>
          <a:xfrm>
            <a:off x="4959350" y="2631437"/>
            <a:ext cx="2035479"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(a&lt;b)&amp;&amp;(a=5)</a:t>
            </a:r>
          </a:p>
        </p:txBody>
      </p:sp>
      <p:sp>
        <p:nvSpPr>
          <p:cNvPr id="430" name="Shape 430"/>
          <p:cNvSpPr/>
          <p:nvPr/>
        </p:nvSpPr>
        <p:spPr>
          <a:xfrm>
            <a:off x="8602661" y="2631437"/>
            <a:ext cx="967740" cy="459105"/>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a:t>
            </a:r>
            <a:r>
              <a:rPr lang="en-US"/>
              <a:t>5</a:t>
            </a:r>
            <a:r>
              <a:t>？</a:t>
            </a:r>
          </a:p>
        </p:txBody>
      </p:sp>
      <p:sp>
        <p:nvSpPr>
          <p:cNvPr id="431" name="Shape 431"/>
          <p:cNvSpPr/>
          <p:nvPr/>
        </p:nvSpPr>
        <p:spPr>
          <a:xfrm>
            <a:off x="1393328" y="3350574"/>
            <a:ext cx="2323759"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a=4; var b=3</a:t>
            </a:r>
          </a:p>
        </p:txBody>
      </p:sp>
      <p:sp>
        <p:nvSpPr>
          <p:cNvPr id="432" name="Shape 432"/>
          <p:cNvSpPr/>
          <p:nvPr/>
        </p:nvSpPr>
        <p:spPr>
          <a:xfrm>
            <a:off x="5048250" y="3350574"/>
            <a:ext cx="1950796"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(a&lt;b)&amp;&amp;(a=5)</a:t>
            </a:r>
          </a:p>
        </p:txBody>
      </p:sp>
      <p:sp>
        <p:nvSpPr>
          <p:cNvPr id="433" name="Shape 433"/>
          <p:cNvSpPr/>
          <p:nvPr/>
        </p:nvSpPr>
        <p:spPr>
          <a:xfrm>
            <a:off x="8602661" y="3350574"/>
            <a:ext cx="967740" cy="459105"/>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a:t>
            </a:r>
            <a:r>
              <a:rPr lang="en-US"/>
              <a:t>4</a:t>
            </a:r>
            <a:r>
              <a:t>？</a:t>
            </a:r>
          </a:p>
        </p:txBody>
      </p:sp>
      <p:sp>
        <p:nvSpPr>
          <p:cNvPr id="434" name="Shape 434"/>
          <p:cNvSpPr/>
          <p:nvPr/>
        </p:nvSpPr>
        <p:spPr>
          <a:xfrm>
            <a:off x="1393328" y="4433249"/>
            <a:ext cx="2323759"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a=2; var b=3</a:t>
            </a:r>
          </a:p>
        </p:txBody>
      </p:sp>
      <p:sp>
        <p:nvSpPr>
          <p:cNvPr id="435" name="Shape 435"/>
          <p:cNvSpPr/>
          <p:nvPr/>
        </p:nvSpPr>
        <p:spPr>
          <a:xfrm>
            <a:off x="5048249" y="4433249"/>
            <a:ext cx="1702552"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(a&lt;b)||(a=5)</a:t>
            </a:r>
          </a:p>
        </p:txBody>
      </p:sp>
      <p:sp>
        <p:nvSpPr>
          <p:cNvPr id="436" name="Shape 436"/>
          <p:cNvSpPr/>
          <p:nvPr/>
        </p:nvSpPr>
        <p:spPr>
          <a:xfrm>
            <a:off x="8602661" y="4433249"/>
            <a:ext cx="967740" cy="459105"/>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a:t>
            </a:r>
            <a:r>
              <a:rPr lang="en-US"/>
              <a:t>2</a:t>
            </a:r>
            <a:r>
              <a:t>？</a:t>
            </a:r>
          </a:p>
        </p:txBody>
      </p:sp>
      <p:sp>
        <p:nvSpPr>
          <p:cNvPr id="437" name="Shape 437"/>
          <p:cNvSpPr/>
          <p:nvPr/>
        </p:nvSpPr>
        <p:spPr>
          <a:xfrm>
            <a:off x="1393328" y="5152387"/>
            <a:ext cx="2323759"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a=4; var b=3</a:t>
            </a:r>
          </a:p>
        </p:txBody>
      </p:sp>
      <p:sp>
        <p:nvSpPr>
          <p:cNvPr id="438" name="Shape 438"/>
          <p:cNvSpPr/>
          <p:nvPr/>
        </p:nvSpPr>
        <p:spPr>
          <a:xfrm>
            <a:off x="5048249" y="5152387"/>
            <a:ext cx="1702552" cy="459737"/>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(a&lt;b)||(a=5)</a:t>
            </a:r>
          </a:p>
        </p:txBody>
      </p:sp>
      <p:sp>
        <p:nvSpPr>
          <p:cNvPr id="439" name="Shape 439"/>
          <p:cNvSpPr/>
          <p:nvPr/>
        </p:nvSpPr>
        <p:spPr>
          <a:xfrm>
            <a:off x="8602661" y="5152387"/>
            <a:ext cx="967740" cy="459105"/>
          </a:xfrm>
          <a:prstGeom prst="rect">
            <a:avLst/>
          </a:prstGeom>
          <a:ln w="12700">
            <a:miter lim="400000"/>
          </a:ln>
        </p:spPr>
        <p:txBody>
          <a:bodyPr wrap="none" lIns="45718" tIns="45718" rIns="45718" bIns="45718">
            <a:spAutoFit/>
          </a:bodyPr>
          <a:lstStyle>
            <a:lvl1pPr marL="266700" indent="-266700">
              <a:defRPr sz="2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a:t>
            </a:r>
            <a:r>
              <a:rPr lang="en-US"/>
              <a:t>5</a:t>
            </a:r>
            <a:r>
              <a:t>？</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Shape 441"/>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javascript操作符－逻辑操作符</a:t>
            </a:r>
          </a:p>
        </p:txBody>
      </p:sp>
      <p:sp>
        <p:nvSpPr>
          <p:cNvPr id="442" name="Shape 442"/>
          <p:cNvSpPr/>
          <p:nvPr/>
        </p:nvSpPr>
        <p:spPr>
          <a:xfrm>
            <a:off x="514725" y="1127124"/>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奇怪的逻辑或  逻辑与</a:t>
            </a:r>
          </a:p>
        </p:txBody>
      </p:sp>
      <p:sp>
        <p:nvSpPr>
          <p:cNvPr id="443" name="Shape 443"/>
          <p:cNvSpPr/>
          <p:nvPr/>
        </p:nvSpPr>
        <p:spPr>
          <a:xfrm>
            <a:off x="845615" y="1855148"/>
            <a:ext cx="10532520" cy="4257037"/>
          </a:xfrm>
          <a:prstGeom prst="rect">
            <a:avLst/>
          </a:prstGeom>
          <a:ln w="12700">
            <a:miter lim="400000"/>
          </a:ln>
        </p:spPr>
        <p:txBody>
          <a:bodyPr lIns="45718" tIns="45718" rIns="45718" bIns="45718">
            <a:spAutoFit/>
          </a:bodyPr>
          <a:lstStyle/>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r>
              <a:t>&amp;&amp; ||遵循“短路”原理：</a:t>
            </a:r>
          </a:p>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p>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r>
              <a:t>若&amp;&amp;中第一个表达式为fasle则不会处理下一个表达式；||第一个表达式为true则不会执行下一个；</a:t>
            </a:r>
          </a:p>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p>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r>
              <a:t>当||时，找到为true的分项就停止处理，并返回该分项的值；否则执行完，并返回最后分项的值。</a:t>
            </a:r>
          </a:p>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p>
          <a:p>
            <a:pPr>
              <a:defRPr sz="2500">
                <a:latin typeface="Microsoft Sans Serif" panose="020B0604020202020204"/>
                <a:ea typeface="Microsoft Sans Serif" panose="020B0604020202020204"/>
                <a:cs typeface="Microsoft Sans Serif" panose="020B0604020202020204"/>
                <a:sym typeface="Microsoft Sans Serif" panose="020B0604020202020204"/>
              </a:defRPr>
            </a:pPr>
            <a:r>
              <a:t>当&amp;&amp;时，找到为false的分项就停止处理，并返回该分项的值。</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javascript递增和递减操作符</a:t>
            </a:r>
          </a:p>
        </p:txBody>
      </p:sp>
      <p:sp>
        <p:nvSpPr>
          <p:cNvPr id="446" name="Shape 446"/>
          <p:cNvSpPr/>
          <p:nvPr/>
        </p:nvSpPr>
        <p:spPr>
          <a:xfrm>
            <a:off x="903287" y="1325562"/>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递增和递减操作符</a:t>
            </a:r>
          </a:p>
        </p:txBody>
      </p:sp>
      <p:sp>
        <p:nvSpPr>
          <p:cNvPr id="447" name="Shape 447"/>
          <p:cNvSpPr/>
          <p:nvPr/>
        </p:nvSpPr>
        <p:spPr>
          <a:xfrm>
            <a:off x="3162299" y="1873249"/>
            <a:ext cx="1068070" cy="807720"/>
          </a:xfrm>
          <a:prstGeom prst="rect">
            <a:avLst/>
          </a:prstGeom>
          <a:ln w="12700">
            <a:miter lim="400000"/>
          </a:ln>
        </p:spPr>
        <p:txBody>
          <a:bodyPr wrap="none" lIns="45718" tIns="45718" rIns="45718" bIns="45718">
            <a:spAutoFit/>
          </a:bodyPr>
          <a:lstStyle>
            <a:lvl1pPr marL="266700" indent="-266700">
              <a:defRPr sz="4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r>
              <a:rPr lang="en-US"/>
              <a:t>i</a:t>
            </a:r>
            <a:endParaRPr lang="en-US"/>
          </a:p>
        </p:txBody>
      </p:sp>
      <p:sp>
        <p:nvSpPr>
          <p:cNvPr id="448" name="Shape 448"/>
          <p:cNvSpPr/>
          <p:nvPr/>
        </p:nvSpPr>
        <p:spPr>
          <a:xfrm>
            <a:off x="3162299" y="2412999"/>
            <a:ext cx="1043305" cy="1264920"/>
          </a:xfrm>
          <a:prstGeom prst="rect">
            <a:avLst/>
          </a:prstGeom>
          <a:ln w="12700">
            <a:miter lim="400000"/>
          </a:ln>
        </p:spPr>
        <p:txBody>
          <a:bodyPr wrap="none" lIns="45718" tIns="45718" rIns="45718" bIns="45718">
            <a:spAutoFit/>
          </a:bodyPr>
          <a:lstStyle>
            <a:lvl1pPr marL="266700" indent="-266700">
              <a:defRPr sz="7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a:t>
            </a:r>
            <a:r>
              <a:rPr lang="en-US" sz="4800"/>
              <a:t>i</a:t>
            </a:r>
            <a:endParaRPr lang="en-US" sz="4800"/>
          </a:p>
        </p:txBody>
      </p:sp>
      <p:sp>
        <p:nvSpPr>
          <p:cNvPr id="449" name="Shape 449"/>
          <p:cNvSpPr/>
          <p:nvPr/>
        </p:nvSpPr>
        <p:spPr>
          <a:xfrm>
            <a:off x="5721349" y="1873249"/>
            <a:ext cx="880946" cy="764537"/>
          </a:xfrm>
          <a:prstGeom prst="rect">
            <a:avLst/>
          </a:prstGeom>
          <a:ln w="12700">
            <a:miter lim="400000"/>
          </a:ln>
        </p:spPr>
        <p:txBody>
          <a:bodyPr wrap="none" lIns="45718" tIns="45718" rIns="45718" bIns="45718">
            <a:spAutoFit/>
          </a:bodyPr>
          <a:lstStyle>
            <a:lvl1pPr marL="266700" indent="-266700">
              <a:defRPr sz="44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a:t>
            </a:r>
          </a:p>
        </p:txBody>
      </p:sp>
      <p:sp>
        <p:nvSpPr>
          <p:cNvPr id="450" name="Shape 450"/>
          <p:cNvSpPr/>
          <p:nvPr/>
        </p:nvSpPr>
        <p:spPr>
          <a:xfrm>
            <a:off x="5721349" y="2421256"/>
            <a:ext cx="837290" cy="1183637"/>
          </a:xfrm>
          <a:prstGeom prst="rect">
            <a:avLst/>
          </a:prstGeom>
          <a:ln w="12700">
            <a:miter lim="400000"/>
          </a:ln>
        </p:spPr>
        <p:txBody>
          <a:bodyPr wrap="none" lIns="45718" tIns="45718" rIns="45718" bIns="45718" anchor="ctr">
            <a:spAutoFit/>
          </a:bodyPr>
          <a:lstStyle/>
          <a:p>
            <a:pPr marL="266700" indent="-266700">
              <a:defRPr sz="4400">
                <a:latin typeface="微软雅黑" panose="020B0503020204020204" charset="-122"/>
                <a:ea typeface="微软雅黑" panose="020B0503020204020204" charset="-122"/>
                <a:cs typeface="微软雅黑" panose="020B0503020204020204" charset="-122"/>
                <a:sym typeface="微软雅黑" panose="020B0503020204020204" charset="-122"/>
              </a:defRPr>
            </a:pPr>
            <a:r>
              <a:t>i</a:t>
            </a:r>
            <a:r>
              <a:rPr sz="7200"/>
              <a:t>--</a:t>
            </a:r>
            <a:endParaRPr sz="7200"/>
          </a:p>
        </p:txBody>
      </p:sp>
      <p:sp>
        <p:nvSpPr>
          <p:cNvPr id="451" name="Shape 451"/>
          <p:cNvSpPr/>
          <p:nvPr/>
        </p:nvSpPr>
        <p:spPr>
          <a:xfrm>
            <a:off x="2377777" y="4878546"/>
            <a:ext cx="5272783" cy="523237"/>
          </a:xfrm>
          <a:prstGeom prst="rect">
            <a:avLst/>
          </a:prstGeom>
          <a:ln w="12700">
            <a:miter lim="400000"/>
          </a:ln>
        </p:spPr>
        <p:txBody>
          <a:bodyPr lIns="45718" tIns="45718" rIns="45718" bIns="45718">
            <a:spAutoFit/>
          </a:bodyPr>
          <a:lstStyle>
            <a:lvl1pPr marL="266700" indent="-266700">
              <a:lnSpc>
                <a:spcPct val="150000"/>
              </a:lnSpc>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i=4;   var k;   k=i++;   i=++i;</a:t>
            </a:r>
          </a:p>
        </p:txBody>
      </p:sp>
      <p:sp>
        <p:nvSpPr>
          <p:cNvPr id="452" name="Shape 452"/>
          <p:cNvSpPr/>
          <p:nvPr/>
        </p:nvSpPr>
        <p:spPr>
          <a:xfrm>
            <a:off x="3323373" y="5775324"/>
            <a:ext cx="2603502" cy="574037"/>
          </a:xfrm>
          <a:prstGeom prst="rect">
            <a:avLst/>
          </a:prstGeom>
          <a:ln w="12700">
            <a:miter lim="400000"/>
          </a:ln>
        </p:spPr>
        <p:txBody>
          <a:bodyPr lIns="45718" tIns="45718" rIns="45718" bIns="45718">
            <a:spAutoFit/>
          </a:bodyPr>
          <a:lstStyle/>
          <a:p>
            <a:pPr marL="266700" indent="-266700">
              <a:lnSpc>
                <a:spcPct val="150000"/>
              </a:lnSpc>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k= </a:t>
            </a:r>
            <a:r>
              <a:rPr>
                <a:solidFill>
                  <a:srgbClr val="FF0000"/>
                </a:solidFill>
              </a:rPr>
              <a:t>?     </a:t>
            </a:r>
            <a:r>
              <a:t>i= </a:t>
            </a:r>
            <a:r>
              <a:rPr>
                <a:solidFill>
                  <a:srgbClr val="FF0000"/>
                </a:solidFill>
              </a:rPr>
              <a:t>?</a:t>
            </a:r>
            <a:endParaRPr>
              <a:solidFill>
                <a:srgbClr val="FF0000"/>
              </a:solidFill>
            </a:endParaRPr>
          </a:p>
        </p:txBody>
      </p:sp>
      <p:sp>
        <p:nvSpPr>
          <p:cNvPr id="453" name="Shape 453"/>
          <p:cNvSpPr/>
          <p:nvPr/>
        </p:nvSpPr>
        <p:spPr>
          <a:xfrm>
            <a:off x="1628775" y="3577907"/>
            <a:ext cx="7784504" cy="1104897"/>
          </a:xfrm>
          <a:prstGeom prst="rect">
            <a:avLst/>
          </a:prstGeom>
          <a:ln w="12700">
            <a:miter lim="400000"/>
          </a:ln>
        </p:spPr>
        <p:txBody>
          <a:bodyPr lIns="45718" tIns="45718" rIns="45718" bIns="45718">
            <a:spAutoFit/>
          </a:bodyPr>
          <a:lstStyle/>
          <a:p>
            <a:pPr>
              <a:lnSpc>
                <a:spcPct val="110000"/>
              </a:lnSpc>
              <a:defRPr sz="2700">
                <a:latin typeface="微软雅黑" panose="020B0503020204020204" charset="-122"/>
                <a:ea typeface="微软雅黑" panose="020B0503020204020204" charset="-122"/>
                <a:cs typeface="微软雅黑" panose="020B0503020204020204" charset="-122"/>
                <a:sym typeface="微软雅黑" panose="020B0503020204020204" charset="-122"/>
              </a:defRPr>
            </a:pPr>
            <a:r>
              <a:t>++表示的是i值加1，</a:t>
            </a:r>
            <a:r>
              <a:rPr>
                <a:solidFill>
                  <a:srgbClr val="FF0000"/>
                </a:solidFill>
              </a:rPr>
              <a:t>++i</a:t>
            </a:r>
            <a:r>
              <a:t>表示的是，先加1再执行，而</a:t>
            </a:r>
            <a:r>
              <a:rPr>
                <a:solidFill>
                  <a:srgbClr val="FF0000"/>
                </a:solidFill>
              </a:rPr>
              <a:t>i++</a:t>
            </a:r>
            <a:r>
              <a:t>表示的是先执行再加1；</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451"/>
                                        </p:tgtEl>
                                        <p:attrNameLst>
                                          <p:attrName>style.visibility</p:attrName>
                                        </p:attrNameLst>
                                      </p:cBhvr>
                                      <p:to>
                                        <p:strVal val="visible"/>
                                      </p:to>
                                    </p:set>
                                    <p:animEffect transition="in" filter="dissolv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iterate type="el">
                                    <p:tmAbs val="0"/>
                                  </p:iterate>
                                  <p:childTnLst>
                                    <p:set>
                                      <p:cBhvr>
                                        <p:cTn id="11" dur="indefinite" fill="hold"/>
                                        <p:tgtEl>
                                          <p:spTgt spid="452"/>
                                        </p:tgtEl>
                                        <p:attrNameLst>
                                          <p:attrName>style.visibility</p:attrName>
                                        </p:attrNameLst>
                                      </p:cBhvr>
                                      <p:to>
                                        <p:strVal val="visible"/>
                                      </p:to>
                                    </p:set>
                                    <p:animEffect transition="in" filter="dissolve">
                                      <p:cBhvr>
                                        <p:cTn id="12" dur="5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452" grpId="2" animBg="1" advAuto="0"/>
      <p:bldP spid="451" grpId="1"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p:nvPr/>
        </p:nvSpPr>
        <p:spPr>
          <a:xfrm>
            <a:off x="1614694" y="2716531"/>
            <a:ext cx="8158529" cy="2225037"/>
          </a:xfrm>
          <a:prstGeom prst="rect">
            <a:avLst/>
          </a:prstGeom>
          <a:ln w="12700">
            <a:miter lim="400000"/>
          </a:ln>
        </p:spPr>
        <p:txBody>
          <a:bodyPr wrap="none" lIns="45718" tIns="45718" rIns="45718" bIns="45718">
            <a:spAutoFit/>
          </a:bodyPr>
          <a:lstStyle/>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如果有表达式 a = i++  它等价于 a = i ; i = i + 1;</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如果有表达式 a = ++i  它等价于   i = i + 1; a = i;</a:t>
            </a:r>
          </a:p>
          <a:p>
            <a:pPr>
              <a:lnSpc>
                <a:spcPct val="150000"/>
              </a:lnSpc>
              <a:defRPr sz="3000">
                <a:latin typeface="Microsoft Sans Serif" panose="020B0604020202020204"/>
                <a:ea typeface="Microsoft Sans Serif" panose="020B0604020202020204"/>
                <a:cs typeface="Microsoft Sans Serif" panose="020B0604020202020204"/>
                <a:sym typeface="Microsoft Sans Serif" panose="020B0604020202020204"/>
              </a:defRPr>
            </a:pPr>
            <a:r>
              <a:t>如果有表达式 a = a++ 它等价于   a = a; a = a+1;</a:t>
            </a:r>
          </a:p>
        </p:txBody>
      </p:sp>
      <p:sp>
        <p:nvSpPr>
          <p:cNvPr id="456" name="Shape 456"/>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javascript递增和递减操作符</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javascript操作符优先级</a:t>
            </a:r>
          </a:p>
        </p:txBody>
      </p:sp>
      <p:sp>
        <p:nvSpPr>
          <p:cNvPr id="459" name="Shape 459"/>
          <p:cNvSpPr/>
          <p:nvPr/>
        </p:nvSpPr>
        <p:spPr>
          <a:xfrm>
            <a:off x="611187" y="1439862"/>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操作符优先级</a:t>
            </a:r>
          </a:p>
        </p:txBody>
      </p:sp>
      <p:sp>
        <p:nvSpPr>
          <p:cNvPr id="460" name="Shape 460"/>
          <p:cNvSpPr/>
          <p:nvPr/>
        </p:nvSpPr>
        <p:spPr>
          <a:xfrm>
            <a:off x="8074024" y="2743199"/>
            <a:ext cx="2474915" cy="624837"/>
          </a:xfrm>
          <a:prstGeom prst="rect">
            <a:avLst/>
          </a:prstGeom>
          <a:ln w="12700">
            <a:miter lim="400000"/>
          </a:ln>
        </p:spPr>
        <p:txBody>
          <a:bodyPr lIns="45718" tIns="45718" rIns="45718" bIns="45718">
            <a:spAutoFit/>
          </a:bodyPr>
          <a:lstStyle>
            <a:lvl1pPr marL="266700" indent="-266700">
              <a:lnSpc>
                <a:spcPct val="120000"/>
              </a:lnSpc>
              <a:spcBef>
                <a:spcPts val="600"/>
              </a:spcBef>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算术操作符</a:t>
            </a:r>
          </a:p>
        </p:txBody>
      </p:sp>
      <p:sp>
        <p:nvSpPr>
          <p:cNvPr id="461" name="Shape 461"/>
          <p:cNvSpPr/>
          <p:nvPr/>
        </p:nvSpPr>
        <p:spPr>
          <a:xfrm>
            <a:off x="8074024" y="5457506"/>
            <a:ext cx="2474915" cy="624837"/>
          </a:xfrm>
          <a:prstGeom prst="rect">
            <a:avLst/>
          </a:prstGeom>
          <a:ln w="12700">
            <a:miter lim="400000"/>
          </a:ln>
        </p:spPr>
        <p:txBody>
          <a:bodyPr lIns="45718" tIns="45718" rIns="45718" bIns="45718">
            <a:spAutoFit/>
          </a:bodyPr>
          <a:lstStyle>
            <a:lvl1pPr marL="266700" indent="-266700">
              <a:lnSpc>
                <a:spcPct val="120000"/>
              </a:lnSpc>
              <a:spcBef>
                <a:spcPts val="600"/>
              </a:spcBef>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赋值操作符</a:t>
            </a:r>
          </a:p>
        </p:txBody>
      </p:sp>
      <p:sp>
        <p:nvSpPr>
          <p:cNvPr id="462" name="Shape 462"/>
          <p:cNvSpPr/>
          <p:nvPr/>
        </p:nvSpPr>
        <p:spPr>
          <a:xfrm>
            <a:off x="8074024" y="3433443"/>
            <a:ext cx="2474915" cy="624837"/>
          </a:xfrm>
          <a:prstGeom prst="rect">
            <a:avLst/>
          </a:prstGeom>
          <a:ln w="12700">
            <a:miter lim="400000"/>
          </a:ln>
        </p:spPr>
        <p:txBody>
          <a:bodyPr lIns="45718" tIns="45718" rIns="45718" bIns="45718">
            <a:spAutoFit/>
          </a:bodyPr>
          <a:lstStyle>
            <a:lvl1pPr marL="266700" indent="-266700">
              <a:lnSpc>
                <a:spcPct val="120000"/>
              </a:lnSpc>
              <a:spcBef>
                <a:spcPts val="600"/>
              </a:spcBef>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关系操作符</a:t>
            </a:r>
          </a:p>
        </p:txBody>
      </p:sp>
      <p:sp>
        <p:nvSpPr>
          <p:cNvPr id="463" name="Shape 463"/>
          <p:cNvSpPr/>
          <p:nvPr/>
        </p:nvSpPr>
        <p:spPr>
          <a:xfrm>
            <a:off x="8074024" y="4782818"/>
            <a:ext cx="2474915" cy="624837"/>
          </a:xfrm>
          <a:prstGeom prst="rect">
            <a:avLst/>
          </a:prstGeom>
          <a:ln w="12700">
            <a:miter lim="400000"/>
          </a:ln>
        </p:spPr>
        <p:txBody>
          <a:bodyPr lIns="45718" tIns="45718" rIns="45718" bIns="45718">
            <a:spAutoFit/>
          </a:bodyPr>
          <a:lstStyle>
            <a:lvl1pPr marL="266700" indent="-266700">
              <a:lnSpc>
                <a:spcPct val="120000"/>
              </a:lnSpc>
              <a:spcBef>
                <a:spcPts val="600"/>
              </a:spcBef>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条件操作符</a:t>
            </a:r>
          </a:p>
        </p:txBody>
      </p:sp>
      <p:sp>
        <p:nvSpPr>
          <p:cNvPr id="464" name="Shape 464"/>
          <p:cNvSpPr/>
          <p:nvPr/>
        </p:nvSpPr>
        <p:spPr>
          <a:xfrm>
            <a:off x="8074024" y="4108131"/>
            <a:ext cx="3238155" cy="624837"/>
          </a:xfrm>
          <a:prstGeom prst="rect">
            <a:avLst/>
          </a:prstGeom>
          <a:ln w="12700">
            <a:miter lim="400000"/>
          </a:ln>
        </p:spPr>
        <p:txBody>
          <a:bodyPr lIns="45718" tIns="45718" rIns="45718" bIns="45718">
            <a:spAutoFit/>
          </a:bodyPr>
          <a:lstStyle>
            <a:lvl1pPr marL="266700" indent="-266700">
              <a:lnSpc>
                <a:spcPct val="120000"/>
              </a:lnSpc>
              <a:spcBef>
                <a:spcPts val="600"/>
              </a:spcBef>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逻辑与 逻辑或</a:t>
            </a:r>
          </a:p>
        </p:txBody>
      </p:sp>
      <p:sp>
        <p:nvSpPr>
          <p:cNvPr id="465" name="Shape 465"/>
          <p:cNvSpPr/>
          <p:nvPr/>
        </p:nvSpPr>
        <p:spPr>
          <a:xfrm>
            <a:off x="8074024" y="2052954"/>
            <a:ext cx="2474915" cy="624837"/>
          </a:xfrm>
          <a:prstGeom prst="rect">
            <a:avLst/>
          </a:prstGeom>
          <a:ln w="12700">
            <a:miter lim="400000"/>
          </a:ln>
        </p:spPr>
        <p:txBody>
          <a:bodyPr lIns="45718" tIns="45718" rIns="45718" bIns="45718">
            <a:spAutoFit/>
          </a:bodyPr>
          <a:lstStyle>
            <a:lvl1pPr marL="266700" indent="-266700">
              <a:lnSpc>
                <a:spcPct val="120000"/>
              </a:lnSpc>
              <a:spcBef>
                <a:spcPts val="600"/>
              </a:spcBef>
              <a:defRPr sz="3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逻辑非</a:t>
            </a:r>
          </a:p>
        </p:txBody>
      </p:sp>
      <p:sp>
        <p:nvSpPr>
          <p:cNvPr id="466" name="Shape 466"/>
          <p:cNvSpPr/>
          <p:nvPr/>
        </p:nvSpPr>
        <p:spPr>
          <a:xfrm>
            <a:off x="839314" y="2348706"/>
            <a:ext cx="6295316" cy="2631437"/>
          </a:xfrm>
          <a:prstGeom prst="rect">
            <a:avLst/>
          </a:prstGeom>
          <a:ln w="12700">
            <a:miter lim="400000"/>
          </a:ln>
        </p:spPr>
        <p:txBody>
          <a:bodyPr lIns="45718" tIns="45718" rIns="45718" bIns="45718">
            <a:spAutoFit/>
          </a:bodyPr>
          <a:lstStyle>
            <a:lvl1pPr>
              <a:defRPr sz="28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JavaScript中的运算符优先级是一套规则。该规则在计算表达式时控制运算符执行的顺序。具有较高优先级的运算符先于较低优先级的运算符执行。例如，乘法的执行先于加法。</a:t>
            </a:r>
          </a:p>
        </p:txBody>
      </p:sp>
      <p:pic>
        <p:nvPicPr>
          <p:cNvPr id="3" name="图片 2"/>
          <p:cNvPicPr>
            <a:picLocks noChangeAspect="1"/>
          </p:cNvPicPr>
          <p:nvPr/>
        </p:nvPicPr>
        <p:blipFill>
          <a:blip r:embed="rId1"/>
          <a:stretch>
            <a:fillRect/>
          </a:stretch>
        </p:blipFill>
        <p:spPr>
          <a:xfrm>
            <a:off x="1343660" y="4581525"/>
            <a:ext cx="5104765" cy="1743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Shape 484"/>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javascript操作符综合练习</a:t>
            </a:r>
          </a:p>
        </p:txBody>
      </p:sp>
      <p:sp>
        <p:nvSpPr>
          <p:cNvPr id="485" name="Shape 485"/>
          <p:cNvSpPr/>
          <p:nvPr/>
        </p:nvSpPr>
        <p:spPr>
          <a:xfrm>
            <a:off x="585787" y="1210787"/>
            <a:ext cx="8356601"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操作符综合练习</a:t>
            </a:r>
          </a:p>
        </p:txBody>
      </p:sp>
      <p:sp>
        <p:nvSpPr>
          <p:cNvPr id="486" name="Shape 486"/>
          <p:cNvSpPr/>
          <p:nvPr/>
        </p:nvSpPr>
        <p:spPr>
          <a:xfrm>
            <a:off x="1563447" y="2167533"/>
            <a:ext cx="7878944" cy="1031237"/>
          </a:xfrm>
          <a:prstGeom prst="rect">
            <a:avLst/>
          </a:prstGeom>
          <a:ln w="12700">
            <a:miter lim="400000"/>
          </a:ln>
        </p:spPr>
        <p:txBody>
          <a:bodyPr lIns="45718" tIns="45718" rIns="45718" bIns="45718">
            <a:spAutoFit/>
          </a:bodyPr>
          <a:lstStyle/>
          <a:p>
            <a:pPr marL="266700" indent="-266700">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变量year中存放的是年份值，判断变量是不是闰年</a:t>
            </a:r>
          </a:p>
          <a:p>
            <a:pPr marL="266700" indent="-266700">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pPr>
            <a:r>
              <a:t>假设闰年为true</a:t>
            </a:r>
          </a:p>
        </p:txBody>
      </p:sp>
      <p:sp>
        <p:nvSpPr>
          <p:cNvPr id="487" name="Shape 487"/>
          <p:cNvSpPr/>
          <p:nvPr/>
        </p:nvSpPr>
        <p:spPr>
          <a:xfrm>
            <a:off x="1600199" y="3644979"/>
            <a:ext cx="1388661" cy="485137"/>
          </a:xfrm>
          <a:prstGeom prst="rect">
            <a:avLst/>
          </a:prstGeom>
          <a:ln w="12700">
            <a:miter lim="400000"/>
          </a:ln>
        </p:spPr>
        <p:txBody>
          <a:bodyPr wrap="none" lIns="45718" tIns="45718" rIns="45718" bIns="45718">
            <a:spAutoFit/>
          </a:bodyPr>
          <a:lstStyle>
            <a:lvl1pPr marL="266700" indent="-266700">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var year;</a:t>
            </a:r>
          </a:p>
        </p:txBody>
      </p:sp>
      <p:sp>
        <p:nvSpPr>
          <p:cNvPr id="488" name="Shape 488"/>
          <p:cNvSpPr/>
          <p:nvPr/>
        </p:nvSpPr>
        <p:spPr>
          <a:xfrm>
            <a:off x="1550598" y="4765674"/>
            <a:ext cx="8323828" cy="561337"/>
          </a:xfrm>
          <a:prstGeom prst="rect">
            <a:avLst/>
          </a:prstGeom>
          <a:ln w="12700">
            <a:miter lim="400000"/>
          </a:ln>
        </p:spPr>
        <p:txBody>
          <a:bodyPr wrap="none" lIns="45718" tIns="45718" rIns="45718" bIns="45718">
            <a:spAutoFit/>
          </a:bodyPr>
          <a:lstStyle>
            <a:lvl1pPr marL="266700" indent="-266700">
              <a:defRPr sz="2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年份能够被4整除且不能被100整除，或者能够被400整除</a:t>
            </a:r>
          </a:p>
        </p:txBody>
      </p:sp>
      <p:sp>
        <p:nvSpPr>
          <p:cNvPr id="489" name="Shape 489"/>
          <p:cNvSpPr/>
          <p:nvPr/>
        </p:nvSpPr>
        <p:spPr>
          <a:xfrm>
            <a:off x="1619250" y="2683153"/>
            <a:ext cx="1020764" cy="2"/>
          </a:xfrm>
          <a:prstGeom prst="line">
            <a:avLst/>
          </a:prstGeom>
          <a:ln w="25400">
            <a:solidFill>
              <a:srgbClr val="FF0000"/>
            </a:solidFill>
          </a:ln>
        </p:spPr>
        <p:txBody>
          <a:bodyPr lIns="45718" tIns="45718" rIns="45718" bIns="45718"/>
          <a:lstStyle/>
          <a:p/>
        </p:txBody>
      </p:sp>
      <p:sp>
        <p:nvSpPr>
          <p:cNvPr id="490" name="Shape 490"/>
          <p:cNvSpPr/>
          <p:nvPr/>
        </p:nvSpPr>
        <p:spPr>
          <a:xfrm>
            <a:off x="4539455" y="5311137"/>
            <a:ext cx="449264" cy="2"/>
          </a:xfrm>
          <a:prstGeom prst="line">
            <a:avLst/>
          </a:prstGeom>
          <a:ln w="25400">
            <a:solidFill>
              <a:srgbClr val="FF0000"/>
            </a:solidFill>
          </a:ln>
        </p:spPr>
        <p:txBody>
          <a:bodyPr lIns="45718" tIns="45718" rIns="45718" bIns="45718"/>
          <a:lstStyle/>
          <a:p/>
        </p:txBody>
      </p:sp>
      <p:sp>
        <p:nvSpPr>
          <p:cNvPr id="491" name="Shape 491"/>
          <p:cNvSpPr/>
          <p:nvPr/>
        </p:nvSpPr>
        <p:spPr>
          <a:xfrm>
            <a:off x="3243261" y="5311137"/>
            <a:ext cx="225427" cy="2"/>
          </a:xfrm>
          <a:prstGeom prst="line">
            <a:avLst/>
          </a:prstGeom>
          <a:ln w="25400">
            <a:solidFill>
              <a:srgbClr val="FF0000"/>
            </a:solidFill>
          </a:ln>
        </p:spPr>
        <p:txBody>
          <a:bodyPr lIns="45718" tIns="45718" rIns="45718" bIns="45718"/>
          <a:lstStyle/>
          <a:p/>
        </p:txBody>
      </p:sp>
      <p:sp>
        <p:nvSpPr>
          <p:cNvPr id="492" name="Shape 492"/>
          <p:cNvSpPr/>
          <p:nvPr/>
        </p:nvSpPr>
        <p:spPr>
          <a:xfrm>
            <a:off x="6964361" y="5311137"/>
            <a:ext cx="585789" cy="2"/>
          </a:xfrm>
          <a:prstGeom prst="line">
            <a:avLst/>
          </a:prstGeom>
          <a:ln w="25400">
            <a:solidFill>
              <a:srgbClr val="FF0000"/>
            </a:solidFill>
          </a:ln>
        </p:spPr>
        <p:txBody>
          <a:bodyPr lIns="45718" tIns="45718" rIns="45718" bIns="45718"/>
          <a:lstStyle/>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489"/>
                                        </p:tgtEl>
                                        <p:attrNameLst>
                                          <p:attrName>style.visibility</p:attrName>
                                        </p:attrNameLst>
                                      </p:cBhvr>
                                      <p:to>
                                        <p:strVal val="visible"/>
                                      </p:to>
                                    </p:set>
                                    <p:animEffect transition="in" filter="wipe(left)">
                                      <p:cBhvr>
                                        <p:cTn id="7" dur="500"/>
                                        <p:tgtEl>
                                          <p:spTgt spid="489"/>
                                        </p:tgtEl>
                                      </p:cBhvr>
                                    </p:animEffect>
                                  </p:childTnLst>
                                </p:cTn>
                              </p:par>
                            </p:childTnLst>
                          </p:cTn>
                        </p:par>
                        <p:par>
                          <p:cTn id="8" fill="hold">
                            <p:stCondLst>
                              <p:cond delay="500"/>
                            </p:stCondLst>
                            <p:childTnLst>
                              <p:par>
                                <p:cTn id="9" presetID="22" presetClass="entr" presetSubtype="8" fill="hold" grpId="2" nodeType="afterEffect">
                                  <p:stCondLst>
                                    <p:cond delay="0"/>
                                  </p:stCondLst>
                                  <p:iterate type="el">
                                    <p:tmAbs val="0"/>
                                  </p:iterate>
                                  <p:childTnLst>
                                    <p:set>
                                      <p:cBhvr>
                                        <p:cTn id="10" dur="indefinite" fill="hold"/>
                                        <p:tgtEl>
                                          <p:spTgt spid="487"/>
                                        </p:tgtEl>
                                        <p:attrNameLst>
                                          <p:attrName>style.visibility</p:attrName>
                                        </p:attrNameLst>
                                      </p:cBhvr>
                                      <p:to>
                                        <p:strVal val="visible"/>
                                      </p:to>
                                    </p:set>
                                    <p:animEffect transition="in" filter="wipe(left)">
                                      <p:cBhvr>
                                        <p:cTn id="11" dur="500"/>
                                        <p:tgtEl>
                                          <p:spTgt spid="48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3" nodeType="clickEffect">
                                  <p:stCondLst>
                                    <p:cond delay="0"/>
                                  </p:stCondLst>
                                  <p:iterate type="el">
                                    <p:tmAbs val="0"/>
                                  </p:iterate>
                                  <p:childTnLst>
                                    <p:set>
                                      <p:cBhvr>
                                        <p:cTn id="15" dur="indefinite" fill="hold"/>
                                        <p:tgtEl>
                                          <p:spTgt spid="488"/>
                                        </p:tgtEl>
                                        <p:attrNameLst>
                                          <p:attrName>style.visibility</p:attrName>
                                        </p:attrNameLst>
                                      </p:cBhvr>
                                      <p:to>
                                        <p:strVal val="visible"/>
                                      </p:to>
                                    </p:set>
                                    <p:animEffect transition="in" filter="wipe(left)">
                                      <p:cBhvr>
                                        <p:cTn id="16" dur="500"/>
                                        <p:tgtEl>
                                          <p:spTgt spid="4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4" nodeType="clickEffect">
                                  <p:stCondLst>
                                    <p:cond delay="0"/>
                                  </p:stCondLst>
                                  <p:iterate type="el">
                                    <p:tmAbs val="0"/>
                                  </p:iterate>
                                  <p:childTnLst>
                                    <p:set>
                                      <p:cBhvr>
                                        <p:cTn id="20" dur="indefinite" fill="hold"/>
                                        <p:tgtEl>
                                          <p:spTgt spid="490"/>
                                        </p:tgtEl>
                                        <p:attrNameLst>
                                          <p:attrName>style.visibility</p:attrName>
                                        </p:attrNameLst>
                                      </p:cBhvr>
                                      <p:to>
                                        <p:strVal val="visible"/>
                                      </p:to>
                                    </p:set>
                                    <p:animEffect transition="in" filter="wipe(left)">
                                      <p:cBhvr>
                                        <p:cTn id="21" dur="500"/>
                                        <p:tgtEl>
                                          <p:spTgt spid="4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5" nodeType="clickEffect">
                                  <p:stCondLst>
                                    <p:cond delay="0"/>
                                  </p:stCondLst>
                                  <p:iterate type="el">
                                    <p:tmAbs val="0"/>
                                  </p:iterate>
                                  <p:childTnLst>
                                    <p:set>
                                      <p:cBhvr>
                                        <p:cTn id="25" dur="indefinite" fill="hold"/>
                                        <p:tgtEl>
                                          <p:spTgt spid="491"/>
                                        </p:tgtEl>
                                        <p:attrNameLst>
                                          <p:attrName>style.visibility</p:attrName>
                                        </p:attrNameLst>
                                      </p:cBhvr>
                                      <p:to>
                                        <p:strVal val="visible"/>
                                      </p:to>
                                    </p:set>
                                    <p:animEffect transition="in" filter="wipe(left)">
                                      <p:cBhvr>
                                        <p:cTn id="26" dur="500"/>
                                        <p:tgtEl>
                                          <p:spTgt spid="4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6" nodeType="clickEffect">
                                  <p:stCondLst>
                                    <p:cond delay="0"/>
                                  </p:stCondLst>
                                  <p:iterate type="el">
                                    <p:tmAbs val="0"/>
                                  </p:iterate>
                                  <p:childTnLst>
                                    <p:set>
                                      <p:cBhvr>
                                        <p:cTn id="30" dur="indefinite" fill="hold"/>
                                        <p:tgtEl>
                                          <p:spTgt spid="492"/>
                                        </p:tgtEl>
                                        <p:attrNameLst>
                                          <p:attrName>style.visibility</p:attrName>
                                        </p:attrNameLst>
                                      </p:cBhvr>
                                      <p:to>
                                        <p:strVal val="visible"/>
                                      </p:to>
                                    </p:set>
                                    <p:animEffect transition="in" filter="wipe(left)">
                                      <p:cBhvr>
                                        <p:cTn id="31"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487" grpId="2" animBg="1" advAuto="0"/>
      <p:bldP spid="489" grpId="1" animBg="1" advAuto="0"/>
      <p:bldP spid="488" grpId="3" animBg="1" advAuto="0"/>
      <p:bldP spid="490" grpId="4" animBg="1" advAuto="0"/>
      <p:bldP spid="492" grpId="6" animBg="1" advAuto="0"/>
      <p:bldP spid="491" grpId="5"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hape 468"/>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javascript括号</a:t>
            </a:r>
          </a:p>
        </p:txBody>
      </p:sp>
      <p:sp>
        <p:nvSpPr>
          <p:cNvPr id="469" name="Shape 469"/>
          <p:cNvSpPr/>
          <p:nvPr/>
        </p:nvSpPr>
        <p:spPr>
          <a:xfrm>
            <a:off x="844550" y="1257299"/>
            <a:ext cx="8356600" cy="510537"/>
          </a:xfrm>
          <a:prstGeom prst="rect">
            <a:avLst/>
          </a:prstGeom>
          <a:ln w="12700">
            <a:miter lim="400000"/>
          </a:ln>
        </p:spPr>
        <p:txBody>
          <a:bodyPr lIns="45718" tIns="45718" rIns="45718" bIns="45718">
            <a:spAutoFit/>
          </a:bodyPr>
          <a:lstStyle>
            <a:lvl1pPr marL="266700" indent="-266700">
              <a:lnSpc>
                <a:spcPct val="150000"/>
              </a:lnSpc>
              <a:spcBef>
                <a:spcPts val="600"/>
              </a:spcBef>
              <a:buSzPct val="100000"/>
              <a:buFont typeface="Wingdings" panose="05000000000000000000"/>
              <a:buChar char="●"/>
              <a:defRPr sz="24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操作符</a:t>
            </a:r>
          </a:p>
        </p:txBody>
      </p:sp>
      <p:sp>
        <p:nvSpPr>
          <p:cNvPr id="470" name="Shape 470"/>
          <p:cNvSpPr/>
          <p:nvPr/>
        </p:nvSpPr>
        <p:spPr>
          <a:xfrm>
            <a:off x="4954587" y="2273299"/>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中括号</a:t>
            </a:r>
          </a:p>
        </p:txBody>
      </p:sp>
      <p:sp>
        <p:nvSpPr>
          <p:cNvPr id="471" name="Shape 471"/>
          <p:cNvSpPr/>
          <p:nvPr/>
        </p:nvSpPr>
        <p:spPr>
          <a:xfrm>
            <a:off x="2165349" y="2273299"/>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小括号</a:t>
            </a:r>
          </a:p>
        </p:txBody>
      </p:sp>
      <p:sp>
        <p:nvSpPr>
          <p:cNvPr id="472" name="Shape 472"/>
          <p:cNvSpPr/>
          <p:nvPr/>
        </p:nvSpPr>
        <p:spPr>
          <a:xfrm>
            <a:off x="7648574" y="2273299"/>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大括号</a:t>
            </a:r>
          </a:p>
        </p:txBody>
      </p:sp>
      <p:sp>
        <p:nvSpPr>
          <p:cNvPr id="473" name="Shape 473"/>
          <p:cNvSpPr/>
          <p:nvPr/>
        </p:nvSpPr>
        <p:spPr>
          <a:xfrm>
            <a:off x="5869780" y="5175249"/>
            <a:ext cx="7137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数组</a:t>
            </a:r>
          </a:p>
        </p:txBody>
      </p:sp>
      <p:sp>
        <p:nvSpPr>
          <p:cNvPr id="474" name="Shape 474"/>
          <p:cNvSpPr/>
          <p:nvPr/>
        </p:nvSpPr>
        <p:spPr>
          <a:xfrm>
            <a:off x="2601911" y="5173662"/>
            <a:ext cx="16281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提升优先级</a:t>
            </a:r>
          </a:p>
        </p:txBody>
      </p:sp>
      <p:sp>
        <p:nvSpPr>
          <p:cNvPr id="475" name="Shape 475"/>
          <p:cNvSpPr/>
          <p:nvPr/>
        </p:nvSpPr>
        <p:spPr>
          <a:xfrm>
            <a:off x="8570911" y="5173662"/>
            <a:ext cx="7137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对象</a:t>
            </a:r>
          </a:p>
        </p:txBody>
      </p:sp>
      <p:sp>
        <p:nvSpPr>
          <p:cNvPr id="476" name="Shape 476"/>
          <p:cNvSpPr/>
          <p:nvPr/>
        </p:nvSpPr>
        <p:spPr>
          <a:xfrm>
            <a:off x="1370012" y="3289299"/>
            <a:ext cx="3914137" cy="548637"/>
          </a:xfrm>
          <a:prstGeom prst="rect">
            <a:avLst/>
          </a:prstGeom>
          <a:ln w="12700">
            <a:miter lim="400000"/>
          </a:ln>
        </p:spPr>
        <p:txBody>
          <a:bodyPr wrap="none" lIns="45718" tIns="45718" rIns="45718" bIns="45718">
            <a:spAutoFit/>
          </a:bodyPr>
          <a:lstStyle>
            <a:lvl1pPr marL="266700" indent="-266700">
              <a:defRPr sz="25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在数学中，我们这样书写：</a:t>
            </a:r>
          </a:p>
        </p:txBody>
      </p:sp>
      <p:sp>
        <p:nvSpPr>
          <p:cNvPr id="477" name="Shape 477"/>
          <p:cNvSpPr/>
          <p:nvPr/>
        </p:nvSpPr>
        <p:spPr>
          <a:xfrm>
            <a:off x="6380162" y="3289299"/>
            <a:ext cx="3554314" cy="447037"/>
          </a:xfrm>
          <a:prstGeom prst="rect">
            <a:avLst/>
          </a:prstGeom>
          <a:ln w="12700">
            <a:miter lim="400000"/>
          </a:ln>
        </p:spPr>
        <p:txBody>
          <a:bodyPr wrap="none" lIns="45718" tIns="45718" rIns="45718" bIns="45718">
            <a:spAutoFit/>
          </a:bodyPr>
          <a:lstStyle>
            <a:lvl1pPr marL="266700" indent="-266700">
              <a:defRPr sz="25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y=(x+2)*{[(4-x)*3-8]/4+3}</a:t>
            </a:r>
          </a:p>
        </p:txBody>
      </p:sp>
      <p:sp>
        <p:nvSpPr>
          <p:cNvPr id="478" name="Shape 478"/>
          <p:cNvSpPr/>
          <p:nvPr/>
        </p:nvSpPr>
        <p:spPr>
          <a:xfrm>
            <a:off x="6400799" y="4065587"/>
            <a:ext cx="3588731" cy="447037"/>
          </a:xfrm>
          <a:prstGeom prst="rect">
            <a:avLst/>
          </a:prstGeom>
          <a:ln w="12700">
            <a:miter lim="400000"/>
          </a:ln>
        </p:spPr>
        <p:txBody>
          <a:bodyPr wrap="none" lIns="45718" tIns="45718" rIns="45718" bIns="45718">
            <a:spAutoFit/>
          </a:bodyPr>
          <a:lstStyle>
            <a:lvl1pPr marL="266700" indent="-266700">
              <a:defRPr sz="25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y=(x+2)*(((4-x)*3-8)/4+3)</a:t>
            </a:r>
          </a:p>
        </p:txBody>
      </p:sp>
      <p:sp>
        <p:nvSpPr>
          <p:cNvPr id="479" name="Shape 479"/>
          <p:cNvSpPr/>
          <p:nvPr/>
        </p:nvSpPr>
        <p:spPr>
          <a:xfrm>
            <a:off x="1381124" y="4027487"/>
            <a:ext cx="4710213" cy="548637"/>
          </a:xfrm>
          <a:prstGeom prst="rect">
            <a:avLst/>
          </a:prstGeom>
          <a:ln w="12700">
            <a:miter lim="400000"/>
          </a:ln>
        </p:spPr>
        <p:txBody>
          <a:bodyPr wrap="none" lIns="45718" tIns="45718" rIns="45718" bIns="45718">
            <a:spAutoFit/>
          </a:bodyPr>
          <a:lstStyle>
            <a:lvl1pPr marL="266700" indent="-266700">
              <a:defRPr sz="25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在Javascript中，我们这样书写：</a:t>
            </a:r>
          </a:p>
        </p:txBody>
      </p:sp>
      <p:sp>
        <p:nvSpPr>
          <p:cNvPr id="480" name="Shape 480"/>
          <p:cNvSpPr/>
          <p:nvPr/>
        </p:nvSpPr>
        <p:spPr>
          <a:xfrm>
            <a:off x="4814092" y="5172074"/>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中括号</a:t>
            </a:r>
          </a:p>
        </p:txBody>
      </p:sp>
      <p:sp>
        <p:nvSpPr>
          <p:cNvPr id="481" name="Shape 481"/>
          <p:cNvSpPr/>
          <p:nvPr/>
        </p:nvSpPr>
        <p:spPr>
          <a:xfrm>
            <a:off x="1541462" y="5173662"/>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小括号</a:t>
            </a:r>
          </a:p>
        </p:txBody>
      </p:sp>
      <p:sp>
        <p:nvSpPr>
          <p:cNvPr id="482" name="Shape 482"/>
          <p:cNvSpPr/>
          <p:nvPr/>
        </p:nvSpPr>
        <p:spPr>
          <a:xfrm>
            <a:off x="7381874" y="5173662"/>
            <a:ext cx="1018537" cy="510537"/>
          </a:xfrm>
          <a:prstGeom prst="rect">
            <a:avLst/>
          </a:prstGeom>
          <a:ln w="12700">
            <a:miter lim="400000"/>
          </a:ln>
        </p:spPr>
        <p:txBody>
          <a:bodyPr wrap="none" lIns="45718" tIns="45718" rIns="45718" bIns="45718">
            <a:spAutoFit/>
          </a:bodyPr>
          <a:lstStyle>
            <a:lvl1pPr marL="266700" indent="-266700">
              <a:defRPr sz="24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大括号</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476"/>
                                        </p:tgtEl>
                                        <p:attrNameLst>
                                          <p:attrName>style.visibility</p:attrName>
                                        </p:attrNameLst>
                                      </p:cBhvr>
                                      <p:to>
                                        <p:strVal val="visible"/>
                                      </p:to>
                                    </p:set>
                                    <p:animEffect transition="in" filter="wipe(left)">
                                      <p:cBhvr>
                                        <p:cTn id="7" dur="500"/>
                                        <p:tgtEl>
                                          <p:spTgt spid="476"/>
                                        </p:tgtEl>
                                      </p:cBhvr>
                                    </p:animEffect>
                                  </p:childTnLst>
                                </p:cTn>
                              </p:par>
                            </p:childTnLst>
                          </p:cTn>
                        </p:par>
                        <p:par>
                          <p:cTn id="8" fill="hold">
                            <p:stCondLst>
                              <p:cond delay="500"/>
                            </p:stCondLst>
                            <p:childTnLst>
                              <p:par>
                                <p:cTn id="9" presetID="22" presetClass="entr" presetSubtype="8" fill="hold" grpId="2" nodeType="afterEffect">
                                  <p:stCondLst>
                                    <p:cond delay="0"/>
                                  </p:stCondLst>
                                  <p:iterate type="el">
                                    <p:tmAbs val="0"/>
                                  </p:iterate>
                                  <p:childTnLst>
                                    <p:set>
                                      <p:cBhvr>
                                        <p:cTn id="10" dur="indefinite" fill="hold"/>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3" nodeType="clickEffect">
                                  <p:stCondLst>
                                    <p:cond delay="0"/>
                                  </p:stCondLst>
                                  <p:iterate type="el">
                                    <p:tmAbs val="0"/>
                                  </p:iterate>
                                  <p:childTnLst>
                                    <p:set>
                                      <p:cBhvr>
                                        <p:cTn id="15" dur="indefinite" fill="hold"/>
                                        <p:tgtEl>
                                          <p:spTgt spid="479"/>
                                        </p:tgtEl>
                                        <p:attrNameLst>
                                          <p:attrName>style.visibility</p:attrName>
                                        </p:attrNameLst>
                                      </p:cBhvr>
                                      <p:to>
                                        <p:strVal val="visible"/>
                                      </p:to>
                                    </p:set>
                                    <p:animEffect transition="in" filter="wipe(left)">
                                      <p:cBhvr>
                                        <p:cTn id="16" dur="500"/>
                                        <p:tgtEl>
                                          <p:spTgt spid="479"/>
                                        </p:tgtEl>
                                      </p:cBhvr>
                                    </p:animEffect>
                                  </p:childTnLst>
                                </p:cTn>
                              </p:par>
                            </p:childTnLst>
                          </p:cTn>
                        </p:par>
                        <p:par>
                          <p:cTn id="17" fill="hold">
                            <p:stCondLst>
                              <p:cond delay="500"/>
                            </p:stCondLst>
                            <p:childTnLst>
                              <p:par>
                                <p:cTn id="18" presetID="22" presetClass="entr" presetSubtype="8" fill="hold" grpId="4" nodeType="afterEffect">
                                  <p:stCondLst>
                                    <p:cond delay="0"/>
                                  </p:stCondLst>
                                  <p:iterate type="el">
                                    <p:tmAbs val="0"/>
                                  </p:iterate>
                                  <p:childTnLst>
                                    <p:set>
                                      <p:cBhvr>
                                        <p:cTn id="19" dur="indefinite" fill="hold"/>
                                        <p:tgtEl>
                                          <p:spTgt spid="478"/>
                                        </p:tgtEl>
                                        <p:attrNameLst>
                                          <p:attrName>style.visibility</p:attrName>
                                        </p:attrNameLst>
                                      </p:cBhvr>
                                      <p:to>
                                        <p:strVal val="visible"/>
                                      </p:to>
                                    </p:set>
                                    <p:animEffect transition="in" filter="wipe(left)">
                                      <p:cBhvr>
                                        <p:cTn id="20" dur="500"/>
                                        <p:tgtEl>
                                          <p:spTgt spid="47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5" nodeType="clickEffect">
                                  <p:stCondLst>
                                    <p:cond delay="0"/>
                                  </p:stCondLst>
                                  <p:iterate type="el">
                                    <p:tmAbs val="0"/>
                                  </p:iterate>
                                  <p:childTnLst>
                                    <p:set>
                                      <p:cBhvr>
                                        <p:cTn id="24" dur="indefinite" fill="hold"/>
                                        <p:tgtEl>
                                          <p:spTgt spid="473"/>
                                        </p:tgtEl>
                                        <p:attrNameLst>
                                          <p:attrName>style.visibility</p:attrName>
                                        </p:attrNameLst>
                                      </p:cBhvr>
                                      <p:to>
                                        <p:strVal val="visible"/>
                                      </p:to>
                                    </p:set>
                                    <p:animEffect transition="in" filter="dissolve">
                                      <p:cBhvr>
                                        <p:cTn id="25" dur="500"/>
                                        <p:tgtEl>
                                          <p:spTgt spid="473"/>
                                        </p:tgtEl>
                                      </p:cBhvr>
                                    </p:animEffect>
                                  </p:childTnLst>
                                </p:cTn>
                              </p:par>
                            </p:childTnLst>
                          </p:cTn>
                        </p:par>
                        <p:par>
                          <p:cTn id="26" fill="hold">
                            <p:stCondLst>
                              <p:cond delay="500"/>
                            </p:stCondLst>
                            <p:childTnLst>
                              <p:par>
                                <p:cTn id="27" presetID="9" presetClass="entr" presetSubtype="0" fill="hold" grpId="6" nodeType="afterEffect">
                                  <p:stCondLst>
                                    <p:cond delay="0"/>
                                  </p:stCondLst>
                                  <p:iterate type="el">
                                    <p:tmAbs val="0"/>
                                  </p:iterate>
                                  <p:childTnLst>
                                    <p:set>
                                      <p:cBhvr>
                                        <p:cTn id="28" dur="indefinite" fill="hold"/>
                                        <p:tgtEl>
                                          <p:spTgt spid="474"/>
                                        </p:tgtEl>
                                        <p:attrNameLst>
                                          <p:attrName>style.visibility</p:attrName>
                                        </p:attrNameLst>
                                      </p:cBhvr>
                                      <p:to>
                                        <p:strVal val="visible"/>
                                      </p:to>
                                    </p:set>
                                    <p:animEffect transition="in" filter="dissolve">
                                      <p:cBhvr>
                                        <p:cTn id="29" dur="500"/>
                                        <p:tgtEl>
                                          <p:spTgt spid="474"/>
                                        </p:tgtEl>
                                      </p:cBhvr>
                                    </p:animEffect>
                                  </p:childTnLst>
                                </p:cTn>
                              </p:par>
                            </p:childTnLst>
                          </p:cTn>
                        </p:par>
                        <p:par>
                          <p:cTn id="30" fill="hold">
                            <p:stCondLst>
                              <p:cond delay="1000"/>
                            </p:stCondLst>
                            <p:childTnLst>
                              <p:par>
                                <p:cTn id="31" presetID="9" presetClass="entr" presetSubtype="0" fill="hold" grpId="7" nodeType="afterEffect">
                                  <p:stCondLst>
                                    <p:cond delay="0"/>
                                  </p:stCondLst>
                                  <p:iterate type="el">
                                    <p:tmAbs val="0"/>
                                  </p:iterate>
                                  <p:childTnLst>
                                    <p:set>
                                      <p:cBhvr>
                                        <p:cTn id="32" dur="indefinite" fill="hold"/>
                                        <p:tgtEl>
                                          <p:spTgt spid="475"/>
                                        </p:tgtEl>
                                        <p:attrNameLst>
                                          <p:attrName>style.visibility</p:attrName>
                                        </p:attrNameLst>
                                      </p:cBhvr>
                                      <p:to>
                                        <p:strVal val="visible"/>
                                      </p:to>
                                    </p:set>
                                    <p:animEffect transition="in" filter="dissolve">
                                      <p:cBhvr>
                                        <p:cTn id="33" dur="500"/>
                                        <p:tgtEl>
                                          <p:spTgt spid="475"/>
                                        </p:tgtEl>
                                      </p:cBhvr>
                                    </p:animEffect>
                                  </p:childTnLst>
                                </p:cTn>
                              </p:par>
                            </p:childTnLst>
                          </p:cTn>
                        </p:par>
                        <p:par>
                          <p:cTn id="34" fill="hold">
                            <p:stCondLst>
                              <p:cond delay="1500"/>
                            </p:stCondLst>
                            <p:childTnLst>
                              <p:par>
                                <p:cTn id="35" presetID="9" presetClass="entr" presetSubtype="0" fill="hold" grpId="8" nodeType="afterEffect">
                                  <p:stCondLst>
                                    <p:cond delay="0"/>
                                  </p:stCondLst>
                                  <p:iterate type="el">
                                    <p:tmAbs val="0"/>
                                  </p:iterate>
                                  <p:childTnLst>
                                    <p:set>
                                      <p:cBhvr>
                                        <p:cTn id="36" dur="indefinite" fill="hold"/>
                                        <p:tgtEl>
                                          <p:spTgt spid="480"/>
                                        </p:tgtEl>
                                        <p:attrNameLst>
                                          <p:attrName>style.visibility</p:attrName>
                                        </p:attrNameLst>
                                      </p:cBhvr>
                                      <p:to>
                                        <p:strVal val="visible"/>
                                      </p:to>
                                    </p:set>
                                    <p:animEffect transition="in" filter="dissolve">
                                      <p:cBhvr>
                                        <p:cTn id="37" dur="500"/>
                                        <p:tgtEl>
                                          <p:spTgt spid="480"/>
                                        </p:tgtEl>
                                      </p:cBhvr>
                                    </p:animEffect>
                                  </p:childTnLst>
                                </p:cTn>
                              </p:par>
                            </p:childTnLst>
                          </p:cTn>
                        </p:par>
                        <p:par>
                          <p:cTn id="38" fill="hold">
                            <p:stCondLst>
                              <p:cond delay="2000"/>
                            </p:stCondLst>
                            <p:childTnLst>
                              <p:par>
                                <p:cTn id="39" presetID="9" presetClass="entr" presetSubtype="0" fill="hold" grpId="9" nodeType="afterEffect">
                                  <p:stCondLst>
                                    <p:cond delay="0"/>
                                  </p:stCondLst>
                                  <p:iterate type="el">
                                    <p:tmAbs val="0"/>
                                  </p:iterate>
                                  <p:childTnLst>
                                    <p:set>
                                      <p:cBhvr>
                                        <p:cTn id="40" dur="indefinite" fill="hold"/>
                                        <p:tgtEl>
                                          <p:spTgt spid="481"/>
                                        </p:tgtEl>
                                        <p:attrNameLst>
                                          <p:attrName>style.visibility</p:attrName>
                                        </p:attrNameLst>
                                      </p:cBhvr>
                                      <p:to>
                                        <p:strVal val="visible"/>
                                      </p:to>
                                    </p:set>
                                    <p:animEffect transition="in" filter="dissolve">
                                      <p:cBhvr>
                                        <p:cTn id="41" dur="500"/>
                                        <p:tgtEl>
                                          <p:spTgt spid="481"/>
                                        </p:tgtEl>
                                      </p:cBhvr>
                                    </p:animEffect>
                                  </p:childTnLst>
                                </p:cTn>
                              </p:par>
                            </p:childTnLst>
                          </p:cTn>
                        </p:par>
                        <p:par>
                          <p:cTn id="42" fill="hold">
                            <p:stCondLst>
                              <p:cond delay="2500"/>
                            </p:stCondLst>
                            <p:childTnLst>
                              <p:par>
                                <p:cTn id="43" presetID="9" presetClass="entr" presetSubtype="0" fill="hold" grpId="10" nodeType="afterEffect">
                                  <p:stCondLst>
                                    <p:cond delay="0"/>
                                  </p:stCondLst>
                                  <p:iterate type="el">
                                    <p:tmAbs val="0"/>
                                  </p:iterate>
                                  <p:childTnLst>
                                    <p:set>
                                      <p:cBhvr>
                                        <p:cTn id="44" dur="indefinite" fill="hold"/>
                                        <p:tgtEl>
                                          <p:spTgt spid="482"/>
                                        </p:tgtEl>
                                        <p:attrNameLst>
                                          <p:attrName>style.visibility</p:attrName>
                                        </p:attrNameLst>
                                      </p:cBhvr>
                                      <p:to>
                                        <p:strVal val="visible"/>
                                      </p:to>
                                    </p:set>
                                    <p:animEffect transition="in" filter="dissolve">
                                      <p:cBhvr>
                                        <p:cTn id="45" dur="5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477" grpId="2" animBg="1" advAuto="0"/>
      <p:bldP spid="480" grpId="8" animBg="1" advAuto="0"/>
      <p:bldP spid="481" grpId="9" animBg="1" advAuto="0"/>
      <p:bldP spid="473" grpId="5" animBg="1" advAuto="0"/>
      <p:bldP spid="479" grpId="3" animBg="1" advAuto="0"/>
      <p:bldP spid="478" grpId="4" animBg="1" advAuto="0"/>
      <p:bldP spid="482" grpId="10" animBg="1" advAuto="0"/>
      <p:bldP spid="476" grpId="1" animBg="1" advAuto="0"/>
      <p:bldP spid="474" grpId="6" animBg="1" advAuto="0"/>
      <p:bldP spid="475" grpId="7"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Shape 499"/>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javascript注释</a:t>
            </a:r>
          </a:p>
        </p:txBody>
      </p:sp>
      <p:sp>
        <p:nvSpPr>
          <p:cNvPr id="500" name="Shape 500"/>
          <p:cNvSpPr/>
          <p:nvPr/>
        </p:nvSpPr>
        <p:spPr>
          <a:xfrm>
            <a:off x="1098549" y="2514599"/>
            <a:ext cx="7434265" cy="1158237"/>
          </a:xfrm>
          <a:prstGeom prst="rect">
            <a:avLst/>
          </a:prstGeom>
          <a:ln w="12700">
            <a:miter lim="400000"/>
          </a:ln>
        </p:spPr>
        <p:txBody>
          <a:bodyPr lIns="45718" tIns="45718" rIns="45718" bIns="45718">
            <a:spAutoFit/>
          </a:bodyPr>
          <a:lstStyle>
            <a:lvl1pPr>
              <a:defRPr sz="6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r>
              <a:t>练习今天所学知识点</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p:nvPr>
            <p:ph type="title" idx="4294967295"/>
          </p:nvPr>
        </p:nvSpPr>
        <p:spPr>
          <a:xfrm>
            <a:off x="0" y="3214370"/>
            <a:ext cx="10366375" cy="1471930"/>
          </a:xfrm>
          <a:prstGeom prst="rect">
            <a:avLst/>
          </a:prstGeom>
        </p:spPr>
        <p:txBody>
          <a:bodyPr/>
          <a:lstStyle>
            <a:lvl1pPr marL="0" indent="0" algn="ctr">
              <a:defRPr sz="5400">
                <a:latin typeface="黑体" panose="02010609060101010101" charset="-122"/>
                <a:ea typeface="黑体" panose="02010609060101010101" charset="-122"/>
                <a:cs typeface="黑体" panose="02010609060101010101" charset="-122"/>
                <a:sym typeface="黑体" panose="02010609060101010101" charset="-122"/>
              </a:defRPr>
            </a:lvl1pPr>
          </a:lstStyle>
          <a:p>
            <a:r>
              <a:t>谢 谢</a:t>
            </a: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javascript历史</a:t>
            </a:r>
          </a:p>
        </p:txBody>
      </p:sp>
      <p:sp>
        <p:nvSpPr>
          <p:cNvPr id="95" name="Shape 95"/>
          <p:cNvSpPr/>
          <p:nvPr/>
        </p:nvSpPr>
        <p:spPr>
          <a:xfrm>
            <a:off x="922256" y="1433110"/>
            <a:ext cx="10379238" cy="3930650"/>
          </a:xfrm>
          <a:prstGeom prst="rect">
            <a:avLst/>
          </a:prstGeom>
          <a:ln w="12700">
            <a:miter lim="400000"/>
          </a:ln>
        </p:spPr>
        <p:txBody>
          <a:bodyPr lIns="45718" tIns="45718" rIns="45718" bIns="45718">
            <a:spAutoFit/>
          </a:body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1、JavaScript语言最初称为LiveScript语言，是由Netscape（网景）公司为Netscape Navigator 2.0开发的脚本语言。希望借助流行的Java使LiveScript流行起来，因此改名为JavaScript。</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2、Microsoft在IE3.0中引入了JavaScript。因为Microsoft没有授权使用JavaScript商标，因此将其改名为Jscript。</a:t>
            </a: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endParaRPr sz="2800"/>
          </a:p>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sz="2800"/>
              <a:t>3、Adobe</a:t>
            </a:r>
            <a:r>
              <a:rPr lang="zh-CN" sz="2800">
                <a:ea typeface="宋体" panose="02010600030101010101" pitchFamily="2" charset="-122"/>
              </a:rPr>
              <a:t>公司为其Flash产品开发的ActionScript（简称AS），是运用在flash上的脚本语言。</a:t>
            </a:r>
            <a:endParaRPr lang="zh-CN" sz="2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title" idx="4294967295"/>
          </p:nvPr>
        </p:nvSpPr>
        <p:spPr>
          <a:xfrm>
            <a:off x="1215390" y="45720"/>
            <a:ext cx="10976610" cy="864235"/>
          </a:xfrm>
          <a:prstGeom prst="rect">
            <a:avLst/>
          </a:prstGeom>
        </p:spPr>
        <p:txBody>
          <a:bodyPr/>
          <a:lstStyle>
            <a:lvl1pPr marL="914400" indent="-914400">
              <a:defRPr sz="32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javascript历史</a:t>
            </a:r>
          </a:p>
        </p:txBody>
      </p:sp>
      <p:sp>
        <p:nvSpPr>
          <p:cNvPr id="98" name="Shape 98"/>
          <p:cNvSpPr/>
          <p:nvPr/>
        </p:nvSpPr>
        <p:spPr>
          <a:xfrm>
            <a:off x="767715" y="4004945"/>
            <a:ext cx="10669270" cy="2040890"/>
          </a:xfrm>
          <a:prstGeom prst="rect">
            <a:avLst/>
          </a:prstGeom>
          <a:ln w="12700">
            <a:miter lim="400000"/>
          </a:ln>
        </p:spPr>
        <p:txBody>
          <a:bodyPr wrap="square"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r>
              <a:rPr lang="en-US" sz="3200"/>
              <a:t>5</a:t>
            </a:r>
            <a:r>
              <a:rPr sz="3200"/>
              <a:t>、各浏览器中的脚本是对ECMA－262语言规范的具体实现。Navigator中，ECMAScript的实现称之JavaScript，而IE中称之为Jscript，</a:t>
            </a:r>
            <a:r>
              <a:rPr lang="zh-CN" sz="3200">
                <a:ea typeface="宋体" panose="02010600030101010101" pitchFamily="2" charset="-122"/>
              </a:rPr>
              <a:t>在Flash 开发中称之为 ActionScript， </a:t>
            </a:r>
            <a:r>
              <a:rPr sz="3200"/>
              <a:t>这些都是对ECMAScript的具体实现。</a:t>
            </a:r>
            <a:endParaRPr sz="3200"/>
          </a:p>
        </p:txBody>
      </p:sp>
      <p:sp>
        <p:nvSpPr>
          <p:cNvPr id="3" name="Shape 98"/>
          <p:cNvSpPr/>
          <p:nvPr/>
        </p:nvSpPr>
        <p:spPr>
          <a:xfrm>
            <a:off x="695960" y="1268730"/>
            <a:ext cx="10807065" cy="2528570"/>
          </a:xfrm>
          <a:prstGeom prst="rect">
            <a:avLst/>
          </a:prstGeom>
          <a:ln w="12700">
            <a:miter lim="400000"/>
          </a:ln>
        </p:spPr>
        <p:txBody>
          <a:bodyPr wrap="square" lIns="45718" tIns="45718" rIns="45718" bIns="45718">
            <a:spAutoFit/>
          </a:bodyPr>
          <a:lstStyle>
            <a:lvl1pPr>
              <a:defRPr sz="2600">
                <a:latin typeface="Microsoft Sans Serif" panose="020B0604020202020204"/>
                <a:ea typeface="Microsoft Sans Serif" panose="020B0604020202020204"/>
                <a:cs typeface="Microsoft Sans Serif" panose="020B0604020202020204"/>
                <a:sym typeface="Microsoft Sans Serif" panose="020B0604020202020204"/>
              </a:defRPr>
            </a:lvl1pPr>
          </a:lstStyle>
          <a:p>
            <a:pPr>
              <a:defRPr sz="2600">
                <a:latin typeface="Microsoft Sans Serif" panose="020B0604020202020204"/>
                <a:ea typeface="Microsoft Sans Serif" panose="020B0604020202020204"/>
                <a:cs typeface="Microsoft Sans Serif" panose="020B0604020202020204"/>
                <a:sym typeface="Microsoft Sans Serif" panose="020B0604020202020204"/>
              </a:defRPr>
            </a:pPr>
            <a:r>
              <a:rPr lang="en-US" sz="3200"/>
              <a:t>4</a:t>
            </a:r>
            <a:r>
              <a:rPr sz="3200"/>
              <a:t>、</a:t>
            </a:r>
            <a:r>
              <a:rPr sz="3200">
                <a:sym typeface="+mn-ea"/>
              </a:rPr>
              <a:t>1997年，JavaScript 1.1被提交到ECMA(欧洲计算机制造商协会)。并在1997.6ECMA制定了第一个正式语言规范ECMA－262，并命名为ECMAScript。</a:t>
            </a:r>
            <a:r>
              <a:rPr lang="zh-CN" sz="3200">
                <a:ea typeface="宋体" panose="02010600030101010101" pitchFamily="2" charset="-122"/>
                <a:sym typeface="+mn-ea"/>
              </a:rPr>
              <a:t>所以说</a:t>
            </a:r>
            <a:r>
              <a:rPr sz="3200">
                <a:sym typeface="+mn-ea"/>
              </a:rPr>
              <a:t>ECMAScript 不是一种编程语言，仅仅是一种脚本语言规范</a:t>
            </a:r>
            <a:r>
              <a:rPr lang="zh-CN" sz="3200">
                <a:ea typeface="宋体" panose="02010600030101010101" pitchFamily="2" charset="-122"/>
                <a:sym typeface="+mn-ea"/>
              </a:rPr>
              <a:t>，任何基于此规范实现的脚本语言都要遵守它的约定。</a:t>
            </a:r>
            <a:endParaRPr lang="zh-CN" sz="320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sld>
</file>

<file path=ppt/theme/theme1.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封面">
  <a:themeElements>
    <a:clrScheme name="封面">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封面">
      <a:majorFont>
        <a:latin typeface="Helvetica"/>
        <a:ea typeface="Helvetica"/>
        <a:cs typeface="Helvetica"/>
      </a:majorFont>
      <a:minorFont>
        <a:latin typeface="Calibri"/>
        <a:ea typeface="Calibri"/>
        <a:cs typeface="Calibri"/>
      </a:minorFont>
    </a:fontScheme>
    <a:fmtScheme name="封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10744</Words>
  <Application>WPS 演示</Application>
  <PresentationFormat/>
  <Paragraphs>917</Paragraphs>
  <Slides>78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78</vt:i4>
      </vt:variant>
    </vt:vector>
  </HeadingPairs>
  <TitlesOfParts>
    <vt:vector size="93" baseType="lpstr">
      <vt:lpstr>Arial</vt:lpstr>
      <vt:lpstr>宋体</vt:lpstr>
      <vt:lpstr>Wingdings</vt:lpstr>
      <vt:lpstr>Helvetica</vt:lpstr>
      <vt:lpstr>Calibri</vt:lpstr>
      <vt:lpstr>华文楷体</vt:lpstr>
      <vt:lpstr>Microsoft Sans Serif</vt:lpstr>
      <vt:lpstr>微软雅黑</vt:lpstr>
      <vt:lpstr>Arial Unicode MS</vt:lpstr>
      <vt:lpstr>Calibri Light</vt:lpstr>
      <vt:lpstr>Gill Sans</vt:lpstr>
      <vt:lpstr>Segoe Print</vt:lpstr>
      <vt:lpstr>Wingdings</vt:lpstr>
      <vt:lpstr>黑体</vt:lpstr>
      <vt:lpstr>1_空白设计模板</vt:lpstr>
      <vt:lpstr>javascript基础  </vt:lpstr>
      <vt:lpstr>重点</vt:lpstr>
      <vt:lpstr>为什么要学习javascript</vt:lpstr>
      <vt:lpstr>什么是javascript？</vt:lpstr>
      <vt:lpstr>javascript概念解释</vt:lpstr>
      <vt:lpstr>javascript概念解释</vt:lpstr>
      <vt:lpstr>javascript概念解释</vt:lpstr>
      <vt:lpstr>javascript历史</vt:lpstr>
      <vt:lpstr>javascript历史</vt:lpstr>
      <vt:lpstr>javascript能干什么</vt:lpstr>
      <vt:lpstr>为什么要学习javascript</vt:lpstr>
      <vt:lpstr>javascript的组成 </vt:lpstr>
      <vt:lpstr>javascript的组成 </vt:lpstr>
      <vt:lpstr>javascript的组成 </vt:lpstr>
      <vt:lpstr>javascript的组成 </vt:lpstr>
      <vt:lpstr>javascript的组成 </vt:lpstr>
      <vt:lpstr>javascript的组成 </vt:lpstr>
      <vt:lpstr>javascript引入方式</vt:lpstr>
      <vt:lpstr>javascript引入方式</vt:lpstr>
      <vt:lpstr>javascript检测方式</vt:lpstr>
      <vt:lpstr>alert()语句</vt:lpstr>
      <vt:lpstr>console.log()语句 </vt:lpstr>
      <vt:lpstr>javascript语法</vt:lpstr>
      <vt:lpstr>javascript语法</vt:lpstr>
      <vt:lpstr>5 javascript注释</vt:lpstr>
      <vt:lpstr>什么是标识符</vt:lpstr>
      <vt:lpstr>javascript保留字</vt:lpstr>
      <vt:lpstr>javascript关键字</vt:lpstr>
      <vt:lpstr>变量</vt:lpstr>
      <vt:lpstr>javascript常量变量</vt:lpstr>
      <vt:lpstr>javascript变量</vt:lpstr>
      <vt:lpstr>javascript</vt:lpstr>
      <vt:lpstr>javascript变量声明注意</vt:lpstr>
      <vt:lpstr>javascript变量声明练习</vt:lpstr>
      <vt:lpstr>javascript变量声明练习</vt:lpstr>
      <vt:lpstr>javascript数据类型</vt:lpstr>
      <vt:lpstr>数据类型</vt:lpstr>
      <vt:lpstr>javascript数据类型（按照存储方式划分----栈/堆）</vt:lpstr>
      <vt:lpstr>javascript数据类型-undefined</vt:lpstr>
      <vt:lpstr>javascript数据类型-undefined</vt:lpstr>
      <vt:lpstr>javascript数据类型-Null</vt:lpstr>
      <vt:lpstr>javascript数据类型-Null</vt:lpstr>
      <vt:lpstr>javascript数据类型-Null</vt:lpstr>
      <vt:lpstr>  javascript数据类型-number</vt:lpstr>
      <vt:lpstr>  javascript数据类型-number</vt:lpstr>
      <vt:lpstr>javascript数据类型-String</vt:lpstr>
      <vt:lpstr>javascript数据类型-Boolean</vt:lpstr>
      <vt:lpstr>javascript数据类型-Boolean</vt:lpstr>
      <vt:lpstr>ECMAScript 原始值和引用值（原始数据类型   引用数据类型）</vt:lpstr>
      <vt:lpstr>PowerPoint 演示文稿</vt:lpstr>
      <vt:lpstr>操作符</vt:lpstr>
      <vt:lpstr>javascript操作符－逗号操作符</vt:lpstr>
      <vt:lpstr>javascript操作符-赋值操作符</vt:lpstr>
      <vt:lpstr>javascript操作符-算术操作符</vt:lpstr>
      <vt:lpstr>javascript操作符-算术操作符</vt:lpstr>
      <vt:lpstr>javascript操作符-算术操作符</vt:lpstr>
      <vt:lpstr>javascript操作符-算术操作符</vt:lpstr>
      <vt:lpstr>javascript操作符-算术操作符</vt:lpstr>
      <vt:lpstr>javascript操作符-算术操作符</vt:lpstr>
      <vt:lpstr>javascript操作符-算术操作符</vt:lpstr>
      <vt:lpstr>javascript操作符-算术操作符</vt:lpstr>
      <vt:lpstr>javascript操作符-算术操作符</vt:lpstr>
      <vt:lpstr>javascript操作符－关系操作符</vt:lpstr>
      <vt:lpstr>javascript操作符－关系操作符</vt:lpstr>
      <vt:lpstr>javascript操作符－关系操作符</vt:lpstr>
      <vt:lpstr>javascript操作符－条件操作符</vt:lpstr>
      <vt:lpstr>javascript操作符－逻辑操作符</vt:lpstr>
      <vt:lpstr>javascript操作符－逻辑操作符</vt:lpstr>
      <vt:lpstr>javascript操作符－逻辑操作符</vt:lpstr>
      <vt:lpstr>javascript操作符－逻辑操作符</vt:lpstr>
      <vt:lpstr>javascript操作符－逻辑操作符</vt:lpstr>
      <vt:lpstr>javascript递增和递减操作符</vt:lpstr>
      <vt:lpstr>javascript递增和递减操作符</vt:lpstr>
      <vt:lpstr>javascript操作符优先级</vt:lpstr>
      <vt:lpstr>javascript操作符综合练习</vt:lpstr>
      <vt:lpstr>javascript括号</vt:lpstr>
      <vt:lpstr>javascript注释</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javascript入门一</dc:title>
  <dc:creator/>
  <cp:lastModifiedBy>xhuiren</cp:lastModifiedBy>
  <cp:revision>116</cp:revision>
  <dcterms:created xsi:type="dcterms:W3CDTF">2016-08-03T14:34:00Z</dcterms:created>
  <dcterms:modified xsi:type="dcterms:W3CDTF">2020-07-16T03:51:07Z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