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9" r:id="rId3"/>
    <p:sldId id="270" r:id="rId4"/>
    <p:sldId id="257" r:id="rId5"/>
    <p:sldId id="259" r:id="rId6"/>
    <p:sldId id="260" r:id="rId7"/>
    <p:sldId id="261" r:id="rId8"/>
    <p:sldId id="262" r:id="rId9"/>
    <p:sldId id="263" r:id="rId10"/>
    <p:sldId id="258" r:id="rId11"/>
    <p:sldId id="266" r:id="rId12"/>
    <p:sldId id="264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F50218-DD1A-4D61-B2B8-0CB451E3BB00}">
          <p14:sldIdLst>
            <p14:sldId id="256"/>
            <p14:sldId id="269"/>
            <p14:sldId id="270"/>
            <p14:sldId id="257"/>
            <p14:sldId id="259"/>
            <p14:sldId id="260"/>
            <p14:sldId id="261"/>
            <p14:sldId id="262"/>
            <p14:sldId id="263"/>
            <p14:sldId id="258"/>
            <p14:sldId id="266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3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3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66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2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6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2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5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70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61DA588-F63B-4CEC-8A68-0025B29C2E7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D0443D-F4B7-4F77-8505-B1F16455F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32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B262-9EE2-1ED8-2EA3-2D7EC60F1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Sitka Small Semibold" pitchFamily="2" charset="0"/>
              </a:rPr>
              <a:t>BIKE RENTAL </a:t>
            </a:r>
            <a:br>
              <a:rPr lang="en-IN" dirty="0">
                <a:latin typeface="Sitka Small Semibold" pitchFamily="2" charset="0"/>
              </a:rPr>
            </a:br>
            <a:r>
              <a:rPr lang="en-IN" dirty="0">
                <a:latin typeface="Sitka Small Semibold" pitchFamily="2" charset="0"/>
              </a:rPr>
              <a:t>STORY TELLING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9CAF-A1E8-BF5F-13D4-92A70640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5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535E-C11B-F03C-01F3-40B7C0FB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cap="none" dirty="0">
                <a:latin typeface="Sitka Small Semibold" pitchFamily="2" charset="0"/>
              </a:rPr>
              <a:t>More Than 60% Bike Rentals Are Done During Clear Sky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6630C-B9AF-D62D-AB2C-584DFE1DC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87" t="23551" r="33139" b="23280"/>
          <a:stretch/>
        </p:blipFill>
        <p:spPr>
          <a:xfrm>
            <a:off x="3883742" y="2203113"/>
            <a:ext cx="4100051" cy="385036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A0050F-ADEF-84DE-ABDD-818BF5224201}"/>
              </a:ext>
            </a:extLst>
          </p:cNvPr>
          <p:cNvSpPr/>
          <p:nvPr/>
        </p:nvSpPr>
        <p:spPr>
          <a:xfrm>
            <a:off x="8378385" y="4723401"/>
            <a:ext cx="2358441" cy="53685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Clear, Few clouds, Partly cloudy</a:t>
            </a:r>
            <a:endParaRPr lang="en-IN" dirty="0"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A2388B-D94A-87AA-FE41-F7416A60EB05}"/>
              </a:ext>
            </a:extLst>
          </p:cNvPr>
          <p:cNvSpPr/>
          <p:nvPr/>
        </p:nvSpPr>
        <p:spPr>
          <a:xfrm>
            <a:off x="625650" y="3428999"/>
            <a:ext cx="2863499" cy="87752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Mist + Cloudy, Mist + Broken clouds, Mist + Few clouds, Mist </a:t>
            </a:r>
            <a:endParaRPr lang="en-IN" dirty="0"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9A1BB7-F094-E3BA-9930-67766800B68D}"/>
              </a:ext>
            </a:extLst>
          </p:cNvPr>
          <p:cNvSpPr/>
          <p:nvPr/>
        </p:nvSpPr>
        <p:spPr>
          <a:xfrm>
            <a:off x="8194680" y="2685852"/>
            <a:ext cx="3653191" cy="104923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Light Snow, Light Rain + Thunderstorm + Scattered clouds, Light Rain + Scattered clouds</a:t>
            </a:r>
            <a:endParaRPr lang="en-IN" dirty="0">
              <a:latin typeface="Maiandra GD" panose="020E0502030308020204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6294490-6B7E-2331-46DD-D144A93C0EB9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>
            <a:off x="3489149" y="3867764"/>
            <a:ext cx="817380" cy="10446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4EAC55C-9055-A9BD-08DE-51B3CD0D7F3C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6547635" y="4923480"/>
            <a:ext cx="1830751" cy="68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A6CDB8-8815-FC8D-7BCE-FAD30CFA4483}"/>
              </a:ext>
            </a:extLst>
          </p:cNvPr>
          <p:cNvCxnSpPr>
            <a:endCxn id="9" idx="1"/>
          </p:cNvCxnSpPr>
          <p:nvPr/>
        </p:nvCxnSpPr>
        <p:spPr>
          <a:xfrm>
            <a:off x="5751871" y="2467897"/>
            <a:ext cx="2442809" cy="7425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10B1841-3181-638B-7AEF-4B1B2E6CEBCE}"/>
              </a:ext>
            </a:extLst>
          </p:cNvPr>
          <p:cNvSpPr/>
          <p:nvPr/>
        </p:nvSpPr>
        <p:spPr>
          <a:xfrm>
            <a:off x="5836096" y="3824613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63%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42A586-1479-7364-7823-287D9C4647E5}"/>
              </a:ext>
            </a:extLst>
          </p:cNvPr>
          <p:cNvSpPr/>
          <p:nvPr/>
        </p:nvSpPr>
        <p:spPr>
          <a:xfrm>
            <a:off x="4180914" y="3425311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34%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BACE93-569B-A8B5-D075-BD726F60E357}"/>
              </a:ext>
            </a:extLst>
          </p:cNvPr>
          <p:cNvSpPr/>
          <p:nvPr/>
        </p:nvSpPr>
        <p:spPr>
          <a:xfrm>
            <a:off x="5071058" y="2302599"/>
            <a:ext cx="134636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Maiandra GD" panose="020E0502030308020204" pitchFamily="34" charset="0"/>
              </a:rPr>
              <a:t>3%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1E781-D1D7-80C7-9E46-7DD3859BD2A8}"/>
              </a:ext>
            </a:extLst>
          </p:cNvPr>
          <p:cNvSpPr/>
          <p:nvPr/>
        </p:nvSpPr>
        <p:spPr>
          <a:xfrm>
            <a:off x="422787" y="5432702"/>
            <a:ext cx="3549445" cy="620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IN" sz="1050" dirty="0"/>
              <a:t>This trend can be related to higher bookings during Summer &amp; Spring seasons with clear sky weather situation</a:t>
            </a:r>
          </a:p>
        </p:txBody>
      </p:sp>
    </p:spTree>
    <p:extLst>
      <p:ext uri="{BB962C8B-B14F-4D97-AF65-F5344CB8AC3E}">
        <p14:creationId xmlns:p14="http://schemas.microsoft.com/office/powerpoint/2010/main" val="379615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355-C90C-4F83-AF94-D7F163C5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925507" cy="1029536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Sitka Small Semibold" pitchFamily="2" charset="0"/>
              </a:rPr>
              <a:t>During A Working Day When The Weather Situation Is Clear And Partly Cloudy, Then The Bike Rentals Are Booked More.</a:t>
            </a:r>
            <a:endParaRPr lang="en-IN" sz="3200" cap="none" dirty="0">
              <a:latin typeface="Sitka Small Semibold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0237B-785C-01CC-84E9-F7DC10AE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1745733"/>
            <a:ext cx="8961796" cy="48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72F5-7179-54F9-2A68-D7E32A3D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735804" cy="636245"/>
          </a:xfrm>
        </p:spPr>
        <p:txBody>
          <a:bodyPr>
            <a:noAutofit/>
          </a:bodyPr>
          <a:lstStyle/>
          <a:p>
            <a:r>
              <a:rPr lang="en-IN" sz="3600" cap="none" dirty="0">
                <a:latin typeface="Sitka Small Semibold" pitchFamily="2" charset="0"/>
              </a:rPr>
              <a:t>The Bookings Are Observed To Be More During Mid-week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73374E-9776-DEB9-667E-B0342AAB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391474"/>
            <a:ext cx="9735804" cy="531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DA892A-0E29-CD00-D7C3-6282E66A457E}"/>
              </a:ext>
            </a:extLst>
          </p:cNvPr>
          <p:cNvSpPr/>
          <p:nvPr/>
        </p:nvSpPr>
        <p:spPr>
          <a:xfrm>
            <a:off x="7590506" y="5466526"/>
            <a:ext cx="3215146" cy="314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050" dirty="0"/>
              <a:t>We saw the bookings are higher during work days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050" dirty="0"/>
              <a:t>From this graph another point can be added that during mid-week the bike rental bookings are more</a:t>
            </a:r>
          </a:p>
        </p:txBody>
      </p:sp>
    </p:spTree>
    <p:extLst>
      <p:ext uri="{BB962C8B-B14F-4D97-AF65-F5344CB8AC3E}">
        <p14:creationId xmlns:p14="http://schemas.microsoft.com/office/powerpoint/2010/main" val="96036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8F90-802F-7A88-3E41-DB7B1903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640372" cy="744400"/>
          </a:xfrm>
        </p:spPr>
        <p:txBody>
          <a:bodyPr>
            <a:noAutofit/>
          </a:bodyPr>
          <a:lstStyle/>
          <a:p>
            <a:r>
              <a:rPr lang="en-US" sz="3200" cap="none" dirty="0">
                <a:latin typeface="Sitka Small Semibold" pitchFamily="2" charset="0"/>
              </a:rPr>
              <a:t>The Fall Season Booking are Consistent Where The Temperature Is Ranging Between 20C To 40C.</a:t>
            </a:r>
            <a:endParaRPr lang="en-IN" sz="3200" cap="none" dirty="0">
              <a:latin typeface="Sitka Small Semibold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E3CE4-9554-B6EE-C76C-BE349916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663697"/>
            <a:ext cx="9075175" cy="50270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1E2437-3C64-0C33-0A8D-741AF47A397A}"/>
              </a:ext>
            </a:extLst>
          </p:cNvPr>
          <p:cNvSpPr/>
          <p:nvPr/>
        </p:nvSpPr>
        <p:spPr>
          <a:xfrm>
            <a:off x="9232493" y="3271514"/>
            <a:ext cx="2871017" cy="858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In winters where the temperature is below 20, the bookings are very low as travel by bikes.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In spring season, the bookings are very high when the temperature is in between 25C to 45C.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50" dirty="0"/>
              <a:t>Summer season has the bookings when the temperatures are between 35C to 50C.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68284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8FDA37-F91C-5434-B82D-FF2DACBA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KEY TAKE 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7CA3FD-5751-B285-812C-6F5D92F5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7711440" cy="5764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Seasonal Distribution: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All seasons are approximately equally distributed.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Summer surpasses others by 10 days.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Temperature Trends: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Highest temperatures are recorded in summer, followed by spring.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Spring witnesses over 60% increase in bookings.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User Behavior: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80% increase in casual user bookings during winters.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Winter sees a 50% increase in bookings from registered users.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User Consistency: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Summer shows consistent booking percentage from both casual and registered users.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Spring and fall witness an increase in bookings, with casual users dominating.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Peak Booking Periods: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Summer dominates with the highest number of bike rental bookings.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Mid-months across seasons exhibit the highest booking rates.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8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8FDA37-F91C-5434-B82D-FF2DACBA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KEY TAKE 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7CA3FD-5751-B285-812C-6F5D92F5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7711440" cy="5764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Booking Patterns: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Majority of bookings occur on working days.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Clear sky days correlate with over 60% of bike rentals, especially during summer and spring.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Weather and Workday Influence: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Clear and partly cloudy weather on working days leads to increased bike rentals.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Bookings are observed to be higher during mid-week.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Fall Season Consistency: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Fall season bookings remain consistent at temperatures between 20°C to 40°C.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Temperature Impact on Winter Bookings: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Winter bookings are low when temperatures fall below 20°C (up to 2000 users).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Spring and Summer Peaks: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Spring sees high bookings between 25°C to 45°C (2000 to 8000 users).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Summer bookings peak between 35°C to 50°C (4000 to 8000 users).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7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CED3-6850-201B-1184-EFDA8024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BIKE SHARING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38EF-30F2-A5A0-339F-2947439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Dataset Overview: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Spans hourly and daily counts of rental bikes from 2011 to 2012 in the Capital bikeshare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Includes weather and seasonal information, offering a comprehensive view of bike-sharing trends.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Bike-Sharing System Insight: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Represents a shift from traditional rentals, automating the entire process for over 500 global programs.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Contributes to addressing traffic congestion, environmental concerns, and public health on a large scale.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C0C0C0"/>
                </a:highlight>
                <a:latin typeface="Bookman Old Style" panose="02050604050505020204" pitchFamily="18" charset="0"/>
              </a:rPr>
              <a:t>Research Opportunities: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The dataset's unique details, unlike other modes of transportation, enable explicit insights into travel duration, departure, and arrival positions.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Bookman Old Style" panose="02050604050505020204" pitchFamily="18" charset="0"/>
              </a:rPr>
              <a:t>Acts as a virtual sensor network, making it a valuable resource for research at the intersection of transportation, environmental science, and public health.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05D2B-DD73-0F41-2D15-B3BAF8CD4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3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64E1-CAB1-A7C6-3A12-1FBA470A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258A-AA7B-6389-F8BA-E44D59B3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685800"/>
            <a:ext cx="7611533" cy="567266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instant:</a:t>
            </a:r>
            <a:r>
              <a:rPr lang="en-US" sz="1200" dirty="0">
                <a:latin typeface="Bookman Old Style" panose="02050604050505020204" pitchFamily="18" charset="0"/>
              </a:rPr>
              <a:t> Record Index Index assigned to each record.</a:t>
            </a:r>
          </a:p>
          <a:p>
            <a:pPr marL="0" indent="0">
              <a:buNone/>
            </a:pPr>
            <a:r>
              <a:rPr lang="en-US" sz="1200" dirty="0" err="1">
                <a:highlight>
                  <a:srgbClr val="C0C0C0"/>
                </a:highlight>
                <a:latin typeface="Bookman Old Style" panose="02050604050505020204" pitchFamily="18" charset="0"/>
              </a:rPr>
              <a:t>dteday</a:t>
            </a: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: </a:t>
            </a:r>
            <a:r>
              <a:rPr lang="en-US" sz="1200" dirty="0">
                <a:latin typeface="Bookman Old Style" panose="02050604050505020204" pitchFamily="18" charset="0"/>
              </a:rPr>
              <a:t>Date of the recorded data.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season: </a:t>
            </a:r>
            <a:r>
              <a:rPr lang="en-US" sz="1200" dirty="0">
                <a:latin typeface="Bookman Old Style" panose="02050604050505020204" pitchFamily="18" charset="0"/>
              </a:rPr>
              <a:t>Seasonal category.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Values:1: Winter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2: Spring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3: Summer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4: Fall</a:t>
            </a:r>
          </a:p>
          <a:p>
            <a:pPr marL="0" indent="0">
              <a:buNone/>
            </a:pPr>
            <a:r>
              <a:rPr lang="en-US" sz="1200" dirty="0" err="1">
                <a:highlight>
                  <a:srgbClr val="C0C0C0"/>
                </a:highlight>
                <a:latin typeface="Bookman Old Style" panose="02050604050505020204" pitchFamily="18" charset="0"/>
              </a:rPr>
              <a:t>yr</a:t>
            </a: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: </a:t>
            </a:r>
            <a:r>
              <a:rPr lang="en-US" sz="1200" dirty="0">
                <a:latin typeface="Bookman Old Style" panose="02050604050505020204" pitchFamily="18" charset="0"/>
              </a:rPr>
              <a:t>Year of the recorded data.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Values: 0: 2011          1: 2012</a:t>
            </a:r>
          </a:p>
          <a:p>
            <a:pPr marL="0" indent="0">
              <a:buNone/>
            </a:pPr>
            <a:r>
              <a:rPr lang="en-US" sz="1200" dirty="0" err="1">
                <a:highlight>
                  <a:srgbClr val="C0C0C0"/>
                </a:highlight>
                <a:latin typeface="Bookman Old Style" panose="02050604050505020204" pitchFamily="18" charset="0"/>
              </a:rPr>
              <a:t>mnth</a:t>
            </a: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: </a:t>
            </a:r>
            <a:r>
              <a:rPr lang="en-US" sz="1200" dirty="0">
                <a:latin typeface="Bookman Old Style" panose="02050604050505020204" pitchFamily="18" charset="0"/>
              </a:rPr>
              <a:t>Month of the recorded data (1 to 12).</a:t>
            </a:r>
          </a:p>
          <a:p>
            <a:pPr marL="0" indent="0">
              <a:buNone/>
            </a:pPr>
            <a:r>
              <a:rPr lang="en-US" sz="1200" dirty="0" err="1">
                <a:highlight>
                  <a:srgbClr val="C0C0C0"/>
                </a:highlight>
                <a:latin typeface="Bookman Old Style" panose="02050604050505020204" pitchFamily="18" charset="0"/>
              </a:rPr>
              <a:t>hr</a:t>
            </a: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: </a:t>
            </a:r>
            <a:r>
              <a:rPr lang="en-US" sz="1200" dirty="0">
                <a:latin typeface="Bookman Old Style" panose="02050604050505020204" pitchFamily="18" charset="0"/>
              </a:rPr>
              <a:t>Hour of the recorded data (0 to 23).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holiday:  </a:t>
            </a:r>
            <a:r>
              <a:rPr lang="en-US" sz="1200" dirty="0">
                <a:latin typeface="Bookman Old Style" panose="02050604050505020204" pitchFamily="18" charset="0"/>
              </a:rPr>
              <a:t>Indicates whether the day is a holiday or not.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Values: 0: Not a holiday       1: Holiday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weekday: </a:t>
            </a:r>
            <a:r>
              <a:rPr lang="en-US" sz="1200" dirty="0">
                <a:latin typeface="Bookman Old Style" panose="02050604050505020204" pitchFamily="18" charset="0"/>
              </a:rPr>
              <a:t>Day of the Week</a:t>
            </a:r>
          </a:p>
          <a:p>
            <a:pPr marL="0" indent="0">
              <a:buNone/>
            </a:pPr>
            <a:r>
              <a:rPr lang="en-US" sz="1200" dirty="0" err="1">
                <a:highlight>
                  <a:srgbClr val="C0C0C0"/>
                </a:highlight>
                <a:latin typeface="Bookman Old Style" panose="02050604050505020204" pitchFamily="18" charset="0"/>
              </a:rPr>
              <a:t>workingday</a:t>
            </a: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: </a:t>
            </a:r>
            <a:r>
              <a:rPr lang="en-US" sz="1200" dirty="0">
                <a:latin typeface="Bookman Old Style" panose="02050604050505020204" pitchFamily="18" charset="0"/>
              </a:rPr>
              <a:t>Indicates if the day is neither a weekend nor a holiday.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Values: 0: Not a working day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  1: Working day</a:t>
            </a:r>
          </a:p>
          <a:p>
            <a:pPr marL="0" indent="0">
              <a:buNone/>
            </a:pPr>
            <a:endParaRPr lang="en-US" sz="1200" dirty="0">
              <a:highlight>
                <a:srgbClr val="C0C0C0"/>
              </a:highlight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highlight>
                  <a:srgbClr val="C0C0C0"/>
                </a:highlight>
                <a:latin typeface="Bookman Old Style" panose="02050604050505020204" pitchFamily="18" charset="0"/>
              </a:rPr>
              <a:t>weathersit</a:t>
            </a: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: </a:t>
            </a:r>
            <a:r>
              <a:rPr lang="en-US" sz="1200" dirty="0">
                <a:latin typeface="Bookman Old Style" panose="02050604050505020204" pitchFamily="18" charset="0"/>
              </a:rPr>
              <a:t>Weather conditions at the time of recording.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Values: 1: Clear, Few clouds, Partly cloudy, Partly cloudy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2: Mist + Cloudy, Mist + Broken clouds, Mist + Few clouds, Mist 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3: Light Snow, Light Rain + Thunderstorm + Scattered clouds, Light Rain + Scattered clouds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4: Heavy Rain + Ice Pallets + Thunderstorm + Mist, Snow + Fog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temp: </a:t>
            </a:r>
            <a:r>
              <a:rPr lang="en-US" sz="1200" dirty="0">
                <a:latin typeface="Bookman Old Style" panose="02050604050505020204" pitchFamily="18" charset="0"/>
              </a:rPr>
              <a:t>Normalized Temperature in Celsius.</a:t>
            </a:r>
          </a:p>
          <a:p>
            <a:pPr marL="0" indent="0">
              <a:buNone/>
            </a:pPr>
            <a:r>
              <a:rPr lang="en-US" sz="1200" dirty="0" err="1">
                <a:highlight>
                  <a:srgbClr val="C0C0C0"/>
                </a:highlight>
                <a:latin typeface="Bookman Old Style" panose="02050604050505020204" pitchFamily="18" charset="0"/>
              </a:rPr>
              <a:t>atemp</a:t>
            </a: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: </a:t>
            </a:r>
            <a:r>
              <a:rPr lang="en-US" sz="1200" dirty="0">
                <a:latin typeface="Bookman Old Style" panose="02050604050505020204" pitchFamily="18" charset="0"/>
              </a:rPr>
              <a:t>Normalized Feeling Temperature in Celsius.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hum: </a:t>
            </a:r>
            <a:r>
              <a:rPr lang="en-US" sz="1200" dirty="0">
                <a:latin typeface="Bookman Old Style" panose="02050604050505020204" pitchFamily="18" charset="0"/>
              </a:rPr>
              <a:t>Normalized Humidity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(divided by 100).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windspeed: </a:t>
            </a:r>
            <a:r>
              <a:rPr lang="en-US" sz="1200" dirty="0">
                <a:latin typeface="Bookman Old Style" panose="02050604050505020204" pitchFamily="18" charset="0"/>
              </a:rPr>
              <a:t>Normalized Wind Speed (divided by 67).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casual: </a:t>
            </a:r>
            <a:r>
              <a:rPr lang="en-US" sz="1200" dirty="0">
                <a:latin typeface="Bookman Old Style" panose="02050604050505020204" pitchFamily="18" charset="0"/>
              </a:rPr>
              <a:t>Number of casual bike users.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registered: </a:t>
            </a:r>
            <a:r>
              <a:rPr lang="en-US" sz="1200" dirty="0">
                <a:latin typeface="Bookman Old Style" panose="02050604050505020204" pitchFamily="18" charset="0"/>
              </a:rPr>
              <a:t>Number of registered bike users.</a:t>
            </a:r>
          </a:p>
          <a:p>
            <a:pPr marL="0" indent="0">
              <a:buNone/>
            </a:pPr>
            <a:r>
              <a:rPr lang="en-US" sz="1200" dirty="0" err="1">
                <a:highlight>
                  <a:srgbClr val="C0C0C0"/>
                </a:highlight>
                <a:latin typeface="Bookman Old Style" panose="02050604050505020204" pitchFamily="18" charset="0"/>
              </a:rPr>
              <a:t>cnt</a:t>
            </a:r>
            <a:r>
              <a:rPr lang="en-US" sz="1200" dirty="0">
                <a:highlight>
                  <a:srgbClr val="C0C0C0"/>
                </a:highlight>
                <a:latin typeface="Bookman Old Style" panose="02050604050505020204" pitchFamily="18" charset="0"/>
              </a:rPr>
              <a:t>: </a:t>
            </a:r>
            <a:r>
              <a:rPr lang="en-US" sz="1200" dirty="0">
                <a:latin typeface="Bookman Old Style" panose="02050604050505020204" pitchFamily="18" charset="0"/>
              </a:rPr>
              <a:t>Total count of rental bikes, including both casual and registered users.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EA864-414B-A089-E3B5-ABA445DE2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1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A8DB3C-E1FF-953C-72F7-BE2BCED5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709" y="568545"/>
            <a:ext cx="9520158" cy="1049235"/>
          </a:xfrm>
        </p:spPr>
        <p:txBody>
          <a:bodyPr>
            <a:noAutofit/>
          </a:bodyPr>
          <a:lstStyle/>
          <a:p>
            <a:r>
              <a:rPr lang="en-IN" sz="3200" cap="none" dirty="0">
                <a:latin typeface="Sitka Small Semibold" pitchFamily="2" charset="0"/>
              </a:rPr>
              <a:t>All The Seasons Are Equally Distributed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CDE31-9F53-4F22-C0BD-4A7D5CBF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25" y="2033223"/>
            <a:ext cx="6936082" cy="42562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58BD5-B7E2-EA6C-DC18-8C8062688611}"/>
              </a:ext>
            </a:extLst>
          </p:cNvPr>
          <p:cNvSpPr/>
          <p:nvPr/>
        </p:nvSpPr>
        <p:spPr>
          <a:xfrm>
            <a:off x="8947355" y="301850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CC070-B64C-8B13-B725-03879C88952F}"/>
              </a:ext>
            </a:extLst>
          </p:cNvPr>
          <p:cNvSpPr txBox="1"/>
          <p:nvPr/>
        </p:nvSpPr>
        <p:spPr>
          <a:xfrm>
            <a:off x="8573729" y="219259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Summer is slightly more than other seasons by 10 days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8D88F-E19E-E792-A7A1-5DEFCA486A19}"/>
              </a:ext>
            </a:extLst>
          </p:cNvPr>
          <p:cNvSpPr/>
          <p:nvPr/>
        </p:nvSpPr>
        <p:spPr>
          <a:xfrm>
            <a:off x="4031226" y="2438621"/>
            <a:ext cx="1474838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BE2E3-F426-E9E6-B407-6891BF43DB17}"/>
              </a:ext>
            </a:extLst>
          </p:cNvPr>
          <p:cNvSpPr/>
          <p:nvPr/>
        </p:nvSpPr>
        <p:spPr>
          <a:xfrm>
            <a:off x="5933480" y="2428788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Summer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7A8B3-62F9-702A-CAD9-B3C24DBC3191}"/>
              </a:ext>
            </a:extLst>
          </p:cNvPr>
          <p:cNvSpPr/>
          <p:nvPr/>
        </p:nvSpPr>
        <p:spPr>
          <a:xfrm>
            <a:off x="5933479" y="3426388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Spring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4527-8740-131D-9BC3-5B30BA201D6D}"/>
              </a:ext>
            </a:extLst>
          </p:cNvPr>
          <p:cNvSpPr/>
          <p:nvPr/>
        </p:nvSpPr>
        <p:spPr>
          <a:xfrm>
            <a:off x="5852796" y="4434943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Winter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96C8B-144F-5945-B0B2-8E58A492BBA2}"/>
              </a:ext>
            </a:extLst>
          </p:cNvPr>
          <p:cNvSpPr/>
          <p:nvPr/>
        </p:nvSpPr>
        <p:spPr>
          <a:xfrm>
            <a:off x="5675816" y="5432543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Fall</a:t>
            </a:r>
          </a:p>
        </p:txBody>
      </p:sp>
    </p:spTree>
    <p:extLst>
      <p:ext uri="{BB962C8B-B14F-4D97-AF65-F5344CB8AC3E}">
        <p14:creationId xmlns:p14="http://schemas.microsoft.com/office/powerpoint/2010/main" val="168991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36D6-212A-165C-5FB1-0D93CFA5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cap="none" dirty="0">
                <a:latin typeface="Sitka Small Semibold" pitchFamily="2" charset="0"/>
              </a:rPr>
              <a:t>As The Temperature Values Are Normalized, It Forms A Bell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49725-66FC-7739-11F9-C75F80F8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077" y="2243707"/>
            <a:ext cx="7455156" cy="41296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B6523B-7FEE-471A-ADEB-73631C22A493}"/>
              </a:ext>
            </a:extLst>
          </p:cNvPr>
          <p:cNvSpPr/>
          <p:nvPr/>
        </p:nvSpPr>
        <p:spPr>
          <a:xfrm>
            <a:off x="698090" y="2458065"/>
            <a:ext cx="3067665" cy="2615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F7976-3234-ADBD-FB1E-33B55E4E7FE0}"/>
              </a:ext>
            </a:extLst>
          </p:cNvPr>
          <p:cNvSpPr txBox="1"/>
          <p:nvPr/>
        </p:nvSpPr>
        <p:spPr>
          <a:xfrm>
            <a:off x="698090" y="2458065"/>
            <a:ext cx="2782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Highest temperatures are observed in summer season months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next higher temperatures are seen in spring</a:t>
            </a:r>
          </a:p>
        </p:txBody>
      </p:sp>
    </p:spTree>
    <p:extLst>
      <p:ext uri="{BB962C8B-B14F-4D97-AF65-F5344CB8AC3E}">
        <p14:creationId xmlns:p14="http://schemas.microsoft.com/office/powerpoint/2010/main" val="126166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667E-60EA-CB7E-CDFA-22339E68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cap="none" dirty="0">
                <a:latin typeface="Sitka Small Semibold" pitchFamily="2" charset="0"/>
              </a:rPr>
              <a:t>80% of bookings through casual users increased during winters</a:t>
            </a:r>
            <a:endParaRPr lang="en-IN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278A2-9ECA-12D5-55AC-FA148ACE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09" y="2093976"/>
            <a:ext cx="7305368" cy="448283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C798ACE-2F84-3B57-6F93-0B1F2BB0B7B8}"/>
              </a:ext>
            </a:extLst>
          </p:cNvPr>
          <p:cNvSpPr/>
          <p:nvPr/>
        </p:nvSpPr>
        <p:spPr>
          <a:xfrm>
            <a:off x="9377447" y="2808662"/>
            <a:ext cx="464644" cy="1299746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BA60470-FBDD-C20F-9AF7-24F60EA84178}"/>
              </a:ext>
            </a:extLst>
          </p:cNvPr>
          <p:cNvSpPr/>
          <p:nvPr/>
        </p:nvSpPr>
        <p:spPr>
          <a:xfrm rot="10800000">
            <a:off x="2813165" y="4823094"/>
            <a:ext cx="249484" cy="92327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9BC0898-F986-86F3-D531-E9845A53941F}"/>
              </a:ext>
            </a:extLst>
          </p:cNvPr>
          <p:cNvSpPr/>
          <p:nvPr/>
        </p:nvSpPr>
        <p:spPr>
          <a:xfrm>
            <a:off x="9378836" y="5562369"/>
            <a:ext cx="249485" cy="81099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F4D0B3C-DF96-40A2-7F7E-1CA93B939C0F}"/>
              </a:ext>
            </a:extLst>
          </p:cNvPr>
          <p:cNvSpPr/>
          <p:nvPr/>
        </p:nvSpPr>
        <p:spPr>
          <a:xfrm rot="10800000">
            <a:off x="2813164" y="3648057"/>
            <a:ext cx="249485" cy="34459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BF0DA6-8144-30B8-B5BC-9CC0E53AAC12}"/>
              </a:ext>
            </a:extLst>
          </p:cNvPr>
          <p:cNvSpPr/>
          <p:nvPr/>
        </p:nvSpPr>
        <p:spPr>
          <a:xfrm>
            <a:off x="1848667" y="3516296"/>
            <a:ext cx="777682" cy="5460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83% 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4BE189-EEAC-CEDB-575F-B5EAAEF6965A}"/>
              </a:ext>
            </a:extLst>
          </p:cNvPr>
          <p:cNvSpPr/>
          <p:nvPr/>
        </p:nvSpPr>
        <p:spPr>
          <a:xfrm>
            <a:off x="2498527" y="3644665"/>
            <a:ext cx="266608" cy="289327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561C0E-9148-0E94-3616-7A3CAD7158B4}"/>
              </a:ext>
            </a:extLst>
          </p:cNvPr>
          <p:cNvSpPr/>
          <p:nvPr/>
        </p:nvSpPr>
        <p:spPr>
          <a:xfrm>
            <a:off x="1781354" y="4938615"/>
            <a:ext cx="777682" cy="5460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37% 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DDB1EAC-A3F5-409A-BEF0-9CAFDAFBA44E}"/>
              </a:ext>
            </a:extLst>
          </p:cNvPr>
          <p:cNvSpPr/>
          <p:nvPr/>
        </p:nvSpPr>
        <p:spPr>
          <a:xfrm>
            <a:off x="2431214" y="5066984"/>
            <a:ext cx="266608" cy="289327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017C66-55FF-6B83-16A2-F59DB14940BC}"/>
              </a:ext>
            </a:extLst>
          </p:cNvPr>
          <p:cNvSpPr/>
          <p:nvPr/>
        </p:nvSpPr>
        <p:spPr>
          <a:xfrm>
            <a:off x="9791528" y="3137443"/>
            <a:ext cx="777682" cy="5460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62% 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761E244-35A0-6BC2-8B3A-DAEE7D15F0F9}"/>
              </a:ext>
            </a:extLst>
          </p:cNvPr>
          <p:cNvSpPr/>
          <p:nvPr/>
        </p:nvSpPr>
        <p:spPr>
          <a:xfrm>
            <a:off x="10441388" y="3265812"/>
            <a:ext cx="266608" cy="289327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5936EA-4C12-35E4-6310-FD57DE0453E9}"/>
              </a:ext>
            </a:extLst>
          </p:cNvPr>
          <p:cNvSpPr/>
          <p:nvPr/>
        </p:nvSpPr>
        <p:spPr>
          <a:xfrm>
            <a:off x="9691393" y="5706939"/>
            <a:ext cx="777682" cy="5460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46%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1ABB138-2AAF-1A2E-DA40-831B37DC6070}"/>
              </a:ext>
            </a:extLst>
          </p:cNvPr>
          <p:cNvSpPr/>
          <p:nvPr/>
        </p:nvSpPr>
        <p:spPr>
          <a:xfrm>
            <a:off x="10341253" y="5835308"/>
            <a:ext cx="266608" cy="289327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0676F-D385-ECAB-4B03-451A20A5BD8D}"/>
              </a:ext>
            </a:extLst>
          </p:cNvPr>
          <p:cNvSpPr txBox="1"/>
          <p:nvPr/>
        </p:nvSpPr>
        <p:spPr>
          <a:xfrm rot="20881699">
            <a:off x="3221473" y="2995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Winter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D52D2D-4049-7920-3B5E-BB1CB7B83CB1}"/>
              </a:ext>
            </a:extLst>
          </p:cNvPr>
          <p:cNvSpPr txBox="1"/>
          <p:nvPr/>
        </p:nvSpPr>
        <p:spPr>
          <a:xfrm rot="20881699">
            <a:off x="3273320" y="36653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Spring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171F11-B7AF-1A13-6C89-B176DADCFA54}"/>
              </a:ext>
            </a:extLst>
          </p:cNvPr>
          <p:cNvSpPr txBox="1"/>
          <p:nvPr/>
        </p:nvSpPr>
        <p:spPr>
          <a:xfrm rot="20881699">
            <a:off x="3099603" y="48966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Summer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FB82C2-B2CC-DF39-ECAC-FCDBFC35DAFE}"/>
              </a:ext>
            </a:extLst>
          </p:cNvPr>
          <p:cNvSpPr txBox="1"/>
          <p:nvPr/>
        </p:nvSpPr>
        <p:spPr>
          <a:xfrm rot="20881699">
            <a:off x="3047999" y="58398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Fall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547919-A3FC-C7EE-A3C4-DA69564C16F9}"/>
              </a:ext>
            </a:extLst>
          </p:cNvPr>
          <p:cNvSpPr/>
          <p:nvPr/>
        </p:nvSpPr>
        <p:spPr>
          <a:xfrm>
            <a:off x="9743239" y="3754896"/>
            <a:ext cx="2232743" cy="417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IN" sz="1050" dirty="0"/>
              <a:t>Spring season bookings stands at second place with more than 60% increase</a:t>
            </a:r>
          </a:p>
        </p:txBody>
      </p:sp>
    </p:spTree>
    <p:extLst>
      <p:ext uri="{BB962C8B-B14F-4D97-AF65-F5344CB8AC3E}">
        <p14:creationId xmlns:p14="http://schemas.microsoft.com/office/powerpoint/2010/main" val="170052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667E-60EA-CB7E-CDFA-22339E68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cap="none" dirty="0">
                <a:latin typeface="Sitka Small Semibold" pitchFamily="2" charset="0"/>
              </a:rPr>
              <a:t>50% of bookings through registered users increased during winters</a:t>
            </a:r>
            <a:endParaRPr lang="en-IN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278A2-9ECA-12D5-55AC-FA148ACE2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9910" y="2093976"/>
            <a:ext cx="7305366" cy="448283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C798ACE-2F84-3B57-6F93-0B1F2BB0B7B8}"/>
              </a:ext>
            </a:extLst>
          </p:cNvPr>
          <p:cNvSpPr/>
          <p:nvPr/>
        </p:nvSpPr>
        <p:spPr>
          <a:xfrm>
            <a:off x="9377447" y="2949677"/>
            <a:ext cx="396636" cy="1158731"/>
          </a:xfrm>
          <a:prstGeom prst="rightBrace">
            <a:avLst>
              <a:gd name="adj1" fmla="val 8333"/>
              <a:gd name="adj2" fmla="val 4848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BA60470-FBDD-C20F-9AF7-24F60EA84178}"/>
              </a:ext>
            </a:extLst>
          </p:cNvPr>
          <p:cNvSpPr/>
          <p:nvPr/>
        </p:nvSpPr>
        <p:spPr>
          <a:xfrm rot="10800000">
            <a:off x="2813165" y="4823094"/>
            <a:ext cx="249484" cy="92327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9BC0898-F986-86F3-D531-E9845A53941F}"/>
              </a:ext>
            </a:extLst>
          </p:cNvPr>
          <p:cNvSpPr/>
          <p:nvPr/>
        </p:nvSpPr>
        <p:spPr>
          <a:xfrm>
            <a:off x="9367820" y="5340867"/>
            <a:ext cx="279243" cy="103250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F4D0B3C-DF96-40A2-7F7E-1CA93B939C0F}"/>
              </a:ext>
            </a:extLst>
          </p:cNvPr>
          <p:cNvSpPr/>
          <p:nvPr/>
        </p:nvSpPr>
        <p:spPr>
          <a:xfrm rot="10800000">
            <a:off x="2823288" y="3936113"/>
            <a:ext cx="249485" cy="34459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BF0DA6-8144-30B8-B5BC-9CC0E53AAC12}"/>
              </a:ext>
            </a:extLst>
          </p:cNvPr>
          <p:cNvSpPr/>
          <p:nvPr/>
        </p:nvSpPr>
        <p:spPr>
          <a:xfrm>
            <a:off x="1818857" y="3807744"/>
            <a:ext cx="777682" cy="5460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54% 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4BE189-EEAC-CEDB-575F-B5EAAEF6965A}"/>
              </a:ext>
            </a:extLst>
          </p:cNvPr>
          <p:cNvSpPr/>
          <p:nvPr/>
        </p:nvSpPr>
        <p:spPr>
          <a:xfrm>
            <a:off x="2468717" y="3936113"/>
            <a:ext cx="266608" cy="289327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561C0E-9148-0E94-3616-7A3CAD7158B4}"/>
              </a:ext>
            </a:extLst>
          </p:cNvPr>
          <p:cNvSpPr/>
          <p:nvPr/>
        </p:nvSpPr>
        <p:spPr>
          <a:xfrm>
            <a:off x="1781354" y="4938615"/>
            <a:ext cx="777682" cy="5460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37% 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DDB1EAC-A3F5-409A-BEF0-9CAFDAFBA44E}"/>
              </a:ext>
            </a:extLst>
          </p:cNvPr>
          <p:cNvSpPr/>
          <p:nvPr/>
        </p:nvSpPr>
        <p:spPr>
          <a:xfrm>
            <a:off x="2431214" y="5066984"/>
            <a:ext cx="266608" cy="289327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017C66-55FF-6B83-16A2-F59DB14940BC}"/>
              </a:ext>
            </a:extLst>
          </p:cNvPr>
          <p:cNvSpPr/>
          <p:nvPr/>
        </p:nvSpPr>
        <p:spPr>
          <a:xfrm>
            <a:off x="9791528" y="3137443"/>
            <a:ext cx="777682" cy="5460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39% 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761E244-35A0-6BC2-8B3A-DAEE7D15F0F9}"/>
              </a:ext>
            </a:extLst>
          </p:cNvPr>
          <p:cNvSpPr/>
          <p:nvPr/>
        </p:nvSpPr>
        <p:spPr>
          <a:xfrm>
            <a:off x="10441388" y="3265812"/>
            <a:ext cx="266608" cy="289327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5936EA-4C12-35E4-6310-FD57DE0453E9}"/>
              </a:ext>
            </a:extLst>
          </p:cNvPr>
          <p:cNvSpPr/>
          <p:nvPr/>
        </p:nvSpPr>
        <p:spPr>
          <a:xfrm>
            <a:off x="9691393" y="5706939"/>
            <a:ext cx="777682" cy="5460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38% 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1ABB138-2AAF-1A2E-DA40-831B37DC6070}"/>
              </a:ext>
            </a:extLst>
          </p:cNvPr>
          <p:cNvSpPr/>
          <p:nvPr/>
        </p:nvSpPr>
        <p:spPr>
          <a:xfrm>
            <a:off x="10341253" y="5835308"/>
            <a:ext cx="266608" cy="289327"/>
          </a:xfrm>
          <a:prstGeom prst="triangl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0676F-D385-ECAB-4B03-451A20A5BD8D}"/>
              </a:ext>
            </a:extLst>
          </p:cNvPr>
          <p:cNvSpPr txBox="1"/>
          <p:nvPr/>
        </p:nvSpPr>
        <p:spPr>
          <a:xfrm rot="20881699">
            <a:off x="3237204" y="3140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Winter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D52D2D-4049-7920-3B5E-BB1CB7B83CB1}"/>
              </a:ext>
            </a:extLst>
          </p:cNvPr>
          <p:cNvSpPr txBox="1"/>
          <p:nvPr/>
        </p:nvSpPr>
        <p:spPr>
          <a:xfrm rot="20881699">
            <a:off x="3255263" y="3869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Spring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171F11-B7AF-1A13-6C89-B176DADCFA54}"/>
              </a:ext>
            </a:extLst>
          </p:cNvPr>
          <p:cNvSpPr txBox="1"/>
          <p:nvPr/>
        </p:nvSpPr>
        <p:spPr>
          <a:xfrm rot="20881699">
            <a:off x="3099603" y="48966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Summer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FB82C2-B2CC-DF39-ECAC-FCDBFC35DAFE}"/>
              </a:ext>
            </a:extLst>
          </p:cNvPr>
          <p:cNvSpPr txBox="1"/>
          <p:nvPr/>
        </p:nvSpPr>
        <p:spPr>
          <a:xfrm rot="20881699">
            <a:off x="3047999" y="58398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Fall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981A8-87D3-D2EF-F95C-C2D867340DF3}"/>
              </a:ext>
            </a:extLst>
          </p:cNvPr>
          <p:cNvSpPr/>
          <p:nvPr/>
        </p:nvSpPr>
        <p:spPr>
          <a:xfrm>
            <a:off x="235974" y="5066984"/>
            <a:ext cx="1574671" cy="417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1682A-123C-ABE3-179C-C9D3B8C92D38}"/>
              </a:ext>
            </a:extLst>
          </p:cNvPr>
          <p:cNvSpPr/>
          <p:nvPr/>
        </p:nvSpPr>
        <p:spPr>
          <a:xfrm>
            <a:off x="103829" y="5537518"/>
            <a:ext cx="2232743" cy="417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IN" sz="1050" dirty="0"/>
              <a:t>Booking percentage increase remains constant in summer from both Casual &amp; Registered Users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96E351-3056-3D5A-F184-2F2D6777F04F}"/>
              </a:ext>
            </a:extLst>
          </p:cNvPr>
          <p:cNvSpPr/>
          <p:nvPr/>
        </p:nvSpPr>
        <p:spPr>
          <a:xfrm>
            <a:off x="9491489" y="4374145"/>
            <a:ext cx="2232743" cy="417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IN" sz="1050" dirty="0"/>
              <a:t>There is increase in bookings but very less compared to the bookings from Casual users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244036-8892-6F95-BDD2-69C585C65DF6}"/>
              </a:ext>
            </a:extLst>
          </p:cNvPr>
          <p:cNvSpPr/>
          <p:nvPr/>
        </p:nvSpPr>
        <p:spPr>
          <a:xfrm rot="10800000">
            <a:off x="10289372" y="4084135"/>
            <a:ext cx="266608" cy="289327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A1BDBBD-979B-3D12-0AB1-E08F6383D858}"/>
              </a:ext>
            </a:extLst>
          </p:cNvPr>
          <p:cNvSpPr/>
          <p:nvPr/>
        </p:nvSpPr>
        <p:spPr>
          <a:xfrm>
            <a:off x="10310154" y="4858364"/>
            <a:ext cx="266608" cy="289327"/>
          </a:xfrm>
          <a:prstGeom prst="triangl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1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23C6-49E4-B443-B107-D2512B7C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020939" cy="616581"/>
          </a:xfrm>
        </p:spPr>
        <p:txBody>
          <a:bodyPr>
            <a:noAutofit/>
          </a:bodyPr>
          <a:lstStyle/>
          <a:p>
            <a:r>
              <a:rPr lang="en-IN" sz="3600" cap="none" dirty="0">
                <a:latin typeface="Sitka Small Semibold" pitchFamily="2" charset="0"/>
                <a:cs typeface="Segoe UI Semibold" panose="020B0702040204020203" pitchFamily="34" charset="0"/>
              </a:rPr>
              <a:t>Summer Season Has The Highest Number Of Bike Rental Bookings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EF324-742D-E201-0FA5-D6259FCB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95" y="1389230"/>
            <a:ext cx="7305369" cy="5168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65703-5E5F-3D81-FA10-35AB180EBEC2}"/>
              </a:ext>
            </a:extLst>
          </p:cNvPr>
          <p:cNvSpPr/>
          <p:nvPr/>
        </p:nvSpPr>
        <p:spPr>
          <a:xfrm>
            <a:off x="2246671" y="1485265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Winter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24E23-6E06-042D-7A33-0481907B7BBE}"/>
              </a:ext>
            </a:extLst>
          </p:cNvPr>
          <p:cNvSpPr/>
          <p:nvPr/>
        </p:nvSpPr>
        <p:spPr>
          <a:xfrm>
            <a:off x="3947650" y="1482807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Spring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1575D-1EEB-A617-C980-3AD819BC263D}"/>
              </a:ext>
            </a:extLst>
          </p:cNvPr>
          <p:cNvSpPr/>
          <p:nvPr/>
        </p:nvSpPr>
        <p:spPr>
          <a:xfrm>
            <a:off x="5773992" y="1482807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Summer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6F70E-7674-88AC-3127-7819C556386A}"/>
              </a:ext>
            </a:extLst>
          </p:cNvPr>
          <p:cNvSpPr/>
          <p:nvPr/>
        </p:nvSpPr>
        <p:spPr>
          <a:xfrm>
            <a:off x="7468828" y="1482807"/>
            <a:ext cx="1563329" cy="43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Maiandra GD" panose="020E0502030308020204" pitchFamily="34" charset="0"/>
              </a:rPr>
              <a:t>Fall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79135-4E9E-F578-0C15-BBE303285D18}"/>
              </a:ext>
            </a:extLst>
          </p:cNvPr>
          <p:cNvSpPr/>
          <p:nvPr/>
        </p:nvSpPr>
        <p:spPr>
          <a:xfrm>
            <a:off x="0" y="3764519"/>
            <a:ext cx="2232743" cy="417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IN" sz="1050" dirty="0"/>
              <a:t>Even If it is a vacation month, bookings are very less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56E2FB6-EF03-F6A4-AA26-5B4848AA478E}"/>
              </a:ext>
            </a:extLst>
          </p:cNvPr>
          <p:cNvSpPr/>
          <p:nvPr/>
        </p:nvSpPr>
        <p:spPr>
          <a:xfrm rot="16200000">
            <a:off x="6078255" y="1785127"/>
            <a:ext cx="895809" cy="38591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9FBB64-6A9F-A5BB-5C89-54C7C36EAD9D}"/>
              </a:ext>
            </a:extLst>
          </p:cNvPr>
          <p:cNvCxnSpPr>
            <a:cxnSpLocks/>
            <a:stCxn id="13" idx="1"/>
          </p:cNvCxnSpPr>
          <p:nvPr/>
        </p:nvCxnSpPr>
        <p:spPr>
          <a:xfrm rot="16200000" flipH="1">
            <a:off x="7802663" y="2886109"/>
            <a:ext cx="1306157" cy="3859163"/>
          </a:xfrm>
          <a:prstGeom prst="bentConnector4">
            <a:avLst>
              <a:gd name="adj1" fmla="val 17502"/>
              <a:gd name="adj2" fmla="val 55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A03DAF3-E629-37EE-CE92-0C361F8052FF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1116373" y="4182216"/>
            <a:ext cx="2501899" cy="1785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3483E3-2FF8-C5C3-6BE9-80AB8B1E1412}"/>
              </a:ext>
            </a:extLst>
          </p:cNvPr>
          <p:cNvSpPr/>
          <p:nvPr/>
        </p:nvSpPr>
        <p:spPr>
          <a:xfrm>
            <a:off x="10333706" y="5259920"/>
            <a:ext cx="1661650" cy="501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IN" sz="1050" dirty="0"/>
              <a:t>Mid-months of the seasons have the highest bike bookings</a:t>
            </a:r>
          </a:p>
        </p:txBody>
      </p:sp>
    </p:spTree>
    <p:extLst>
      <p:ext uri="{BB962C8B-B14F-4D97-AF65-F5344CB8AC3E}">
        <p14:creationId xmlns:p14="http://schemas.microsoft.com/office/powerpoint/2010/main" val="280575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16A3-CEFB-4D3D-8785-41D5B72A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804629" cy="823058"/>
          </a:xfrm>
        </p:spPr>
        <p:txBody>
          <a:bodyPr>
            <a:noAutofit/>
          </a:bodyPr>
          <a:lstStyle/>
          <a:p>
            <a:r>
              <a:rPr lang="en-IN" sz="3600" cap="none" dirty="0">
                <a:latin typeface="Sitka Small Semibold" pitchFamily="2" charset="0"/>
              </a:rPr>
              <a:t>Bookings Are More During Working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F0DDB-DAB3-5958-0C30-2FAE6EAA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545560"/>
            <a:ext cx="9804629" cy="5044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BAB88-3AA2-5F9C-4309-72FF1D83E28D}"/>
              </a:ext>
            </a:extLst>
          </p:cNvPr>
          <p:cNvSpPr txBox="1"/>
          <p:nvPr/>
        </p:nvSpPr>
        <p:spPr>
          <a:xfrm>
            <a:off x="9961552" y="1639845"/>
            <a:ext cx="912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Maiandra GD" panose="020E0502030308020204" pitchFamily="34" charset="0"/>
              </a:rPr>
              <a:t>Winter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7D31-98E0-33B9-F354-4AA1B908F5B0}"/>
              </a:ext>
            </a:extLst>
          </p:cNvPr>
          <p:cNvSpPr txBox="1"/>
          <p:nvPr/>
        </p:nvSpPr>
        <p:spPr>
          <a:xfrm>
            <a:off x="9961552" y="1778344"/>
            <a:ext cx="912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Maiandra GD" panose="020E0502030308020204" pitchFamily="34" charset="0"/>
              </a:rPr>
              <a:t>Spring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1B7DF-6FFF-755B-E8B5-C127962764EA}"/>
              </a:ext>
            </a:extLst>
          </p:cNvPr>
          <p:cNvSpPr txBox="1"/>
          <p:nvPr/>
        </p:nvSpPr>
        <p:spPr>
          <a:xfrm>
            <a:off x="9961551" y="1916843"/>
            <a:ext cx="912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Maiandra GD" panose="020E0502030308020204" pitchFamily="34" charset="0"/>
              </a:rPr>
              <a:t>Summer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9CDC1-6329-FB19-349E-BA433B623EFB}"/>
              </a:ext>
            </a:extLst>
          </p:cNvPr>
          <p:cNvSpPr txBox="1"/>
          <p:nvPr/>
        </p:nvSpPr>
        <p:spPr>
          <a:xfrm>
            <a:off x="9961550" y="2055342"/>
            <a:ext cx="912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Maiandra GD" panose="020E0502030308020204" pitchFamily="34" charset="0"/>
              </a:rPr>
              <a:t>Fall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56330-9898-88EB-EBFB-D0C31F9138CC}"/>
              </a:ext>
            </a:extLst>
          </p:cNvPr>
          <p:cNvSpPr txBox="1"/>
          <p:nvPr/>
        </p:nvSpPr>
        <p:spPr>
          <a:xfrm>
            <a:off x="2326802" y="1308938"/>
            <a:ext cx="2608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Maiandra GD" panose="020E0502030308020204" pitchFamily="34" charset="0"/>
              </a:rPr>
              <a:t>Weekend/Holiday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DCF28-AF65-6A54-E294-C6D6C3DBAFDC}"/>
              </a:ext>
            </a:extLst>
          </p:cNvPr>
          <p:cNvSpPr txBox="1"/>
          <p:nvPr/>
        </p:nvSpPr>
        <p:spPr>
          <a:xfrm>
            <a:off x="6421938" y="1308938"/>
            <a:ext cx="2608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Maiandra GD" panose="020E0502030308020204" pitchFamily="34" charset="0"/>
              </a:rPr>
              <a:t>Working Day</a:t>
            </a:r>
          </a:p>
        </p:txBody>
      </p:sp>
    </p:spTree>
    <p:extLst>
      <p:ext uri="{BB962C8B-B14F-4D97-AF65-F5344CB8AC3E}">
        <p14:creationId xmlns:p14="http://schemas.microsoft.com/office/powerpoint/2010/main" val="3701562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177</TotalTime>
  <Words>1060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Bookman Old Style</vt:lpstr>
      <vt:lpstr>Maiandra GD</vt:lpstr>
      <vt:lpstr>Rockwell</vt:lpstr>
      <vt:lpstr>Rockwell Condensed</vt:lpstr>
      <vt:lpstr>Sitka Small Semibold</vt:lpstr>
      <vt:lpstr>Wingdings</vt:lpstr>
      <vt:lpstr>Wood Type</vt:lpstr>
      <vt:lpstr>BIKE RENTAL  STORY TELLING</vt:lpstr>
      <vt:lpstr>BIKE SHARING DATASET</vt:lpstr>
      <vt:lpstr>DATA DICTIONARY</vt:lpstr>
      <vt:lpstr>All The Seasons Are Equally Distributed</vt:lpstr>
      <vt:lpstr>As The Temperature Values Are Normalized, It Forms A Bell Curve</vt:lpstr>
      <vt:lpstr>80% of bookings through casual users increased during winters</vt:lpstr>
      <vt:lpstr>50% of bookings through registered users increased during winters</vt:lpstr>
      <vt:lpstr>Summer Season Has The Highest Number Of Bike Rental Bookings</vt:lpstr>
      <vt:lpstr>Bookings Are More During Working Days</vt:lpstr>
      <vt:lpstr>More Than 60% Bike Rentals Are Done During Clear Sky Days</vt:lpstr>
      <vt:lpstr>During A Working Day When The Weather Situation Is Clear And Partly Cloudy, Then The Bike Rentals Are Booked More.</vt:lpstr>
      <vt:lpstr>The Bookings Are Observed To Be More During Mid-week</vt:lpstr>
      <vt:lpstr>The Fall Season Booking are Consistent Where The Temperature Is Ranging Between 20C To 40C.</vt:lpstr>
      <vt:lpstr>KEY TAKE AWAYS</vt:lpstr>
      <vt:lpstr>KEY TAKE 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RENTAL  STORY TELLING</dc:title>
  <dc:creator>shanmukha priya k</dc:creator>
  <cp:lastModifiedBy>shanmukha priya k</cp:lastModifiedBy>
  <cp:revision>44</cp:revision>
  <dcterms:created xsi:type="dcterms:W3CDTF">2023-11-16T17:35:57Z</dcterms:created>
  <dcterms:modified xsi:type="dcterms:W3CDTF">2023-11-17T11:00:00Z</dcterms:modified>
</cp:coreProperties>
</file>