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74" r:id="rId3"/>
    <p:sldId id="256" r:id="rId4"/>
    <p:sldId id="260" r:id="rId5"/>
    <p:sldId id="261"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A04E5-4923-4001-B07B-A4D90CDECE93}"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EF050EF5-580C-4B4E-B005-B2D70DC4A69D}" type="slidenum">
              <a:rPr lang="en-IN" smtClean="0"/>
              <a:t>‹#›</a:t>
            </a:fld>
            <a:endParaRPr lang="en-IN"/>
          </a:p>
        </p:txBody>
      </p:sp>
    </p:spTree>
    <p:extLst>
      <p:ext uri="{BB962C8B-B14F-4D97-AF65-F5344CB8AC3E}">
        <p14:creationId xmlns:p14="http://schemas.microsoft.com/office/powerpoint/2010/main" val="403187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A04E5-4923-4001-B07B-A4D90CDECE93}"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417095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A04E5-4923-4001-B07B-A4D90CDECE93}"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77754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A04E5-4923-4001-B07B-A4D90CDECE93}"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98035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78CA04E5-4923-4001-B07B-A4D90CDECE93}" type="datetimeFigureOut">
              <a:rPr lang="en-IN" smtClean="0"/>
              <a:t>29-10-2023</a:t>
            </a:fld>
            <a:endParaRPr lang="en-IN"/>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F050EF5-580C-4B4E-B005-B2D70DC4A69D}" type="slidenum">
              <a:rPr lang="en-IN" smtClean="0"/>
              <a:t>‹#›</a:t>
            </a:fld>
            <a:endParaRPr lang="en-IN"/>
          </a:p>
        </p:txBody>
      </p:sp>
    </p:spTree>
    <p:extLst>
      <p:ext uri="{BB962C8B-B14F-4D97-AF65-F5344CB8AC3E}">
        <p14:creationId xmlns:p14="http://schemas.microsoft.com/office/powerpoint/2010/main" val="281292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A04E5-4923-4001-B07B-A4D90CDECE93}"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37374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A04E5-4923-4001-B07B-A4D90CDECE93}"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7822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A04E5-4923-4001-B07B-A4D90CDECE93}"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315417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A04E5-4923-4001-B07B-A4D90CDECE93}"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191267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A04E5-4923-4001-B07B-A4D90CDECE93}"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369208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78CA04E5-4923-4001-B07B-A4D90CDECE93}" type="datetimeFigureOut">
              <a:rPr lang="en-IN" smtClean="0"/>
              <a:t>29-10-2023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050EF5-580C-4B4E-B005-B2D70DC4A69D}" type="slidenum">
              <a:rPr lang="en-IN" smtClean="0"/>
              <a:t>‹#›</a:t>
            </a:fld>
            <a:endParaRPr lang="en-IN"/>
          </a:p>
        </p:txBody>
      </p:sp>
    </p:spTree>
    <p:extLst>
      <p:ext uri="{BB962C8B-B14F-4D97-AF65-F5344CB8AC3E}">
        <p14:creationId xmlns:p14="http://schemas.microsoft.com/office/powerpoint/2010/main" val="159462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78CA04E5-4923-4001-B07B-A4D90CDECE93}" type="datetimeFigureOut">
              <a:rPr lang="en-IN" smtClean="0"/>
              <a:t>29-10-2023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F050EF5-580C-4B4E-B005-B2D70DC4A69D}" type="slidenum">
              <a:rPr lang="en-IN" smtClean="0"/>
              <a:t>‹#›</a:t>
            </a:fld>
            <a:endParaRPr lang="en-IN"/>
          </a:p>
        </p:txBody>
      </p:sp>
    </p:spTree>
    <p:extLst>
      <p:ext uri="{BB962C8B-B14F-4D97-AF65-F5344CB8AC3E}">
        <p14:creationId xmlns:p14="http://schemas.microsoft.com/office/powerpoint/2010/main" val="444034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1555-108D-7723-57F2-17871F52BC8A}"/>
              </a:ext>
            </a:extLst>
          </p:cNvPr>
          <p:cNvSpPr>
            <a:spLocks noGrp="1"/>
          </p:cNvSpPr>
          <p:nvPr>
            <p:ph type="ctrTitle"/>
          </p:nvPr>
        </p:nvSpPr>
        <p:spPr/>
        <p:txBody>
          <a:bodyPr/>
          <a:lstStyle/>
          <a:p>
            <a:r>
              <a:rPr lang="en-IN" b="1" dirty="0">
                <a:latin typeface="Segoe UI Black" panose="020B0A02040204020203" pitchFamily="34" charset="0"/>
                <a:ea typeface="Segoe UI Black" panose="020B0A02040204020203" pitchFamily="34" charset="0"/>
              </a:rPr>
              <a:t>Wipro Warranty Claim Analytics Dashboard</a:t>
            </a:r>
          </a:p>
        </p:txBody>
      </p:sp>
    </p:spTree>
    <p:extLst>
      <p:ext uri="{BB962C8B-B14F-4D97-AF65-F5344CB8AC3E}">
        <p14:creationId xmlns:p14="http://schemas.microsoft.com/office/powerpoint/2010/main" val="167987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Around </a:t>
            </a:r>
            <a:r>
              <a:rPr lang="en-IN" sz="3600" b="1" dirty="0">
                <a:latin typeface="MS UI Gothic" panose="020B0600070205080204" pitchFamily="34" charset="-128"/>
                <a:ea typeface="MS UI Gothic" panose="020B0600070205080204" pitchFamily="34" charset="-128"/>
                <a:cs typeface="Microsoft Himalaya" panose="01010100010101010101" pitchFamily="2" charset="0"/>
              </a:rPr>
              <a:t>13%</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 of fraud claims are observed from </a:t>
            </a:r>
            <a:br>
              <a:rPr lang="en-IN" sz="3600" dirty="0">
                <a:latin typeface="MS UI Gothic" panose="020B0600070205080204" pitchFamily="34" charset="-128"/>
                <a:ea typeface="MS UI Gothic" panose="020B0600070205080204" pitchFamily="34" charset="-128"/>
                <a:cs typeface="Microsoft Himalaya" panose="01010100010101010101" pitchFamily="2" charset="0"/>
              </a:rPr>
            </a:br>
            <a:r>
              <a:rPr lang="en-IN" sz="3600" dirty="0">
                <a:latin typeface="MS UI Gothic" panose="020B0600070205080204" pitchFamily="34" charset="-128"/>
                <a:ea typeface="MS UI Gothic" panose="020B0600070205080204" pitchFamily="34" charset="-128"/>
                <a:cs typeface="Microsoft Himalaya" panose="01010100010101010101" pitchFamily="2" charset="0"/>
              </a:rPr>
              <a:t>Dealer 3</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2" name="Picture 1">
            <a:extLst>
              <a:ext uri="{FF2B5EF4-FFF2-40B4-BE49-F238E27FC236}">
                <a16:creationId xmlns:a16="http://schemas.microsoft.com/office/drawing/2014/main" id="{A5B319CB-9062-392C-3684-952CE809F330}"/>
              </a:ext>
            </a:extLst>
          </p:cNvPr>
          <p:cNvPicPr>
            <a:picLocks noChangeAspect="1"/>
          </p:cNvPicPr>
          <p:nvPr/>
        </p:nvPicPr>
        <p:blipFill rotWithShape="1">
          <a:blip r:embed="rId2">
            <a:extLst>
              <a:ext uri="{28A0092B-C50C-407E-A947-70E740481C1C}">
                <a14:useLocalDpi xmlns:a14="http://schemas.microsoft.com/office/drawing/2010/main" val="0"/>
              </a:ext>
            </a:extLst>
          </a:blip>
          <a:srcRect l="871" r="871"/>
          <a:stretch/>
        </p:blipFill>
        <p:spPr>
          <a:xfrm>
            <a:off x="570271" y="1747920"/>
            <a:ext cx="8121446" cy="4744955"/>
          </a:xfrm>
          <a:prstGeom prst="rect">
            <a:avLst/>
          </a:prstGeom>
        </p:spPr>
      </p:pic>
      <p:sp>
        <p:nvSpPr>
          <p:cNvPr id="3" name="TextBox 2">
            <a:extLst>
              <a:ext uri="{FF2B5EF4-FFF2-40B4-BE49-F238E27FC236}">
                <a16:creationId xmlns:a16="http://schemas.microsoft.com/office/drawing/2014/main" id="{EF8E7331-EA91-6A4D-C614-F3143A0CC2FF}"/>
              </a:ext>
            </a:extLst>
          </p:cNvPr>
          <p:cNvSpPr txBox="1"/>
          <p:nvPr/>
        </p:nvSpPr>
        <p:spPr>
          <a:xfrm>
            <a:off x="8849033" y="3016251"/>
            <a:ext cx="3342967"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Dealer 1 stands next to Dealer 3 with 12.8%</a:t>
            </a:r>
          </a:p>
          <a:p>
            <a:endParaRPr lang="en-IN" dirty="0"/>
          </a:p>
          <a:p>
            <a:pPr marL="285750" indent="-285750">
              <a:buFont typeface="Wingdings" panose="05000000000000000000" pitchFamily="2" charset="2"/>
              <a:buChar char="Ø"/>
            </a:pPr>
            <a:r>
              <a:rPr lang="en-IN" dirty="0"/>
              <a:t>Dealer 6 &amp; 7 follows Dealer 1 with 12.7% each</a:t>
            </a:r>
          </a:p>
        </p:txBody>
      </p:sp>
    </p:spTree>
    <p:extLst>
      <p:ext uri="{BB962C8B-B14F-4D97-AF65-F5344CB8AC3E}">
        <p14:creationId xmlns:p14="http://schemas.microsoft.com/office/powerpoint/2010/main" val="384568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Monthly Claim percentage for each dealer follows a U-Shaped trend</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2" name="Picture 1">
            <a:extLst>
              <a:ext uri="{FF2B5EF4-FFF2-40B4-BE49-F238E27FC236}">
                <a16:creationId xmlns:a16="http://schemas.microsoft.com/office/drawing/2014/main" id="{C1CBAC0D-126B-14AF-9E72-3808AEDF97FE}"/>
              </a:ext>
            </a:extLst>
          </p:cNvPr>
          <p:cNvPicPr>
            <a:picLocks noChangeAspect="1"/>
          </p:cNvPicPr>
          <p:nvPr/>
        </p:nvPicPr>
        <p:blipFill rotWithShape="1">
          <a:blip r:embed="rId2"/>
          <a:srcRect t="6440" b="7519"/>
          <a:stretch/>
        </p:blipFill>
        <p:spPr>
          <a:xfrm>
            <a:off x="570271" y="2078366"/>
            <a:ext cx="8072284" cy="4414509"/>
          </a:xfrm>
          <a:prstGeom prst="rect">
            <a:avLst/>
          </a:prstGeom>
        </p:spPr>
      </p:pic>
      <p:sp>
        <p:nvSpPr>
          <p:cNvPr id="3" name="TextBox 2">
            <a:extLst>
              <a:ext uri="{FF2B5EF4-FFF2-40B4-BE49-F238E27FC236}">
                <a16:creationId xmlns:a16="http://schemas.microsoft.com/office/drawing/2014/main" id="{1FC7E69A-CCEE-43CD-3AAE-66B21816FBA6}"/>
              </a:ext>
            </a:extLst>
          </p:cNvPr>
          <p:cNvSpPr txBox="1"/>
          <p:nvPr/>
        </p:nvSpPr>
        <p:spPr>
          <a:xfrm>
            <a:off x="8740877" y="2212257"/>
            <a:ext cx="2998839"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a:t>The Claim percentage is evaluated monthly wise using the claim date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percentage is around 8% ate the end of 2021 which decreased to 0% by the end of 2020</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It is increased in the same trend as it decreased from 2021</a:t>
            </a:r>
          </a:p>
        </p:txBody>
      </p:sp>
    </p:spTree>
    <p:extLst>
      <p:ext uri="{BB962C8B-B14F-4D97-AF65-F5344CB8AC3E}">
        <p14:creationId xmlns:p14="http://schemas.microsoft.com/office/powerpoint/2010/main" val="2811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An average of </a:t>
            </a:r>
            <a:r>
              <a:rPr lang="en-IN" sz="3600" b="1" dirty="0">
                <a:latin typeface="MS UI Gothic" panose="020B0600070205080204" pitchFamily="34" charset="-128"/>
                <a:ea typeface="MS UI Gothic" panose="020B0600070205080204" pitchFamily="34" charset="-128"/>
                <a:cs typeface="Microsoft Himalaya" panose="01010100010101010101" pitchFamily="2" charset="0"/>
              </a:rPr>
              <a:t>$1000K </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of warranty </a:t>
            </a:r>
            <a:r>
              <a:rPr lang="en-IN" sz="3600" b="1" dirty="0">
                <a:latin typeface="MS UI Gothic" panose="020B0600070205080204" pitchFamily="34" charset="-128"/>
                <a:ea typeface="MS UI Gothic" panose="020B0600070205080204" pitchFamily="34" charset="-128"/>
                <a:cs typeface="Microsoft Himalaya" panose="01010100010101010101" pitchFamily="2" charset="0"/>
              </a:rPr>
              <a:t>claim cost </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can be seen from all the dealers</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2" name="Picture 1">
            <a:extLst>
              <a:ext uri="{FF2B5EF4-FFF2-40B4-BE49-F238E27FC236}">
                <a16:creationId xmlns:a16="http://schemas.microsoft.com/office/drawing/2014/main" id="{C52F1F29-7E63-88FD-C226-26040A9545AC}"/>
              </a:ext>
            </a:extLst>
          </p:cNvPr>
          <p:cNvPicPr>
            <a:picLocks noChangeAspect="1"/>
          </p:cNvPicPr>
          <p:nvPr/>
        </p:nvPicPr>
        <p:blipFill rotWithShape="1">
          <a:blip r:embed="rId2"/>
          <a:srcRect l="-112" t="5318" r="112" b="8346"/>
          <a:stretch/>
        </p:blipFill>
        <p:spPr>
          <a:xfrm>
            <a:off x="570271" y="1966845"/>
            <a:ext cx="8705088" cy="4555527"/>
          </a:xfrm>
          <a:prstGeom prst="rect">
            <a:avLst/>
          </a:prstGeom>
        </p:spPr>
      </p:pic>
      <p:sp>
        <p:nvSpPr>
          <p:cNvPr id="3" name="TextBox 2">
            <a:extLst>
              <a:ext uri="{FF2B5EF4-FFF2-40B4-BE49-F238E27FC236}">
                <a16:creationId xmlns:a16="http://schemas.microsoft.com/office/drawing/2014/main" id="{A880FD05-C6BF-DCDB-7355-4D3B192714F2}"/>
              </a:ext>
            </a:extLst>
          </p:cNvPr>
          <p:cNvSpPr txBox="1"/>
          <p:nvPr/>
        </p:nvSpPr>
        <p:spPr>
          <a:xfrm>
            <a:off x="8642555" y="3505944"/>
            <a:ext cx="3254477" cy="1477328"/>
          </a:xfrm>
          <a:prstGeom prst="rect">
            <a:avLst/>
          </a:prstGeom>
          <a:noFill/>
        </p:spPr>
        <p:txBody>
          <a:bodyPr wrap="square" rtlCol="0">
            <a:spAutoFit/>
          </a:bodyPr>
          <a:lstStyle/>
          <a:p>
            <a:pPr marL="285750" indent="-285750">
              <a:buFont typeface="Wingdings" panose="05000000000000000000" pitchFamily="2" charset="2"/>
              <a:buChar char="Ø"/>
            </a:pPr>
            <a:r>
              <a:rPr lang="en-IN" b="1" dirty="0"/>
              <a:t>Dealer 1, 2 &amp; 8 </a:t>
            </a:r>
            <a:r>
              <a:rPr lang="en-IN" dirty="0"/>
              <a:t>have highest claim cost of around </a:t>
            </a:r>
            <a:r>
              <a:rPr lang="en-IN" b="1" dirty="0"/>
              <a:t>$1010K</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Rest of the dealers also have the claim cost around $950K</a:t>
            </a:r>
          </a:p>
        </p:txBody>
      </p:sp>
    </p:spTree>
    <p:extLst>
      <p:ext uri="{BB962C8B-B14F-4D97-AF65-F5344CB8AC3E}">
        <p14:creationId xmlns:p14="http://schemas.microsoft.com/office/powerpoint/2010/main" val="370693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276174"/>
            <a:ext cx="10515600" cy="1325563"/>
          </a:xfrm>
        </p:spPr>
        <p:txBody>
          <a:bodyPr>
            <a:normAutofit/>
          </a:bodyPr>
          <a:lstStyle/>
          <a:p>
            <a:r>
              <a:rPr lang="en-IN" sz="3600" dirty="0">
                <a:latin typeface="MS UI Gothic" panose="020B0600070205080204" pitchFamily="34" charset="-128"/>
                <a:ea typeface="MS UI Gothic" panose="020B0600070205080204" pitchFamily="34" charset="-128"/>
              </a:rPr>
              <a:t>Around </a:t>
            </a:r>
            <a:r>
              <a:rPr lang="en-IN" sz="3600" b="1" dirty="0">
                <a:latin typeface="MS UI Gothic" panose="020B0600070205080204" pitchFamily="34" charset="-128"/>
                <a:ea typeface="MS UI Gothic" panose="020B0600070205080204" pitchFamily="34" charset="-128"/>
              </a:rPr>
              <a:t>45%</a:t>
            </a:r>
            <a:r>
              <a:rPr lang="en-IN" sz="3600" dirty="0">
                <a:latin typeface="MS UI Gothic" panose="020B0600070205080204" pitchFamily="34" charset="-128"/>
                <a:ea typeface="MS UI Gothic" panose="020B0600070205080204" pitchFamily="34" charset="-128"/>
              </a:rPr>
              <a:t> claims are raised </a:t>
            </a:r>
            <a:r>
              <a:rPr lang="en-IN" sz="3600" b="1" dirty="0">
                <a:latin typeface="MS UI Gothic" panose="020B0600070205080204" pitchFamily="34" charset="-128"/>
                <a:ea typeface="MS UI Gothic" panose="020B0600070205080204" pitchFamily="34" charset="-128"/>
              </a:rPr>
              <a:t>within</a:t>
            </a:r>
            <a:r>
              <a:rPr lang="en-IN" sz="3600" dirty="0">
                <a:latin typeface="MS UI Gothic" panose="020B0600070205080204" pitchFamily="34" charset="-128"/>
                <a:ea typeface="MS UI Gothic" panose="020B0600070205080204" pitchFamily="34" charset="-128"/>
              </a:rPr>
              <a:t> one </a:t>
            </a:r>
            <a:r>
              <a:rPr lang="en-IN" sz="3600" b="1" dirty="0">
                <a:latin typeface="MS UI Gothic" panose="020B0600070205080204" pitchFamily="34" charset="-128"/>
                <a:ea typeface="MS UI Gothic" panose="020B0600070205080204" pitchFamily="34" charset="-128"/>
              </a:rPr>
              <a:t>month</a:t>
            </a:r>
            <a:r>
              <a:rPr lang="en-IN" sz="3600" dirty="0">
                <a:latin typeface="MS UI Gothic" panose="020B0600070205080204" pitchFamily="34" charset="-128"/>
                <a:ea typeface="MS UI Gothic" panose="020B0600070205080204" pitchFamily="34" charset="-128"/>
              </a:rPr>
              <a:t> of warranty</a:t>
            </a:r>
            <a:endParaRPr lang="en-IN" sz="3600" dirty="0">
              <a:latin typeface="MS UI Gothic" panose="020B0600070205080204" pitchFamily="34" charset="-128"/>
              <a:ea typeface="MS UI Gothic" panose="020B0600070205080204" pitchFamily="34" charset="-128"/>
              <a:cs typeface="Microsoft Himalaya" panose="01010100010101010101" pitchFamily="2" charset="0"/>
            </a:endParaRP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A0492271-F346-9810-F14E-22C0565F8EB1}"/>
              </a:ext>
            </a:extLst>
          </p:cNvPr>
          <p:cNvPicPr>
            <a:picLocks noChangeAspect="1"/>
          </p:cNvPicPr>
          <p:nvPr/>
        </p:nvPicPr>
        <p:blipFill rotWithShape="1">
          <a:blip r:embed="rId2">
            <a:extLst>
              <a:ext uri="{28A0092B-C50C-407E-A947-70E740481C1C}">
                <a14:useLocalDpi xmlns:a14="http://schemas.microsoft.com/office/drawing/2010/main" val="0"/>
              </a:ext>
            </a:extLst>
          </a:blip>
          <a:srcRect t="1643" b="1643"/>
          <a:stretch/>
        </p:blipFill>
        <p:spPr>
          <a:xfrm>
            <a:off x="570271" y="1928373"/>
            <a:ext cx="8234410" cy="4492091"/>
          </a:xfrm>
          <a:prstGeom prst="rect">
            <a:avLst/>
          </a:prstGeom>
        </p:spPr>
      </p:pic>
      <p:sp>
        <p:nvSpPr>
          <p:cNvPr id="4" name="TextBox 3">
            <a:extLst>
              <a:ext uri="{FF2B5EF4-FFF2-40B4-BE49-F238E27FC236}">
                <a16:creationId xmlns:a16="http://schemas.microsoft.com/office/drawing/2014/main" id="{98DF0C10-5DA7-E669-3D30-BB5FC1D4B8C2}"/>
              </a:ext>
            </a:extLst>
          </p:cNvPr>
          <p:cNvSpPr txBox="1"/>
          <p:nvPr/>
        </p:nvSpPr>
        <p:spPr>
          <a:xfrm>
            <a:off x="8804681" y="2664543"/>
            <a:ext cx="3087329" cy="2031325"/>
          </a:xfrm>
          <a:prstGeom prst="rect">
            <a:avLst/>
          </a:prstGeom>
          <a:noFill/>
        </p:spPr>
        <p:txBody>
          <a:bodyPr wrap="square" rtlCol="0">
            <a:spAutoFit/>
          </a:bodyPr>
          <a:lstStyle/>
          <a:p>
            <a:pPr marL="285750" indent="-285750">
              <a:buFont typeface="Wingdings" panose="05000000000000000000" pitchFamily="2" charset="2"/>
              <a:buChar char="v"/>
            </a:pPr>
            <a:r>
              <a:rPr lang="en-IN" sz="1800" dirty="0">
                <a:latin typeface="MS UI Gothic" panose="020B0600070205080204" pitchFamily="34" charset="-128"/>
                <a:ea typeface="MS UI Gothic" panose="020B0600070205080204" pitchFamily="34" charset="-128"/>
                <a:cs typeface="Microsoft Himalaya" panose="01010100010101010101" pitchFamily="2" charset="0"/>
              </a:rPr>
              <a:t>&gt;52% of the total claims are raised after 12 months of warranty</a:t>
            </a:r>
          </a:p>
          <a:p>
            <a:pPr marL="285750" indent="-285750">
              <a:buFont typeface="Wingdings" panose="05000000000000000000" pitchFamily="2" charset="2"/>
              <a:buChar char="v"/>
            </a:pPr>
            <a:endParaRPr lang="en-IN" dirty="0">
              <a:latin typeface="MS UI Gothic" panose="020B0600070205080204" pitchFamily="34" charset="-128"/>
              <a:ea typeface="MS UI Gothic" panose="020B0600070205080204" pitchFamily="34" charset="-128"/>
              <a:cs typeface="Microsoft Himalaya" panose="01010100010101010101" pitchFamily="2" charset="0"/>
            </a:endParaRPr>
          </a:p>
          <a:p>
            <a:pPr marL="285750" indent="-285750">
              <a:buFont typeface="Wingdings" panose="05000000000000000000" pitchFamily="2" charset="2"/>
              <a:buChar char="v"/>
            </a:pPr>
            <a:r>
              <a:rPr lang="en-IN" dirty="0">
                <a:latin typeface="MS UI Gothic" panose="020B0600070205080204" pitchFamily="34" charset="-128"/>
                <a:ea typeface="MS UI Gothic" panose="020B0600070205080204" pitchFamily="34" charset="-128"/>
                <a:cs typeface="Microsoft Himalaya" panose="01010100010101010101" pitchFamily="2" charset="0"/>
              </a:rPr>
              <a:t>Around 2% of claims are during 11 to 12 months of warranty</a:t>
            </a:r>
            <a:endParaRPr lang="en-IN" dirty="0"/>
          </a:p>
        </p:txBody>
      </p:sp>
    </p:spTree>
    <p:extLst>
      <p:ext uri="{BB962C8B-B14F-4D97-AF65-F5344CB8AC3E}">
        <p14:creationId xmlns:p14="http://schemas.microsoft.com/office/powerpoint/2010/main" val="172860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Almost </a:t>
            </a:r>
            <a:r>
              <a:rPr lang="en-IN" sz="3600" b="1" dirty="0">
                <a:latin typeface="MS UI Gothic" panose="020B0600070205080204" pitchFamily="34" charset="-128"/>
                <a:ea typeface="MS UI Gothic" panose="020B0600070205080204" pitchFamily="34" charset="-128"/>
                <a:cs typeface="Microsoft Himalaya" panose="01010100010101010101" pitchFamily="2" charset="0"/>
              </a:rPr>
              <a:t>18% </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of claims are raised within </a:t>
            </a:r>
            <a:r>
              <a:rPr lang="en-IN" sz="3600" b="1" dirty="0">
                <a:latin typeface="MS UI Gothic" panose="020B0600070205080204" pitchFamily="34" charset="-128"/>
                <a:ea typeface="MS UI Gothic" panose="020B0600070205080204" pitchFamily="34" charset="-128"/>
                <a:cs typeface="Microsoft Himalaya" panose="01010100010101010101" pitchFamily="2" charset="0"/>
              </a:rPr>
              <a:t>10k miles </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of distance</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9A2782D8-6534-2B28-485C-EB5FBF938E5B}"/>
              </a:ext>
            </a:extLst>
          </p:cNvPr>
          <p:cNvPicPr>
            <a:picLocks noChangeAspect="1"/>
          </p:cNvPicPr>
          <p:nvPr/>
        </p:nvPicPr>
        <p:blipFill rotWithShape="1">
          <a:blip r:embed="rId2"/>
          <a:srcRect t="5324" r="-112" b="9533"/>
          <a:stretch/>
        </p:blipFill>
        <p:spPr>
          <a:xfrm>
            <a:off x="1474838" y="1861696"/>
            <a:ext cx="9104671" cy="4693526"/>
          </a:xfrm>
          <a:prstGeom prst="rect">
            <a:avLst/>
          </a:prstGeom>
        </p:spPr>
      </p:pic>
    </p:spTree>
    <p:extLst>
      <p:ext uri="{BB962C8B-B14F-4D97-AF65-F5344CB8AC3E}">
        <p14:creationId xmlns:p14="http://schemas.microsoft.com/office/powerpoint/2010/main" val="113151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Decreasing trend of loss due to fraud claims across the Quarters</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1FA9B487-4CC2-26F4-70F5-9987CD274BF5}"/>
              </a:ext>
            </a:extLst>
          </p:cNvPr>
          <p:cNvPicPr>
            <a:picLocks noChangeAspect="1"/>
          </p:cNvPicPr>
          <p:nvPr/>
        </p:nvPicPr>
        <p:blipFill rotWithShape="1">
          <a:blip r:embed="rId2"/>
          <a:srcRect l="-132" t="5324" r="-46" b="9534"/>
          <a:stretch/>
        </p:blipFill>
        <p:spPr>
          <a:xfrm>
            <a:off x="570272" y="2163099"/>
            <a:ext cx="8131588" cy="4041057"/>
          </a:xfrm>
          <a:prstGeom prst="rect">
            <a:avLst/>
          </a:prstGeom>
        </p:spPr>
      </p:pic>
    </p:spTree>
    <p:extLst>
      <p:ext uri="{BB962C8B-B14F-4D97-AF65-F5344CB8AC3E}">
        <p14:creationId xmlns:p14="http://schemas.microsoft.com/office/powerpoint/2010/main" val="395337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BEFC-7F36-9D9D-B099-99B357C65792}"/>
              </a:ext>
            </a:extLst>
          </p:cNvPr>
          <p:cNvSpPr>
            <a:spLocks noGrp="1"/>
          </p:cNvSpPr>
          <p:nvPr>
            <p:ph type="title"/>
          </p:nvPr>
        </p:nvSpPr>
        <p:spPr/>
        <p:txBody>
          <a:bodyPr/>
          <a:lstStyle/>
          <a:p>
            <a:r>
              <a:rPr lang="en-IN" b="1" dirty="0">
                <a:latin typeface="Franklin Gothic Medium" panose="020B0603020102020204" pitchFamily="34" charset="0"/>
              </a:rPr>
              <a:t>KEY TAKE AWAYS</a:t>
            </a:r>
          </a:p>
        </p:txBody>
      </p:sp>
      <p:sp>
        <p:nvSpPr>
          <p:cNvPr id="3" name="Content Placeholder 2">
            <a:extLst>
              <a:ext uri="{FF2B5EF4-FFF2-40B4-BE49-F238E27FC236}">
                <a16:creationId xmlns:a16="http://schemas.microsoft.com/office/drawing/2014/main" id="{4492B74E-79ED-9C4B-FB57-BF76620428B0}"/>
              </a:ext>
            </a:extLst>
          </p:cNvPr>
          <p:cNvSpPr>
            <a:spLocks noGrp="1"/>
          </p:cNvSpPr>
          <p:nvPr>
            <p:ph idx="1"/>
          </p:nvPr>
        </p:nvSpPr>
        <p:spPr/>
        <p:txBody>
          <a:bodyPr>
            <a:normAutofit fontScale="92500" lnSpcReduction="20000"/>
          </a:bodyPr>
          <a:lstStyle/>
          <a:p>
            <a:pPr marL="0" indent="0">
              <a:buNone/>
            </a:pPr>
            <a:r>
              <a:rPr lang="en-US" b="1" dirty="0">
                <a:highlight>
                  <a:srgbClr val="C0C0C0"/>
                </a:highlight>
              </a:rPr>
              <a:t>Warranty Claim Cost Analysis:</a:t>
            </a:r>
          </a:p>
          <a:p>
            <a:pPr>
              <a:buFont typeface="Courier New" panose="02070309020205020404" pitchFamily="49" charset="0"/>
              <a:buChar char="o"/>
            </a:pPr>
            <a:r>
              <a:rPr lang="en-US" b="1" dirty="0"/>
              <a:t>Product 5</a:t>
            </a:r>
            <a:r>
              <a:rPr lang="en-US" dirty="0"/>
              <a:t> demands close monitoring due to its highest warranty claim cost.</a:t>
            </a:r>
          </a:p>
          <a:p>
            <a:pPr>
              <a:buFont typeface="Courier New" panose="02070309020205020404" pitchFamily="49" charset="0"/>
              <a:buChar char="o"/>
            </a:pPr>
            <a:r>
              <a:rPr lang="en-US" dirty="0"/>
              <a:t>Notably, this product also records the highest number of claims classified as fraud.</a:t>
            </a:r>
          </a:p>
          <a:p>
            <a:pPr marL="0" indent="0">
              <a:buNone/>
            </a:pPr>
            <a:r>
              <a:rPr lang="en-US" b="1" dirty="0">
                <a:highlight>
                  <a:srgbClr val="C0C0C0"/>
                </a:highlight>
              </a:rPr>
              <a:t>Model-Specific Focus:</a:t>
            </a:r>
          </a:p>
          <a:p>
            <a:pPr>
              <a:buFont typeface="Courier New" panose="02070309020205020404" pitchFamily="49" charset="0"/>
              <a:buChar char="o"/>
            </a:pPr>
            <a:r>
              <a:rPr lang="en-US" b="1" dirty="0"/>
              <a:t>Car 6</a:t>
            </a:r>
            <a:r>
              <a:rPr lang="en-US" dirty="0"/>
              <a:t> stands out with over 50% of fraud claims and the highest claim amounts.</a:t>
            </a:r>
          </a:p>
          <a:p>
            <a:pPr>
              <a:buFont typeface="Courier New" panose="02070309020205020404" pitchFamily="49" charset="0"/>
              <a:buChar char="o"/>
            </a:pPr>
            <a:r>
              <a:rPr lang="en-US" dirty="0"/>
              <a:t>Prioritize thorough evaluation of this model to address these issues effectively.</a:t>
            </a:r>
          </a:p>
          <a:p>
            <a:pPr marL="0" indent="0">
              <a:buNone/>
            </a:pPr>
            <a:r>
              <a:rPr lang="en-US" b="1" dirty="0">
                <a:highlight>
                  <a:srgbClr val="C0C0C0"/>
                </a:highlight>
              </a:rPr>
              <a:t>Dealer Impact:</a:t>
            </a:r>
          </a:p>
          <a:p>
            <a:pPr>
              <a:buFont typeface="Courier New" panose="02070309020205020404" pitchFamily="49" charset="0"/>
              <a:buChar char="o"/>
            </a:pPr>
            <a:r>
              <a:rPr lang="en-US" b="1" dirty="0"/>
              <a:t>Dealer 1</a:t>
            </a:r>
            <a:r>
              <a:rPr lang="en-US" dirty="0"/>
              <a:t>'s vehicles show a higher susceptibility to fraud, contributing significantly to overall warranty claim costs.</a:t>
            </a:r>
          </a:p>
          <a:p>
            <a:pPr>
              <a:buFont typeface="Courier New" panose="02070309020205020404" pitchFamily="49" charset="0"/>
              <a:buChar char="o"/>
            </a:pPr>
            <a:r>
              <a:rPr lang="en-US" dirty="0"/>
              <a:t>Investigate the operations and transactions associated with this dealer for potential fraudulent activities.</a:t>
            </a:r>
            <a:endParaRPr lang="en-IN" dirty="0"/>
          </a:p>
        </p:txBody>
      </p:sp>
    </p:spTree>
    <p:extLst>
      <p:ext uri="{BB962C8B-B14F-4D97-AF65-F5344CB8AC3E}">
        <p14:creationId xmlns:p14="http://schemas.microsoft.com/office/powerpoint/2010/main" val="393100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BEFC-7F36-9D9D-B099-99B357C65792}"/>
              </a:ext>
            </a:extLst>
          </p:cNvPr>
          <p:cNvSpPr>
            <a:spLocks noGrp="1"/>
          </p:cNvSpPr>
          <p:nvPr>
            <p:ph type="title"/>
          </p:nvPr>
        </p:nvSpPr>
        <p:spPr/>
        <p:txBody>
          <a:bodyPr/>
          <a:lstStyle/>
          <a:p>
            <a:r>
              <a:rPr lang="en-IN" b="1" dirty="0">
                <a:latin typeface="Franklin Gothic Medium" panose="020B0603020102020204" pitchFamily="34" charset="0"/>
              </a:rPr>
              <a:t>KEY TAKE AWAYS</a:t>
            </a:r>
          </a:p>
        </p:txBody>
      </p:sp>
      <p:sp>
        <p:nvSpPr>
          <p:cNvPr id="3" name="Content Placeholder 2">
            <a:extLst>
              <a:ext uri="{FF2B5EF4-FFF2-40B4-BE49-F238E27FC236}">
                <a16:creationId xmlns:a16="http://schemas.microsoft.com/office/drawing/2014/main" id="{4492B74E-79ED-9C4B-FB57-BF76620428B0}"/>
              </a:ext>
            </a:extLst>
          </p:cNvPr>
          <p:cNvSpPr>
            <a:spLocks noGrp="1"/>
          </p:cNvSpPr>
          <p:nvPr>
            <p:ph idx="1"/>
          </p:nvPr>
        </p:nvSpPr>
        <p:spPr/>
        <p:txBody>
          <a:bodyPr>
            <a:normAutofit/>
          </a:bodyPr>
          <a:lstStyle/>
          <a:p>
            <a:pPr marL="0" indent="0">
              <a:buNone/>
            </a:pPr>
            <a:r>
              <a:rPr lang="en-US" b="1" dirty="0">
                <a:highlight>
                  <a:srgbClr val="C0C0C0"/>
                </a:highlight>
              </a:rPr>
              <a:t>Mileage and Claim Patterns:</a:t>
            </a:r>
          </a:p>
          <a:p>
            <a:pPr>
              <a:buFont typeface="Courier New" panose="02070309020205020404" pitchFamily="49" charset="0"/>
              <a:buChar char="o"/>
            </a:pPr>
            <a:r>
              <a:rPr lang="en-US" dirty="0"/>
              <a:t>A significant portion of claims correlates with vehicles covering less than 10,000 miles.</a:t>
            </a:r>
          </a:p>
          <a:p>
            <a:pPr>
              <a:buFont typeface="Courier New" panose="02070309020205020404" pitchFamily="49" charset="0"/>
              <a:buChar char="o"/>
            </a:pPr>
            <a:r>
              <a:rPr lang="en-US" dirty="0"/>
              <a:t>Explore the connection between lower mileage and monthly claim spikes, emphasizing the need for closer scrutiny in these cases.</a:t>
            </a:r>
          </a:p>
          <a:p>
            <a:pPr marL="0" indent="0">
              <a:buNone/>
            </a:pPr>
            <a:r>
              <a:rPr lang="en-US" b="1" dirty="0">
                <a:highlight>
                  <a:srgbClr val="C0C0C0"/>
                </a:highlight>
              </a:rPr>
              <a:t>Fraud Loss Management:</a:t>
            </a:r>
          </a:p>
          <a:p>
            <a:pPr>
              <a:buFont typeface="Courier New" panose="02070309020205020404" pitchFamily="49" charset="0"/>
              <a:buChar char="o"/>
            </a:pPr>
            <a:r>
              <a:rPr lang="en-US" dirty="0"/>
              <a:t>Although fraud-related losses are declining, further improvements can be achieved.</a:t>
            </a:r>
          </a:p>
          <a:p>
            <a:pPr>
              <a:buFont typeface="Courier New" panose="02070309020205020404" pitchFamily="49" charset="0"/>
              <a:buChar char="o"/>
            </a:pPr>
            <a:r>
              <a:rPr lang="en-US" dirty="0"/>
              <a:t>Implement targeted strategies based on the identified trends to reduce fraud losses effectively.</a:t>
            </a:r>
            <a:endParaRPr lang="en-IN" dirty="0"/>
          </a:p>
        </p:txBody>
      </p:sp>
    </p:spTree>
    <p:extLst>
      <p:ext uri="{BB962C8B-B14F-4D97-AF65-F5344CB8AC3E}">
        <p14:creationId xmlns:p14="http://schemas.microsoft.com/office/powerpoint/2010/main" val="341694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7CC1-08A0-4B7E-7045-6BC7B16CDF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2FDB1E-93E5-2C79-C20D-BD4BABCFF6CA}"/>
              </a:ext>
            </a:extLst>
          </p:cNvPr>
          <p:cNvSpPr>
            <a:spLocks noGrp="1"/>
          </p:cNvSpPr>
          <p:nvPr>
            <p:ph idx="1"/>
          </p:nvPr>
        </p:nvSpPr>
        <p:spPr/>
        <p:txBody>
          <a:bodyPr numCol="1">
            <a:normAutofit fontScale="92500"/>
          </a:bodyPr>
          <a:lstStyle/>
          <a:p>
            <a:pPr marL="0" indent="0" algn="ctr">
              <a:buNone/>
            </a:pPr>
            <a:r>
              <a:rPr lang="en-IN" sz="17600" dirty="0">
                <a:latin typeface="Cascadia Code SemiBold" panose="020B0609020000020004" pitchFamily="49" charset="0"/>
                <a:cs typeface="Cascadia Code SemiBold" panose="020B0609020000020004" pitchFamily="49" charset="0"/>
              </a:rPr>
              <a:t>THANK YOU</a:t>
            </a:r>
          </a:p>
        </p:txBody>
      </p:sp>
      <p:sp>
        <p:nvSpPr>
          <p:cNvPr id="4" name="Text Placeholder 3">
            <a:extLst>
              <a:ext uri="{FF2B5EF4-FFF2-40B4-BE49-F238E27FC236}">
                <a16:creationId xmlns:a16="http://schemas.microsoft.com/office/drawing/2014/main" id="{EE311B8D-09D3-F57A-5FC7-79DC00E9CFEC}"/>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64452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5DAE-49CD-25C4-0EB9-3F50FF99D6C6}"/>
              </a:ext>
            </a:extLst>
          </p:cNvPr>
          <p:cNvSpPr>
            <a:spLocks noGrp="1"/>
          </p:cNvSpPr>
          <p:nvPr>
            <p:ph type="title"/>
          </p:nvPr>
        </p:nvSpPr>
        <p:spPr>
          <a:xfrm>
            <a:off x="2167127" y="304800"/>
            <a:ext cx="9611917" cy="4440936"/>
          </a:xfrm>
        </p:spPr>
        <p:txBody>
          <a:bodyPr>
            <a:normAutofit/>
          </a:bodyPr>
          <a:lstStyle/>
          <a:p>
            <a:r>
              <a:rPr lang="en-US" sz="1800" b="0" dirty="0">
                <a:latin typeface="Garamond" panose="02020404030301010803" pitchFamily="18" charset="0"/>
              </a:rPr>
              <a:t>Wipro Warranty Claim Analytics Dashboard identifies product failures, providing insights into the reasons behind these issues and repeated customer problems, enabling manufacturers to </a:t>
            </a:r>
            <a:r>
              <a:rPr lang="en-US" sz="1800" dirty="0">
                <a:latin typeface="Garamond" panose="02020404030301010803" pitchFamily="18" charset="0"/>
              </a:rPr>
              <a:t>enhance product quality</a:t>
            </a:r>
            <a:r>
              <a:rPr lang="en-US" sz="1800" b="0" dirty="0">
                <a:latin typeface="Garamond" panose="02020404030301010803" pitchFamily="18" charset="0"/>
              </a:rPr>
              <a:t>.</a:t>
            </a:r>
            <a:br>
              <a:rPr lang="en-US" sz="1800" b="0" dirty="0">
                <a:latin typeface="Garamond" panose="02020404030301010803" pitchFamily="18" charset="0"/>
              </a:rPr>
            </a:br>
            <a:br>
              <a:rPr lang="en-US" sz="1800" b="0" dirty="0">
                <a:latin typeface="Garamond" panose="02020404030301010803" pitchFamily="18" charset="0"/>
              </a:rPr>
            </a:br>
            <a:r>
              <a:rPr lang="en-US" sz="1800" b="0" dirty="0">
                <a:latin typeface="Garamond" panose="02020404030301010803" pitchFamily="18" charset="0"/>
              </a:rPr>
              <a:t>The tool distinguishes genuine warranty claims from duplicates, offering clarity on claim patterns among dealers and retailers. It highlights </a:t>
            </a:r>
            <a:r>
              <a:rPr lang="en-US" sz="1800" dirty="0">
                <a:latin typeface="Garamond" panose="02020404030301010803" pitchFamily="18" charset="0"/>
              </a:rPr>
              <a:t>potential fraud risks</a:t>
            </a:r>
            <a:r>
              <a:rPr lang="en-US" sz="1800" b="0" dirty="0">
                <a:latin typeface="Garamond" panose="02020404030301010803" pitchFamily="18" charset="0"/>
              </a:rPr>
              <a:t>, allowing manufacturers to implement </a:t>
            </a:r>
            <a:r>
              <a:rPr lang="en-US" sz="1800" dirty="0">
                <a:latin typeface="Garamond" panose="02020404030301010803" pitchFamily="18" charset="0"/>
              </a:rPr>
              <a:t>preventive measures.</a:t>
            </a:r>
            <a:br>
              <a:rPr lang="en-US" sz="1800" b="0" dirty="0">
                <a:latin typeface="Garamond" panose="02020404030301010803" pitchFamily="18" charset="0"/>
              </a:rPr>
            </a:br>
            <a:br>
              <a:rPr lang="en-US" sz="1800" b="0" dirty="0">
                <a:latin typeface="Garamond" panose="02020404030301010803" pitchFamily="18" charset="0"/>
              </a:rPr>
            </a:br>
            <a:r>
              <a:rPr lang="en-US" sz="1800" b="0" dirty="0">
                <a:latin typeface="Garamond" panose="02020404030301010803" pitchFamily="18" charset="0"/>
              </a:rPr>
              <a:t>By recognizing specific </a:t>
            </a:r>
            <a:r>
              <a:rPr lang="en-US" sz="1800" dirty="0">
                <a:latin typeface="Garamond" panose="02020404030301010803" pitchFamily="18" charset="0"/>
              </a:rPr>
              <a:t>dealers</a:t>
            </a:r>
            <a:r>
              <a:rPr lang="en-US" sz="1800" b="0" dirty="0">
                <a:latin typeface="Garamond" panose="02020404030301010803" pitchFamily="18" charset="0"/>
              </a:rPr>
              <a:t> or retailers making the most claims, the dashboard aids in effective </a:t>
            </a:r>
            <a:r>
              <a:rPr lang="en-US" sz="1800" dirty="0">
                <a:latin typeface="Garamond" panose="02020404030301010803" pitchFamily="18" charset="0"/>
              </a:rPr>
              <a:t>partnership management</a:t>
            </a:r>
            <a:r>
              <a:rPr lang="en-US" sz="1800" b="0" dirty="0">
                <a:latin typeface="Garamond" panose="02020404030301010803" pitchFamily="18" charset="0"/>
              </a:rPr>
              <a:t>. It also assesses the risk of fraud for each claim, helping manufacturers mitigate their exposure to </a:t>
            </a:r>
            <a:r>
              <a:rPr lang="en-US" sz="1800" dirty="0">
                <a:latin typeface="Garamond" panose="02020404030301010803" pitchFamily="18" charset="0"/>
              </a:rPr>
              <a:t>fraudulent warranty claims.</a:t>
            </a:r>
            <a:br>
              <a:rPr lang="en-US" sz="1800" dirty="0">
                <a:latin typeface="Garamond" panose="02020404030301010803" pitchFamily="18" charset="0"/>
              </a:rPr>
            </a:br>
            <a:br>
              <a:rPr lang="en-US" sz="1800" b="0" dirty="0">
                <a:latin typeface="Garamond" panose="02020404030301010803" pitchFamily="18" charset="0"/>
              </a:rPr>
            </a:br>
            <a:r>
              <a:rPr lang="en-US" sz="1800" b="0" dirty="0">
                <a:latin typeface="Garamond" panose="02020404030301010803" pitchFamily="18" charset="0"/>
              </a:rPr>
              <a:t>Manufacturers can proactively address customer challenges by understanding recurring problems. This data-driven approach </a:t>
            </a:r>
            <a:r>
              <a:rPr lang="en-US" sz="1800" dirty="0">
                <a:latin typeface="Garamond" panose="02020404030301010803" pitchFamily="18" charset="0"/>
              </a:rPr>
              <a:t>optimizes product design</a:t>
            </a:r>
            <a:r>
              <a:rPr lang="en-US" sz="1800" b="0" dirty="0">
                <a:latin typeface="Garamond" panose="02020404030301010803" pitchFamily="18" charset="0"/>
              </a:rPr>
              <a:t>, improves customer </a:t>
            </a:r>
            <a:r>
              <a:rPr lang="en-US" sz="1800" dirty="0">
                <a:latin typeface="Garamond" panose="02020404030301010803" pitchFamily="18" charset="0"/>
              </a:rPr>
              <a:t>satisfaction</a:t>
            </a:r>
            <a:r>
              <a:rPr lang="en-US" sz="1800" b="0" dirty="0">
                <a:latin typeface="Garamond" panose="02020404030301010803" pitchFamily="18" charset="0"/>
              </a:rPr>
              <a:t>, and strengthens brand </a:t>
            </a:r>
            <a:r>
              <a:rPr lang="en-US" sz="1800" dirty="0">
                <a:latin typeface="Garamond" panose="02020404030301010803" pitchFamily="18" charset="0"/>
              </a:rPr>
              <a:t>loyalty.</a:t>
            </a:r>
            <a:endParaRPr lang="en-IN" sz="1800" dirty="0">
              <a:latin typeface="Garamond" panose="02020404030301010803" pitchFamily="18" charset="0"/>
            </a:endParaRPr>
          </a:p>
        </p:txBody>
      </p:sp>
      <p:sp>
        <p:nvSpPr>
          <p:cNvPr id="3" name="Text Placeholder 2">
            <a:extLst>
              <a:ext uri="{FF2B5EF4-FFF2-40B4-BE49-F238E27FC236}">
                <a16:creationId xmlns:a16="http://schemas.microsoft.com/office/drawing/2014/main" id="{44155EE9-72A8-6999-6404-F704B5F8D11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8179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747252" y="365125"/>
            <a:ext cx="10058400" cy="1609344"/>
          </a:xfrm>
        </p:spPr>
        <p:txBody>
          <a:bodyPr>
            <a:normAutofit/>
          </a:bodyPr>
          <a:lstStyle/>
          <a:p>
            <a:r>
              <a:rPr lang="en-IN" sz="3600" b="0" dirty="0">
                <a:latin typeface="MS UI Gothic" panose="020B0600070205080204" pitchFamily="34" charset="-128"/>
                <a:ea typeface="MS UI Gothic" panose="020B0600070205080204" pitchFamily="34" charset="-128"/>
                <a:cs typeface="Microsoft Himalaya" panose="01010100010101010101" pitchFamily="2" charset="0"/>
              </a:rPr>
              <a:t>Almost </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30 %</a:t>
            </a:r>
            <a:r>
              <a:rPr lang="en-IN" sz="3600" b="0" dirty="0">
                <a:latin typeface="MS UI Gothic" panose="020B0600070205080204" pitchFamily="34" charset="-128"/>
                <a:ea typeface="MS UI Gothic" panose="020B0600070205080204" pitchFamily="34" charset="-128"/>
                <a:cs typeface="Microsoft Himalaya" panose="01010100010101010101" pitchFamily="2" charset="0"/>
              </a:rPr>
              <a:t> of the warranty claims for each product are identified to be fraud claims</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F146F4EB-9256-7028-368F-5E603183C1DA}"/>
              </a:ext>
            </a:extLst>
          </p:cNvPr>
          <p:cNvPicPr>
            <a:picLocks noChangeAspect="1"/>
          </p:cNvPicPr>
          <p:nvPr/>
        </p:nvPicPr>
        <p:blipFill rotWithShape="1">
          <a:blip r:embed="rId2"/>
          <a:srcRect l="6" t="5324" r="1474" b="9678"/>
          <a:stretch/>
        </p:blipFill>
        <p:spPr>
          <a:xfrm>
            <a:off x="570271" y="1854039"/>
            <a:ext cx="8927690" cy="4638836"/>
          </a:xfrm>
          <a:prstGeom prst="rect">
            <a:avLst/>
          </a:prstGeom>
        </p:spPr>
      </p:pic>
      <p:sp>
        <p:nvSpPr>
          <p:cNvPr id="12" name="TextBox 11">
            <a:extLst>
              <a:ext uri="{FF2B5EF4-FFF2-40B4-BE49-F238E27FC236}">
                <a16:creationId xmlns:a16="http://schemas.microsoft.com/office/drawing/2014/main" id="{E1C0D34C-2765-6748-406E-B68CED7D8E4D}"/>
              </a:ext>
            </a:extLst>
          </p:cNvPr>
          <p:cNvSpPr txBox="1"/>
          <p:nvPr/>
        </p:nvSpPr>
        <p:spPr>
          <a:xfrm>
            <a:off x="8790039" y="3429000"/>
            <a:ext cx="3323303" cy="2585323"/>
          </a:xfrm>
          <a:prstGeom prst="rect">
            <a:avLst/>
          </a:prstGeom>
          <a:noFill/>
        </p:spPr>
        <p:txBody>
          <a:bodyPr wrap="square" rtlCol="0">
            <a:spAutoFit/>
          </a:bodyPr>
          <a:lstStyle/>
          <a:p>
            <a:pPr marL="285750" indent="-285750">
              <a:buFont typeface="Wingdings" panose="05000000000000000000" pitchFamily="2" charset="2"/>
              <a:buChar char="ü"/>
            </a:pPr>
            <a:r>
              <a:rPr lang="en-IN" dirty="0"/>
              <a:t>For every product, number of claims seems to be equal around 1090</a:t>
            </a:r>
          </a:p>
          <a:p>
            <a:pPr marL="285750" indent="-285750">
              <a:buFont typeface="Wingdings" panose="05000000000000000000" pitchFamily="2" charset="2"/>
              <a:buChar char="ü"/>
            </a:pPr>
            <a:r>
              <a:rPr lang="en-IN" dirty="0"/>
              <a:t>The filters applied were State and Claim date where all the values are considered</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00073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Product 5 with highest number of fraud claims has highest warranty claim cost</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563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229A2A28-5076-930B-9800-D3F1F3061F32}"/>
              </a:ext>
            </a:extLst>
          </p:cNvPr>
          <p:cNvSpPr txBox="1"/>
          <p:nvPr/>
        </p:nvSpPr>
        <p:spPr>
          <a:xfrm>
            <a:off x="8724900" y="2762251"/>
            <a:ext cx="3172132" cy="2308324"/>
          </a:xfrm>
          <a:prstGeom prst="rect">
            <a:avLst/>
          </a:prstGeom>
          <a:noFill/>
        </p:spPr>
        <p:txBody>
          <a:bodyPr wrap="square" rtlCol="0">
            <a:spAutoFit/>
          </a:bodyPr>
          <a:lstStyle/>
          <a:p>
            <a:pPr marL="285750" indent="-285750">
              <a:buFont typeface="Wingdings" panose="05000000000000000000" pitchFamily="2" charset="2"/>
              <a:buChar char="ü"/>
            </a:pPr>
            <a:r>
              <a:rPr lang="en-IN" b="1" dirty="0"/>
              <a:t>Product 5 </a:t>
            </a:r>
            <a:r>
              <a:rPr lang="en-IN" dirty="0"/>
              <a:t>has total of 1092 claims out of which </a:t>
            </a:r>
            <a:r>
              <a:rPr lang="en-IN" b="1" dirty="0"/>
              <a:t>344</a:t>
            </a:r>
            <a:r>
              <a:rPr lang="en-IN" dirty="0"/>
              <a:t> claims are classified to be </a:t>
            </a:r>
            <a:r>
              <a:rPr lang="en-IN" b="1" dirty="0"/>
              <a:t>fraud </a:t>
            </a:r>
          </a:p>
          <a:p>
            <a:pPr marL="285750" indent="-285750">
              <a:buFont typeface="Wingdings" panose="05000000000000000000" pitchFamily="2" charset="2"/>
              <a:buChar char="ü"/>
            </a:pPr>
            <a:r>
              <a:rPr lang="en-IN" dirty="0"/>
              <a:t>This is the </a:t>
            </a:r>
            <a:r>
              <a:rPr lang="en-IN" b="1" dirty="0"/>
              <a:t>highest number </a:t>
            </a:r>
            <a:r>
              <a:rPr lang="en-IN" dirty="0"/>
              <a:t>when compared to fraud claims for the rest of products</a:t>
            </a:r>
          </a:p>
        </p:txBody>
      </p:sp>
      <p:pic>
        <p:nvPicPr>
          <p:cNvPr id="8" name="Picture 7">
            <a:extLst>
              <a:ext uri="{FF2B5EF4-FFF2-40B4-BE49-F238E27FC236}">
                <a16:creationId xmlns:a16="http://schemas.microsoft.com/office/drawing/2014/main" id="{A90744BD-42DF-A162-47E8-2072207DDAC6}"/>
              </a:ext>
            </a:extLst>
          </p:cNvPr>
          <p:cNvPicPr>
            <a:picLocks noChangeAspect="1"/>
          </p:cNvPicPr>
          <p:nvPr/>
        </p:nvPicPr>
        <p:blipFill rotWithShape="1">
          <a:blip r:embed="rId2">
            <a:extLst>
              <a:ext uri="{28A0092B-C50C-407E-A947-70E740481C1C}">
                <a14:useLocalDpi xmlns:a14="http://schemas.microsoft.com/office/drawing/2010/main" val="0"/>
              </a:ext>
            </a:extLst>
          </a:blip>
          <a:srcRect l="25245" t="20299" r="25362" b="13771"/>
          <a:stretch/>
        </p:blipFill>
        <p:spPr>
          <a:xfrm>
            <a:off x="1425676" y="1898786"/>
            <a:ext cx="6125498" cy="4764983"/>
          </a:xfrm>
          <a:prstGeom prst="rect">
            <a:avLst/>
          </a:prstGeom>
        </p:spPr>
      </p:pic>
    </p:spTree>
    <p:extLst>
      <p:ext uri="{BB962C8B-B14F-4D97-AF65-F5344CB8AC3E}">
        <p14:creationId xmlns:p14="http://schemas.microsoft.com/office/powerpoint/2010/main" val="56764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All the products have around </a:t>
            </a:r>
            <a:r>
              <a:rPr lang="en-IN" sz="3600" b="1" dirty="0">
                <a:latin typeface="MS UI Gothic" panose="020B0600070205080204" pitchFamily="34" charset="-128"/>
                <a:ea typeface="MS UI Gothic" panose="020B0600070205080204" pitchFamily="34" charset="-128"/>
                <a:cs typeface="Microsoft Himalaya" panose="01010100010101010101" pitchFamily="2" charset="0"/>
              </a:rPr>
              <a:t>50%</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 of fraud risk</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563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4" name="Picture 3">
            <a:extLst>
              <a:ext uri="{FF2B5EF4-FFF2-40B4-BE49-F238E27FC236}">
                <a16:creationId xmlns:a16="http://schemas.microsoft.com/office/drawing/2014/main" id="{7407B6D4-8059-8C9A-0B06-9A24050AE538}"/>
              </a:ext>
            </a:extLst>
          </p:cNvPr>
          <p:cNvPicPr>
            <a:picLocks noChangeAspect="1"/>
          </p:cNvPicPr>
          <p:nvPr/>
        </p:nvPicPr>
        <p:blipFill>
          <a:blip r:embed="rId2"/>
          <a:stretch>
            <a:fillRect/>
          </a:stretch>
        </p:blipFill>
        <p:spPr>
          <a:xfrm>
            <a:off x="2603099" y="1690688"/>
            <a:ext cx="5026733" cy="5026733"/>
          </a:xfrm>
          <a:prstGeom prst="rect">
            <a:avLst/>
          </a:prstGeom>
        </p:spPr>
      </p:pic>
      <p:sp>
        <p:nvSpPr>
          <p:cNvPr id="5" name="TextBox 4">
            <a:extLst>
              <a:ext uri="{FF2B5EF4-FFF2-40B4-BE49-F238E27FC236}">
                <a16:creationId xmlns:a16="http://schemas.microsoft.com/office/drawing/2014/main" id="{B43FAB7A-07E6-AEDD-036A-CAC580773572}"/>
              </a:ext>
            </a:extLst>
          </p:cNvPr>
          <p:cNvSpPr txBox="1"/>
          <p:nvPr/>
        </p:nvSpPr>
        <p:spPr>
          <a:xfrm>
            <a:off x="8455742" y="2787628"/>
            <a:ext cx="3313471" cy="2031325"/>
          </a:xfrm>
          <a:prstGeom prst="rect">
            <a:avLst/>
          </a:prstGeom>
          <a:noFill/>
        </p:spPr>
        <p:txBody>
          <a:bodyPr wrap="square" rtlCol="0">
            <a:spAutoFit/>
          </a:bodyPr>
          <a:lstStyle/>
          <a:p>
            <a:pPr marL="285750" indent="-285750">
              <a:buFont typeface="Wingdings" panose="05000000000000000000" pitchFamily="2" charset="2"/>
              <a:buChar char="ü"/>
            </a:pPr>
            <a:r>
              <a:rPr lang="en-IN" dirty="0"/>
              <a:t>Product </a:t>
            </a:r>
            <a:r>
              <a:rPr lang="en-IN" b="1" dirty="0"/>
              <a:t>2 </a:t>
            </a:r>
            <a:r>
              <a:rPr lang="en-IN" dirty="0"/>
              <a:t>has risk of </a:t>
            </a:r>
            <a:r>
              <a:rPr lang="en-IN" b="1" dirty="0"/>
              <a:t>51%</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Product </a:t>
            </a:r>
            <a:r>
              <a:rPr lang="en-IN" b="1" dirty="0"/>
              <a:t>1 &amp; 3 </a:t>
            </a:r>
            <a:r>
              <a:rPr lang="en-IN" dirty="0"/>
              <a:t>has </a:t>
            </a:r>
            <a:r>
              <a:rPr lang="en-IN" b="1" dirty="0"/>
              <a:t>49% </a:t>
            </a:r>
            <a:r>
              <a:rPr lang="en-IN" dirty="0"/>
              <a:t>fraud risk</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The </a:t>
            </a:r>
            <a:r>
              <a:rPr lang="en-IN" b="1" dirty="0"/>
              <a:t>rest</a:t>
            </a:r>
            <a:r>
              <a:rPr lang="en-IN" dirty="0"/>
              <a:t> of the products have </a:t>
            </a:r>
            <a:r>
              <a:rPr lang="en-IN" b="1" dirty="0"/>
              <a:t>50%</a:t>
            </a:r>
            <a:r>
              <a:rPr lang="en-IN" dirty="0"/>
              <a:t> fraud risk</a:t>
            </a:r>
          </a:p>
        </p:txBody>
      </p:sp>
    </p:spTree>
    <p:extLst>
      <p:ext uri="{BB962C8B-B14F-4D97-AF65-F5344CB8AC3E}">
        <p14:creationId xmlns:p14="http://schemas.microsoft.com/office/powerpoint/2010/main" val="31427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Model of Car 6 is more prone to fraud with high value of </a:t>
            </a:r>
            <a:r>
              <a:rPr lang="en-IN" sz="3600" b="1" dirty="0">
                <a:latin typeface="MS UI Gothic" panose="020B0600070205080204" pitchFamily="34" charset="-128"/>
                <a:ea typeface="MS UI Gothic" panose="020B0600070205080204" pitchFamily="34" charset="-128"/>
                <a:cs typeface="Microsoft Himalaya" panose="01010100010101010101" pitchFamily="2" charset="0"/>
              </a:rPr>
              <a:t>22%</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 fraud rate</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F146F4EB-9256-7028-368F-5E603183C1DA}"/>
              </a:ext>
            </a:extLst>
          </p:cNvPr>
          <p:cNvPicPr>
            <a:picLocks noChangeAspect="1"/>
          </p:cNvPicPr>
          <p:nvPr/>
        </p:nvPicPr>
        <p:blipFill rotWithShape="1">
          <a:blip r:embed="rId2">
            <a:extLst>
              <a:ext uri="{28A0092B-C50C-407E-A947-70E740481C1C}">
                <a14:useLocalDpi xmlns:a14="http://schemas.microsoft.com/office/drawing/2010/main" val="0"/>
              </a:ext>
            </a:extLst>
          </a:blip>
          <a:srcRect t="7710" r="-110" b="1053"/>
          <a:stretch/>
        </p:blipFill>
        <p:spPr>
          <a:xfrm>
            <a:off x="570270" y="1854038"/>
            <a:ext cx="8937523" cy="5003957"/>
          </a:xfrm>
          <a:prstGeom prst="rect">
            <a:avLst/>
          </a:prstGeom>
        </p:spPr>
      </p:pic>
    </p:spTree>
    <p:extLst>
      <p:ext uri="{BB962C8B-B14F-4D97-AF65-F5344CB8AC3E}">
        <p14:creationId xmlns:p14="http://schemas.microsoft.com/office/powerpoint/2010/main" val="208863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Car 6 that has highest fraud claim rate has higher warranty claims</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2" name="Picture 1">
            <a:extLst>
              <a:ext uri="{FF2B5EF4-FFF2-40B4-BE49-F238E27FC236}">
                <a16:creationId xmlns:a16="http://schemas.microsoft.com/office/drawing/2014/main" id="{299DEC14-F43F-2950-620E-BEDEA964FA52}"/>
              </a:ext>
            </a:extLst>
          </p:cNvPr>
          <p:cNvPicPr>
            <a:picLocks noChangeAspect="1"/>
          </p:cNvPicPr>
          <p:nvPr/>
        </p:nvPicPr>
        <p:blipFill rotWithShape="1">
          <a:blip r:embed="rId2"/>
          <a:srcRect l="1692" t="5292" r="13307" b="9529"/>
          <a:stretch/>
        </p:blipFill>
        <p:spPr>
          <a:xfrm>
            <a:off x="570271" y="1962532"/>
            <a:ext cx="8200103" cy="4457924"/>
          </a:xfrm>
          <a:prstGeom prst="rect">
            <a:avLst/>
          </a:prstGeom>
        </p:spPr>
      </p:pic>
      <p:sp>
        <p:nvSpPr>
          <p:cNvPr id="3" name="TextBox 2">
            <a:extLst>
              <a:ext uri="{FF2B5EF4-FFF2-40B4-BE49-F238E27FC236}">
                <a16:creationId xmlns:a16="http://schemas.microsoft.com/office/drawing/2014/main" id="{92B4E093-6948-1915-540D-DA984C3C636B}"/>
              </a:ext>
            </a:extLst>
          </p:cNvPr>
          <p:cNvSpPr txBox="1"/>
          <p:nvPr/>
        </p:nvSpPr>
        <p:spPr>
          <a:xfrm>
            <a:off x="8976852" y="2418734"/>
            <a:ext cx="2920180" cy="3693319"/>
          </a:xfrm>
          <a:prstGeom prst="rect">
            <a:avLst/>
          </a:prstGeom>
          <a:noFill/>
        </p:spPr>
        <p:txBody>
          <a:bodyPr wrap="square" rtlCol="0">
            <a:spAutoFit/>
          </a:bodyPr>
          <a:lstStyle/>
          <a:p>
            <a:pPr marL="285750" indent="-285750">
              <a:buFont typeface="Wingdings" panose="05000000000000000000" pitchFamily="2" charset="2"/>
              <a:buChar char="q"/>
            </a:pPr>
            <a:r>
              <a:rPr lang="en-IN" b="1" dirty="0"/>
              <a:t>Car 6 </a:t>
            </a:r>
            <a:r>
              <a:rPr lang="en-IN" dirty="0"/>
              <a:t>that has </a:t>
            </a:r>
            <a:r>
              <a:rPr lang="en-IN" b="1" dirty="0"/>
              <a:t>22 % fraud </a:t>
            </a:r>
            <a:r>
              <a:rPr lang="en-IN" dirty="0"/>
              <a:t>rate has </a:t>
            </a:r>
            <a:r>
              <a:rPr lang="en-IN" b="1" dirty="0"/>
              <a:t>1345</a:t>
            </a:r>
            <a:r>
              <a:rPr lang="en-IN" dirty="0"/>
              <a:t> claims raised.</a:t>
            </a:r>
          </a:p>
          <a:p>
            <a:pPr marL="285750" indent="-285750">
              <a:buFont typeface="Wingdings" panose="05000000000000000000" pitchFamily="2" charset="2"/>
              <a:buChar char="q"/>
            </a:pPr>
            <a:r>
              <a:rPr lang="en-IN" dirty="0"/>
              <a:t>The </a:t>
            </a:r>
            <a:r>
              <a:rPr lang="en-IN" b="1" dirty="0"/>
              <a:t>second</a:t>
            </a:r>
            <a:r>
              <a:rPr lang="en-IN" dirty="0"/>
              <a:t> highest model </a:t>
            </a:r>
            <a:r>
              <a:rPr lang="en-IN" b="1" dirty="0"/>
              <a:t>Car 5 </a:t>
            </a:r>
            <a:r>
              <a:rPr lang="en-IN" dirty="0"/>
              <a:t>that has </a:t>
            </a:r>
            <a:r>
              <a:rPr lang="en-IN" b="1" dirty="0"/>
              <a:t>19 % fraud </a:t>
            </a:r>
            <a:r>
              <a:rPr lang="en-IN" dirty="0"/>
              <a:t>rate also has higher claims of </a:t>
            </a:r>
            <a:r>
              <a:rPr lang="en-IN" b="1" dirty="0"/>
              <a:t>1133</a:t>
            </a:r>
            <a:r>
              <a:rPr lang="en-IN" dirty="0"/>
              <a:t> compared to other models</a:t>
            </a:r>
          </a:p>
          <a:p>
            <a:pPr marL="285750" indent="-285750">
              <a:buFont typeface="Wingdings" panose="05000000000000000000" pitchFamily="2" charset="2"/>
              <a:buChar char="q"/>
            </a:pPr>
            <a:r>
              <a:rPr lang="en-IN" dirty="0"/>
              <a:t>We can observe the </a:t>
            </a:r>
            <a:r>
              <a:rPr lang="en-IN" b="1" dirty="0"/>
              <a:t>number of claims </a:t>
            </a:r>
            <a:r>
              <a:rPr lang="en-IN" dirty="0"/>
              <a:t>being raised is inter related to </a:t>
            </a:r>
            <a:r>
              <a:rPr lang="en-IN" b="1" dirty="0"/>
              <a:t>fraud risk %</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61474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b="1" dirty="0">
                <a:latin typeface="MS UI Gothic" panose="020B0600070205080204" pitchFamily="34" charset="-128"/>
                <a:ea typeface="MS UI Gothic" panose="020B0600070205080204" pitchFamily="34" charset="-128"/>
                <a:cs typeface="Microsoft Himalaya" panose="01010100010101010101" pitchFamily="2" charset="0"/>
              </a:rPr>
              <a:t>&gt;50% </a:t>
            </a:r>
            <a:r>
              <a:rPr lang="en-IN" sz="3600" dirty="0">
                <a:latin typeface="MS UI Gothic" panose="020B0600070205080204" pitchFamily="34" charset="-128"/>
                <a:ea typeface="MS UI Gothic" panose="020B0600070205080204" pitchFamily="34" charset="-128"/>
                <a:cs typeface="Microsoft Himalaya" panose="01010100010101010101" pitchFamily="2" charset="0"/>
              </a:rPr>
              <a:t>of claims for Car 6 are observed to be fraud claims</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2" name="Picture 1">
            <a:extLst>
              <a:ext uri="{FF2B5EF4-FFF2-40B4-BE49-F238E27FC236}">
                <a16:creationId xmlns:a16="http://schemas.microsoft.com/office/drawing/2014/main" id="{F206656A-E5BE-F4E0-7C07-72BE21DBE71C}"/>
              </a:ext>
            </a:extLst>
          </p:cNvPr>
          <p:cNvPicPr>
            <a:picLocks noChangeAspect="1"/>
          </p:cNvPicPr>
          <p:nvPr/>
        </p:nvPicPr>
        <p:blipFill rotWithShape="1">
          <a:blip r:embed="rId2"/>
          <a:srcRect t="5323" r="12988" b="13120"/>
          <a:stretch/>
        </p:blipFill>
        <p:spPr>
          <a:xfrm>
            <a:off x="570271" y="1914291"/>
            <a:ext cx="7720092" cy="4578584"/>
          </a:xfrm>
          <a:prstGeom prst="rect">
            <a:avLst/>
          </a:prstGeom>
        </p:spPr>
      </p:pic>
      <p:sp>
        <p:nvSpPr>
          <p:cNvPr id="3" name="TextBox 2">
            <a:extLst>
              <a:ext uri="{FF2B5EF4-FFF2-40B4-BE49-F238E27FC236}">
                <a16:creationId xmlns:a16="http://schemas.microsoft.com/office/drawing/2014/main" id="{EA89A84C-8A5C-03EE-7AAE-EA5D5DCEB6B5}"/>
              </a:ext>
            </a:extLst>
          </p:cNvPr>
          <p:cNvSpPr txBox="1"/>
          <p:nvPr/>
        </p:nvSpPr>
        <p:spPr>
          <a:xfrm>
            <a:off x="8082116" y="2133599"/>
            <a:ext cx="4001729" cy="3139321"/>
          </a:xfrm>
          <a:prstGeom prst="rect">
            <a:avLst/>
          </a:prstGeom>
          <a:noFill/>
        </p:spPr>
        <p:txBody>
          <a:bodyPr wrap="square" rtlCol="0">
            <a:spAutoFit/>
          </a:bodyPr>
          <a:lstStyle/>
          <a:p>
            <a:pPr marL="285750" indent="-285750">
              <a:buFont typeface="Wingdings" panose="05000000000000000000" pitchFamily="2" charset="2"/>
              <a:buChar char="q"/>
            </a:pPr>
            <a:r>
              <a:rPr lang="en-IN" b="1" dirty="0"/>
              <a:t>Car 6 </a:t>
            </a:r>
            <a:r>
              <a:rPr lang="en-IN" dirty="0"/>
              <a:t>that has 22% fraud prone rate has </a:t>
            </a:r>
            <a:r>
              <a:rPr lang="en-IN" b="1" dirty="0"/>
              <a:t>highest</a:t>
            </a:r>
            <a:r>
              <a:rPr lang="en-IN" dirty="0"/>
              <a:t> percent of </a:t>
            </a:r>
            <a:r>
              <a:rPr lang="en-IN" b="1" dirty="0"/>
              <a:t>fraud claims</a:t>
            </a:r>
          </a:p>
          <a:p>
            <a:endParaRPr lang="en-IN" dirty="0"/>
          </a:p>
          <a:p>
            <a:pPr marL="285750" indent="-285750">
              <a:buFont typeface="Wingdings" panose="05000000000000000000" pitchFamily="2" charset="2"/>
              <a:buChar char="q"/>
            </a:pPr>
            <a:r>
              <a:rPr lang="en-IN" b="1" dirty="0"/>
              <a:t>Car 5</a:t>
            </a:r>
            <a:r>
              <a:rPr lang="en-IN" dirty="0"/>
              <a:t> even though </a:t>
            </a:r>
            <a:r>
              <a:rPr lang="en-IN" b="1" dirty="0"/>
              <a:t>being second </a:t>
            </a:r>
            <a:r>
              <a:rPr lang="en-IN" dirty="0"/>
              <a:t>in fraud prone rate, </a:t>
            </a:r>
            <a:r>
              <a:rPr lang="en-IN" b="1" dirty="0"/>
              <a:t>only 26 % </a:t>
            </a:r>
            <a:r>
              <a:rPr lang="en-IN" dirty="0"/>
              <a:t>of the claims are observed to be </a:t>
            </a:r>
            <a:r>
              <a:rPr lang="en-IN" b="1" dirty="0"/>
              <a:t>fraud</a:t>
            </a:r>
            <a:r>
              <a:rPr lang="en-IN" dirty="0"/>
              <a:t> claims</a:t>
            </a:r>
          </a:p>
          <a:p>
            <a:endParaRPr lang="en-IN" dirty="0"/>
          </a:p>
          <a:p>
            <a:pPr marL="285750" indent="-285750">
              <a:buFont typeface="Wingdings" panose="05000000000000000000" pitchFamily="2" charset="2"/>
              <a:buChar char="q"/>
            </a:pPr>
            <a:r>
              <a:rPr lang="en-IN" dirty="0"/>
              <a:t>For all </a:t>
            </a:r>
            <a:r>
              <a:rPr lang="en-IN" b="1" dirty="0"/>
              <a:t>other</a:t>
            </a:r>
            <a:r>
              <a:rPr lang="en-IN" dirty="0"/>
              <a:t> models, the fraud claims are only around </a:t>
            </a:r>
            <a:r>
              <a:rPr lang="en-IN" b="1" dirty="0"/>
              <a:t>25%</a:t>
            </a:r>
            <a:r>
              <a:rPr lang="en-IN" dirty="0"/>
              <a:t> which is considered to be </a:t>
            </a:r>
            <a:r>
              <a:rPr lang="en-IN" b="1" dirty="0"/>
              <a:t>moderate</a:t>
            </a:r>
          </a:p>
        </p:txBody>
      </p:sp>
    </p:spTree>
    <p:extLst>
      <p:ext uri="{BB962C8B-B14F-4D97-AF65-F5344CB8AC3E}">
        <p14:creationId xmlns:p14="http://schemas.microsoft.com/office/powerpoint/2010/main" val="161306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AA513-ED97-1D3E-105E-9F65ABADCD0D}"/>
              </a:ext>
            </a:extLst>
          </p:cNvPr>
          <p:cNvSpPr>
            <a:spLocks noGrp="1"/>
          </p:cNvSpPr>
          <p:nvPr>
            <p:ph type="title"/>
          </p:nvPr>
        </p:nvSpPr>
        <p:spPr>
          <a:xfrm>
            <a:off x="570271" y="365125"/>
            <a:ext cx="10515600" cy="1325563"/>
          </a:xfrm>
        </p:spPr>
        <p:txBody>
          <a:bodyPr>
            <a:normAutofit/>
          </a:bodyPr>
          <a:lstStyle/>
          <a:p>
            <a:r>
              <a:rPr lang="en-IN" sz="3600" dirty="0">
                <a:latin typeface="MS UI Gothic" panose="020B0600070205080204" pitchFamily="34" charset="-128"/>
                <a:ea typeface="MS UI Gothic" panose="020B0600070205080204" pitchFamily="34" charset="-128"/>
                <a:cs typeface="Microsoft Himalaya" panose="01010100010101010101" pitchFamily="2" charset="0"/>
              </a:rPr>
              <a:t>Warranty claims against each models seems to be consistent around 25% for each quarter</a:t>
            </a:r>
          </a:p>
        </p:txBody>
      </p:sp>
      <p:cxnSp>
        <p:nvCxnSpPr>
          <p:cNvPr id="9" name="Straight Connector 8">
            <a:extLst>
              <a:ext uri="{FF2B5EF4-FFF2-40B4-BE49-F238E27FC236}">
                <a16:creationId xmlns:a16="http://schemas.microsoft.com/office/drawing/2014/main" id="{A838ED6F-6465-AC05-210D-322F2936E091}"/>
              </a:ext>
            </a:extLst>
          </p:cNvPr>
          <p:cNvCxnSpPr>
            <a:cxnSpLocks/>
          </p:cNvCxnSpPr>
          <p:nvPr/>
        </p:nvCxnSpPr>
        <p:spPr>
          <a:xfrm>
            <a:off x="570271" y="1690688"/>
            <a:ext cx="11326761" cy="0"/>
          </a:xfrm>
          <a:prstGeom prst="line">
            <a:avLst/>
          </a:prstGeom>
          <a:ln w="76200"/>
        </p:spPr>
        <p:style>
          <a:lnRef idx="3">
            <a:schemeClr val="accent2"/>
          </a:lnRef>
          <a:fillRef idx="0">
            <a:schemeClr val="accent2"/>
          </a:fillRef>
          <a:effectRef idx="2">
            <a:schemeClr val="accent2"/>
          </a:effectRef>
          <a:fontRef idx="minor">
            <a:schemeClr val="tx1"/>
          </a:fontRef>
        </p:style>
      </p:cxnSp>
      <p:pic>
        <p:nvPicPr>
          <p:cNvPr id="2" name="Picture 1">
            <a:extLst>
              <a:ext uri="{FF2B5EF4-FFF2-40B4-BE49-F238E27FC236}">
                <a16:creationId xmlns:a16="http://schemas.microsoft.com/office/drawing/2014/main" id="{957B3CAC-C989-2C32-DE36-B9BA4E98B538}"/>
              </a:ext>
            </a:extLst>
          </p:cNvPr>
          <p:cNvPicPr>
            <a:picLocks noChangeAspect="1"/>
          </p:cNvPicPr>
          <p:nvPr/>
        </p:nvPicPr>
        <p:blipFill rotWithShape="1">
          <a:blip r:embed="rId2"/>
          <a:srcRect t="6739" r="10808" b="8817"/>
          <a:stretch/>
        </p:blipFill>
        <p:spPr>
          <a:xfrm>
            <a:off x="570270" y="1858569"/>
            <a:ext cx="7915041" cy="4542227"/>
          </a:xfrm>
          <a:prstGeom prst="rect">
            <a:avLst/>
          </a:prstGeom>
        </p:spPr>
      </p:pic>
      <p:sp>
        <p:nvSpPr>
          <p:cNvPr id="4" name="TextBox 3">
            <a:extLst>
              <a:ext uri="{FF2B5EF4-FFF2-40B4-BE49-F238E27FC236}">
                <a16:creationId xmlns:a16="http://schemas.microsoft.com/office/drawing/2014/main" id="{7BC1E9BC-D11D-9119-A452-7397355922DB}"/>
              </a:ext>
            </a:extLst>
          </p:cNvPr>
          <p:cNvSpPr txBox="1"/>
          <p:nvPr/>
        </p:nvSpPr>
        <p:spPr>
          <a:xfrm>
            <a:off x="8485311" y="2015611"/>
            <a:ext cx="3165987" cy="4524315"/>
          </a:xfrm>
          <a:prstGeom prst="rect">
            <a:avLst/>
          </a:prstGeom>
          <a:noFill/>
        </p:spPr>
        <p:txBody>
          <a:bodyPr wrap="square" rtlCol="0">
            <a:spAutoFit/>
          </a:bodyPr>
          <a:lstStyle/>
          <a:p>
            <a:pPr marL="285750" indent="-285750">
              <a:buFont typeface="Wingdings" panose="05000000000000000000" pitchFamily="2" charset="2"/>
              <a:buChar char="q"/>
            </a:pPr>
            <a:r>
              <a:rPr lang="en-IN" dirty="0"/>
              <a:t>For </a:t>
            </a:r>
            <a:r>
              <a:rPr lang="en-IN" b="1" dirty="0"/>
              <a:t>every</a:t>
            </a:r>
            <a:r>
              <a:rPr lang="en-IN" dirty="0"/>
              <a:t> model of car for each </a:t>
            </a:r>
            <a:r>
              <a:rPr lang="en-IN" b="1" dirty="0"/>
              <a:t>quarter</a:t>
            </a:r>
            <a:r>
              <a:rPr lang="en-IN" dirty="0"/>
              <a:t> the percent of claims raised is around </a:t>
            </a:r>
            <a:r>
              <a:rPr lang="en-IN" b="1" dirty="0"/>
              <a:t>25%</a:t>
            </a:r>
          </a:p>
          <a:p>
            <a:endParaRPr lang="en-IN" b="1" dirty="0"/>
          </a:p>
          <a:p>
            <a:pPr marL="285750" indent="-285750">
              <a:buFont typeface="Wingdings" panose="05000000000000000000" pitchFamily="2" charset="2"/>
              <a:buChar char="q"/>
            </a:pPr>
            <a:r>
              <a:rPr lang="en-IN" dirty="0"/>
              <a:t>Only for Car 4, the claims percentage increased by 2% in Q3, which is negligible considering the fraud claim rate against the model</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For </a:t>
            </a:r>
            <a:r>
              <a:rPr lang="en-IN" b="1" dirty="0"/>
              <a:t>Car 6</a:t>
            </a:r>
            <a:r>
              <a:rPr lang="en-IN" dirty="0"/>
              <a:t> which is on discussion, the claim rate </a:t>
            </a:r>
            <a:r>
              <a:rPr lang="en-IN" b="1" dirty="0"/>
              <a:t>increased by 2% </a:t>
            </a:r>
            <a:r>
              <a:rPr lang="en-IN" dirty="0"/>
              <a:t>from </a:t>
            </a:r>
            <a:r>
              <a:rPr lang="en-IN" b="1" dirty="0"/>
              <a:t>Q1 to Q2</a:t>
            </a:r>
            <a:r>
              <a:rPr lang="en-IN" dirty="0"/>
              <a:t> and </a:t>
            </a:r>
            <a:r>
              <a:rPr lang="en-IN" b="1" dirty="0"/>
              <a:t>1% from Q2 to Q3 </a:t>
            </a:r>
            <a:r>
              <a:rPr lang="en-IN" dirty="0"/>
              <a:t>while remaining </a:t>
            </a:r>
            <a:r>
              <a:rPr lang="en-IN" b="1" dirty="0"/>
              <a:t>constant</a:t>
            </a:r>
            <a:r>
              <a:rPr lang="en-IN" dirty="0"/>
              <a:t> for </a:t>
            </a:r>
            <a:r>
              <a:rPr lang="en-IN" b="1" dirty="0"/>
              <a:t>Q4</a:t>
            </a:r>
          </a:p>
        </p:txBody>
      </p:sp>
    </p:spTree>
    <p:extLst>
      <p:ext uri="{BB962C8B-B14F-4D97-AF65-F5344CB8AC3E}">
        <p14:creationId xmlns:p14="http://schemas.microsoft.com/office/powerpoint/2010/main" val="2843401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286</TotalTime>
  <Words>871</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UI Gothic</vt:lpstr>
      <vt:lpstr>Bookman Old Style</vt:lpstr>
      <vt:lpstr>Cascadia Code SemiBold</vt:lpstr>
      <vt:lpstr>Century Gothic</vt:lpstr>
      <vt:lpstr>Courier New</vt:lpstr>
      <vt:lpstr>Franklin Gothic Medium</vt:lpstr>
      <vt:lpstr>Garamond</vt:lpstr>
      <vt:lpstr>Segoe UI Black</vt:lpstr>
      <vt:lpstr>Wingdings</vt:lpstr>
      <vt:lpstr>Wood Type</vt:lpstr>
      <vt:lpstr>Wipro Warranty Claim Analytics Dashboard</vt:lpstr>
      <vt:lpstr>Wipro Warranty Claim Analytics Dashboard identifies product failures, providing insights into the reasons behind these issues and repeated customer problems, enabling manufacturers to enhance product quality.  The tool distinguishes genuine warranty claims from duplicates, offering clarity on claim patterns among dealers and retailers. It highlights potential fraud risks, allowing manufacturers to implement preventive measures.  By recognizing specific dealers or retailers making the most claims, the dashboard aids in effective partnership management. It also assesses the risk of fraud for each claim, helping manufacturers mitigate their exposure to fraudulent warranty claims.  Manufacturers can proactively address customer challenges by understanding recurring problems. This data-driven approach optimizes product design, improves customer satisfaction, and strengthens brand loyalty.</vt:lpstr>
      <vt:lpstr>Almost 30 % of the warranty claims for each product are identified to be fraud claims</vt:lpstr>
      <vt:lpstr>Product 5 with highest number of fraud claims has highest warranty claim cost</vt:lpstr>
      <vt:lpstr>All the products have around 50% of fraud risk</vt:lpstr>
      <vt:lpstr>Model of Car 6 is more prone to fraud with high value of 22% fraud rate</vt:lpstr>
      <vt:lpstr>Car 6 that has highest fraud claim rate has higher warranty claims</vt:lpstr>
      <vt:lpstr>&gt;50% of claims for Car 6 are observed to be fraud claims</vt:lpstr>
      <vt:lpstr>Warranty claims against each models seems to be consistent around 25% for each quarter</vt:lpstr>
      <vt:lpstr>Around 13% of fraud claims are observed from  Dealer 3</vt:lpstr>
      <vt:lpstr>Monthly Claim percentage for each dealer follows a U-Shaped trend</vt:lpstr>
      <vt:lpstr>An average of $1000K of warranty claim cost can be seen from all the dealers</vt:lpstr>
      <vt:lpstr>Around 45% claims are raised within one month of warranty</vt:lpstr>
      <vt:lpstr>Almost 18% of claims are raised within 10k miles of distance</vt:lpstr>
      <vt:lpstr>Decreasing trend of loss due to fraud claims across the Quarters</vt:lpstr>
      <vt:lpstr>KEY TAKE AWAYS</vt:lpstr>
      <vt:lpstr>KEY TAKE 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Almost 30 % of the warranty claims for each product are identified to be fraud claims</dc:title>
  <dc:creator>shanmukha priya k</dc:creator>
  <cp:lastModifiedBy>shanmukha priya k</cp:lastModifiedBy>
  <cp:revision>37</cp:revision>
  <dcterms:created xsi:type="dcterms:W3CDTF">2023-10-26T17:24:26Z</dcterms:created>
  <dcterms:modified xsi:type="dcterms:W3CDTF">2023-10-29T09:19:21Z</dcterms:modified>
</cp:coreProperties>
</file>