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6" r:id="rId2"/>
    <p:sldId id="257" r:id="rId3"/>
    <p:sldId id="259" r:id="rId4"/>
    <p:sldId id="258" r:id="rId5"/>
    <p:sldId id="260" r:id="rId6"/>
    <p:sldId id="261" r:id="rId7"/>
    <p:sldId id="262" r:id="rId8"/>
    <p:sldId id="264" r:id="rId9"/>
    <p:sldId id="263" r:id="rId10"/>
    <p:sldId id="265" r:id="rId11"/>
    <p:sldId id="267" r:id="rId12"/>
    <p:sldId id="266" r:id="rId13"/>
    <p:sldId id="268" r:id="rId14"/>
    <p:sldId id="271" r:id="rId15"/>
    <p:sldId id="269" r:id="rId16"/>
    <p:sldId id="270" r:id="rId17"/>
    <p:sldId id="272" r:id="rId18"/>
    <p:sldId id="273" r:id="rId19"/>
    <p:sldId id="274" r:id="rId20"/>
    <p:sldId id="275" r:id="rId21"/>
    <p:sldId id="276" r:id="rId22"/>
    <p:sldId id="277" r:id="rId23"/>
    <p:sldId id="290"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1" r:id="rId37"/>
    <p:sldId id="294" r:id="rId38"/>
    <p:sldId id="295" r:id="rId39"/>
    <p:sldId id="292" r:id="rId40"/>
    <p:sldId id="296" r:id="rId41"/>
    <p:sldId id="293" r:id="rId42"/>
    <p:sldId id="297" r:id="rId43"/>
    <p:sldId id="298"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9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7D280C-A18E-4EA3-992B-EF68F45296F4}" type="datetimeFigureOut">
              <a:rPr lang="en-IN" smtClean="0"/>
              <a:t>11-02-2024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A34C15-7190-4AA2-A1ED-7CF2B9B71181}" type="slidenum">
              <a:rPr lang="en-IN" smtClean="0"/>
              <a:t>‹#›</a:t>
            </a:fld>
            <a:endParaRPr lang="en-IN"/>
          </a:p>
        </p:txBody>
      </p:sp>
    </p:spTree>
    <p:extLst>
      <p:ext uri="{BB962C8B-B14F-4D97-AF65-F5344CB8AC3E}">
        <p14:creationId xmlns:p14="http://schemas.microsoft.com/office/powerpoint/2010/main" val="1396962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947D280C-A18E-4EA3-992B-EF68F45296F4}" type="datetimeFigureOut">
              <a:rPr lang="en-IN" smtClean="0"/>
              <a:t>11-02-2024</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7EA34C15-7190-4AA2-A1ED-7CF2B9B71181}" type="slidenum">
              <a:rPr lang="en-IN" smtClean="0"/>
              <a:t>‹#›</a:t>
            </a:fld>
            <a:endParaRPr lang="en-IN"/>
          </a:p>
        </p:txBody>
      </p:sp>
    </p:spTree>
    <p:extLst>
      <p:ext uri="{BB962C8B-B14F-4D97-AF65-F5344CB8AC3E}">
        <p14:creationId xmlns:p14="http://schemas.microsoft.com/office/powerpoint/2010/main" val="2501058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7D280C-A18E-4EA3-992B-EF68F45296F4}" type="datetimeFigureOut">
              <a:rPr lang="en-IN" smtClean="0"/>
              <a:t>11-02-2024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A34C15-7190-4AA2-A1ED-7CF2B9B71181}" type="slidenum">
              <a:rPr lang="en-IN" smtClean="0"/>
              <a:t>‹#›</a:t>
            </a:fld>
            <a:endParaRPr lang="en-IN"/>
          </a:p>
        </p:txBody>
      </p:sp>
    </p:spTree>
    <p:extLst>
      <p:ext uri="{BB962C8B-B14F-4D97-AF65-F5344CB8AC3E}">
        <p14:creationId xmlns:p14="http://schemas.microsoft.com/office/powerpoint/2010/main" val="2897324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7D280C-A18E-4EA3-992B-EF68F45296F4}" type="datetimeFigureOut">
              <a:rPr lang="en-IN" smtClean="0"/>
              <a:t>11-02-2024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A34C15-7190-4AA2-A1ED-7CF2B9B71181}" type="slidenum">
              <a:rPr lang="en-IN" smtClean="0"/>
              <a:t>‹#›</a:t>
            </a:fld>
            <a:endParaRPr lang="en-IN"/>
          </a:p>
        </p:txBody>
      </p:sp>
    </p:spTree>
    <p:extLst>
      <p:ext uri="{BB962C8B-B14F-4D97-AF65-F5344CB8AC3E}">
        <p14:creationId xmlns:p14="http://schemas.microsoft.com/office/powerpoint/2010/main" val="3709381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EECA9-0F53-A3D3-9037-FF7F5BC9BC1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38B46DA-4AC3-5A4F-4DD3-1231D3FB8004}"/>
              </a:ext>
            </a:extLst>
          </p:cNvPr>
          <p:cNvSpPr>
            <a:spLocks noGrp="1"/>
          </p:cNvSpPr>
          <p:nvPr>
            <p:ph type="dt" sz="half" idx="10"/>
          </p:nvPr>
        </p:nvSpPr>
        <p:spPr/>
        <p:txBody>
          <a:bodyPr/>
          <a:lstStyle/>
          <a:p>
            <a:fld id="{947D280C-A18E-4EA3-992B-EF68F45296F4}" type="datetimeFigureOut">
              <a:rPr lang="en-IN" smtClean="0"/>
              <a:t>11-02-2024</a:t>
            </a:fld>
            <a:endParaRPr lang="en-IN"/>
          </a:p>
        </p:txBody>
      </p:sp>
      <p:sp>
        <p:nvSpPr>
          <p:cNvPr id="4" name="Footer Placeholder 3">
            <a:extLst>
              <a:ext uri="{FF2B5EF4-FFF2-40B4-BE49-F238E27FC236}">
                <a16:creationId xmlns:a16="http://schemas.microsoft.com/office/drawing/2014/main" id="{32F90C9F-F211-4418-CCE7-BF9397B428EA}"/>
              </a:ext>
            </a:extLst>
          </p:cNvPr>
          <p:cNvSpPr>
            <a:spLocks noGrp="1"/>
          </p:cNvSpPr>
          <p:nvPr>
            <p:ph type="ftr" sz="quarter" idx="11"/>
          </p:nvPr>
        </p:nvSpPr>
        <p:spPr>
          <a:xfrm rot="19629830">
            <a:off x="3086607" y="2727800"/>
            <a:ext cx="8938580" cy="365125"/>
          </a:xfrm>
        </p:spPr>
        <p:txBody>
          <a:bodyPr/>
          <a:lstStyle/>
          <a:p>
            <a:endParaRPr lang="en-IN" dirty="0"/>
          </a:p>
        </p:txBody>
      </p:sp>
      <p:sp>
        <p:nvSpPr>
          <p:cNvPr id="5" name="Slide Number Placeholder 4">
            <a:extLst>
              <a:ext uri="{FF2B5EF4-FFF2-40B4-BE49-F238E27FC236}">
                <a16:creationId xmlns:a16="http://schemas.microsoft.com/office/drawing/2014/main" id="{D5CC0A98-8258-0CC7-71A0-FA205FDE1FAC}"/>
              </a:ext>
            </a:extLst>
          </p:cNvPr>
          <p:cNvSpPr>
            <a:spLocks noGrp="1"/>
          </p:cNvSpPr>
          <p:nvPr>
            <p:ph type="sldNum" sz="quarter" idx="12"/>
          </p:nvPr>
        </p:nvSpPr>
        <p:spPr/>
        <p:txBody>
          <a:bodyPr/>
          <a:lstStyle/>
          <a:p>
            <a:fld id="{7EA34C15-7190-4AA2-A1ED-7CF2B9B71181}" type="slidenum">
              <a:rPr lang="en-IN" smtClean="0"/>
              <a:t>‹#›</a:t>
            </a:fld>
            <a:endParaRPr lang="en-IN"/>
          </a:p>
        </p:txBody>
      </p:sp>
    </p:spTree>
    <p:extLst>
      <p:ext uri="{BB962C8B-B14F-4D97-AF65-F5344CB8AC3E}">
        <p14:creationId xmlns:p14="http://schemas.microsoft.com/office/powerpoint/2010/main" val="2080104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7D280C-A18E-4EA3-992B-EF68F45296F4}" type="datetimeFigureOut">
              <a:rPr lang="en-IN" smtClean="0"/>
              <a:t>11-02-2024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A34C15-7190-4AA2-A1ED-7CF2B9B71181}" type="slidenum">
              <a:rPr lang="en-IN" smtClean="0"/>
              <a:t>‹#›</a:t>
            </a:fld>
            <a:endParaRPr lang="en-IN"/>
          </a:p>
        </p:txBody>
      </p:sp>
    </p:spTree>
    <p:extLst>
      <p:ext uri="{BB962C8B-B14F-4D97-AF65-F5344CB8AC3E}">
        <p14:creationId xmlns:p14="http://schemas.microsoft.com/office/powerpoint/2010/main" val="3426251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7D280C-A18E-4EA3-992B-EF68F45296F4}" type="datetimeFigureOut">
              <a:rPr lang="en-IN" smtClean="0"/>
              <a:t>11-02-2024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A34C15-7190-4AA2-A1ED-7CF2B9B71181}" type="slidenum">
              <a:rPr lang="en-IN" smtClean="0"/>
              <a:t>‹#›</a:t>
            </a:fld>
            <a:endParaRPr lang="en-IN"/>
          </a:p>
        </p:txBody>
      </p:sp>
    </p:spTree>
    <p:extLst>
      <p:ext uri="{BB962C8B-B14F-4D97-AF65-F5344CB8AC3E}">
        <p14:creationId xmlns:p14="http://schemas.microsoft.com/office/powerpoint/2010/main" val="2827384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47D280C-A18E-4EA3-992B-EF68F45296F4}" type="datetimeFigureOut">
              <a:rPr lang="en-IN" smtClean="0"/>
              <a:t>11-02-2024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7EA34C15-7190-4AA2-A1ED-7CF2B9B71181}" type="slidenum">
              <a:rPr lang="en-IN" smtClean="0"/>
              <a:t>‹#›</a:t>
            </a:fld>
            <a:endParaRPr lang="en-IN"/>
          </a:p>
        </p:txBody>
      </p:sp>
    </p:spTree>
    <p:extLst>
      <p:ext uri="{BB962C8B-B14F-4D97-AF65-F5344CB8AC3E}">
        <p14:creationId xmlns:p14="http://schemas.microsoft.com/office/powerpoint/2010/main" val="2075058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947D280C-A18E-4EA3-992B-EF68F45296F4}" type="datetimeFigureOut">
              <a:rPr lang="en-IN" smtClean="0"/>
              <a:t>11-02-2024</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7EA34C15-7190-4AA2-A1ED-7CF2B9B71181}" type="slidenum">
              <a:rPr lang="en-IN" smtClean="0"/>
              <a:t>‹#›</a:t>
            </a:fld>
            <a:endParaRPr lang="en-IN"/>
          </a:p>
        </p:txBody>
      </p:sp>
    </p:spTree>
    <p:extLst>
      <p:ext uri="{BB962C8B-B14F-4D97-AF65-F5344CB8AC3E}">
        <p14:creationId xmlns:p14="http://schemas.microsoft.com/office/powerpoint/2010/main" val="352617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947D280C-A18E-4EA3-992B-EF68F45296F4}" type="datetimeFigureOut">
              <a:rPr lang="en-IN" smtClean="0"/>
              <a:t>11-02-2024</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7EA34C15-7190-4AA2-A1ED-7CF2B9B71181}" type="slidenum">
              <a:rPr lang="en-IN" smtClean="0"/>
              <a:t>‹#›</a:t>
            </a:fld>
            <a:endParaRPr lang="en-IN"/>
          </a:p>
        </p:txBody>
      </p:sp>
    </p:spTree>
    <p:extLst>
      <p:ext uri="{BB962C8B-B14F-4D97-AF65-F5344CB8AC3E}">
        <p14:creationId xmlns:p14="http://schemas.microsoft.com/office/powerpoint/2010/main" val="2666837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47D280C-A18E-4EA3-992B-EF68F45296F4}" type="datetimeFigureOut">
              <a:rPr lang="en-IN" smtClean="0"/>
              <a:t>11-02-2024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A34C15-7190-4AA2-A1ED-7CF2B9B71181}" type="slidenum">
              <a:rPr lang="en-IN" smtClean="0"/>
              <a:t>‹#›</a:t>
            </a:fld>
            <a:endParaRPr lang="en-IN"/>
          </a:p>
        </p:txBody>
      </p:sp>
    </p:spTree>
    <p:extLst>
      <p:ext uri="{BB962C8B-B14F-4D97-AF65-F5344CB8AC3E}">
        <p14:creationId xmlns:p14="http://schemas.microsoft.com/office/powerpoint/2010/main" val="2638480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947D280C-A18E-4EA3-992B-EF68F45296F4}" type="datetimeFigureOut">
              <a:rPr lang="en-IN" smtClean="0"/>
              <a:t>11-02-2024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7EA34C15-7190-4AA2-A1ED-7CF2B9B71181}" type="slidenum">
              <a:rPr lang="en-IN" smtClean="0"/>
              <a:t>‹#›</a:t>
            </a:fld>
            <a:endParaRPr lang="en-IN"/>
          </a:p>
        </p:txBody>
      </p:sp>
    </p:spTree>
    <p:extLst>
      <p:ext uri="{BB962C8B-B14F-4D97-AF65-F5344CB8AC3E}">
        <p14:creationId xmlns:p14="http://schemas.microsoft.com/office/powerpoint/2010/main" val="2030782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947D280C-A18E-4EA3-992B-EF68F45296F4}" type="datetimeFigureOut">
              <a:rPr lang="en-IN" smtClean="0"/>
              <a:t>11-02-2024</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7EA34C15-7190-4AA2-A1ED-7CF2B9B71181}" type="slidenum">
              <a:rPr lang="en-IN" smtClean="0"/>
              <a:t>‹#›</a:t>
            </a:fld>
            <a:endParaRPr lang="en-IN"/>
          </a:p>
        </p:txBody>
      </p:sp>
    </p:spTree>
    <p:extLst>
      <p:ext uri="{BB962C8B-B14F-4D97-AF65-F5344CB8AC3E}">
        <p14:creationId xmlns:p14="http://schemas.microsoft.com/office/powerpoint/2010/main" val="189744258"/>
      </p:ext>
    </p:extLst>
  </p:cSld>
  <p:clrMap bg1="lt1" tx1="dk1" bg2="lt2" tx2="dk2" accent1="accent1" accent2="accent2" accent3="accent3" accent4="accent4" accent5="accent5" accent6="accent6" hlink="hlink" folHlink="folHlink"/>
  <p:sldLayoutIdLst>
    <p:sldLayoutId id="2147483749" r:id="rId1"/>
    <p:sldLayoutId id="2147483760"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51240-ECE3-ADE3-8A6C-4382D34DD974}"/>
              </a:ext>
            </a:extLst>
          </p:cNvPr>
          <p:cNvSpPr>
            <a:spLocks noGrp="1"/>
          </p:cNvSpPr>
          <p:nvPr>
            <p:ph type="ctrTitle"/>
          </p:nvPr>
        </p:nvSpPr>
        <p:spPr>
          <a:xfrm>
            <a:off x="1030519" y="1544254"/>
            <a:ext cx="7315200" cy="3255264"/>
          </a:xfrm>
        </p:spPr>
        <p:txBody>
          <a:bodyPr>
            <a:normAutofit fontScale="90000"/>
          </a:bodyPr>
          <a:lstStyle/>
          <a:p>
            <a:r>
              <a:rPr lang="en-IN" sz="8000" b="0" i="0" dirty="0">
                <a:solidFill>
                  <a:srgbClr val="F9F9F9"/>
                </a:solidFill>
                <a:effectLst/>
                <a:latin typeface="Eras Demi ITC" panose="020B0805030504020804" pitchFamily="34" charset="0"/>
              </a:rPr>
              <a:t>Plum </a:t>
            </a:r>
            <a:br>
              <a:rPr lang="en-IN" sz="8000" b="0" i="0" dirty="0">
                <a:solidFill>
                  <a:srgbClr val="F9F9F9"/>
                </a:solidFill>
                <a:effectLst/>
                <a:latin typeface="Eras Demi ITC" panose="020B0805030504020804" pitchFamily="34" charset="0"/>
              </a:rPr>
            </a:br>
            <a:r>
              <a:rPr lang="en-IN" sz="8000" b="0" i="0" dirty="0">
                <a:solidFill>
                  <a:srgbClr val="F9F9F9"/>
                </a:solidFill>
                <a:effectLst/>
                <a:latin typeface="Eras Demi ITC" panose="020B0805030504020804" pitchFamily="34" charset="0"/>
              </a:rPr>
              <a:t>Customer Success </a:t>
            </a:r>
            <a:br>
              <a:rPr lang="en-IN" sz="8000" b="0" i="0" dirty="0">
                <a:solidFill>
                  <a:srgbClr val="F9F9F9"/>
                </a:solidFill>
                <a:effectLst/>
                <a:latin typeface="Eras Demi ITC" panose="020B0805030504020804" pitchFamily="34" charset="0"/>
              </a:rPr>
            </a:br>
            <a:r>
              <a:rPr lang="en-IN" sz="8000" b="0" i="0" dirty="0">
                <a:solidFill>
                  <a:srgbClr val="F9F9F9"/>
                </a:solidFill>
                <a:effectLst/>
                <a:latin typeface="Eras Demi ITC" panose="020B0805030504020804" pitchFamily="34" charset="0"/>
              </a:rPr>
              <a:t>Insights</a:t>
            </a:r>
            <a:endParaRPr lang="en-IN" sz="8000" b="1" dirty="0">
              <a:latin typeface="Eras Demi ITC" panose="020B0805030504020804" pitchFamily="34" charset="0"/>
            </a:endParaRPr>
          </a:p>
        </p:txBody>
      </p:sp>
      <p:sp>
        <p:nvSpPr>
          <p:cNvPr id="3" name="Subtitle 2">
            <a:extLst>
              <a:ext uri="{FF2B5EF4-FFF2-40B4-BE49-F238E27FC236}">
                <a16:creationId xmlns:a16="http://schemas.microsoft.com/office/drawing/2014/main" id="{F905A93A-C915-A9CF-D8C2-D5C1755BEF64}"/>
              </a:ext>
            </a:extLst>
          </p:cNvPr>
          <p:cNvSpPr>
            <a:spLocks noGrp="1"/>
          </p:cNvSpPr>
          <p:nvPr>
            <p:ph type="subTitle" idx="1"/>
          </p:nvPr>
        </p:nvSpPr>
        <p:spPr>
          <a:xfrm>
            <a:off x="1100015" y="4856546"/>
            <a:ext cx="7315200" cy="914400"/>
          </a:xfrm>
        </p:spPr>
        <p:txBody>
          <a:bodyPr/>
          <a:lstStyle/>
          <a:p>
            <a:r>
              <a:rPr lang="en-IN" b="1" dirty="0"/>
              <a:t>By </a:t>
            </a:r>
          </a:p>
          <a:p>
            <a:r>
              <a:rPr lang="en-IN" b="1" dirty="0"/>
              <a:t>Shanmukha Priya K</a:t>
            </a:r>
          </a:p>
        </p:txBody>
      </p:sp>
    </p:spTree>
    <p:extLst>
      <p:ext uri="{BB962C8B-B14F-4D97-AF65-F5344CB8AC3E}">
        <p14:creationId xmlns:p14="http://schemas.microsoft.com/office/powerpoint/2010/main" val="724412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D3911-DC3B-55C1-0454-6CF56E5704F9}"/>
              </a:ext>
            </a:extLst>
          </p:cNvPr>
          <p:cNvSpPr>
            <a:spLocks noGrp="1"/>
          </p:cNvSpPr>
          <p:nvPr>
            <p:ph type="title"/>
          </p:nvPr>
        </p:nvSpPr>
        <p:spPr/>
        <p:txBody>
          <a:bodyPr/>
          <a:lstStyle/>
          <a:p>
            <a:r>
              <a:rPr lang="en-IN" dirty="0"/>
              <a:t>Reasons Summarised for the Null Values</a:t>
            </a:r>
          </a:p>
        </p:txBody>
      </p:sp>
      <p:pic>
        <p:nvPicPr>
          <p:cNvPr id="5" name="Picture 4">
            <a:extLst>
              <a:ext uri="{FF2B5EF4-FFF2-40B4-BE49-F238E27FC236}">
                <a16:creationId xmlns:a16="http://schemas.microsoft.com/office/drawing/2014/main" id="{64C4BC7D-962F-1AD8-9FDD-4CC338FF25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391" y="306819"/>
            <a:ext cx="8163928" cy="5287735"/>
          </a:xfrm>
          <a:prstGeom prst="rect">
            <a:avLst/>
          </a:prstGeom>
        </p:spPr>
      </p:pic>
      <p:sp>
        <p:nvSpPr>
          <p:cNvPr id="6" name="Rectangle: Rounded Corners 5">
            <a:extLst>
              <a:ext uri="{FF2B5EF4-FFF2-40B4-BE49-F238E27FC236}">
                <a16:creationId xmlns:a16="http://schemas.microsoft.com/office/drawing/2014/main" id="{36FE0E77-C55A-6BAA-D5C5-6CDAE0A952BE}"/>
              </a:ext>
            </a:extLst>
          </p:cNvPr>
          <p:cNvSpPr/>
          <p:nvPr/>
        </p:nvSpPr>
        <p:spPr>
          <a:xfrm>
            <a:off x="3539391" y="5725020"/>
            <a:ext cx="8445910" cy="990412"/>
          </a:xfrm>
          <a:prstGeom prst="round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highlight>
                  <a:srgbClr val="008080"/>
                </a:highlight>
              </a:rPr>
              <a:t>Take Away: </a:t>
            </a:r>
            <a:r>
              <a:rPr lang="en-IN" dirty="0">
                <a:solidFill>
                  <a:schemeClr val="tx1"/>
                </a:solidFill>
              </a:rPr>
              <a:t> The ticket Status for majority of null value records is either </a:t>
            </a:r>
            <a:r>
              <a:rPr lang="en-IN" dirty="0">
                <a:solidFill>
                  <a:schemeClr val="tx1"/>
                </a:solidFill>
                <a:highlight>
                  <a:srgbClr val="00FFFF"/>
                </a:highlight>
              </a:rPr>
              <a:t>Open, New, Hold or Pending</a:t>
            </a:r>
            <a:r>
              <a:rPr lang="en-IN" dirty="0">
                <a:solidFill>
                  <a:schemeClr val="tx1"/>
                </a:solidFill>
              </a:rPr>
              <a:t>. For other tickets there were </a:t>
            </a:r>
            <a:r>
              <a:rPr lang="en-IN" dirty="0">
                <a:solidFill>
                  <a:schemeClr val="tx1"/>
                </a:solidFill>
                <a:highlight>
                  <a:srgbClr val="00FFFF"/>
                </a:highlight>
              </a:rPr>
              <a:t>no Replies </a:t>
            </a:r>
            <a:r>
              <a:rPr lang="en-IN" dirty="0">
                <a:solidFill>
                  <a:schemeClr val="tx1"/>
                </a:solidFill>
              </a:rPr>
              <a:t>given.</a:t>
            </a:r>
          </a:p>
        </p:txBody>
      </p:sp>
    </p:spTree>
    <p:extLst>
      <p:ext uri="{BB962C8B-B14F-4D97-AF65-F5344CB8AC3E}">
        <p14:creationId xmlns:p14="http://schemas.microsoft.com/office/powerpoint/2010/main" val="3765599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D22FA-3834-1A2A-77C4-B1D48D3114BA}"/>
              </a:ext>
            </a:extLst>
          </p:cNvPr>
          <p:cNvSpPr>
            <a:spLocks noGrp="1"/>
          </p:cNvSpPr>
          <p:nvPr>
            <p:ph type="ctrTitle"/>
          </p:nvPr>
        </p:nvSpPr>
        <p:spPr/>
        <p:txBody>
          <a:bodyPr>
            <a:normAutofit/>
          </a:bodyPr>
          <a:lstStyle/>
          <a:p>
            <a:r>
              <a:rPr lang="en-IN" sz="6600" b="0" i="0" dirty="0">
                <a:solidFill>
                  <a:srgbClr val="F9F9F9"/>
                </a:solidFill>
                <a:effectLst/>
                <a:latin typeface="Söhne"/>
              </a:rPr>
              <a:t>Exploratory Endeavours:</a:t>
            </a:r>
            <a:br>
              <a:rPr lang="en-IN" sz="6600" b="0" i="0" dirty="0">
                <a:solidFill>
                  <a:srgbClr val="F9F9F9"/>
                </a:solidFill>
                <a:effectLst/>
                <a:latin typeface="Söhne"/>
              </a:rPr>
            </a:br>
            <a:r>
              <a:rPr lang="en-IN" sz="6600" b="0" i="0" dirty="0">
                <a:solidFill>
                  <a:srgbClr val="F9F9F9"/>
                </a:solidFill>
                <a:effectLst/>
                <a:latin typeface="Söhne"/>
              </a:rPr>
              <a:t>Unveiling Insights</a:t>
            </a:r>
            <a:endParaRPr lang="en-IN" sz="34400" dirty="0"/>
          </a:p>
        </p:txBody>
      </p:sp>
      <p:sp>
        <p:nvSpPr>
          <p:cNvPr id="3" name="Subtitle 2">
            <a:extLst>
              <a:ext uri="{FF2B5EF4-FFF2-40B4-BE49-F238E27FC236}">
                <a16:creationId xmlns:a16="http://schemas.microsoft.com/office/drawing/2014/main" id="{723B932C-4BC3-FE32-139D-8EB01F4C6FE7}"/>
              </a:ext>
            </a:extLst>
          </p:cNvPr>
          <p:cNvSpPr>
            <a:spLocks noGrp="1"/>
          </p:cNvSpPr>
          <p:nvPr>
            <p:ph type="subTitle" idx="1"/>
          </p:nvPr>
        </p:nvSpPr>
        <p:spPr/>
        <p:txBody>
          <a:bodyPr/>
          <a:lstStyle/>
          <a:p>
            <a:r>
              <a:rPr lang="en-IN" dirty="0">
                <a:highlight>
                  <a:srgbClr val="800000"/>
                </a:highlight>
              </a:rPr>
              <a:t>Using SQL &amp; Power BI</a:t>
            </a:r>
          </a:p>
        </p:txBody>
      </p:sp>
    </p:spTree>
    <p:extLst>
      <p:ext uri="{BB962C8B-B14F-4D97-AF65-F5344CB8AC3E}">
        <p14:creationId xmlns:p14="http://schemas.microsoft.com/office/powerpoint/2010/main" val="3049545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16B3-E7E6-27AC-6A12-343B2D452893}"/>
              </a:ext>
            </a:extLst>
          </p:cNvPr>
          <p:cNvSpPr>
            <a:spLocks noGrp="1"/>
          </p:cNvSpPr>
          <p:nvPr>
            <p:ph type="title"/>
          </p:nvPr>
        </p:nvSpPr>
        <p:spPr/>
        <p:txBody>
          <a:bodyPr/>
          <a:lstStyle/>
          <a:p>
            <a:r>
              <a:rPr lang="en-IN" dirty="0"/>
              <a:t>Overview of Tickets Status</a:t>
            </a:r>
          </a:p>
        </p:txBody>
      </p:sp>
      <p:pic>
        <p:nvPicPr>
          <p:cNvPr id="5" name="Picture 4">
            <a:extLst>
              <a:ext uri="{FF2B5EF4-FFF2-40B4-BE49-F238E27FC236}">
                <a16:creationId xmlns:a16="http://schemas.microsoft.com/office/drawing/2014/main" id="{706A79A9-BB25-0973-FFD8-4FE5673582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3614" y="398481"/>
            <a:ext cx="7933107" cy="2187130"/>
          </a:xfrm>
          <a:prstGeom prst="rect">
            <a:avLst/>
          </a:prstGeom>
          <a:ln w="9525">
            <a:solidFill>
              <a:schemeClr val="tx1"/>
            </a:solidFill>
          </a:ln>
        </p:spPr>
      </p:pic>
      <p:pic>
        <p:nvPicPr>
          <p:cNvPr id="9" name="Picture 8">
            <a:extLst>
              <a:ext uri="{FF2B5EF4-FFF2-40B4-BE49-F238E27FC236}">
                <a16:creationId xmlns:a16="http://schemas.microsoft.com/office/drawing/2014/main" id="{3A37F53F-3E22-E546-ACAB-00269FD136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3614" y="2861807"/>
            <a:ext cx="6153980" cy="3597712"/>
          </a:xfrm>
          <a:prstGeom prst="rect">
            <a:avLst/>
          </a:prstGeom>
        </p:spPr>
      </p:pic>
    </p:spTree>
    <p:extLst>
      <p:ext uri="{BB962C8B-B14F-4D97-AF65-F5344CB8AC3E}">
        <p14:creationId xmlns:p14="http://schemas.microsoft.com/office/powerpoint/2010/main" val="194931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23DF7F-88AE-37DE-00CE-4678128DAF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1F76F9-1F5A-9B88-D226-45776BB1CE41}"/>
              </a:ext>
            </a:extLst>
          </p:cNvPr>
          <p:cNvSpPr>
            <a:spLocks noGrp="1"/>
          </p:cNvSpPr>
          <p:nvPr>
            <p:ph type="title"/>
          </p:nvPr>
        </p:nvSpPr>
        <p:spPr/>
        <p:txBody>
          <a:bodyPr/>
          <a:lstStyle/>
          <a:p>
            <a:r>
              <a:rPr lang="en-IN" dirty="0"/>
              <a:t>Overview of Time Measures</a:t>
            </a:r>
          </a:p>
        </p:txBody>
      </p:sp>
      <p:pic>
        <p:nvPicPr>
          <p:cNvPr id="4" name="Picture 3">
            <a:extLst>
              <a:ext uri="{FF2B5EF4-FFF2-40B4-BE49-F238E27FC236}">
                <a16:creationId xmlns:a16="http://schemas.microsoft.com/office/drawing/2014/main" id="{B193B272-4C0A-6795-07B0-AD197E4351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8621" y="785269"/>
            <a:ext cx="6357765" cy="2310234"/>
          </a:xfrm>
          <a:prstGeom prst="rect">
            <a:avLst/>
          </a:prstGeom>
          <a:ln w="9525">
            <a:solidFill>
              <a:schemeClr val="tx1"/>
            </a:solidFill>
          </a:ln>
        </p:spPr>
      </p:pic>
      <p:pic>
        <p:nvPicPr>
          <p:cNvPr id="10" name="Picture 9">
            <a:extLst>
              <a:ext uri="{FF2B5EF4-FFF2-40B4-BE49-F238E27FC236}">
                <a16:creationId xmlns:a16="http://schemas.microsoft.com/office/drawing/2014/main" id="{CD5E792F-C93C-21A0-2FE7-0196E9CB46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5081" y="3283569"/>
            <a:ext cx="4884843" cy="2789162"/>
          </a:xfrm>
          <a:prstGeom prst="rect">
            <a:avLst/>
          </a:prstGeom>
        </p:spPr>
      </p:pic>
    </p:spTree>
    <p:extLst>
      <p:ext uri="{BB962C8B-B14F-4D97-AF65-F5344CB8AC3E}">
        <p14:creationId xmlns:p14="http://schemas.microsoft.com/office/powerpoint/2010/main" val="208700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86275-1930-8CDC-6F48-FE4298EC1285}"/>
              </a:ext>
            </a:extLst>
          </p:cNvPr>
          <p:cNvSpPr>
            <a:spLocks noGrp="1"/>
          </p:cNvSpPr>
          <p:nvPr>
            <p:ph type="ctrTitle"/>
          </p:nvPr>
        </p:nvSpPr>
        <p:spPr/>
        <p:txBody>
          <a:bodyPr/>
          <a:lstStyle/>
          <a:p>
            <a:r>
              <a:rPr lang="en-IN" dirty="0"/>
              <a:t>Group </a:t>
            </a:r>
            <a:br>
              <a:rPr lang="en-IN" dirty="0"/>
            </a:br>
            <a:r>
              <a:rPr lang="en-IN" dirty="0"/>
              <a:t>Performance </a:t>
            </a:r>
            <a:br>
              <a:rPr lang="en-IN" dirty="0"/>
            </a:br>
            <a:r>
              <a:rPr lang="en-IN" dirty="0"/>
              <a:t>Analysis</a:t>
            </a:r>
          </a:p>
        </p:txBody>
      </p:sp>
      <p:sp>
        <p:nvSpPr>
          <p:cNvPr id="3" name="Subtitle 2">
            <a:extLst>
              <a:ext uri="{FF2B5EF4-FFF2-40B4-BE49-F238E27FC236}">
                <a16:creationId xmlns:a16="http://schemas.microsoft.com/office/drawing/2014/main" id="{78A56B94-2727-DE4F-E049-BE8F331F4097}"/>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773779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28E50C4-DFA9-2FBC-94AD-5502BAFE05B5}"/>
              </a:ext>
            </a:extLst>
          </p:cNvPr>
          <p:cNvPicPr>
            <a:picLocks noChangeAspect="1"/>
          </p:cNvPicPr>
          <p:nvPr/>
        </p:nvPicPr>
        <p:blipFill rotWithShape="1">
          <a:blip r:embed="rId2">
            <a:extLst>
              <a:ext uri="{28A0092B-C50C-407E-A947-70E740481C1C}">
                <a14:useLocalDpi xmlns:a14="http://schemas.microsoft.com/office/drawing/2010/main" val="0"/>
              </a:ext>
            </a:extLst>
          </a:blip>
          <a:srcRect t="15177"/>
          <a:stretch/>
        </p:blipFill>
        <p:spPr>
          <a:xfrm>
            <a:off x="3592968" y="3519948"/>
            <a:ext cx="7760074" cy="3089499"/>
          </a:xfrm>
          <a:prstGeom prst="rect">
            <a:avLst/>
          </a:prstGeom>
          <a:ln w="19050">
            <a:solidFill>
              <a:schemeClr val="tx1"/>
            </a:solidFill>
          </a:ln>
        </p:spPr>
      </p:pic>
      <p:sp>
        <p:nvSpPr>
          <p:cNvPr id="2" name="Title 1">
            <a:extLst>
              <a:ext uri="{FF2B5EF4-FFF2-40B4-BE49-F238E27FC236}">
                <a16:creationId xmlns:a16="http://schemas.microsoft.com/office/drawing/2014/main" id="{BCEC2C68-AA48-BA13-F659-CEFD06466097}"/>
              </a:ext>
            </a:extLst>
          </p:cNvPr>
          <p:cNvSpPr>
            <a:spLocks noGrp="1"/>
          </p:cNvSpPr>
          <p:nvPr>
            <p:ph type="title"/>
          </p:nvPr>
        </p:nvSpPr>
        <p:spPr>
          <a:xfrm>
            <a:off x="111142" y="799373"/>
            <a:ext cx="3172505" cy="4864008"/>
          </a:xfrm>
        </p:spPr>
        <p:txBody>
          <a:bodyPr>
            <a:normAutofit/>
          </a:bodyPr>
          <a:lstStyle/>
          <a:p>
            <a:r>
              <a:rPr lang="en-US" sz="1400" b="1" dirty="0">
                <a:solidFill>
                  <a:schemeClr val="tx1"/>
                </a:solidFill>
              </a:rPr>
              <a:t>High Volume, High Resolution: </a:t>
            </a:r>
            <a:r>
              <a:rPr lang="en-US" sz="1400" dirty="0"/>
              <a:t>'Endorsements' leads in ticket volume and resolution, but also has a notable number of pending and open tickets.</a:t>
            </a:r>
            <a:br>
              <a:rPr lang="en-US" sz="1400" dirty="0"/>
            </a:br>
            <a:br>
              <a:rPr lang="en-US" sz="1400" dirty="0"/>
            </a:br>
            <a:r>
              <a:rPr lang="en-US" sz="1400" b="1" dirty="0">
                <a:solidFill>
                  <a:schemeClr val="tx1"/>
                </a:solidFill>
              </a:rPr>
              <a:t>Efficient Resolution in Support: </a:t>
            </a:r>
            <a:r>
              <a:rPr lang="en-US" sz="1400" dirty="0"/>
              <a:t>'Support' shows a high resolution rate with comparatively fewer pending tickets.</a:t>
            </a:r>
            <a:br>
              <a:rPr lang="en-US" sz="1400" dirty="0"/>
            </a:br>
            <a:br>
              <a:rPr lang="en-US" sz="1400" dirty="0"/>
            </a:br>
            <a:r>
              <a:rPr lang="en-US" sz="1400" b="1" dirty="0">
                <a:solidFill>
                  <a:schemeClr val="tx1"/>
                </a:solidFill>
              </a:rPr>
              <a:t>Reimbursement Claims' Pending Issue: </a:t>
            </a:r>
            <a:r>
              <a:rPr lang="en-US" sz="1400" dirty="0"/>
              <a:t>Despite a large number of created tickets, 'Reimbursement Claims' has a significant backlog of pending tickets.</a:t>
            </a:r>
            <a:br>
              <a:rPr lang="en-US" sz="1400" dirty="0"/>
            </a:br>
            <a:br>
              <a:rPr lang="en-US" sz="1400" dirty="0"/>
            </a:br>
            <a:r>
              <a:rPr lang="en-US" sz="1400" b="1" dirty="0">
                <a:solidFill>
                  <a:schemeClr val="tx1"/>
                </a:solidFill>
              </a:rPr>
              <a:t>Low Reopen Rate, High Efficiency: </a:t>
            </a:r>
            <a:r>
              <a:rPr lang="en-US" sz="1400" dirty="0"/>
              <a:t>'Endorsements' and 'Support' maintain low reopen rates, indicating effective initial resolutions.</a:t>
            </a:r>
            <a:br>
              <a:rPr lang="en-US" sz="1400" dirty="0"/>
            </a:br>
            <a:br>
              <a:rPr lang="en-US" sz="1400" dirty="0"/>
            </a:br>
            <a:r>
              <a:rPr lang="en-US" sz="1400" b="1" dirty="0">
                <a:solidFill>
                  <a:schemeClr val="tx1"/>
                </a:solidFill>
              </a:rPr>
              <a:t>Minimal Unassigned Tickets: </a:t>
            </a:r>
            <a:r>
              <a:rPr lang="en-US" sz="1400" dirty="0"/>
              <a:t>Across all groups, unassigned tickets are minimal, showing good initial ticket assignment practices.</a:t>
            </a:r>
            <a:endParaRPr lang="en-IN" sz="1400" dirty="0"/>
          </a:p>
        </p:txBody>
      </p:sp>
      <p:pic>
        <p:nvPicPr>
          <p:cNvPr id="5" name="Picture 4">
            <a:extLst>
              <a:ext uri="{FF2B5EF4-FFF2-40B4-BE49-F238E27FC236}">
                <a16:creationId xmlns:a16="http://schemas.microsoft.com/office/drawing/2014/main" id="{A96E72C6-8D1A-F0D2-9B7E-0E95AE29B6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2968" y="281701"/>
            <a:ext cx="7760074" cy="2949676"/>
          </a:xfrm>
          <a:prstGeom prst="rect">
            <a:avLst/>
          </a:prstGeom>
          <a:ln w="19050">
            <a:solidFill>
              <a:schemeClr val="tx1"/>
            </a:solidFill>
          </a:ln>
        </p:spPr>
      </p:pic>
      <p:sp>
        <p:nvSpPr>
          <p:cNvPr id="15" name="TextBox 14">
            <a:extLst>
              <a:ext uri="{FF2B5EF4-FFF2-40B4-BE49-F238E27FC236}">
                <a16:creationId xmlns:a16="http://schemas.microsoft.com/office/drawing/2014/main" id="{5FD7B63C-4696-10B3-8FCC-9338B40EDE6B}"/>
              </a:ext>
            </a:extLst>
          </p:cNvPr>
          <p:cNvSpPr txBox="1"/>
          <p:nvPr/>
        </p:nvSpPr>
        <p:spPr>
          <a:xfrm>
            <a:off x="5329572" y="1838632"/>
            <a:ext cx="4286865" cy="369332"/>
          </a:xfrm>
          <a:prstGeom prst="rect">
            <a:avLst/>
          </a:prstGeom>
          <a:noFill/>
        </p:spPr>
        <p:txBody>
          <a:bodyPr wrap="square" rtlCol="0">
            <a:spAutoFit/>
          </a:bodyPr>
          <a:lstStyle/>
          <a:p>
            <a:r>
              <a:rPr lang="en-IN" u="sng" dirty="0">
                <a:solidFill>
                  <a:srgbClr val="FF0000"/>
                </a:solidFill>
              </a:rPr>
              <a:t>Group Performance by Time</a:t>
            </a:r>
          </a:p>
        </p:txBody>
      </p:sp>
      <p:sp>
        <p:nvSpPr>
          <p:cNvPr id="16" name="TextBox 15">
            <a:extLst>
              <a:ext uri="{FF2B5EF4-FFF2-40B4-BE49-F238E27FC236}">
                <a16:creationId xmlns:a16="http://schemas.microsoft.com/office/drawing/2014/main" id="{7B4BCCE3-D6C2-9BEA-92EB-B120FF38A107}"/>
              </a:ext>
            </a:extLst>
          </p:cNvPr>
          <p:cNvSpPr txBox="1"/>
          <p:nvPr/>
        </p:nvSpPr>
        <p:spPr>
          <a:xfrm>
            <a:off x="5560630" y="4891548"/>
            <a:ext cx="4286865" cy="369332"/>
          </a:xfrm>
          <a:prstGeom prst="rect">
            <a:avLst/>
          </a:prstGeom>
          <a:noFill/>
        </p:spPr>
        <p:txBody>
          <a:bodyPr wrap="square" rtlCol="0">
            <a:spAutoFit/>
          </a:bodyPr>
          <a:lstStyle/>
          <a:p>
            <a:r>
              <a:rPr lang="en-IN" u="sng" dirty="0">
                <a:solidFill>
                  <a:srgbClr val="FF0000"/>
                </a:solidFill>
              </a:rPr>
              <a:t>Group Performance by Ticket Count</a:t>
            </a:r>
          </a:p>
        </p:txBody>
      </p:sp>
    </p:spTree>
    <p:extLst>
      <p:ext uri="{BB962C8B-B14F-4D97-AF65-F5344CB8AC3E}">
        <p14:creationId xmlns:p14="http://schemas.microsoft.com/office/powerpoint/2010/main" val="2093814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753328-3818-02DF-B906-7C338715C4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556CC7-C486-D57D-5E0F-36BC07DA3761}"/>
              </a:ext>
            </a:extLst>
          </p:cNvPr>
          <p:cNvSpPr>
            <a:spLocks noGrp="1"/>
          </p:cNvSpPr>
          <p:nvPr>
            <p:ph type="title"/>
          </p:nvPr>
        </p:nvSpPr>
        <p:spPr/>
        <p:txBody>
          <a:bodyPr>
            <a:noAutofit/>
          </a:bodyPr>
          <a:lstStyle/>
          <a:p>
            <a:pPr algn="l"/>
            <a:br>
              <a:rPr lang="en-US" sz="1400" b="0" i="0" dirty="0">
                <a:solidFill>
                  <a:srgbClr val="F9F9F9"/>
                </a:solidFill>
                <a:effectLst/>
                <a:latin typeface="Söhne"/>
              </a:rPr>
            </a:br>
            <a:r>
              <a:rPr lang="en-US" sz="1400" b="1" i="0" dirty="0">
                <a:solidFill>
                  <a:schemeClr val="tx1"/>
                </a:solidFill>
                <a:effectLst/>
                <a:latin typeface="Söhne"/>
              </a:rPr>
              <a:t>Prompt Initial Response:</a:t>
            </a:r>
            <a:r>
              <a:rPr lang="en-US" sz="1400" b="0" i="0" dirty="0">
                <a:solidFill>
                  <a:schemeClr val="tx1"/>
                </a:solidFill>
                <a:effectLst/>
                <a:latin typeface="Söhne"/>
              </a:rPr>
              <a:t> </a:t>
            </a:r>
            <a:r>
              <a:rPr lang="en-US" sz="1400" b="0" i="0" dirty="0">
                <a:solidFill>
                  <a:srgbClr val="F9F9F9"/>
                </a:solidFill>
                <a:effectLst/>
                <a:highlight>
                  <a:srgbClr val="808080"/>
                </a:highlight>
                <a:latin typeface="Söhne"/>
              </a:rPr>
              <a:t>'Support'</a:t>
            </a:r>
            <a:r>
              <a:rPr lang="en-US" sz="1400" b="0" i="0" dirty="0">
                <a:solidFill>
                  <a:srgbClr val="F9F9F9"/>
                </a:solidFill>
                <a:effectLst/>
                <a:latin typeface="Söhne"/>
              </a:rPr>
              <a:t> excels in quick initial responses, as evidenced by the shortest average first reply time, demonstrating a commitment to prompt customer engagement.</a:t>
            </a:r>
            <a:br>
              <a:rPr lang="en-US" sz="1400" b="0" i="0" dirty="0">
                <a:solidFill>
                  <a:srgbClr val="F9F9F9"/>
                </a:solidFill>
                <a:effectLst/>
                <a:latin typeface="Söhne"/>
              </a:rPr>
            </a:br>
            <a:br>
              <a:rPr lang="en-US" sz="1400" b="0" i="0" dirty="0">
                <a:solidFill>
                  <a:srgbClr val="F9F9F9"/>
                </a:solidFill>
                <a:effectLst/>
                <a:latin typeface="Söhne"/>
              </a:rPr>
            </a:br>
            <a:r>
              <a:rPr lang="en-US" sz="1400" b="1" i="0" dirty="0">
                <a:solidFill>
                  <a:schemeClr val="tx1"/>
                </a:solidFill>
                <a:effectLst/>
                <a:latin typeface="Söhne"/>
              </a:rPr>
              <a:t>Onboarding Challenges:</a:t>
            </a:r>
            <a:r>
              <a:rPr lang="en-US" sz="1400" b="0" i="0" dirty="0">
                <a:solidFill>
                  <a:schemeClr val="tx1"/>
                </a:solidFill>
                <a:effectLst/>
                <a:latin typeface="Söhne"/>
              </a:rPr>
              <a:t> </a:t>
            </a:r>
            <a:r>
              <a:rPr lang="en-US" sz="1400" b="0" i="0" dirty="0">
                <a:solidFill>
                  <a:srgbClr val="F9F9F9"/>
                </a:solidFill>
                <a:effectLst/>
                <a:highlight>
                  <a:srgbClr val="808080"/>
                </a:highlight>
                <a:latin typeface="Söhne"/>
              </a:rPr>
              <a:t>'Onboardings'</a:t>
            </a:r>
            <a:r>
              <a:rPr lang="en-US" sz="1400" b="0" i="0" dirty="0">
                <a:solidFill>
                  <a:srgbClr val="F9F9F9"/>
                </a:solidFill>
                <a:effectLst/>
                <a:latin typeface="Söhne"/>
              </a:rPr>
              <a:t> faces challenges with the longest average resolution and requester wait times, suggesting complexity in processes or a need for efficiency improvements.</a:t>
            </a:r>
            <a:br>
              <a:rPr lang="en-US" sz="1400" b="0" i="0" dirty="0">
                <a:solidFill>
                  <a:srgbClr val="F9F9F9"/>
                </a:solidFill>
                <a:effectLst/>
                <a:latin typeface="Söhne"/>
              </a:rPr>
            </a:br>
            <a:br>
              <a:rPr lang="en-US" sz="1400" b="0" i="0" dirty="0">
                <a:solidFill>
                  <a:srgbClr val="F9F9F9"/>
                </a:solidFill>
                <a:effectLst/>
                <a:latin typeface="Söhne"/>
              </a:rPr>
            </a:br>
            <a:r>
              <a:rPr lang="en-US" sz="1400" b="1" i="0" dirty="0">
                <a:solidFill>
                  <a:schemeClr val="tx1"/>
                </a:solidFill>
                <a:effectLst/>
                <a:latin typeface="Söhne"/>
              </a:rPr>
              <a:t>Reimbursement Process Improvement Needed:</a:t>
            </a:r>
            <a:r>
              <a:rPr lang="en-US" sz="1400" b="0" i="0" dirty="0">
                <a:solidFill>
                  <a:schemeClr val="tx1"/>
                </a:solidFill>
                <a:effectLst/>
                <a:latin typeface="Söhne"/>
              </a:rPr>
              <a:t> </a:t>
            </a:r>
            <a:r>
              <a:rPr lang="en-US" sz="1400" b="0" i="0" dirty="0">
                <a:solidFill>
                  <a:srgbClr val="F9F9F9"/>
                </a:solidFill>
                <a:effectLst/>
                <a:highlight>
                  <a:srgbClr val="808080"/>
                </a:highlight>
                <a:latin typeface="Söhne"/>
              </a:rPr>
              <a:t>'Reimbursement Claims' </a:t>
            </a:r>
            <a:r>
              <a:rPr lang="en-US" sz="1400" b="0" i="0" dirty="0">
                <a:solidFill>
                  <a:srgbClr val="F9F9F9"/>
                </a:solidFill>
                <a:effectLst/>
                <a:latin typeface="Söhne"/>
              </a:rPr>
              <a:t>has a notably high reopen rate, indicating potential issues in achieving satisfactory resolutions on the first attempt, necessitating process review and improvements.</a:t>
            </a:r>
            <a:br>
              <a:rPr lang="en-US" sz="1400" b="0" i="0" dirty="0">
                <a:solidFill>
                  <a:srgbClr val="F9F9F9"/>
                </a:solidFill>
                <a:effectLst/>
                <a:latin typeface="Söhne"/>
              </a:rPr>
            </a:br>
            <a:br>
              <a:rPr lang="en-US" sz="1400" b="0" i="0" dirty="0">
                <a:solidFill>
                  <a:srgbClr val="F9F9F9"/>
                </a:solidFill>
                <a:effectLst/>
                <a:latin typeface="Söhne"/>
              </a:rPr>
            </a:br>
            <a:r>
              <a:rPr lang="en-US" sz="1400" b="1" i="0" dirty="0">
                <a:solidFill>
                  <a:schemeClr val="tx1"/>
                </a:solidFill>
                <a:effectLst/>
                <a:latin typeface="Söhne"/>
              </a:rPr>
              <a:t>Interaction Efficiency:</a:t>
            </a:r>
            <a:r>
              <a:rPr lang="en-US" sz="1400" b="0" i="0" dirty="0">
                <a:solidFill>
                  <a:schemeClr val="tx1"/>
                </a:solidFill>
                <a:effectLst/>
                <a:latin typeface="Söhne"/>
              </a:rPr>
              <a:t> </a:t>
            </a:r>
            <a:r>
              <a:rPr lang="en-US" sz="1400" b="0" i="0" dirty="0">
                <a:solidFill>
                  <a:srgbClr val="F9F9F9"/>
                </a:solidFill>
                <a:effectLst/>
                <a:latin typeface="Söhne"/>
              </a:rPr>
              <a:t>Despite its efficiency in other areas, </a:t>
            </a:r>
            <a:r>
              <a:rPr lang="en-US" sz="1400" b="0" i="0" dirty="0">
                <a:solidFill>
                  <a:srgbClr val="F9F9F9"/>
                </a:solidFill>
                <a:effectLst/>
                <a:highlight>
                  <a:srgbClr val="808080"/>
                </a:highlight>
                <a:latin typeface="Söhne"/>
              </a:rPr>
              <a:t>'Support'</a:t>
            </a:r>
            <a:r>
              <a:rPr lang="en-US" sz="1400" b="0" i="0" dirty="0">
                <a:solidFill>
                  <a:srgbClr val="F9F9F9"/>
                </a:solidFill>
                <a:effectLst/>
                <a:latin typeface="Söhne"/>
              </a:rPr>
              <a:t> exhibits a high number of replies per ticket, suggesting a need for more effective problem-solving in fewer interactions to enhance overall resolution efficiency.</a:t>
            </a:r>
          </a:p>
        </p:txBody>
      </p:sp>
      <p:pic>
        <p:nvPicPr>
          <p:cNvPr id="4" name="Picture 3">
            <a:extLst>
              <a:ext uri="{FF2B5EF4-FFF2-40B4-BE49-F238E27FC236}">
                <a16:creationId xmlns:a16="http://schemas.microsoft.com/office/drawing/2014/main" id="{0C23373D-6108-E763-4E22-F3B3EC6AB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0619" y="1261488"/>
            <a:ext cx="8337756" cy="4810088"/>
          </a:xfrm>
          <a:prstGeom prst="rect">
            <a:avLst/>
          </a:prstGeom>
        </p:spPr>
      </p:pic>
      <p:sp>
        <p:nvSpPr>
          <p:cNvPr id="6" name="Rectangle: Rounded Corners 5">
            <a:extLst>
              <a:ext uri="{FF2B5EF4-FFF2-40B4-BE49-F238E27FC236}">
                <a16:creationId xmlns:a16="http://schemas.microsoft.com/office/drawing/2014/main" id="{94052A70-0822-AFE1-3573-B8FEF2658D39}"/>
              </a:ext>
            </a:extLst>
          </p:cNvPr>
          <p:cNvSpPr/>
          <p:nvPr/>
        </p:nvSpPr>
        <p:spPr>
          <a:xfrm>
            <a:off x="3578942" y="245806"/>
            <a:ext cx="8023123" cy="865239"/>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2BBB820-385B-30E2-0C43-876B35DFCDFD}"/>
              </a:ext>
            </a:extLst>
          </p:cNvPr>
          <p:cNvSpPr txBox="1"/>
          <p:nvPr/>
        </p:nvSpPr>
        <p:spPr>
          <a:xfrm>
            <a:off x="3689555" y="245806"/>
            <a:ext cx="7843684" cy="646331"/>
          </a:xfrm>
          <a:prstGeom prst="rect">
            <a:avLst/>
          </a:prstGeom>
          <a:noFill/>
        </p:spPr>
        <p:txBody>
          <a:bodyPr wrap="square">
            <a:spAutoFit/>
          </a:bodyPr>
          <a:lstStyle/>
          <a:p>
            <a:r>
              <a:rPr lang="en-US" dirty="0">
                <a:highlight>
                  <a:srgbClr val="00FFFF"/>
                </a:highlight>
              </a:rPr>
              <a:t>Endorsements </a:t>
            </a:r>
            <a:r>
              <a:rPr lang="en-US" dirty="0"/>
              <a:t>manages the highest ticket volume effectively with low reopen rates, indicating strong initial problem resolution despite longer first reply times.</a:t>
            </a:r>
            <a:endParaRPr lang="en-IN" dirty="0"/>
          </a:p>
        </p:txBody>
      </p:sp>
    </p:spTree>
    <p:extLst>
      <p:ext uri="{BB962C8B-B14F-4D97-AF65-F5344CB8AC3E}">
        <p14:creationId xmlns:p14="http://schemas.microsoft.com/office/powerpoint/2010/main" val="633694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00B0B6-9E91-3190-38A0-539A3F5C2B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26D662-B8D6-2BE3-0F9C-0966DD7FF5ED}"/>
              </a:ext>
            </a:extLst>
          </p:cNvPr>
          <p:cNvSpPr>
            <a:spLocks noGrp="1"/>
          </p:cNvSpPr>
          <p:nvPr>
            <p:ph type="ctrTitle"/>
          </p:nvPr>
        </p:nvSpPr>
        <p:spPr/>
        <p:txBody>
          <a:bodyPr/>
          <a:lstStyle/>
          <a:p>
            <a:r>
              <a:rPr lang="en-IN" dirty="0"/>
              <a:t>Category </a:t>
            </a:r>
            <a:br>
              <a:rPr lang="en-IN" dirty="0"/>
            </a:br>
            <a:r>
              <a:rPr lang="en-IN" dirty="0"/>
              <a:t>Impact</a:t>
            </a:r>
            <a:br>
              <a:rPr lang="en-IN" dirty="0"/>
            </a:br>
            <a:r>
              <a:rPr lang="en-IN" dirty="0"/>
              <a:t>Analysis</a:t>
            </a:r>
          </a:p>
        </p:txBody>
      </p:sp>
      <p:sp>
        <p:nvSpPr>
          <p:cNvPr id="3" name="Subtitle 2">
            <a:extLst>
              <a:ext uri="{FF2B5EF4-FFF2-40B4-BE49-F238E27FC236}">
                <a16:creationId xmlns:a16="http://schemas.microsoft.com/office/drawing/2014/main" id="{A122A074-08E3-93C5-474C-FD098692681E}"/>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090585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B243B-BBF4-04B2-E50A-9C989F14E6E5}"/>
              </a:ext>
            </a:extLst>
          </p:cNvPr>
          <p:cNvSpPr>
            <a:spLocks noGrp="1"/>
          </p:cNvSpPr>
          <p:nvPr>
            <p:ph type="title"/>
          </p:nvPr>
        </p:nvSpPr>
        <p:spPr/>
        <p:txBody>
          <a:bodyPr>
            <a:normAutofit/>
          </a:bodyPr>
          <a:lstStyle/>
          <a:p>
            <a:r>
              <a:rPr lang="en-US" sz="1400" b="1" dirty="0">
                <a:solidFill>
                  <a:schemeClr val="tx1"/>
                </a:solidFill>
              </a:rPr>
              <a:t>High Volume, High Closure: </a:t>
            </a:r>
            <a:r>
              <a:rPr lang="en-US" sz="1400" dirty="0"/>
              <a:t>'Others' has the most tickets with many still pending, indicating a heavy and ongoing workload.</a:t>
            </a:r>
            <a:br>
              <a:rPr lang="en-US" sz="1400" dirty="0"/>
            </a:br>
            <a:br>
              <a:rPr lang="en-US" sz="1400" dirty="0"/>
            </a:br>
            <a:r>
              <a:rPr lang="en-US" sz="1400" b="1" dirty="0">
                <a:solidFill>
                  <a:schemeClr val="tx1"/>
                </a:solidFill>
              </a:rPr>
              <a:t>Effective Resolution: </a:t>
            </a:r>
            <a:r>
              <a:rPr lang="en-US" sz="1400" dirty="0"/>
              <a:t>'Network or Blacklisted Hospitals' and 'Super </a:t>
            </a:r>
            <a:r>
              <a:rPr lang="en-US" sz="1400" dirty="0" err="1"/>
              <a:t>Topup</a:t>
            </a:r>
            <a:r>
              <a:rPr lang="en-US" sz="1400" dirty="0"/>
              <a:t> (STU)' show 100% resolution, reflecting high efficiency.</a:t>
            </a:r>
            <a:br>
              <a:rPr lang="en-US" sz="1400" dirty="0"/>
            </a:br>
            <a:br>
              <a:rPr lang="en-US" sz="1400" dirty="0"/>
            </a:br>
            <a:r>
              <a:rPr lang="en-US" sz="1400" b="1" dirty="0">
                <a:solidFill>
                  <a:schemeClr val="tx1"/>
                </a:solidFill>
              </a:rPr>
              <a:t>High Reopen Rate: </a:t>
            </a:r>
            <a:r>
              <a:rPr lang="en-US" sz="1400" dirty="0"/>
              <a:t>'Telehealth' has a high reopen rate, suggesting complex issues despite low ticket volume.</a:t>
            </a:r>
            <a:br>
              <a:rPr lang="en-US" sz="1400" dirty="0"/>
            </a:br>
            <a:br>
              <a:rPr lang="en-US" sz="1400" dirty="0"/>
            </a:br>
            <a:r>
              <a:rPr lang="en-US" sz="1400" b="1" dirty="0">
                <a:solidFill>
                  <a:schemeClr val="tx1"/>
                </a:solidFill>
              </a:rPr>
              <a:t>Steady Resolution: </a:t>
            </a:r>
            <a:r>
              <a:rPr lang="en-US" sz="1400" dirty="0"/>
              <a:t>'Claims' and 'IMTC' balance a moderate ticket load with successful closures and few pending.</a:t>
            </a:r>
            <a:br>
              <a:rPr lang="en-US" sz="1400" dirty="0"/>
            </a:br>
            <a:br>
              <a:rPr lang="en-US" sz="1400" dirty="0"/>
            </a:br>
            <a:r>
              <a:rPr lang="en-US" sz="1400" b="1" dirty="0">
                <a:solidFill>
                  <a:schemeClr val="tx1"/>
                </a:solidFill>
              </a:rPr>
              <a:t>Minimal Backlog: </a:t>
            </a:r>
            <a:r>
              <a:rPr lang="en-US" sz="1400" dirty="0"/>
              <a:t>Categories like 'HR Queries' and 'Health Benefits' have almost no pending tickets, indicating swift resolutions.</a:t>
            </a:r>
            <a:endParaRPr lang="en-IN" sz="1400" dirty="0"/>
          </a:p>
        </p:txBody>
      </p:sp>
      <p:pic>
        <p:nvPicPr>
          <p:cNvPr id="5" name="Picture 4">
            <a:extLst>
              <a:ext uri="{FF2B5EF4-FFF2-40B4-BE49-F238E27FC236}">
                <a16:creationId xmlns:a16="http://schemas.microsoft.com/office/drawing/2014/main" id="{89C01C64-8787-E743-F578-8DA51DAF5F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7371" y="157647"/>
            <a:ext cx="6639640" cy="3274723"/>
          </a:xfrm>
          <a:prstGeom prst="rect">
            <a:avLst/>
          </a:prstGeom>
          <a:ln w="19050">
            <a:solidFill>
              <a:schemeClr val="tx1"/>
            </a:solidFill>
          </a:ln>
        </p:spPr>
      </p:pic>
      <p:pic>
        <p:nvPicPr>
          <p:cNvPr id="7" name="Picture 6">
            <a:extLst>
              <a:ext uri="{FF2B5EF4-FFF2-40B4-BE49-F238E27FC236}">
                <a16:creationId xmlns:a16="http://schemas.microsoft.com/office/drawing/2014/main" id="{70A36BD0-0477-F39F-96B9-519CC01C34EB}"/>
              </a:ext>
            </a:extLst>
          </p:cNvPr>
          <p:cNvPicPr>
            <a:picLocks noChangeAspect="1"/>
          </p:cNvPicPr>
          <p:nvPr/>
        </p:nvPicPr>
        <p:blipFill rotWithShape="1">
          <a:blip r:embed="rId3">
            <a:extLst>
              <a:ext uri="{28A0092B-C50C-407E-A947-70E740481C1C}">
                <a14:useLocalDpi xmlns:a14="http://schemas.microsoft.com/office/drawing/2010/main" val="0"/>
              </a:ext>
            </a:extLst>
          </a:blip>
          <a:srcRect l="919"/>
          <a:stretch/>
        </p:blipFill>
        <p:spPr>
          <a:xfrm>
            <a:off x="3747371" y="3726426"/>
            <a:ext cx="6639640" cy="3047173"/>
          </a:xfrm>
          <a:prstGeom prst="rect">
            <a:avLst/>
          </a:prstGeom>
          <a:ln w="19050">
            <a:solidFill>
              <a:schemeClr val="tx1"/>
            </a:solidFill>
          </a:ln>
        </p:spPr>
      </p:pic>
      <p:sp>
        <p:nvSpPr>
          <p:cNvPr id="8" name="TextBox 7">
            <a:extLst>
              <a:ext uri="{FF2B5EF4-FFF2-40B4-BE49-F238E27FC236}">
                <a16:creationId xmlns:a16="http://schemas.microsoft.com/office/drawing/2014/main" id="{0CAE6966-F961-D05D-E9E7-FFA2E38C30FB}"/>
              </a:ext>
            </a:extLst>
          </p:cNvPr>
          <p:cNvSpPr txBox="1"/>
          <p:nvPr/>
        </p:nvSpPr>
        <p:spPr>
          <a:xfrm>
            <a:off x="5447560" y="1337187"/>
            <a:ext cx="4286865" cy="369332"/>
          </a:xfrm>
          <a:prstGeom prst="rect">
            <a:avLst/>
          </a:prstGeom>
          <a:noFill/>
        </p:spPr>
        <p:txBody>
          <a:bodyPr wrap="square" rtlCol="0">
            <a:spAutoFit/>
          </a:bodyPr>
          <a:lstStyle/>
          <a:p>
            <a:r>
              <a:rPr lang="en-IN" u="sng" dirty="0">
                <a:solidFill>
                  <a:srgbClr val="FF0000"/>
                </a:solidFill>
              </a:rPr>
              <a:t>Category Analysis by Time</a:t>
            </a:r>
          </a:p>
        </p:txBody>
      </p:sp>
      <p:sp>
        <p:nvSpPr>
          <p:cNvPr id="9" name="TextBox 8">
            <a:extLst>
              <a:ext uri="{FF2B5EF4-FFF2-40B4-BE49-F238E27FC236}">
                <a16:creationId xmlns:a16="http://schemas.microsoft.com/office/drawing/2014/main" id="{93683145-DCE4-D986-89B8-336943D00741}"/>
              </a:ext>
            </a:extLst>
          </p:cNvPr>
          <p:cNvSpPr txBox="1"/>
          <p:nvPr/>
        </p:nvSpPr>
        <p:spPr>
          <a:xfrm>
            <a:off x="5349237" y="4788310"/>
            <a:ext cx="4286865" cy="369332"/>
          </a:xfrm>
          <a:prstGeom prst="rect">
            <a:avLst/>
          </a:prstGeom>
          <a:noFill/>
        </p:spPr>
        <p:txBody>
          <a:bodyPr wrap="square" rtlCol="0">
            <a:spAutoFit/>
          </a:bodyPr>
          <a:lstStyle/>
          <a:p>
            <a:r>
              <a:rPr lang="en-IN" u="sng" dirty="0">
                <a:solidFill>
                  <a:srgbClr val="FF0000"/>
                </a:solidFill>
              </a:rPr>
              <a:t>Category Analysis by Ticket Count</a:t>
            </a:r>
          </a:p>
        </p:txBody>
      </p:sp>
    </p:spTree>
    <p:extLst>
      <p:ext uri="{BB962C8B-B14F-4D97-AF65-F5344CB8AC3E}">
        <p14:creationId xmlns:p14="http://schemas.microsoft.com/office/powerpoint/2010/main" val="1810665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0C731C-3C8C-8087-CD8D-DA341C903245}"/>
              </a:ext>
            </a:extLst>
          </p:cNvPr>
          <p:cNvSpPr>
            <a:spLocks noGrp="1"/>
          </p:cNvSpPr>
          <p:nvPr>
            <p:ph type="title"/>
          </p:nvPr>
        </p:nvSpPr>
        <p:spPr/>
        <p:txBody>
          <a:bodyPr>
            <a:normAutofit/>
          </a:bodyPr>
          <a:lstStyle/>
          <a:p>
            <a:r>
              <a:rPr lang="en-US" sz="1400" b="1" dirty="0">
                <a:solidFill>
                  <a:schemeClr val="tx1"/>
                </a:solidFill>
              </a:rPr>
              <a:t>Complex Queries: </a:t>
            </a:r>
            <a:r>
              <a:rPr lang="en-US" sz="1400" dirty="0">
                <a:highlight>
                  <a:srgbClr val="808080"/>
                </a:highlight>
              </a:rPr>
              <a:t>'Health ID' and 'Is my treatment covered'</a:t>
            </a:r>
            <a:r>
              <a:rPr lang="en-US" sz="1400" dirty="0"/>
              <a:t> have high reopen and wait times, indicating complexity.</a:t>
            </a:r>
            <a:br>
              <a:rPr lang="en-US" sz="1400" dirty="0"/>
            </a:br>
            <a:br>
              <a:rPr lang="en-US" sz="1400" dirty="0"/>
            </a:br>
            <a:r>
              <a:rPr lang="en-US" sz="1400" b="1" dirty="0">
                <a:solidFill>
                  <a:schemeClr val="tx1"/>
                </a:solidFill>
              </a:rPr>
              <a:t>HR Delays: </a:t>
            </a:r>
            <a:r>
              <a:rPr lang="en-US" sz="1400" dirty="0">
                <a:highlight>
                  <a:srgbClr val="808080"/>
                </a:highlight>
              </a:rPr>
              <a:t>'HR Queries</a:t>
            </a:r>
            <a:r>
              <a:rPr lang="en-US" sz="1400" dirty="0"/>
              <a:t>' lead in average wait time, suggesting room for process improvement.</a:t>
            </a:r>
            <a:br>
              <a:rPr lang="en-US" sz="1400" dirty="0"/>
            </a:br>
            <a:br>
              <a:rPr lang="en-US" sz="1400" dirty="0"/>
            </a:br>
            <a:r>
              <a:rPr lang="en-US" sz="1400" b="1" dirty="0">
                <a:solidFill>
                  <a:schemeClr val="tx1"/>
                </a:solidFill>
              </a:rPr>
              <a:t>Claims Efficiency: </a:t>
            </a:r>
            <a:r>
              <a:rPr lang="en-US" sz="1400" dirty="0"/>
              <a:t>High volume of </a:t>
            </a:r>
            <a:r>
              <a:rPr lang="en-US" sz="1400" dirty="0">
                <a:highlight>
                  <a:srgbClr val="808080"/>
                </a:highlight>
              </a:rPr>
              <a:t>'Claims'</a:t>
            </a:r>
            <a:r>
              <a:rPr lang="en-US" sz="1400" dirty="0"/>
              <a:t> tickets handled with relative efficiency, low reopen and wait times.</a:t>
            </a:r>
            <a:br>
              <a:rPr lang="en-US" sz="1400" dirty="0"/>
            </a:br>
            <a:br>
              <a:rPr lang="en-US" sz="1400" dirty="0"/>
            </a:br>
            <a:r>
              <a:rPr lang="en-US" sz="1400" b="1" dirty="0">
                <a:solidFill>
                  <a:schemeClr val="tx1"/>
                </a:solidFill>
              </a:rPr>
              <a:t>Telehealth Challenges: </a:t>
            </a:r>
            <a:r>
              <a:rPr lang="en-US" sz="1400" dirty="0"/>
              <a:t>Despite fewer tickets, </a:t>
            </a:r>
            <a:r>
              <a:rPr lang="en-US" sz="1400" dirty="0">
                <a:highlight>
                  <a:srgbClr val="808080"/>
                </a:highlight>
              </a:rPr>
              <a:t>'Telehealth' </a:t>
            </a:r>
            <a:r>
              <a:rPr lang="en-US" sz="1400" dirty="0"/>
              <a:t>struggles with a high reopen rate.</a:t>
            </a:r>
            <a:br>
              <a:rPr lang="en-US" sz="1400" dirty="0"/>
            </a:br>
            <a:br>
              <a:rPr lang="en-US" sz="1400" dirty="0"/>
            </a:br>
            <a:r>
              <a:rPr lang="en-US" sz="1400" b="1" dirty="0">
                <a:solidFill>
                  <a:schemeClr val="tx1"/>
                </a:solidFill>
              </a:rPr>
              <a:t>Quick Resolutions</a:t>
            </a:r>
            <a:r>
              <a:rPr lang="en-US" sz="1400" b="1" dirty="0">
                <a:solidFill>
                  <a:schemeClr val="tx1"/>
                </a:solidFill>
                <a:highlight>
                  <a:srgbClr val="808080"/>
                </a:highlight>
              </a:rPr>
              <a:t>: </a:t>
            </a:r>
            <a:r>
              <a:rPr lang="en-US" sz="1400" dirty="0">
                <a:highlight>
                  <a:srgbClr val="808080"/>
                </a:highlight>
              </a:rPr>
              <a:t>'Super </a:t>
            </a:r>
            <a:r>
              <a:rPr lang="en-US" sz="1400" dirty="0" err="1">
                <a:highlight>
                  <a:srgbClr val="808080"/>
                </a:highlight>
              </a:rPr>
              <a:t>Topup</a:t>
            </a:r>
            <a:r>
              <a:rPr lang="en-US" sz="1400" dirty="0">
                <a:highlight>
                  <a:srgbClr val="808080"/>
                </a:highlight>
              </a:rPr>
              <a:t> (STU)' and 'Network or Blacklist' </a:t>
            </a:r>
            <a:r>
              <a:rPr lang="en-US" sz="1400" dirty="0"/>
              <a:t>categories resolve quickly, suggesting simpler issues or efficient processes.</a:t>
            </a:r>
            <a:endParaRPr lang="en-IN" sz="1400" dirty="0"/>
          </a:p>
        </p:txBody>
      </p:sp>
      <p:pic>
        <p:nvPicPr>
          <p:cNvPr id="7" name="Picture 6">
            <a:extLst>
              <a:ext uri="{FF2B5EF4-FFF2-40B4-BE49-F238E27FC236}">
                <a16:creationId xmlns:a16="http://schemas.microsoft.com/office/drawing/2014/main" id="{7B1C763A-F1AB-4723-0755-B067565F8B39}"/>
              </a:ext>
            </a:extLst>
          </p:cNvPr>
          <p:cNvPicPr>
            <a:picLocks noChangeAspect="1"/>
          </p:cNvPicPr>
          <p:nvPr/>
        </p:nvPicPr>
        <p:blipFill>
          <a:blip r:embed="rId2"/>
          <a:stretch>
            <a:fillRect/>
          </a:stretch>
        </p:blipFill>
        <p:spPr>
          <a:xfrm>
            <a:off x="3500342" y="1329323"/>
            <a:ext cx="8297162" cy="4776509"/>
          </a:xfrm>
          <a:prstGeom prst="rect">
            <a:avLst/>
          </a:prstGeom>
        </p:spPr>
      </p:pic>
      <p:sp>
        <p:nvSpPr>
          <p:cNvPr id="9" name="Rectangle: Rounded Corners 8">
            <a:extLst>
              <a:ext uri="{FF2B5EF4-FFF2-40B4-BE49-F238E27FC236}">
                <a16:creationId xmlns:a16="http://schemas.microsoft.com/office/drawing/2014/main" id="{59772B7F-DB70-9254-E109-90C950BDD368}"/>
              </a:ext>
            </a:extLst>
          </p:cNvPr>
          <p:cNvSpPr/>
          <p:nvPr/>
        </p:nvSpPr>
        <p:spPr>
          <a:xfrm>
            <a:off x="3578942" y="245806"/>
            <a:ext cx="8023123" cy="865239"/>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92152A59-05E5-3F3E-24B2-E39623304F47}"/>
              </a:ext>
            </a:extLst>
          </p:cNvPr>
          <p:cNvSpPr txBox="1"/>
          <p:nvPr/>
        </p:nvSpPr>
        <p:spPr>
          <a:xfrm>
            <a:off x="3702500" y="355259"/>
            <a:ext cx="7892845" cy="646331"/>
          </a:xfrm>
          <a:prstGeom prst="rect">
            <a:avLst/>
          </a:prstGeom>
          <a:noFill/>
        </p:spPr>
        <p:txBody>
          <a:bodyPr wrap="square">
            <a:spAutoFit/>
          </a:bodyPr>
          <a:lstStyle/>
          <a:p>
            <a:r>
              <a:rPr lang="en-US" dirty="0"/>
              <a:t>The </a:t>
            </a:r>
            <a:r>
              <a:rPr lang="en-US" dirty="0">
                <a:highlight>
                  <a:srgbClr val="00FFFF"/>
                </a:highlight>
              </a:rPr>
              <a:t>'Others' </a:t>
            </a:r>
            <a:r>
              <a:rPr lang="en-US" dirty="0"/>
              <a:t>category has the highest total tickets and number of </a:t>
            </a:r>
            <a:r>
              <a:rPr lang="en-US" dirty="0" err="1"/>
              <a:t>replies,longer</a:t>
            </a:r>
            <a:r>
              <a:rPr lang="en-US" dirty="0"/>
              <a:t> resolution times.</a:t>
            </a:r>
            <a:endParaRPr lang="en-IN" dirty="0"/>
          </a:p>
        </p:txBody>
      </p:sp>
    </p:spTree>
    <p:extLst>
      <p:ext uri="{BB962C8B-B14F-4D97-AF65-F5344CB8AC3E}">
        <p14:creationId xmlns:p14="http://schemas.microsoft.com/office/powerpoint/2010/main" val="1668802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26B3B-A562-099E-BBF4-34B02A4CC94D}"/>
              </a:ext>
            </a:extLst>
          </p:cNvPr>
          <p:cNvSpPr>
            <a:spLocks noGrp="1"/>
          </p:cNvSpPr>
          <p:nvPr>
            <p:ph type="title"/>
          </p:nvPr>
        </p:nvSpPr>
        <p:spPr/>
        <p:txBody>
          <a:bodyPr/>
          <a:lstStyle/>
          <a:p>
            <a:r>
              <a:rPr lang="en-IN" b="0" i="0" dirty="0">
                <a:solidFill>
                  <a:srgbClr val="F9F9F9"/>
                </a:solidFill>
                <a:effectLst/>
                <a:latin typeface="Söhne"/>
              </a:rPr>
              <a:t>An Introductory Overview</a:t>
            </a:r>
            <a:endParaRPr lang="en-IN" dirty="0"/>
          </a:p>
        </p:txBody>
      </p:sp>
      <p:sp>
        <p:nvSpPr>
          <p:cNvPr id="3" name="Content Placeholder 2">
            <a:extLst>
              <a:ext uri="{FF2B5EF4-FFF2-40B4-BE49-F238E27FC236}">
                <a16:creationId xmlns:a16="http://schemas.microsoft.com/office/drawing/2014/main" id="{C583F54A-070C-1AA2-7CDE-44AA1E49FC48}"/>
              </a:ext>
            </a:extLst>
          </p:cNvPr>
          <p:cNvSpPr>
            <a:spLocks noGrp="1"/>
          </p:cNvSpPr>
          <p:nvPr>
            <p:ph idx="1"/>
          </p:nvPr>
        </p:nvSpPr>
        <p:spPr/>
        <p:txBody>
          <a:bodyPr/>
          <a:lstStyle/>
          <a:p>
            <a:r>
              <a:rPr lang="en-US" dirty="0"/>
              <a:t>Plum is an employee insurance and health benefits platform focused on making health insurance simple, accessible and inclusive for modern organizations.</a:t>
            </a:r>
          </a:p>
          <a:p>
            <a:r>
              <a:rPr lang="en-US" dirty="0"/>
              <a:t>Plum's Customer Success Team is tasked with handling a diverse range of customer queries and issues efficiently to maintain a high standard of customer experience. </a:t>
            </a:r>
          </a:p>
          <a:p>
            <a:r>
              <a:rPr lang="en-US" dirty="0"/>
              <a:t>The provided dataset reveals varying levels of performance across different groups within the team in terms of resolution time, first reply time, and the number of interactions required to resolve tickets.</a:t>
            </a:r>
            <a:endParaRPr lang="en-IN" dirty="0"/>
          </a:p>
        </p:txBody>
      </p:sp>
    </p:spTree>
    <p:extLst>
      <p:ext uri="{BB962C8B-B14F-4D97-AF65-F5344CB8AC3E}">
        <p14:creationId xmlns:p14="http://schemas.microsoft.com/office/powerpoint/2010/main" val="973840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F2CC28-821B-6D64-B1D1-617D43FB62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6A46A7-939B-CCB3-1C26-6507E7176CA2}"/>
              </a:ext>
            </a:extLst>
          </p:cNvPr>
          <p:cNvSpPr>
            <a:spLocks noGrp="1"/>
          </p:cNvSpPr>
          <p:nvPr>
            <p:ph type="ctrTitle"/>
          </p:nvPr>
        </p:nvSpPr>
        <p:spPr/>
        <p:txBody>
          <a:bodyPr/>
          <a:lstStyle/>
          <a:p>
            <a:r>
              <a:rPr lang="en-IN" dirty="0"/>
              <a:t>Monthly</a:t>
            </a:r>
            <a:br>
              <a:rPr lang="en-IN" dirty="0"/>
            </a:br>
            <a:r>
              <a:rPr lang="en-IN" dirty="0"/>
              <a:t>Trend</a:t>
            </a:r>
            <a:br>
              <a:rPr lang="en-IN" dirty="0"/>
            </a:br>
            <a:r>
              <a:rPr lang="en-IN" dirty="0"/>
              <a:t>Analysis</a:t>
            </a:r>
          </a:p>
        </p:txBody>
      </p:sp>
      <p:sp>
        <p:nvSpPr>
          <p:cNvPr id="3" name="Subtitle 2">
            <a:extLst>
              <a:ext uri="{FF2B5EF4-FFF2-40B4-BE49-F238E27FC236}">
                <a16:creationId xmlns:a16="http://schemas.microsoft.com/office/drawing/2014/main" id="{3B669B11-E71A-0D63-5F66-828B74653D64}"/>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94213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871A20-0466-293E-D752-521BDADAAB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E30B1C-DEAE-A4A0-8A39-53E7A00B2A5D}"/>
              </a:ext>
            </a:extLst>
          </p:cNvPr>
          <p:cNvSpPr>
            <a:spLocks noGrp="1"/>
          </p:cNvSpPr>
          <p:nvPr>
            <p:ph type="title"/>
          </p:nvPr>
        </p:nvSpPr>
        <p:spPr/>
        <p:txBody>
          <a:bodyPr>
            <a:normAutofit/>
          </a:bodyPr>
          <a:lstStyle/>
          <a:p>
            <a:pPr algn="l"/>
            <a:r>
              <a:rPr lang="en-US" sz="1400" b="1" i="0" dirty="0">
                <a:solidFill>
                  <a:schemeClr val="tx1"/>
                </a:solidFill>
                <a:effectLst/>
                <a:latin typeface="Söhne"/>
              </a:rPr>
              <a:t>April vs. May Performance:</a:t>
            </a:r>
            <a:br>
              <a:rPr lang="en-US" sz="1400" b="0" i="0" dirty="0">
                <a:solidFill>
                  <a:srgbClr val="F9F9F9"/>
                </a:solidFill>
                <a:effectLst/>
                <a:latin typeface="Söhne"/>
              </a:rPr>
            </a:br>
            <a:r>
              <a:rPr lang="en-US" sz="1400" b="0" i="0" dirty="0">
                <a:solidFill>
                  <a:srgbClr val="F9F9F9"/>
                </a:solidFill>
                <a:effectLst/>
                <a:latin typeface="Söhne"/>
              </a:rPr>
              <a:t>May saw a slight increase in created tickets but a decrease in solved tickets compared to April.</a:t>
            </a:r>
            <a:br>
              <a:rPr lang="en-US" sz="1400" b="0" i="0" dirty="0">
                <a:solidFill>
                  <a:srgbClr val="F9F9F9"/>
                </a:solidFill>
                <a:effectLst/>
                <a:latin typeface="Söhne"/>
              </a:rPr>
            </a:br>
            <a:br>
              <a:rPr lang="en-US" sz="1400" b="0" i="0" dirty="0">
                <a:solidFill>
                  <a:srgbClr val="F9F9F9"/>
                </a:solidFill>
                <a:effectLst/>
                <a:latin typeface="Söhne"/>
              </a:rPr>
            </a:br>
            <a:r>
              <a:rPr lang="en-US" sz="1400" b="1" i="0" dirty="0">
                <a:solidFill>
                  <a:schemeClr val="tx1"/>
                </a:solidFill>
                <a:effectLst/>
                <a:latin typeface="Söhne"/>
              </a:rPr>
              <a:t>Pending Workload:</a:t>
            </a:r>
            <a:br>
              <a:rPr lang="en-US" sz="1400" b="0" i="0" dirty="0">
                <a:solidFill>
                  <a:srgbClr val="F9F9F9"/>
                </a:solidFill>
                <a:effectLst/>
                <a:latin typeface="Söhne"/>
              </a:rPr>
            </a:br>
            <a:r>
              <a:rPr lang="en-US" sz="1400" b="0" i="0" dirty="0">
                <a:solidFill>
                  <a:srgbClr val="F9F9F9"/>
                </a:solidFill>
                <a:effectLst/>
                <a:latin typeface="Söhne"/>
              </a:rPr>
              <a:t>Both months ended with pending tickets, with May having a higher number, indicating a growing backlog.</a:t>
            </a:r>
            <a:br>
              <a:rPr lang="en-US" sz="1400" b="0" i="0" dirty="0">
                <a:solidFill>
                  <a:srgbClr val="F9F9F9"/>
                </a:solidFill>
                <a:effectLst/>
                <a:latin typeface="Söhne"/>
              </a:rPr>
            </a:br>
            <a:br>
              <a:rPr lang="en-US" sz="1400" b="0" i="0" dirty="0">
                <a:solidFill>
                  <a:srgbClr val="F9F9F9"/>
                </a:solidFill>
                <a:effectLst/>
                <a:latin typeface="Söhne"/>
              </a:rPr>
            </a:br>
            <a:r>
              <a:rPr lang="en-US" sz="1400" b="1" i="0" dirty="0">
                <a:solidFill>
                  <a:schemeClr val="tx1"/>
                </a:solidFill>
                <a:effectLst/>
                <a:latin typeface="Söhne"/>
              </a:rPr>
              <a:t>Resolution Rate:</a:t>
            </a:r>
            <a:br>
              <a:rPr lang="en-US" sz="1400" b="0" i="0" dirty="0">
                <a:solidFill>
                  <a:srgbClr val="F9F9F9"/>
                </a:solidFill>
                <a:effectLst/>
                <a:latin typeface="Söhne"/>
              </a:rPr>
            </a:br>
            <a:r>
              <a:rPr lang="en-US" sz="1400" b="0" i="0" dirty="0">
                <a:solidFill>
                  <a:srgbClr val="F9F9F9"/>
                </a:solidFill>
                <a:effectLst/>
                <a:latin typeface="Söhne"/>
              </a:rPr>
              <a:t>The resolution rate dropped in May, as evidenced by the lower number of solved tickets despite more created tickets.</a:t>
            </a:r>
            <a:br>
              <a:rPr lang="en-US" sz="1400" b="0" i="0" dirty="0">
                <a:solidFill>
                  <a:srgbClr val="F9F9F9"/>
                </a:solidFill>
                <a:effectLst/>
                <a:latin typeface="Söhne"/>
              </a:rPr>
            </a:br>
            <a:br>
              <a:rPr lang="en-US" sz="1400" b="0" i="0" dirty="0">
                <a:solidFill>
                  <a:srgbClr val="F9F9F9"/>
                </a:solidFill>
                <a:effectLst/>
                <a:latin typeface="Söhne"/>
              </a:rPr>
            </a:br>
            <a:r>
              <a:rPr lang="en-US" sz="1400" b="1" i="0" dirty="0">
                <a:solidFill>
                  <a:schemeClr val="tx1"/>
                </a:solidFill>
                <a:effectLst/>
                <a:latin typeface="Söhne"/>
              </a:rPr>
              <a:t>Unassigned Challenges:</a:t>
            </a:r>
            <a:br>
              <a:rPr lang="en-US" sz="1400" b="0" i="0" dirty="0">
                <a:solidFill>
                  <a:srgbClr val="F9F9F9"/>
                </a:solidFill>
                <a:effectLst/>
                <a:latin typeface="Söhne"/>
              </a:rPr>
            </a:br>
            <a:r>
              <a:rPr lang="en-US" sz="1400" b="0" i="0" dirty="0">
                <a:solidFill>
                  <a:srgbClr val="F9F9F9"/>
                </a:solidFill>
                <a:effectLst/>
                <a:latin typeface="Söhne"/>
              </a:rPr>
              <a:t>A notable rise in unassigned tickets in May could point to resource allocation issues.</a:t>
            </a:r>
            <a:br>
              <a:rPr lang="en-US" sz="1400" b="0" i="0" dirty="0">
                <a:solidFill>
                  <a:srgbClr val="F9F9F9"/>
                </a:solidFill>
                <a:effectLst/>
                <a:latin typeface="Söhne"/>
              </a:rPr>
            </a:br>
            <a:br>
              <a:rPr lang="en-US" sz="1400" b="0" i="0" dirty="0">
                <a:solidFill>
                  <a:srgbClr val="F9F9F9"/>
                </a:solidFill>
                <a:effectLst/>
                <a:latin typeface="Söhne"/>
              </a:rPr>
            </a:br>
            <a:r>
              <a:rPr lang="en-US" sz="1400" b="1" i="0" dirty="0">
                <a:solidFill>
                  <a:schemeClr val="tx1"/>
                </a:solidFill>
                <a:effectLst/>
                <a:latin typeface="Söhne"/>
              </a:rPr>
              <a:t>Open Ticket Increase:</a:t>
            </a:r>
            <a:br>
              <a:rPr lang="en-US" sz="1400" b="0" i="0" dirty="0">
                <a:solidFill>
                  <a:srgbClr val="F9F9F9"/>
                </a:solidFill>
                <a:effectLst/>
                <a:latin typeface="Söhne"/>
              </a:rPr>
            </a:br>
            <a:r>
              <a:rPr lang="en-US" sz="1400" b="0" i="0" dirty="0">
                <a:solidFill>
                  <a:srgbClr val="F9F9F9"/>
                </a:solidFill>
                <a:effectLst/>
                <a:latin typeface="Söhne"/>
              </a:rPr>
              <a:t>The number of open tickets more than doubled from April to May, suggesting an accumulation of unresolved issues.</a:t>
            </a:r>
          </a:p>
        </p:txBody>
      </p:sp>
      <p:pic>
        <p:nvPicPr>
          <p:cNvPr id="4" name="Picture 3">
            <a:extLst>
              <a:ext uri="{FF2B5EF4-FFF2-40B4-BE49-F238E27FC236}">
                <a16:creationId xmlns:a16="http://schemas.microsoft.com/office/drawing/2014/main" id="{83DB71BF-EC0A-1BF0-79F5-97A8705B7285}"/>
              </a:ext>
            </a:extLst>
          </p:cNvPr>
          <p:cNvPicPr>
            <a:picLocks noChangeAspect="1"/>
          </p:cNvPicPr>
          <p:nvPr/>
        </p:nvPicPr>
        <p:blipFill rotWithShape="1">
          <a:blip r:embed="rId2">
            <a:extLst>
              <a:ext uri="{28A0092B-C50C-407E-A947-70E740481C1C}">
                <a14:useLocalDpi xmlns:a14="http://schemas.microsoft.com/office/drawing/2010/main" val="0"/>
              </a:ext>
            </a:extLst>
          </a:blip>
          <a:srcRect l="406"/>
          <a:stretch/>
        </p:blipFill>
        <p:spPr>
          <a:xfrm>
            <a:off x="3521096" y="3665292"/>
            <a:ext cx="8230827" cy="2815039"/>
          </a:xfrm>
          <a:prstGeom prst="rect">
            <a:avLst/>
          </a:prstGeom>
          <a:ln w="19050">
            <a:solidFill>
              <a:schemeClr val="tx1"/>
            </a:solidFill>
          </a:ln>
        </p:spPr>
      </p:pic>
      <p:pic>
        <p:nvPicPr>
          <p:cNvPr id="10" name="Picture 9">
            <a:extLst>
              <a:ext uri="{FF2B5EF4-FFF2-40B4-BE49-F238E27FC236}">
                <a16:creationId xmlns:a16="http://schemas.microsoft.com/office/drawing/2014/main" id="{B5069F95-670E-A047-8E50-0043BA37F236}"/>
              </a:ext>
            </a:extLst>
          </p:cNvPr>
          <p:cNvPicPr>
            <a:picLocks noChangeAspect="1"/>
          </p:cNvPicPr>
          <p:nvPr/>
        </p:nvPicPr>
        <p:blipFill rotWithShape="1">
          <a:blip r:embed="rId3">
            <a:extLst>
              <a:ext uri="{28A0092B-C50C-407E-A947-70E740481C1C}">
                <a14:useLocalDpi xmlns:a14="http://schemas.microsoft.com/office/drawing/2010/main" val="0"/>
              </a:ext>
            </a:extLst>
          </a:blip>
          <a:srcRect l="1076"/>
          <a:stretch/>
        </p:blipFill>
        <p:spPr>
          <a:xfrm>
            <a:off x="3594902" y="685245"/>
            <a:ext cx="8083213" cy="2815039"/>
          </a:xfrm>
          <a:prstGeom prst="rect">
            <a:avLst/>
          </a:prstGeom>
          <a:ln w="19050">
            <a:solidFill>
              <a:schemeClr val="tx1"/>
            </a:solidFill>
          </a:ln>
        </p:spPr>
      </p:pic>
      <p:sp>
        <p:nvSpPr>
          <p:cNvPr id="8" name="TextBox 7">
            <a:extLst>
              <a:ext uri="{FF2B5EF4-FFF2-40B4-BE49-F238E27FC236}">
                <a16:creationId xmlns:a16="http://schemas.microsoft.com/office/drawing/2014/main" id="{29435804-C97D-8826-375C-9DE7DF6700A0}"/>
              </a:ext>
            </a:extLst>
          </p:cNvPr>
          <p:cNvSpPr txBox="1"/>
          <p:nvPr/>
        </p:nvSpPr>
        <p:spPr>
          <a:xfrm>
            <a:off x="5790713" y="2371388"/>
            <a:ext cx="4286865" cy="369332"/>
          </a:xfrm>
          <a:prstGeom prst="rect">
            <a:avLst/>
          </a:prstGeom>
          <a:noFill/>
        </p:spPr>
        <p:txBody>
          <a:bodyPr wrap="square" rtlCol="0">
            <a:spAutoFit/>
          </a:bodyPr>
          <a:lstStyle/>
          <a:p>
            <a:r>
              <a:rPr lang="en-IN" u="sng" dirty="0">
                <a:solidFill>
                  <a:srgbClr val="FF0000"/>
                </a:solidFill>
              </a:rPr>
              <a:t>Monthly Trend Analysis by Time</a:t>
            </a:r>
          </a:p>
        </p:txBody>
      </p:sp>
      <p:sp>
        <p:nvSpPr>
          <p:cNvPr id="9" name="TextBox 8">
            <a:extLst>
              <a:ext uri="{FF2B5EF4-FFF2-40B4-BE49-F238E27FC236}">
                <a16:creationId xmlns:a16="http://schemas.microsoft.com/office/drawing/2014/main" id="{A7D6CA39-EBC3-7FD9-7A7A-A0C56455A962}"/>
              </a:ext>
            </a:extLst>
          </p:cNvPr>
          <p:cNvSpPr txBox="1"/>
          <p:nvPr/>
        </p:nvSpPr>
        <p:spPr>
          <a:xfrm>
            <a:off x="6096000" y="5355688"/>
            <a:ext cx="4286865" cy="369332"/>
          </a:xfrm>
          <a:prstGeom prst="rect">
            <a:avLst/>
          </a:prstGeom>
          <a:noFill/>
        </p:spPr>
        <p:txBody>
          <a:bodyPr wrap="square" rtlCol="0">
            <a:spAutoFit/>
          </a:bodyPr>
          <a:lstStyle/>
          <a:p>
            <a:r>
              <a:rPr lang="en-IN" u="sng" dirty="0">
                <a:solidFill>
                  <a:srgbClr val="FF0000"/>
                </a:solidFill>
              </a:rPr>
              <a:t>Monthly Trend Analysis by Ticket Count</a:t>
            </a:r>
          </a:p>
        </p:txBody>
      </p:sp>
    </p:spTree>
    <p:extLst>
      <p:ext uri="{BB962C8B-B14F-4D97-AF65-F5344CB8AC3E}">
        <p14:creationId xmlns:p14="http://schemas.microsoft.com/office/powerpoint/2010/main" val="838627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7CA92F-44D5-98E9-4B5E-CA1C08341AA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FAF489C-8038-02FF-1725-BAEA04B81959}"/>
              </a:ext>
            </a:extLst>
          </p:cNvPr>
          <p:cNvSpPr>
            <a:spLocks noGrp="1"/>
          </p:cNvSpPr>
          <p:nvPr>
            <p:ph type="title"/>
          </p:nvPr>
        </p:nvSpPr>
        <p:spPr/>
        <p:txBody>
          <a:bodyPr>
            <a:normAutofit fontScale="90000"/>
          </a:bodyPr>
          <a:lstStyle/>
          <a:p>
            <a:pPr algn="l"/>
            <a:r>
              <a:rPr lang="en-US" sz="1600" b="1" i="0" dirty="0">
                <a:solidFill>
                  <a:schemeClr val="tx1"/>
                </a:solidFill>
                <a:effectLst/>
                <a:latin typeface="Söhne"/>
              </a:rPr>
              <a:t>Resolution Efficiency:</a:t>
            </a:r>
            <a:r>
              <a:rPr lang="en-US" sz="1600" dirty="0">
                <a:solidFill>
                  <a:schemeClr val="tx1"/>
                </a:solidFill>
                <a:latin typeface="Söhne"/>
              </a:rPr>
              <a:t> </a:t>
            </a:r>
            <a:r>
              <a:rPr lang="en-US" sz="1600" b="0" i="0" dirty="0">
                <a:solidFill>
                  <a:srgbClr val="F9F9F9"/>
                </a:solidFill>
                <a:effectLst/>
                <a:highlight>
                  <a:srgbClr val="808080"/>
                </a:highlight>
                <a:latin typeface="Söhne"/>
              </a:rPr>
              <a:t>Average resolution time trends downward</a:t>
            </a:r>
            <a:r>
              <a:rPr lang="en-US" sz="1600" b="0" i="0" dirty="0">
                <a:solidFill>
                  <a:srgbClr val="F9F9F9"/>
                </a:solidFill>
                <a:effectLst/>
                <a:latin typeface="Söhne"/>
              </a:rPr>
              <a:t>, indicating improving efficiency over time.</a:t>
            </a:r>
            <a:br>
              <a:rPr lang="en-US" sz="1600" b="0" i="0" dirty="0">
                <a:solidFill>
                  <a:srgbClr val="F9F9F9"/>
                </a:solidFill>
                <a:effectLst/>
                <a:latin typeface="Söhne"/>
              </a:rPr>
            </a:br>
            <a:br>
              <a:rPr lang="en-US" sz="1600" b="0" i="0" dirty="0">
                <a:solidFill>
                  <a:srgbClr val="F9F9F9"/>
                </a:solidFill>
                <a:effectLst/>
                <a:latin typeface="Söhne"/>
              </a:rPr>
            </a:br>
            <a:r>
              <a:rPr lang="en-US" sz="1600" b="1" i="0" dirty="0">
                <a:solidFill>
                  <a:schemeClr val="tx1"/>
                </a:solidFill>
                <a:effectLst/>
                <a:latin typeface="Söhne"/>
              </a:rPr>
              <a:t>Initial Contact: </a:t>
            </a:r>
            <a:r>
              <a:rPr lang="en-US" sz="1600" b="0" i="0" dirty="0">
                <a:solidFill>
                  <a:srgbClr val="F9F9F9"/>
                </a:solidFill>
                <a:effectLst/>
                <a:latin typeface="Söhne"/>
              </a:rPr>
              <a:t>Average first </a:t>
            </a:r>
            <a:r>
              <a:rPr lang="en-US" sz="1600" b="0" i="0" dirty="0">
                <a:solidFill>
                  <a:srgbClr val="F9F9F9"/>
                </a:solidFill>
                <a:effectLst/>
                <a:highlight>
                  <a:srgbClr val="808080"/>
                </a:highlight>
                <a:latin typeface="Söhne"/>
              </a:rPr>
              <a:t>reply time remains relatively steady</a:t>
            </a:r>
            <a:r>
              <a:rPr lang="en-US" sz="1600" b="0" i="0" dirty="0">
                <a:solidFill>
                  <a:srgbClr val="F9F9F9"/>
                </a:solidFill>
                <a:effectLst/>
                <a:latin typeface="Söhne"/>
              </a:rPr>
              <a:t>, suggesting consistent initial engagement.</a:t>
            </a:r>
            <a:br>
              <a:rPr lang="en-US" sz="1600" b="0" i="0" dirty="0">
                <a:solidFill>
                  <a:srgbClr val="F9F9F9"/>
                </a:solidFill>
                <a:effectLst/>
                <a:latin typeface="Söhne"/>
              </a:rPr>
            </a:br>
            <a:br>
              <a:rPr lang="en-US" sz="1600" b="0" i="0" dirty="0">
                <a:solidFill>
                  <a:srgbClr val="F9F9F9"/>
                </a:solidFill>
                <a:effectLst/>
                <a:latin typeface="Söhne"/>
              </a:rPr>
            </a:br>
            <a:r>
              <a:rPr lang="en-US" sz="1600" b="1" i="0" dirty="0">
                <a:solidFill>
                  <a:schemeClr val="tx1"/>
                </a:solidFill>
                <a:effectLst/>
                <a:latin typeface="Söhne"/>
              </a:rPr>
              <a:t>Wait Time Fluctuations: </a:t>
            </a:r>
            <a:r>
              <a:rPr lang="en-US" sz="1600" b="0" i="0" dirty="0">
                <a:solidFill>
                  <a:srgbClr val="F9F9F9"/>
                </a:solidFill>
                <a:effectLst/>
                <a:latin typeface="Söhne"/>
              </a:rPr>
              <a:t>Average </a:t>
            </a:r>
            <a:r>
              <a:rPr lang="en-US" sz="1600" b="0" i="0" dirty="0">
                <a:solidFill>
                  <a:srgbClr val="F9F9F9"/>
                </a:solidFill>
                <a:effectLst/>
                <a:highlight>
                  <a:srgbClr val="808080"/>
                </a:highlight>
                <a:latin typeface="Söhne"/>
              </a:rPr>
              <a:t>wait time shows variability</a:t>
            </a:r>
            <a:r>
              <a:rPr lang="en-US" sz="1600" b="0" i="0" dirty="0">
                <a:solidFill>
                  <a:srgbClr val="F9F9F9"/>
                </a:solidFill>
                <a:effectLst/>
                <a:latin typeface="Söhne"/>
              </a:rPr>
              <a:t>, with occasional spikes indicating inconsistent wait periods.</a:t>
            </a:r>
            <a:br>
              <a:rPr lang="en-US" sz="1600" b="0" i="0" dirty="0">
                <a:solidFill>
                  <a:srgbClr val="F9F9F9"/>
                </a:solidFill>
                <a:effectLst/>
                <a:latin typeface="Söhne"/>
              </a:rPr>
            </a:br>
            <a:br>
              <a:rPr lang="en-US" sz="1600" b="0" i="0" dirty="0">
                <a:solidFill>
                  <a:srgbClr val="F9F9F9"/>
                </a:solidFill>
                <a:effectLst/>
                <a:latin typeface="Söhne"/>
              </a:rPr>
            </a:br>
            <a:r>
              <a:rPr lang="en-US" sz="1600" b="1" i="0" dirty="0">
                <a:solidFill>
                  <a:schemeClr val="tx1"/>
                </a:solidFill>
                <a:effectLst/>
                <a:latin typeface="Söhne"/>
              </a:rPr>
              <a:t>Ticket Backlog: </a:t>
            </a:r>
            <a:r>
              <a:rPr lang="en-US" sz="1600" b="0" i="0" dirty="0">
                <a:solidFill>
                  <a:srgbClr val="F9F9F9"/>
                </a:solidFill>
                <a:effectLst/>
                <a:latin typeface="Söhne"/>
              </a:rPr>
              <a:t>A significant </a:t>
            </a:r>
            <a:r>
              <a:rPr lang="en-US" sz="1600" b="0" i="0" dirty="0">
                <a:solidFill>
                  <a:srgbClr val="F9F9F9"/>
                </a:solidFill>
                <a:effectLst/>
                <a:highlight>
                  <a:srgbClr val="808080"/>
                </a:highlight>
                <a:latin typeface="Söhne"/>
              </a:rPr>
              <a:t>spike in pending tickets in late May </a:t>
            </a:r>
            <a:r>
              <a:rPr lang="en-US" sz="1600" b="0" i="0" dirty="0">
                <a:solidFill>
                  <a:srgbClr val="F9F9F9"/>
                </a:solidFill>
                <a:effectLst/>
                <a:latin typeface="Söhne"/>
              </a:rPr>
              <a:t>suggests a possible backlog or system issue.</a:t>
            </a:r>
            <a:br>
              <a:rPr lang="en-US" sz="1600" b="0" i="0" dirty="0">
                <a:solidFill>
                  <a:srgbClr val="F9F9F9"/>
                </a:solidFill>
                <a:effectLst/>
                <a:latin typeface="Söhne"/>
              </a:rPr>
            </a:br>
            <a:br>
              <a:rPr lang="en-US" sz="1600" b="0" i="0" dirty="0">
                <a:solidFill>
                  <a:srgbClr val="F9F9F9"/>
                </a:solidFill>
                <a:effectLst/>
                <a:latin typeface="Söhne"/>
              </a:rPr>
            </a:br>
            <a:r>
              <a:rPr lang="en-US" sz="1600" b="1" i="0" dirty="0">
                <a:solidFill>
                  <a:schemeClr val="tx1"/>
                </a:solidFill>
                <a:effectLst/>
                <a:latin typeface="Söhne"/>
              </a:rPr>
              <a:t>Reopen Dynamics:</a:t>
            </a:r>
            <a:r>
              <a:rPr lang="en-US" sz="1600" dirty="0">
                <a:solidFill>
                  <a:schemeClr val="tx1"/>
                </a:solidFill>
                <a:latin typeface="Söhne"/>
              </a:rPr>
              <a:t> </a:t>
            </a:r>
            <a:r>
              <a:rPr lang="en-US" sz="1600" b="0" i="0" dirty="0">
                <a:solidFill>
                  <a:srgbClr val="F9F9F9"/>
                </a:solidFill>
                <a:effectLst/>
                <a:latin typeface="Söhne"/>
              </a:rPr>
              <a:t>The </a:t>
            </a:r>
            <a:r>
              <a:rPr lang="en-US" sz="1600" b="0" i="0" dirty="0">
                <a:solidFill>
                  <a:srgbClr val="F9F9F9"/>
                </a:solidFill>
                <a:effectLst/>
                <a:highlight>
                  <a:srgbClr val="808080"/>
                </a:highlight>
                <a:latin typeface="Söhne"/>
              </a:rPr>
              <a:t>reopen rate fluctuates,</a:t>
            </a:r>
            <a:r>
              <a:rPr lang="en-US" sz="1600" b="0" i="0" dirty="0">
                <a:solidFill>
                  <a:srgbClr val="F9F9F9"/>
                </a:solidFill>
                <a:effectLst/>
                <a:latin typeface="Söhne"/>
              </a:rPr>
              <a:t> with peaks indicating periods of decreased resolution effectiveness.</a:t>
            </a:r>
          </a:p>
        </p:txBody>
      </p:sp>
      <p:pic>
        <p:nvPicPr>
          <p:cNvPr id="7" name="Picture 6">
            <a:extLst>
              <a:ext uri="{FF2B5EF4-FFF2-40B4-BE49-F238E27FC236}">
                <a16:creationId xmlns:a16="http://schemas.microsoft.com/office/drawing/2014/main" id="{6B9FB94F-4091-7E7A-7B51-4DC890C6F41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500342" y="1513446"/>
            <a:ext cx="8297162" cy="4408263"/>
          </a:xfrm>
          <a:prstGeom prst="rect">
            <a:avLst/>
          </a:prstGeom>
        </p:spPr>
      </p:pic>
      <p:sp>
        <p:nvSpPr>
          <p:cNvPr id="9" name="Rectangle: Rounded Corners 8">
            <a:extLst>
              <a:ext uri="{FF2B5EF4-FFF2-40B4-BE49-F238E27FC236}">
                <a16:creationId xmlns:a16="http://schemas.microsoft.com/office/drawing/2014/main" id="{B52A7E9C-5D23-C059-8EA7-3DA1ECD68420}"/>
              </a:ext>
            </a:extLst>
          </p:cNvPr>
          <p:cNvSpPr/>
          <p:nvPr/>
        </p:nvSpPr>
        <p:spPr>
          <a:xfrm>
            <a:off x="3578942" y="245806"/>
            <a:ext cx="8023123" cy="865239"/>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A8AF5B7F-67F5-4191-2E76-FEF07002BE24}"/>
              </a:ext>
            </a:extLst>
          </p:cNvPr>
          <p:cNvSpPr txBox="1"/>
          <p:nvPr/>
        </p:nvSpPr>
        <p:spPr>
          <a:xfrm>
            <a:off x="3702500" y="355259"/>
            <a:ext cx="7892845" cy="646331"/>
          </a:xfrm>
          <a:prstGeom prst="rect">
            <a:avLst/>
          </a:prstGeom>
          <a:noFill/>
        </p:spPr>
        <p:txBody>
          <a:bodyPr wrap="square">
            <a:spAutoFit/>
          </a:bodyPr>
          <a:lstStyle/>
          <a:p>
            <a:r>
              <a:rPr lang="en-US" dirty="0"/>
              <a:t>Ticket </a:t>
            </a:r>
            <a:r>
              <a:rPr lang="en-US" dirty="0">
                <a:highlight>
                  <a:srgbClr val="00FFFF"/>
                </a:highlight>
              </a:rPr>
              <a:t>resolution is improving</a:t>
            </a:r>
            <a:r>
              <a:rPr lang="en-US" dirty="0"/>
              <a:t>, but variability in wait times and periodic spikes in reopens and pending tickets</a:t>
            </a:r>
            <a:endParaRPr lang="en-IN" dirty="0"/>
          </a:p>
        </p:txBody>
      </p:sp>
    </p:spTree>
    <p:extLst>
      <p:ext uri="{BB962C8B-B14F-4D97-AF65-F5344CB8AC3E}">
        <p14:creationId xmlns:p14="http://schemas.microsoft.com/office/powerpoint/2010/main" val="30188845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23B99-3B3C-CD4F-3826-96F3CF7DC4F7}"/>
              </a:ext>
            </a:extLst>
          </p:cNvPr>
          <p:cNvSpPr>
            <a:spLocks noGrp="1"/>
          </p:cNvSpPr>
          <p:nvPr>
            <p:ph type="title"/>
          </p:nvPr>
        </p:nvSpPr>
        <p:spPr/>
        <p:txBody>
          <a:bodyPr>
            <a:normAutofit fontScale="90000"/>
          </a:bodyPr>
          <a:lstStyle/>
          <a:p>
            <a:r>
              <a:rPr lang="en-US" sz="1400" b="1" i="0" dirty="0">
                <a:solidFill>
                  <a:schemeClr val="tx1"/>
                </a:solidFill>
                <a:effectLst/>
                <a:latin typeface="Söhne"/>
              </a:rPr>
              <a:t>Ticket Volume by Day:</a:t>
            </a:r>
            <a:br>
              <a:rPr lang="en-US" sz="1400" b="0" i="0" dirty="0">
                <a:solidFill>
                  <a:srgbClr val="F9F9F9"/>
                </a:solidFill>
                <a:effectLst/>
                <a:latin typeface="Söhne"/>
              </a:rPr>
            </a:br>
            <a:r>
              <a:rPr lang="en-US" sz="1400" b="0" i="0" dirty="0">
                <a:solidFill>
                  <a:srgbClr val="F9F9F9"/>
                </a:solidFill>
                <a:effectLst/>
                <a:latin typeface="Söhne"/>
              </a:rPr>
              <a:t>The highest number of tickets are created midweek, with a decline towards the weekend.</a:t>
            </a:r>
            <a:br>
              <a:rPr lang="en-US" sz="1400" b="0" i="0" dirty="0">
                <a:solidFill>
                  <a:srgbClr val="F9F9F9"/>
                </a:solidFill>
                <a:effectLst/>
                <a:latin typeface="Söhne"/>
              </a:rPr>
            </a:br>
            <a:br>
              <a:rPr lang="en-US" sz="1400" b="0" i="0" dirty="0">
                <a:solidFill>
                  <a:srgbClr val="F9F9F9"/>
                </a:solidFill>
                <a:effectLst/>
                <a:latin typeface="Söhne"/>
              </a:rPr>
            </a:br>
            <a:r>
              <a:rPr lang="en-US" sz="1400" b="1" i="0" dirty="0">
                <a:solidFill>
                  <a:schemeClr val="tx1"/>
                </a:solidFill>
                <a:effectLst/>
                <a:latin typeface="Söhne"/>
              </a:rPr>
              <a:t>Resolution and Wait Time by Day:</a:t>
            </a:r>
            <a:br>
              <a:rPr lang="en-US" sz="1400" b="0" i="0" dirty="0">
                <a:solidFill>
                  <a:srgbClr val="F9F9F9"/>
                </a:solidFill>
                <a:effectLst/>
                <a:latin typeface="Söhne"/>
              </a:rPr>
            </a:br>
            <a:r>
              <a:rPr lang="en-US" sz="1400" b="0" i="0" dirty="0">
                <a:solidFill>
                  <a:srgbClr val="F9F9F9"/>
                </a:solidFill>
                <a:effectLst/>
                <a:latin typeface="Söhne"/>
              </a:rPr>
              <a:t>Average resolution and wait times are longest at the start of the week and improve by the weekend.</a:t>
            </a:r>
            <a:br>
              <a:rPr lang="en-US" sz="1400" b="0" i="0" dirty="0">
                <a:solidFill>
                  <a:srgbClr val="F9F9F9"/>
                </a:solidFill>
                <a:effectLst/>
                <a:latin typeface="Söhne"/>
              </a:rPr>
            </a:br>
            <a:br>
              <a:rPr lang="en-US" sz="1400" b="0" i="0" dirty="0">
                <a:solidFill>
                  <a:srgbClr val="F9F9F9"/>
                </a:solidFill>
                <a:effectLst/>
                <a:latin typeface="Söhne"/>
              </a:rPr>
            </a:br>
            <a:r>
              <a:rPr lang="en-US" sz="1400" b="1" i="0" dirty="0">
                <a:solidFill>
                  <a:schemeClr val="tx1"/>
                </a:solidFill>
                <a:effectLst/>
                <a:latin typeface="Söhne"/>
              </a:rPr>
              <a:t>Week-to-Week Ticket Trends:</a:t>
            </a:r>
            <a:br>
              <a:rPr lang="en-US" sz="1400" b="0" i="0" dirty="0">
                <a:solidFill>
                  <a:srgbClr val="F9F9F9"/>
                </a:solidFill>
                <a:effectLst/>
                <a:latin typeface="Söhne"/>
              </a:rPr>
            </a:br>
            <a:r>
              <a:rPr lang="en-US" sz="1400" b="0" i="0" dirty="0">
                <a:solidFill>
                  <a:srgbClr val="F9F9F9"/>
                </a:solidFill>
                <a:effectLst/>
                <a:latin typeface="Söhne"/>
              </a:rPr>
              <a:t>The number of created tickets fluctuates weekly, with a general downward trend over the latest weeks.</a:t>
            </a:r>
            <a:br>
              <a:rPr lang="en-US" sz="1400" b="0" i="0" dirty="0">
                <a:solidFill>
                  <a:srgbClr val="F9F9F9"/>
                </a:solidFill>
                <a:effectLst/>
                <a:latin typeface="Söhne"/>
              </a:rPr>
            </a:br>
            <a:br>
              <a:rPr lang="en-US" sz="1400" b="0" i="0" dirty="0">
                <a:solidFill>
                  <a:srgbClr val="F9F9F9"/>
                </a:solidFill>
                <a:effectLst/>
                <a:latin typeface="Söhne"/>
              </a:rPr>
            </a:br>
            <a:r>
              <a:rPr lang="en-US" sz="1400" b="1" i="0" dirty="0">
                <a:solidFill>
                  <a:schemeClr val="tx1"/>
                </a:solidFill>
                <a:effectLst/>
                <a:latin typeface="Söhne"/>
              </a:rPr>
              <a:t>Resolution Efficiency Over Time:</a:t>
            </a:r>
            <a:br>
              <a:rPr lang="en-US" sz="1400" b="0" i="0" dirty="0">
                <a:solidFill>
                  <a:srgbClr val="F9F9F9"/>
                </a:solidFill>
                <a:effectLst/>
                <a:latin typeface="Söhne"/>
              </a:rPr>
            </a:br>
            <a:r>
              <a:rPr lang="en-US" sz="1400" b="0" i="0" dirty="0">
                <a:solidFill>
                  <a:srgbClr val="F9F9F9"/>
                </a:solidFill>
                <a:effectLst/>
                <a:latin typeface="Söhne"/>
              </a:rPr>
              <a:t>Average resolution and wait times show variability but tend to decrease in later weeks.</a:t>
            </a:r>
            <a:br>
              <a:rPr lang="en-US" sz="1400" b="0" i="0" dirty="0">
                <a:solidFill>
                  <a:srgbClr val="F9F9F9"/>
                </a:solidFill>
                <a:effectLst/>
                <a:latin typeface="Söhne"/>
              </a:rPr>
            </a:br>
            <a:br>
              <a:rPr lang="en-US" sz="1400" b="0" i="0" dirty="0">
                <a:solidFill>
                  <a:srgbClr val="F9F9F9"/>
                </a:solidFill>
                <a:effectLst/>
                <a:latin typeface="Söhne"/>
              </a:rPr>
            </a:br>
            <a:r>
              <a:rPr lang="en-US" sz="1400" b="1" i="0" dirty="0">
                <a:solidFill>
                  <a:schemeClr val="tx1"/>
                </a:solidFill>
                <a:effectLst/>
                <a:latin typeface="Söhne"/>
              </a:rPr>
              <a:t>Weekend Efficiency:</a:t>
            </a:r>
            <a:br>
              <a:rPr lang="en-US" sz="1400" b="0" i="0" dirty="0">
                <a:solidFill>
                  <a:srgbClr val="F9F9F9"/>
                </a:solidFill>
                <a:effectLst/>
                <a:latin typeface="Söhne"/>
              </a:rPr>
            </a:br>
            <a:r>
              <a:rPr lang="en-US" sz="1400" b="0" i="0" dirty="0">
                <a:solidFill>
                  <a:srgbClr val="F9F9F9"/>
                </a:solidFill>
                <a:effectLst/>
                <a:latin typeface="Söhne"/>
              </a:rPr>
              <a:t>Despite fewer tickets created on weekends, the average resolution time doesn’t notably decrease, suggesting consistent processing times throughout the week.</a:t>
            </a:r>
            <a:br>
              <a:rPr lang="en-US" sz="1400" b="0" i="0" dirty="0">
                <a:solidFill>
                  <a:srgbClr val="F9F9F9"/>
                </a:solidFill>
                <a:effectLst/>
                <a:latin typeface="Söhne"/>
              </a:rPr>
            </a:br>
            <a:endParaRPr lang="en-IN" sz="1400" dirty="0"/>
          </a:p>
        </p:txBody>
      </p:sp>
      <p:pic>
        <p:nvPicPr>
          <p:cNvPr id="5" name="Picture 4">
            <a:extLst>
              <a:ext uri="{FF2B5EF4-FFF2-40B4-BE49-F238E27FC236}">
                <a16:creationId xmlns:a16="http://schemas.microsoft.com/office/drawing/2014/main" id="{A96AE0C0-C5D0-1A22-6CCC-BC55C4EBE4C9}"/>
              </a:ext>
            </a:extLst>
          </p:cNvPr>
          <p:cNvPicPr>
            <a:picLocks noChangeAspect="1"/>
          </p:cNvPicPr>
          <p:nvPr/>
        </p:nvPicPr>
        <p:blipFill rotWithShape="1">
          <a:blip r:embed="rId2"/>
          <a:srcRect l="1242" t="1205"/>
          <a:stretch/>
        </p:blipFill>
        <p:spPr>
          <a:xfrm>
            <a:off x="3500284" y="776748"/>
            <a:ext cx="8217401" cy="5282569"/>
          </a:xfrm>
          <a:prstGeom prst="rect">
            <a:avLst/>
          </a:prstGeom>
        </p:spPr>
      </p:pic>
    </p:spTree>
    <p:extLst>
      <p:ext uri="{BB962C8B-B14F-4D97-AF65-F5344CB8AC3E}">
        <p14:creationId xmlns:p14="http://schemas.microsoft.com/office/powerpoint/2010/main" val="1426149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F7B606-0354-6A42-7A78-79B5D4BCE6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B7EE49-F427-1DFB-C29B-490C3ED4B265}"/>
              </a:ext>
            </a:extLst>
          </p:cNvPr>
          <p:cNvSpPr>
            <a:spLocks noGrp="1"/>
          </p:cNvSpPr>
          <p:nvPr>
            <p:ph type="ctrTitle"/>
          </p:nvPr>
        </p:nvSpPr>
        <p:spPr/>
        <p:txBody>
          <a:bodyPr/>
          <a:lstStyle/>
          <a:p>
            <a:r>
              <a:rPr lang="en-IN" dirty="0"/>
              <a:t>Priority</a:t>
            </a:r>
            <a:br>
              <a:rPr lang="en-IN" dirty="0"/>
            </a:br>
            <a:r>
              <a:rPr lang="en-IN" dirty="0"/>
              <a:t>Based</a:t>
            </a:r>
            <a:br>
              <a:rPr lang="en-IN" dirty="0"/>
            </a:br>
            <a:r>
              <a:rPr lang="en-IN" dirty="0"/>
              <a:t>Analysis</a:t>
            </a:r>
          </a:p>
        </p:txBody>
      </p:sp>
      <p:sp>
        <p:nvSpPr>
          <p:cNvPr id="3" name="Subtitle 2">
            <a:extLst>
              <a:ext uri="{FF2B5EF4-FFF2-40B4-BE49-F238E27FC236}">
                <a16:creationId xmlns:a16="http://schemas.microsoft.com/office/drawing/2014/main" id="{026D0D4B-854C-0DF1-D396-D75D6D0FACBD}"/>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785197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BEDE3C-BD9C-276D-EF6C-5052160490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0F5F68-085C-A05F-643A-3FA2BCCC2068}"/>
              </a:ext>
            </a:extLst>
          </p:cNvPr>
          <p:cNvSpPr>
            <a:spLocks noGrp="1"/>
          </p:cNvSpPr>
          <p:nvPr>
            <p:ph type="title"/>
          </p:nvPr>
        </p:nvSpPr>
        <p:spPr/>
        <p:txBody>
          <a:bodyPr>
            <a:normAutofit/>
          </a:bodyPr>
          <a:lstStyle/>
          <a:p>
            <a:pPr algn="l"/>
            <a:r>
              <a:rPr lang="en-US" sz="1400" b="1" i="0" dirty="0">
                <a:solidFill>
                  <a:schemeClr val="tx1"/>
                </a:solidFill>
                <a:effectLst/>
                <a:latin typeface="Söhne"/>
              </a:rPr>
              <a:t>Urgent Ticket Efficiency:</a:t>
            </a:r>
            <a:br>
              <a:rPr lang="en-US" sz="1400" b="0" i="0" dirty="0">
                <a:solidFill>
                  <a:srgbClr val="F9F9F9"/>
                </a:solidFill>
                <a:effectLst/>
                <a:latin typeface="Söhne"/>
              </a:rPr>
            </a:br>
            <a:r>
              <a:rPr lang="en-US" sz="1400" b="0" i="0" dirty="0">
                <a:solidFill>
                  <a:srgbClr val="F9F9F9"/>
                </a:solidFill>
                <a:effectLst/>
                <a:latin typeface="Söhne"/>
              </a:rPr>
              <a:t>Urgent tickets have a high resolution rate with very few remaining open.</a:t>
            </a:r>
            <a:br>
              <a:rPr lang="en-US" sz="1400" b="0" i="0" dirty="0">
                <a:solidFill>
                  <a:srgbClr val="F9F9F9"/>
                </a:solidFill>
                <a:effectLst/>
                <a:latin typeface="Söhne"/>
              </a:rPr>
            </a:br>
            <a:br>
              <a:rPr lang="en-US" sz="1400" b="0" i="0" dirty="0">
                <a:solidFill>
                  <a:srgbClr val="F9F9F9"/>
                </a:solidFill>
                <a:effectLst/>
                <a:latin typeface="Söhne"/>
              </a:rPr>
            </a:br>
            <a:r>
              <a:rPr lang="en-US" sz="1400" b="1" i="0" dirty="0">
                <a:solidFill>
                  <a:schemeClr val="tx1"/>
                </a:solidFill>
                <a:effectLst/>
                <a:latin typeface="Söhne"/>
              </a:rPr>
              <a:t>Low Priority Backlog:</a:t>
            </a:r>
            <a:br>
              <a:rPr lang="en-US" sz="1400" b="0" i="0" dirty="0">
                <a:solidFill>
                  <a:srgbClr val="F9F9F9"/>
                </a:solidFill>
                <a:effectLst/>
                <a:latin typeface="Söhne"/>
              </a:rPr>
            </a:br>
            <a:r>
              <a:rPr lang="en-US" sz="1400" b="0" i="0" dirty="0">
                <a:solidFill>
                  <a:srgbClr val="F9F9F9"/>
                </a:solidFill>
                <a:effectLst/>
                <a:latin typeface="Söhne"/>
              </a:rPr>
              <a:t>Low priority tickets have a significant backlog, indicated by the high number of pending and open tickets.</a:t>
            </a:r>
            <a:br>
              <a:rPr lang="en-US" sz="1400" b="0" i="0" dirty="0">
                <a:solidFill>
                  <a:srgbClr val="F9F9F9"/>
                </a:solidFill>
                <a:effectLst/>
                <a:latin typeface="Söhne"/>
              </a:rPr>
            </a:br>
            <a:br>
              <a:rPr lang="en-US" sz="1400" b="0" i="0" dirty="0">
                <a:solidFill>
                  <a:srgbClr val="F9F9F9"/>
                </a:solidFill>
                <a:effectLst/>
                <a:latin typeface="Söhne"/>
              </a:rPr>
            </a:br>
            <a:r>
              <a:rPr lang="en-US" sz="1400" b="1" i="0" dirty="0">
                <a:solidFill>
                  <a:schemeClr val="tx1"/>
                </a:solidFill>
                <a:effectLst/>
                <a:latin typeface="Söhne"/>
              </a:rPr>
              <a:t>Reopen Rates:</a:t>
            </a:r>
            <a:br>
              <a:rPr lang="en-US" sz="1400" b="0" i="0" dirty="0">
                <a:solidFill>
                  <a:srgbClr val="F9F9F9"/>
                </a:solidFill>
                <a:effectLst/>
                <a:latin typeface="Söhne"/>
              </a:rPr>
            </a:br>
            <a:r>
              <a:rPr lang="en-US" sz="1400" b="0" i="0" dirty="0">
                <a:solidFill>
                  <a:srgbClr val="F9F9F9"/>
                </a:solidFill>
                <a:effectLst/>
                <a:latin typeface="Söhne"/>
              </a:rPr>
              <a:t>Normal priority tickets have the highest reopen rate, suggesting issues with initial resolutions.</a:t>
            </a:r>
            <a:br>
              <a:rPr lang="en-US" sz="1400" b="0" i="0" dirty="0">
                <a:solidFill>
                  <a:srgbClr val="F9F9F9"/>
                </a:solidFill>
                <a:effectLst/>
                <a:latin typeface="Söhne"/>
              </a:rPr>
            </a:br>
            <a:br>
              <a:rPr lang="en-US" sz="1400" b="0" i="0" dirty="0">
                <a:solidFill>
                  <a:srgbClr val="F9F9F9"/>
                </a:solidFill>
                <a:effectLst/>
                <a:latin typeface="Söhne"/>
              </a:rPr>
            </a:br>
            <a:r>
              <a:rPr lang="en-US" sz="1400" b="1" i="0" dirty="0">
                <a:solidFill>
                  <a:schemeClr val="tx1"/>
                </a:solidFill>
                <a:effectLst/>
                <a:latin typeface="Söhne"/>
              </a:rPr>
              <a:t>Unassigned Ticket Control:</a:t>
            </a:r>
            <a:br>
              <a:rPr lang="en-US" sz="1400" b="0" i="0" dirty="0">
                <a:solidFill>
                  <a:srgbClr val="F9F9F9"/>
                </a:solidFill>
                <a:effectLst/>
                <a:latin typeface="Söhne"/>
              </a:rPr>
            </a:br>
            <a:r>
              <a:rPr lang="en-US" sz="1400" b="0" i="0" dirty="0">
                <a:solidFill>
                  <a:srgbClr val="F9F9F9"/>
                </a:solidFill>
                <a:effectLst/>
                <a:latin typeface="Söhne"/>
              </a:rPr>
              <a:t>Almost all tickets are assigned, with unassigned tickets being a minimal concern.</a:t>
            </a:r>
            <a:br>
              <a:rPr lang="en-US" sz="1400" b="0" i="0" dirty="0">
                <a:solidFill>
                  <a:srgbClr val="F9F9F9"/>
                </a:solidFill>
                <a:effectLst/>
                <a:latin typeface="Söhne"/>
              </a:rPr>
            </a:br>
            <a:br>
              <a:rPr lang="en-US" sz="1400" b="0" i="0" dirty="0">
                <a:solidFill>
                  <a:srgbClr val="F9F9F9"/>
                </a:solidFill>
                <a:effectLst/>
                <a:latin typeface="Söhne"/>
              </a:rPr>
            </a:br>
            <a:r>
              <a:rPr lang="en-US" sz="1400" b="1" i="0" dirty="0">
                <a:solidFill>
                  <a:schemeClr val="tx1"/>
                </a:solidFill>
                <a:effectLst/>
                <a:latin typeface="Söhne"/>
              </a:rPr>
              <a:t>Volume vs. Resolution:</a:t>
            </a:r>
            <a:br>
              <a:rPr lang="en-US" sz="1400" b="0" i="0" dirty="0">
                <a:solidFill>
                  <a:srgbClr val="F9F9F9"/>
                </a:solidFill>
                <a:effectLst/>
                <a:latin typeface="Söhne"/>
              </a:rPr>
            </a:br>
            <a:r>
              <a:rPr lang="en-US" sz="1400" b="0" i="0" dirty="0">
                <a:solidFill>
                  <a:srgbClr val="F9F9F9"/>
                </a:solidFill>
                <a:effectLst/>
                <a:latin typeface="Söhne"/>
              </a:rPr>
              <a:t>Despite the vast majority of tickets being low priority, their resolution rate lags behind urgent tickets.</a:t>
            </a:r>
          </a:p>
        </p:txBody>
      </p:sp>
      <p:pic>
        <p:nvPicPr>
          <p:cNvPr id="4" name="Picture 3">
            <a:extLst>
              <a:ext uri="{FF2B5EF4-FFF2-40B4-BE49-F238E27FC236}">
                <a16:creationId xmlns:a16="http://schemas.microsoft.com/office/drawing/2014/main" id="{7DAEBC20-984B-047D-3E7B-0610C9CFCD2E}"/>
              </a:ext>
            </a:extLst>
          </p:cNvPr>
          <p:cNvPicPr>
            <a:picLocks noChangeAspect="1"/>
          </p:cNvPicPr>
          <p:nvPr/>
        </p:nvPicPr>
        <p:blipFill rotWithShape="1">
          <a:blip r:embed="rId2">
            <a:extLst>
              <a:ext uri="{28A0092B-C50C-407E-A947-70E740481C1C}">
                <a14:useLocalDpi xmlns:a14="http://schemas.microsoft.com/office/drawing/2010/main" val="0"/>
              </a:ext>
            </a:extLst>
          </a:blip>
          <a:srcRect l="-35" r="1265"/>
          <a:stretch/>
        </p:blipFill>
        <p:spPr>
          <a:xfrm>
            <a:off x="3594902" y="3748016"/>
            <a:ext cx="8083213" cy="2464618"/>
          </a:xfrm>
          <a:prstGeom prst="rect">
            <a:avLst/>
          </a:prstGeom>
          <a:ln w="19050">
            <a:solidFill>
              <a:schemeClr val="tx1"/>
            </a:solidFill>
          </a:ln>
        </p:spPr>
      </p:pic>
      <p:pic>
        <p:nvPicPr>
          <p:cNvPr id="10" name="Picture 9">
            <a:extLst>
              <a:ext uri="{FF2B5EF4-FFF2-40B4-BE49-F238E27FC236}">
                <a16:creationId xmlns:a16="http://schemas.microsoft.com/office/drawing/2014/main" id="{25037E0A-729F-39BB-9D44-C97F2460F400}"/>
              </a:ext>
            </a:extLst>
          </p:cNvPr>
          <p:cNvPicPr>
            <a:picLocks noChangeAspect="1"/>
          </p:cNvPicPr>
          <p:nvPr/>
        </p:nvPicPr>
        <p:blipFill rotWithShape="1">
          <a:blip r:embed="rId3">
            <a:extLst>
              <a:ext uri="{28A0092B-C50C-407E-A947-70E740481C1C}">
                <a14:useLocalDpi xmlns:a14="http://schemas.microsoft.com/office/drawing/2010/main" val="0"/>
              </a:ext>
            </a:extLst>
          </a:blip>
          <a:srcRect t="-250" b="1564"/>
          <a:stretch/>
        </p:blipFill>
        <p:spPr>
          <a:xfrm>
            <a:off x="3594902" y="540774"/>
            <a:ext cx="8083213" cy="3047999"/>
          </a:xfrm>
          <a:prstGeom prst="rect">
            <a:avLst/>
          </a:prstGeom>
          <a:ln w="19050">
            <a:solidFill>
              <a:schemeClr val="tx1"/>
            </a:solidFill>
          </a:ln>
        </p:spPr>
      </p:pic>
      <p:sp>
        <p:nvSpPr>
          <p:cNvPr id="8" name="TextBox 7">
            <a:extLst>
              <a:ext uri="{FF2B5EF4-FFF2-40B4-BE49-F238E27FC236}">
                <a16:creationId xmlns:a16="http://schemas.microsoft.com/office/drawing/2014/main" id="{DCB5D562-ACE9-F675-0ABB-8C64318796D9}"/>
              </a:ext>
            </a:extLst>
          </p:cNvPr>
          <p:cNvSpPr txBox="1"/>
          <p:nvPr/>
        </p:nvSpPr>
        <p:spPr>
          <a:xfrm>
            <a:off x="5623565" y="2292730"/>
            <a:ext cx="4286865" cy="369332"/>
          </a:xfrm>
          <a:prstGeom prst="rect">
            <a:avLst/>
          </a:prstGeom>
          <a:noFill/>
        </p:spPr>
        <p:txBody>
          <a:bodyPr wrap="square" rtlCol="0">
            <a:spAutoFit/>
          </a:bodyPr>
          <a:lstStyle/>
          <a:p>
            <a:r>
              <a:rPr lang="en-IN" u="sng" dirty="0">
                <a:solidFill>
                  <a:srgbClr val="FF0000"/>
                </a:solidFill>
              </a:rPr>
              <a:t>Priority Based Analysis by Time</a:t>
            </a:r>
          </a:p>
        </p:txBody>
      </p:sp>
      <p:sp>
        <p:nvSpPr>
          <p:cNvPr id="9" name="TextBox 8">
            <a:extLst>
              <a:ext uri="{FF2B5EF4-FFF2-40B4-BE49-F238E27FC236}">
                <a16:creationId xmlns:a16="http://schemas.microsoft.com/office/drawing/2014/main" id="{CE371E2B-F6C2-BA20-B869-3535CA9BA803}"/>
              </a:ext>
            </a:extLst>
          </p:cNvPr>
          <p:cNvSpPr txBox="1"/>
          <p:nvPr/>
        </p:nvSpPr>
        <p:spPr>
          <a:xfrm>
            <a:off x="6096000" y="5077405"/>
            <a:ext cx="4286865" cy="369332"/>
          </a:xfrm>
          <a:prstGeom prst="rect">
            <a:avLst/>
          </a:prstGeom>
          <a:noFill/>
        </p:spPr>
        <p:txBody>
          <a:bodyPr wrap="square" rtlCol="0">
            <a:spAutoFit/>
          </a:bodyPr>
          <a:lstStyle/>
          <a:p>
            <a:r>
              <a:rPr lang="en-IN" u="sng" dirty="0">
                <a:solidFill>
                  <a:srgbClr val="FF0000"/>
                </a:solidFill>
              </a:rPr>
              <a:t>Priority Based Analysis by Ticket Count</a:t>
            </a:r>
          </a:p>
        </p:txBody>
      </p:sp>
    </p:spTree>
    <p:extLst>
      <p:ext uri="{BB962C8B-B14F-4D97-AF65-F5344CB8AC3E}">
        <p14:creationId xmlns:p14="http://schemas.microsoft.com/office/powerpoint/2010/main" val="1165650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6A4501-BB03-83EB-DCC7-43A25A723A9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A9063D4-A94B-24E3-C6FC-AD51D1EBD1B8}"/>
              </a:ext>
            </a:extLst>
          </p:cNvPr>
          <p:cNvSpPr>
            <a:spLocks noGrp="1"/>
          </p:cNvSpPr>
          <p:nvPr>
            <p:ph type="title"/>
          </p:nvPr>
        </p:nvSpPr>
        <p:spPr/>
        <p:txBody>
          <a:bodyPr>
            <a:normAutofit/>
          </a:bodyPr>
          <a:lstStyle/>
          <a:p>
            <a:pPr algn="l"/>
            <a:r>
              <a:rPr lang="en-US" sz="1400" b="1" i="0" dirty="0">
                <a:solidFill>
                  <a:schemeClr val="tx1"/>
                </a:solidFill>
                <a:effectLst/>
                <a:latin typeface="Söhne"/>
              </a:rPr>
              <a:t>Priority Resolution Times:</a:t>
            </a:r>
            <a:br>
              <a:rPr lang="en-US" sz="1400" b="0" i="0" dirty="0">
                <a:solidFill>
                  <a:srgbClr val="F9F9F9"/>
                </a:solidFill>
                <a:effectLst/>
                <a:latin typeface="Söhne"/>
              </a:rPr>
            </a:br>
            <a:r>
              <a:rPr lang="en-US" sz="1400" b="0" i="0" dirty="0">
                <a:solidFill>
                  <a:srgbClr val="F9F9F9"/>
                </a:solidFill>
                <a:effectLst/>
                <a:highlight>
                  <a:srgbClr val="808080"/>
                </a:highlight>
                <a:latin typeface="Söhne"/>
              </a:rPr>
              <a:t>Urgent tickets </a:t>
            </a:r>
            <a:r>
              <a:rPr lang="en-US" sz="1400" b="0" i="0" dirty="0">
                <a:solidFill>
                  <a:srgbClr val="F9F9F9"/>
                </a:solidFill>
                <a:effectLst/>
                <a:latin typeface="Söhne"/>
              </a:rPr>
              <a:t>are resolved faster than normal and low-priority tickets.</a:t>
            </a:r>
            <a:br>
              <a:rPr lang="en-US" sz="1400" b="0" i="0" dirty="0">
                <a:solidFill>
                  <a:srgbClr val="F9F9F9"/>
                </a:solidFill>
                <a:effectLst/>
                <a:latin typeface="Söhne"/>
              </a:rPr>
            </a:br>
            <a:br>
              <a:rPr lang="en-US" sz="1400" b="0" i="0" dirty="0">
                <a:solidFill>
                  <a:srgbClr val="F9F9F9"/>
                </a:solidFill>
                <a:effectLst/>
                <a:latin typeface="Söhne"/>
              </a:rPr>
            </a:br>
            <a:r>
              <a:rPr lang="en-US" sz="1400" b="1" i="0" dirty="0">
                <a:solidFill>
                  <a:schemeClr val="tx1"/>
                </a:solidFill>
                <a:effectLst/>
                <a:latin typeface="Söhne"/>
              </a:rPr>
              <a:t>Waiting Period:</a:t>
            </a:r>
            <a:br>
              <a:rPr lang="en-US" sz="1400" b="0" i="0" dirty="0">
                <a:solidFill>
                  <a:srgbClr val="F9F9F9"/>
                </a:solidFill>
                <a:effectLst/>
                <a:latin typeface="Söhne"/>
              </a:rPr>
            </a:br>
            <a:r>
              <a:rPr lang="en-US" sz="1400" b="0" i="0" dirty="0">
                <a:solidFill>
                  <a:srgbClr val="F9F9F9"/>
                </a:solidFill>
                <a:effectLst/>
                <a:highlight>
                  <a:srgbClr val="808080"/>
                </a:highlight>
                <a:latin typeface="Söhne"/>
              </a:rPr>
              <a:t>Low-priority</a:t>
            </a:r>
            <a:r>
              <a:rPr lang="en-US" sz="1400" b="0" i="0" dirty="0">
                <a:solidFill>
                  <a:srgbClr val="F9F9F9"/>
                </a:solidFill>
                <a:effectLst/>
                <a:latin typeface="Söhne"/>
              </a:rPr>
              <a:t> tickets experience the longest wait times, while urgent ones have the shortest.</a:t>
            </a:r>
            <a:br>
              <a:rPr lang="en-US" sz="1400" b="0" i="0" dirty="0">
                <a:solidFill>
                  <a:srgbClr val="F9F9F9"/>
                </a:solidFill>
                <a:effectLst/>
                <a:latin typeface="Söhne"/>
              </a:rPr>
            </a:br>
            <a:br>
              <a:rPr lang="en-US" sz="1400" b="0" i="0" dirty="0">
                <a:solidFill>
                  <a:srgbClr val="F9F9F9"/>
                </a:solidFill>
                <a:effectLst/>
                <a:latin typeface="Söhne"/>
              </a:rPr>
            </a:br>
            <a:r>
              <a:rPr lang="en-US" sz="1400" b="1" i="0" dirty="0">
                <a:solidFill>
                  <a:schemeClr val="tx1"/>
                </a:solidFill>
                <a:effectLst/>
                <a:latin typeface="Söhne"/>
              </a:rPr>
              <a:t>Reply Efficiency:</a:t>
            </a:r>
            <a:br>
              <a:rPr lang="en-US" sz="1400" b="0" i="0" dirty="0">
                <a:solidFill>
                  <a:srgbClr val="F9F9F9"/>
                </a:solidFill>
                <a:effectLst/>
                <a:latin typeface="Söhne"/>
              </a:rPr>
            </a:br>
            <a:r>
              <a:rPr lang="en-US" sz="1400" b="0" i="0" dirty="0">
                <a:solidFill>
                  <a:srgbClr val="F9F9F9"/>
                </a:solidFill>
                <a:effectLst/>
                <a:highlight>
                  <a:srgbClr val="808080"/>
                </a:highlight>
                <a:latin typeface="Söhne"/>
              </a:rPr>
              <a:t>Urgent tickets </a:t>
            </a:r>
            <a:r>
              <a:rPr lang="en-US" sz="1400" b="0" i="0" dirty="0">
                <a:solidFill>
                  <a:srgbClr val="F9F9F9"/>
                </a:solidFill>
                <a:effectLst/>
                <a:latin typeface="Söhne"/>
              </a:rPr>
              <a:t>receive the quickest first replies, whereas low-priority ones wait longer.</a:t>
            </a:r>
            <a:br>
              <a:rPr lang="en-US" sz="1400" b="0" i="0" dirty="0">
                <a:solidFill>
                  <a:srgbClr val="F9F9F9"/>
                </a:solidFill>
                <a:effectLst/>
                <a:latin typeface="Söhne"/>
              </a:rPr>
            </a:br>
            <a:br>
              <a:rPr lang="en-US" sz="1400" b="0" i="0" dirty="0">
                <a:solidFill>
                  <a:srgbClr val="F9F9F9"/>
                </a:solidFill>
                <a:effectLst/>
                <a:latin typeface="Söhne"/>
              </a:rPr>
            </a:br>
            <a:r>
              <a:rPr lang="en-US" sz="1400" b="1" i="0" dirty="0">
                <a:solidFill>
                  <a:schemeClr val="tx1"/>
                </a:solidFill>
                <a:effectLst/>
                <a:latin typeface="Söhne"/>
              </a:rPr>
              <a:t>Reopen Rates:</a:t>
            </a:r>
            <a:br>
              <a:rPr lang="en-US" sz="1400" b="0" i="0" dirty="0">
                <a:solidFill>
                  <a:srgbClr val="F9F9F9"/>
                </a:solidFill>
                <a:effectLst/>
                <a:latin typeface="Söhne"/>
              </a:rPr>
            </a:br>
            <a:r>
              <a:rPr lang="en-US" sz="1400" b="0" i="0" dirty="0">
                <a:solidFill>
                  <a:srgbClr val="F9F9F9"/>
                </a:solidFill>
                <a:effectLst/>
                <a:highlight>
                  <a:srgbClr val="808080"/>
                </a:highlight>
                <a:latin typeface="Söhne"/>
              </a:rPr>
              <a:t>Low-priority</a:t>
            </a:r>
            <a:r>
              <a:rPr lang="en-US" sz="1400" b="0" i="0" dirty="0">
                <a:solidFill>
                  <a:srgbClr val="F9F9F9"/>
                </a:solidFill>
                <a:effectLst/>
                <a:latin typeface="Söhne"/>
              </a:rPr>
              <a:t> tickets have the highest reopen rate, suggesting quality issues in initial resolution.</a:t>
            </a:r>
            <a:br>
              <a:rPr lang="en-US" sz="1400" b="0" i="0" dirty="0">
                <a:solidFill>
                  <a:srgbClr val="F9F9F9"/>
                </a:solidFill>
                <a:effectLst/>
                <a:latin typeface="Söhne"/>
              </a:rPr>
            </a:br>
            <a:br>
              <a:rPr lang="en-US" sz="1400" b="0" i="0" dirty="0">
                <a:solidFill>
                  <a:srgbClr val="F9F9F9"/>
                </a:solidFill>
                <a:effectLst/>
                <a:latin typeface="Söhne"/>
              </a:rPr>
            </a:br>
            <a:r>
              <a:rPr lang="en-US" sz="1400" b="1" i="0" dirty="0">
                <a:solidFill>
                  <a:schemeClr val="tx1"/>
                </a:solidFill>
                <a:effectLst/>
                <a:latin typeface="Söhne"/>
              </a:rPr>
              <a:t>Ticket Volume:</a:t>
            </a:r>
            <a:br>
              <a:rPr lang="en-US" sz="1400" b="0" i="0" dirty="0">
                <a:solidFill>
                  <a:srgbClr val="F9F9F9"/>
                </a:solidFill>
                <a:effectLst/>
                <a:latin typeface="Söhne"/>
              </a:rPr>
            </a:br>
            <a:r>
              <a:rPr lang="en-US" sz="1400" b="0" i="0" dirty="0">
                <a:solidFill>
                  <a:srgbClr val="F9F9F9"/>
                </a:solidFill>
                <a:effectLst/>
                <a:latin typeface="Söhne"/>
              </a:rPr>
              <a:t>Most tickets are created with </a:t>
            </a:r>
            <a:r>
              <a:rPr lang="en-US" sz="1400" b="0" i="0" dirty="0">
                <a:solidFill>
                  <a:srgbClr val="F9F9F9"/>
                </a:solidFill>
                <a:effectLst/>
                <a:highlight>
                  <a:srgbClr val="808080"/>
                </a:highlight>
                <a:latin typeface="Söhne"/>
              </a:rPr>
              <a:t>low priority</a:t>
            </a:r>
            <a:r>
              <a:rPr lang="en-US" sz="1400" b="0" i="0" dirty="0">
                <a:solidFill>
                  <a:srgbClr val="F9F9F9"/>
                </a:solidFill>
                <a:effectLst/>
                <a:latin typeface="Söhne"/>
              </a:rPr>
              <a:t>, but even with high volumes, they have longer resolution times.</a:t>
            </a:r>
          </a:p>
        </p:txBody>
      </p:sp>
      <p:pic>
        <p:nvPicPr>
          <p:cNvPr id="7" name="Picture 6">
            <a:extLst>
              <a:ext uri="{FF2B5EF4-FFF2-40B4-BE49-F238E27FC236}">
                <a16:creationId xmlns:a16="http://schemas.microsoft.com/office/drawing/2014/main" id="{01F62496-7064-EA22-1DE5-6490CDD53F3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501667" y="1442377"/>
            <a:ext cx="8228217" cy="4691916"/>
          </a:xfrm>
          <a:prstGeom prst="rect">
            <a:avLst/>
          </a:prstGeom>
        </p:spPr>
      </p:pic>
      <p:sp>
        <p:nvSpPr>
          <p:cNvPr id="9" name="Rectangle: Rounded Corners 8">
            <a:extLst>
              <a:ext uri="{FF2B5EF4-FFF2-40B4-BE49-F238E27FC236}">
                <a16:creationId xmlns:a16="http://schemas.microsoft.com/office/drawing/2014/main" id="{B01B6911-497F-669F-BED4-F985B477B578}"/>
              </a:ext>
            </a:extLst>
          </p:cNvPr>
          <p:cNvSpPr/>
          <p:nvPr/>
        </p:nvSpPr>
        <p:spPr>
          <a:xfrm>
            <a:off x="3578942" y="245806"/>
            <a:ext cx="8023123" cy="865239"/>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D83D0586-CEFB-DCB8-26E2-3BC723B77F66}"/>
              </a:ext>
            </a:extLst>
          </p:cNvPr>
          <p:cNvSpPr txBox="1"/>
          <p:nvPr/>
        </p:nvSpPr>
        <p:spPr>
          <a:xfrm>
            <a:off x="3644080" y="226141"/>
            <a:ext cx="7892845" cy="923330"/>
          </a:xfrm>
          <a:prstGeom prst="rect">
            <a:avLst/>
          </a:prstGeom>
          <a:noFill/>
        </p:spPr>
        <p:txBody>
          <a:bodyPr wrap="square">
            <a:spAutoFit/>
          </a:bodyPr>
          <a:lstStyle/>
          <a:p>
            <a:r>
              <a:rPr lang="en-US" dirty="0">
                <a:highlight>
                  <a:srgbClr val="00FFFF"/>
                </a:highlight>
              </a:rPr>
              <a:t>Urgent tickets </a:t>
            </a:r>
            <a:r>
              <a:rPr lang="en-US" dirty="0"/>
              <a:t>are </a:t>
            </a:r>
            <a:r>
              <a:rPr lang="en-US" dirty="0">
                <a:highlight>
                  <a:srgbClr val="00FFFF"/>
                </a:highlight>
              </a:rPr>
              <a:t>prioritized</a:t>
            </a:r>
            <a:r>
              <a:rPr lang="en-US" dirty="0"/>
              <a:t> effectively with quicker resolutions and replies, but </a:t>
            </a:r>
            <a:r>
              <a:rPr lang="en-US" dirty="0">
                <a:highlight>
                  <a:srgbClr val="00FFFF"/>
                </a:highlight>
              </a:rPr>
              <a:t>low-priority</a:t>
            </a:r>
            <a:r>
              <a:rPr lang="en-US" dirty="0"/>
              <a:t> tickets, despite being most numerous, suffer from longer waits and </a:t>
            </a:r>
            <a:r>
              <a:rPr lang="en-US" dirty="0">
                <a:highlight>
                  <a:srgbClr val="00FFFF"/>
                </a:highlight>
              </a:rPr>
              <a:t>higher reopen rates</a:t>
            </a:r>
            <a:r>
              <a:rPr lang="en-US" dirty="0"/>
              <a:t>.</a:t>
            </a:r>
            <a:endParaRPr lang="en-IN" dirty="0"/>
          </a:p>
        </p:txBody>
      </p:sp>
    </p:spTree>
    <p:extLst>
      <p:ext uri="{BB962C8B-B14F-4D97-AF65-F5344CB8AC3E}">
        <p14:creationId xmlns:p14="http://schemas.microsoft.com/office/powerpoint/2010/main" val="35081802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CBBB57-9767-3029-23A5-D2118DFC12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CDF28D-8975-3D28-380A-9EB0977DA0AD}"/>
              </a:ext>
            </a:extLst>
          </p:cNvPr>
          <p:cNvSpPr>
            <a:spLocks noGrp="1"/>
          </p:cNvSpPr>
          <p:nvPr>
            <p:ph type="ctrTitle"/>
          </p:nvPr>
        </p:nvSpPr>
        <p:spPr/>
        <p:txBody>
          <a:bodyPr>
            <a:normAutofit/>
          </a:bodyPr>
          <a:lstStyle/>
          <a:p>
            <a:r>
              <a:rPr lang="en-IN" dirty="0"/>
              <a:t>Communication Channel</a:t>
            </a:r>
            <a:br>
              <a:rPr lang="en-IN" dirty="0"/>
            </a:br>
            <a:r>
              <a:rPr lang="en-IN" dirty="0"/>
              <a:t>Analysis</a:t>
            </a:r>
          </a:p>
        </p:txBody>
      </p:sp>
      <p:sp>
        <p:nvSpPr>
          <p:cNvPr id="3" name="Subtitle 2">
            <a:extLst>
              <a:ext uri="{FF2B5EF4-FFF2-40B4-BE49-F238E27FC236}">
                <a16:creationId xmlns:a16="http://schemas.microsoft.com/office/drawing/2014/main" id="{03AF1936-3F5D-3D0D-D96F-FCDFB603D022}"/>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7529354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FA893F-F32F-8CB0-7A03-7F51450F35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FA1770-519A-17C0-4E71-1418C3C3A58E}"/>
              </a:ext>
            </a:extLst>
          </p:cNvPr>
          <p:cNvSpPr>
            <a:spLocks noGrp="1"/>
          </p:cNvSpPr>
          <p:nvPr>
            <p:ph type="title"/>
          </p:nvPr>
        </p:nvSpPr>
        <p:spPr/>
        <p:txBody>
          <a:bodyPr>
            <a:noAutofit/>
          </a:bodyPr>
          <a:lstStyle/>
          <a:p>
            <a:pPr algn="l"/>
            <a:r>
              <a:rPr lang="en-US" sz="1400" b="1" i="0" dirty="0">
                <a:solidFill>
                  <a:schemeClr val="tx1"/>
                </a:solidFill>
                <a:effectLst/>
                <a:latin typeface="Söhne"/>
              </a:rPr>
              <a:t>Mail Channel Load:</a:t>
            </a:r>
            <a:br>
              <a:rPr lang="en-US" sz="1400" b="0" i="0" dirty="0">
                <a:solidFill>
                  <a:srgbClr val="F9F9F9"/>
                </a:solidFill>
                <a:effectLst/>
                <a:latin typeface="Söhne"/>
              </a:rPr>
            </a:br>
            <a:r>
              <a:rPr lang="en-US" sz="1400" b="0" i="0" dirty="0">
                <a:solidFill>
                  <a:srgbClr val="F9F9F9"/>
                </a:solidFill>
                <a:effectLst/>
                <a:latin typeface="Söhne"/>
              </a:rPr>
              <a:t>Mail has the highest number of created and solved tickets, dominating the support channel usage.</a:t>
            </a:r>
            <a:br>
              <a:rPr lang="en-US" sz="1400" b="0" i="0" dirty="0">
                <a:solidFill>
                  <a:srgbClr val="F9F9F9"/>
                </a:solidFill>
                <a:effectLst/>
                <a:latin typeface="Söhne"/>
              </a:rPr>
            </a:br>
            <a:br>
              <a:rPr lang="en-US" sz="1400" b="0" i="0" dirty="0">
                <a:solidFill>
                  <a:srgbClr val="F9F9F9"/>
                </a:solidFill>
                <a:effectLst/>
                <a:latin typeface="Söhne"/>
              </a:rPr>
            </a:br>
            <a:r>
              <a:rPr lang="en-US" sz="1400" b="1" i="0" dirty="0">
                <a:solidFill>
                  <a:schemeClr val="tx1"/>
                </a:solidFill>
                <a:effectLst/>
                <a:latin typeface="Söhne"/>
              </a:rPr>
              <a:t>Pending Ticket Pile-Up:</a:t>
            </a:r>
            <a:br>
              <a:rPr lang="en-US" sz="1400" b="0" i="0" dirty="0">
                <a:solidFill>
                  <a:srgbClr val="F9F9F9"/>
                </a:solidFill>
                <a:effectLst/>
                <a:latin typeface="Söhne"/>
              </a:rPr>
            </a:br>
            <a:r>
              <a:rPr lang="en-US" sz="1400" b="0" i="0" dirty="0">
                <a:solidFill>
                  <a:srgbClr val="F9F9F9"/>
                </a:solidFill>
                <a:effectLst/>
                <a:latin typeface="Söhne"/>
              </a:rPr>
              <a:t>Mail also leads in pending tickets, indicating a backlog that could affect customer satisfaction.</a:t>
            </a:r>
            <a:br>
              <a:rPr lang="en-US" sz="1400" b="0" i="0" dirty="0">
                <a:solidFill>
                  <a:srgbClr val="F9F9F9"/>
                </a:solidFill>
                <a:effectLst/>
                <a:latin typeface="Söhne"/>
              </a:rPr>
            </a:br>
            <a:br>
              <a:rPr lang="en-US" sz="1400" b="0" i="0" dirty="0">
                <a:solidFill>
                  <a:srgbClr val="F9F9F9"/>
                </a:solidFill>
                <a:effectLst/>
                <a:latin typeface="Söhne"/>
              </a:rPr>
            </a:br>
            <a:r>
              <a:rPr lang="en-US" sz="1400" b="1" i="0" dirty="0">
                <a:solidFill>
                  <a:schemeClr val="tx1"/>
                </a:solidFill>
                <a:effectLst/>
                <a:latin typeface="Söhne"/>
              </a:rPr>
              <a:t>Reopen Rate Indicator:</a:t>
            </a:r>
            <a:br>
              <a:rPr lang="en-US" sz="1400" b="0" i="0" dirty="0">
                <a:solidFill>
                  <a:srgbClr val="F9F9F9"/>
                </a:solidFill>
                <a:effectLst/>
                <a:latin typeface="Söhne"/>
              </a:rPr>
            </a:br>
            <a:r>
              <a:rPr lang="en-US" sz="1400" b="0" i="0" dirty="0">
                <a:solidFill>
                  <a:srgbClr val="F9F9F9"/>
                </a:solidFill>
                <a:effectLst/>
                <a:latin typeface="Söhne"/>
              </a:rPr>
              <a:t>Closed Ticket has the highest reopen rate, suggesting a need to improve the resolution process for these tickets.</a:t>
            </a:r>
            <a:br>
              <a:rPr lang="en-US" sz="1400" b="0" i="0" dirty="0">
                <a:solidFill>
                  <a:srgbClr val="F9F9F9"/>
                </a:solidFill>
                <a:effectLst/>
                <a:latin typeface="Söhne"/>
              </a:rPr>
            </a:br>
            <a:br>
              <a:rPr lang="en-US" sz="1400" b="0" i="0" dirty="0">
                <a:solidFill>
                  <a:srgbClr val="F9F9F9"/>
                </a:solidFill>
                <a:effectLst/>
                <a:latin typeface="Söhne"/>
              </a:rPr>
            </a:br>
            <a:r>
              <a:rPr lang="en-US" sz="1400" b="1" i="0" dirty="0">
                <a:solidFill>
                  <a:schemeClr val="tx1"/>
                </a:solidFill>
                <a:effectLst/>
                <a:latin typeface="Söhne"/>
              </a:rPr>
              <a:t>Effective Internal Support:</a:t>
            </a:r>
            <a:br>
              <a:rPr lang="en-US" sz="1400" b="0" i="0" dirty="0">
                <a:solidFill>
                  <a:srgbClr val="F9F9F9"/>
                </a:solidFill>
                <a:effectLst/>
                <a:latin typeface="Söhne"/>
              </a:rPr>
            </a:br>
            <a:r>
              <a:rPr lang="en-US" sz="1400" b="0" i="0" dirty="0">
                <a:solidFill>
                  <a:srgbClr val="F9F9F9"/>
                </a:solidFill>
                <a:effectLst/>
                <a:latin typeface="Söhne"/>
              </a:rPr>
              <a:t>Internal Communication sees very few pending and open tickets, showcasing efficient resolution within this channel.</a:t>
            </a:r>
            <a:br>
              <a:rPr lang="en-US" sz="1400" b="0" i="0" dirty="0">
                <a:solidFill>
                  <a:srgbClr val="F9F9F9"/>
                </a:solidFill>
                <a:effectLst/>
                <a:latin typeface="Söhne"/>
              </a:rPr>
            </a:br>
            <a:br>
              <a:rPr lang="en-US" sz="1400" b="0" i="0" dirty="0">
                <a:solidFill>
                  <a:srgbClr val="F9F9F9"/>
                </a:solidFill>
                <a:effectLst/>
                <a:latin typeface="Söhne"/>
              </a:rPr>
            </a:br>
            <a:r>
              <a:rPr lang="en-US" sz="1400" b="1" i="0" dirty="0">
                <a:solidFill>
                  <a:schemeClr val="tx1"/>
                </a:solidFill>
                <a:effectLst/>
                <a:latin typeface="Söhne"/>
              </a:rPr>
              <a:t>Low Unassigned Tickets:</a:t>
            </a:r>
            <a:br>
              <a:rPr lang="en-US" sz="1400" b="0" i="0" dirty="0">
                <a:solidFill>
                  <a:srgbClr val="F9F9F9"/>
                </a:solidFill>
                <a:effectLst/>
                <a:latin typeface="Söhne"/>
              </a:rPr>
            </a:br>
            <a:r>
              <a:rPr lang="en-US" sz="1400" b="0" i="0" dirty="0">
                <a:solidFill>
                  <a:srgbClr val="F9F9F9"/>
                </a:solidFill>
                <a:effectLst/>
                <a:latin typeface="Söhne"/>
              </a:rPr>
              <a:t>Across all channels, the number of unassigned tickets is minimal, indicating effective initial ticket assignment.</a:t>
            </a:r>
          </a:p>
        </p:txBody>
      </p:sp>
      <p:pic>
        <p:nvPicPr>
          <p:cNvPr id="4" name="Picture 3">
            <a:extLst>
              <a:ext uri="{FF2B5EF4-FFF2-40B4-BE49-F238E27FC236}">
                <a16:creationId xmlns:a16="http://schemas.microsoft.com/office/drawing/2014/main" id="{7B189931-A112-436E-79CB-881AE7D26A07}"/>
              </a:ext>
            </a:extLst>
          </p:cNvPr>
          <p:cNvPicPr>
            <a:picLocks noChangeAspect="1"/>
          </p:cNvPicPr>
          <p:nvPr/>
        </p:nvPicPr>
        <p:blipFill rotWithShape="1">
          <a:blip r:embed="rId2">
            <a:extLst>
              <a:ext uri="{28A0092B-C50C-407E-A947-70E740481C1C}">
                <a14:useLocalDpi xmlns:a14="http://schemas.microsoft.com/office/drawing/2010/main" val="0"/>
              </a:ext>
            </a:extLst>
          </a:blip>
          <a:srcRect t="810" b="832"/>
          <a:stretch/>
        </p:blipFill>
        <p:spPr>
          <a:xfrm>
            <a:off x="3594902" y="3790336"/>
            <a:ext cx="8083213" cy="2526890"/>
          </a:xfrm>
          <a:prstGeom prst="rect">
            <a:avLst/>
          </a:prstGeom>
          <a:ln w="19050">
            <a:solidFill>
              <a:schemeClr val="tx1"/>
            </a:solidFill>
          </a:ln>
        </p:spPr>
      </p:pic>
      <p:pic>
        <p:nvPicPr>
          <p:cNvPr id="10" name="Picture 9">
            <a:extLst>
              <a:ext uri="{FF2B5EF4-FFF2-40B4-BE49-F238E27FC236}">
                <a16:creationId xmlns:a16="http://schemas.microsoft.com/office/drawing/2014/main" id="{4D2A5465-9E4D-9E25-F7A1-C104EA7F8D8E}"/>
              </a:ext>
            </a:extLst>
          </p:cNvPr>
          <p:cNvPicPr>
            <a:picLocks noChangeAspect="1"/>
          </p:cNvPicPr>
          <p:nvPr/>
        </p:nvPicPr>
        <p:blipFill rotWithShape="1">
          <a:blip r:embed="rId3">
            <a:extLst>
              <a:ext uri="{28A0092B-C50C-407E-A947-70E740481C1C}">
                <a14:useLocalDpi xmlns:a14="http://schemas.microsoft.com/office/drawing/2010/main" val="0"/>
              </a:ext>
            </a:extLst>
          </a:blip>
          <a:srcRect l="197" r="356"/>
          <a:stretch/>
        </p:blipFill>
        <p:spPr>
          <a:xfrm>
            <a:off x="3594902" y="540774"/>
            <a:ext cx="8083213" cy="2954947"/>
          </a:xfrm>
          <a:prstGeom prst="rect">
            <a:avLst/>
          </a:prstGeom>
          <a:ln w="19050">
            <a:solidFill>
              <a:schemeClr val="tx1"/>
            </a:solidFill>
          </a:ln>
        </p:spPr>
      </p:pic>
      <p:sp>
        <p:nvSpPr>
          <p:cNvPr id="8" name="TextBox 7">
            <a:extLst>
              <a:ext uri="{FF2B5EF4-FFF2-40B4-BE49-F238E27FC236}">
                <a16:creationId xmlns:a16="http://schemas.microsoft.com/office/drawing/2014/main" id="{3DF99C70-3563-2AD0-ED1E-D5311ABE1D61}"/>
              </a:ext>
            </a:extLst>
          </p:cNvPr>
          <p:cNvSpPr txBox="1"/>
          <p:nvPr/>
        </p:nvSpPr>
        <p:spPr>
          <a:xfrm>
            <a:off x="5810378" y="2105917"/>
            <a:ext cx="4286865" cy="369332"/>
          </a:xfrm>
          <a:prstGeom prst="rect">
            <a:avLst/>
          </a:prstGeom>
          <a:noFill/>
        </p:spPr>
        <p:txBody>
          <a:bodyPr wrap="square" rtlCol="0">
            <a:spAutoFit/>
          </a:bodyPr>
          <a:lstStyle/>
          <a:p>
            <a:r>
              <a:rPr lang="en-IN" u="sng" dirty="0">
                <a:solidFill>
                  <a:srgbClr val="FF0000"/>
                </a:solidFill>
              </a:rPr>
              <a:t>Communication Channel Analysis by Time</a:t>
            </a:r>
          </a:p>
        </p:txBody>
      </p:sp>
      <p:sp>
        <p:nvSpPr>
          <p:cNvPr id="9" name="TextBox 8">
            <a:extLst>
              <a:ext uri="{FF2B5EF4-FFF2-40B4-BE49-F238E27FC236}">
                <a16:creationId xmlns:a16="http://schemas.microsoft.com/office/drawing/2014/main" id="{A2DCFC23-2AA8-A53D-B182-0FD614B5B341}"/>
              </a:ext>
            </a:extLst>
          </p:cNvPr>
          <p:cNvSpPr txBox="1"/>
          <p:nvPr/>
        </p:nvSpPr>
        <p:spPr>
          <a:xfrm>
            <a:off x="5948516" y="5185559"/>
            <a:ext cx="4965290" cy="369332"/>
          </a:xfrm>
          <a:prstGeom prst="rect">
            <a:avLst/>
          </a:prstGeom>
          <a:noFill/>
        </p:spPr>
        <p:txBody>
          <a:bodyPr wrap="square" rtlCol="0">
            <a:spAutoFit/>
          </a:bodyPr>
          <a:lstStyle/>
          <a:p>
            <a:r>
              <a:rPr lang="en-IN" u="sng" dirty="0">
                <a:solidFill>
                  <a:srgbClr val="FF0000"/>
                </a:solidFill>
              </a:rPr>
              <a:t>Communication Channel Analysis by Ticket Count</a:t>
            </a:r>
          </a:p>
        </p:txBody>
      </p:sp>
    </p:spTree>
    <p:extLst>
      <p:ext uri="{BB962C8B-B14F-4D97-AF65-F5344CB8AC3E}">
        <p14:creationId xmlns:p14="http://schemas.microsoft.com/office/powerpoint/2010/main" val="7916916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7833B0-E8E8-7167-AB0C-7ECC6A85986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592B497-CBC5-20D1-99D3-F2395BB2DCF3}"/>
              </a:ext>
            </a:extLst>
          </p:cNvPr>
          <p:cNvSpPr>
            <a:spLocks noGrp="1"/>
          </p:cNvSpPr>
          <p:nvPr>
            <p:ph type="title"/>
          </p:nvPr>
        </p:nvSpPr>
        <p:spPr/>
        <p:txBody>
          <a:bodyPr>
            <a:noAutofit/>
          </a:bodyPr>
          <a:lstStyle/>
          <a:p>
            <a:pPr algn="l"/>
            <a:r>
              <a:rPr lang="en-US" sz="1400" b="1" i="0" dirty="0">
                <a:solidFill>
                  <a:schemeClr val="tx1"/>
                </a:solidFill>
                <a:effectLst/>
                <a:latin typeface="Söhne"/>
              </a:rPr>
              <a:t>Channel Efficiency:</a:t>
            </a:r>
            <a:br>
              <a:rPr lang="en-US" sz="1400" b="0" i="0" dirty="0">
                <a:solidFill>
                  <a:srgbClr val="F9F9F9"/>
                </a:solidFill>
                <a:effectLst/>
                <a:latin typeface="Söhne"/>
              </a:rPr>
            </a:br>
            <a:r>
              <a:rPr lang="en-US" sz="1400" b="0" i="0" dirty="0">
                <a:solidFill>
                  <a:srgbClr val="F9F9F9"/>
                </a:solidFill>
                <a:effectLst/>
                <a:highlight>
                  <a:srgbClr val="808080"/>
                </a:highlight>
                <a:latin typeface="Söhne"/>
              </a:rPr>
              <a:t>Mail </a:t>
            </a:r>
            <a:r>
              <a:rPr lang="en-US" sz="1400" b="0" i="0" dirty="0">
                <a:solidFill>
                  <a:srgbClr val="F9F9F9"/>
                </a:solidFill>
                <a:effectLst/>
                <a:latin typeface="Söhne"/>
              </a:rPr>
              <a:t>has the </a:t>
            </a:r>
            <a:r>
              <a:rPr lang="en-US" sz="1400" b="0" i="0" dirty="0">
                <a:solidFill>
                  <a:srgbClr val="F9F9F9"/>
                </a:solidFill>
                <a:effectLst/>
                <a:highlight>
                  <a:srgbClr val="808080"/>
                </a:highlight>
                <a:latin typeface="Söhne"/>
              </a:rPr>
              <a:t>highest resolution time</a:t>
            </a:r>
            <a:r>
              <a:rPr lang="en-US" sz="1400" b="0" i="0" dirty="0">
                <a:solidFill>
                  <a:srgbClr val="F9F9F9"/>
                </a:solidFill>
                <a:effectLst/>
                <a:latin typeface="Söhne"/>
              </a:rPr>
              <a:t>, indicating it may be less efficient than other channels.</a:t>
            </a:r>
            <a:br>
              <a:rPr lang="en-US" sz="1400" b="0" i="0" dirty="0">
                <a:solidFill>
                  <a:srgbClr val="F9F9F9"/>
                </a:solidFill>
                <a:effectLst/>
                <a:latin typeface="Söhne"/>
              </a:rPr>
            </a:br>
            <a:br>
              <a:rPr lang="en-US" sz="1400" b="0" i="0" dirty="0">
                <a:solidFill>
                  <a:srgbClr val="F9F9F9"/>
                </a:solidFill>
                <a:effectLst/>
                <a:latin typeface="Söhne"/>
              </a:rPr>
            </a:br>
            <a:r>
              <a:rPr lang="en-US" sz="1400" b="1" i="0" dirty="0">
                <a:solidFill>
                  <a:schemeClr val="tx1"/>
                </a:solidFill>
                <a:effectLst/>
                <a:latin typeface="Söhne"/>
              </a:rPr>
              <a:t>Wait Time Concerns:</a:t>
            </a:r>
            <a:br>
              <a:rPr lang="en-US" sz="1400" b="0" i="0" dirty="0">
                <a:solidFill>
                  <a:srgbClr val="F9F9F9"/>
                </a:solidFill>
                <a:effectLst/>
                <a:latin typeface="Söhne"/>
              </a:rPr>
            </a:br>
            <a:r>
              <a:rPr lang="en-US" sz="1400" b="0" i="0" dirty="0">
                <a:solidFill>
                  <a:srgbClr val="F9F9F9"/>
                </a:solidFill>
                <a:effectLst/>
                <a:highlight>
                  <a:srgbClr val="808080"/>
                </a:highlight>
                <a:latin typeface="Söhne"/>
              </a:rPr>
              <a:t>Closed Ticket and Mail</a:t>
            </a:r>
            <a:r>
              <a:rPr lang="en-US" sz="1400" b="0" i="0" dirty="0">
                <a:solidFill>
                  <a:srgbClr val="F9F9F9"/>
                </a:solidFill>
                <a:effectLst/>
                <a:latin typeface="Söhne"/>
              </a:rPr>
              <a:t> channels have the highest average wait times, suggesting slower processing.</a:t>
            </a:r>
            <a:br>
              <a:rPr lang="en-US" sz="1400" b="0" i="0" dirty="0">
                <a:solidFill>
                  <a:srgbClr val="F9F9F9"/>
                </a:solidFill>
                <a:effectLst/>
                <a:latin typeface="Söhne"/>
              </a:rPr>
            </a:br>
            <a:br>
              <a:rPr lang="en-US" sz="1400" b="0" i="0" dirty="0">
                <a:solidFill>
                  <a:srgbClr val="F9F9F9"/>
                </a:solidFill>
                <a:effectLst/>
                <a:latin typeface="Söhne"/>
              </a:rPr>
            </a:br>
            <a:r>
              <a:rPr lang="en-US" sz="1400" b="1" i="0" dirty="0">
                <a:solidFill>
                  <a:schemeClr val="tx1"/>
                </a:solidFill>
                <a:effectLst/>
                <a:latin typeface="Söhne"/>
              </a:rPr>
              <a:t>Reopen Likelihood:</a:t>
            </a:r>
            <a:br>
              <a:rPr lang="en-US" sz="1400" b="0" i="0" dirty="0">
                <a:solidFill>
                  <a:srgbClr val="F9F9F9"/>
                </a:solidFill>
                <a:effectLst/>
                <a:latin typeface="Söhne"/>
              </a:rPr>
            </a:br>
            <a:r>
              <a:rPr lang="en-US" sz="1400" b="0" i="0" dirty="0">
                <a:solidFill>
                  <a:srgbClr val="F9F9F9"/>
                </a:solidFill>
                <a:effectLst/>
                <a:highlight>
                  <a:srgbClr val="808080"/>
                </a:highlight>
                <a:latin typeface="Söhne"/>
              </a:rPr>
              <a:t>Closed Ticket </a:t>
            </a:r>
            <a:r>
              <a:rPr lang="en-US" sz="1400" b="0" i="0" dirty="0">
                <a:solidFill>
                  <a:srgbClr val="F9F9F9"/>
                </a:solidFill>
                <a:effectLst/>
                <a:latin typeface="Söhne"/>
              </a:rPr>
              <a:t>channel has the highest reopen rate, pointing to possible issues with initial resolution.</a:t>
            </a:r>
            <a:br>
              <a:rPr lang="en-US" sz="1400" b="0" i="0" dirty="0">
                <a:solidFill>
                  <a:srgbClr val="F9F9F9"/>
                </a:solidFill>
                <a:effectLst/>
                <a:latin typeface="Söhne"/>
              </a:rPr>
            </a:br>
            <a:br>
              <a:rPr lang="en-US" sz="1400" b="0" i="0" dirty="0">
                <a:solidFill>
                  <a:srgbClr val="F9F9F9"/>
                </a:solidFill>
                <a:effectLst/>
                <a:latin typeface="Söhne"/>
              </a:rPr>
            </a:br>
            <a:r>
              <a:rPr lang="en-US" sz="1400" b="1" i="0" dirty="0">
                <a:solidFill>
                  <a:schemeClr val="tx1"/>
                </a:solidFill>
                <a:effectLst/>
                <a:latin typeface="Söhne"/>
              </a:rPr>
              <a:t>Volume of Interactions:</a:t>
            </a:r>
            <a:br>
              <a:rPr lang="en-US" sz="1400" b="0" i="0" dirty="0">
                <a:solidFill>
                  <a:srgbClr val="F9F9F9"/>
                </a:solidFill>
                <a:effectLst/>
                <a:latin typeface="Söhne"/>
              </a:rPr>
            </a:br>
            <a:r>
              <a:rPr lang="en-US" sz="1400" b="0" i="0" dirty="0">
                <a:solidFill>
                  <a:srgbClr val="F9F9F9"/>
                </a:solidFill>
                <a:effectLst/>
                <a:highlight>
                  <a:srgbClr val="808080"/>
                </a:highlight>
                <a:latin typeface="Söhne"/>
              </a:rPr>
              <a:t>Mail </a:t>
            </a:r>
            <a:r>
              <a:rPr lang="en-US" sz="1400" b="0" i="0" dirty="0">
                <a:solidFill>
                  <a:srgbClr val="F9F9F9"/>
                </a:solidFill>
                <a:effectLst/>
                <a:latin typeface="Söhne"/>
              </a:rPr>
              <a:t>leads in the number of replies, which could imply either more complex issues or less effective communication.</a:t>
            </a:r>
            <a:br>
              <a:rPr lang="en-US" sz="1400" b="0" i="0" dirty="0">
                <a:solidFill>
                  <a:srgbClr val="F9F9F9"/>
                </a:solidFill>
                <a:effectLst/>
                <a:latin typeface="Söhne"/>
              </a:rPr>
            </a:br>
            <a:br>
              <a:rPr lang="en-US" sz="1400" b="0" i="0" dirty="0">
                <a:solidFill>
                  <a:srgbClr val="F9F9F9"/>
                </a:solidFill>
                <a:effectLst/>
                <a:latin typeface="Söhne"/>
              </a:rPr>
            </a:br>
            <a:r>
              <a:rPr lang="en-US" sz="1400" b="1" i="0" dirty="0">
                <a:solidFill>
                  <a:schemeClr val="tx1"/>
                </a:solidFill>
                <a:effectLst/>
                <a:latin typeface="Söhne"/>
              </a:rPr>
              <a:t>Response Promptness:</a:t>
            </a:r>
            <a:br>
              <a:rPr lang="en-US" sz="1400" b="0" i="0" dirty="0">
                <a:solidFill>
                  <a:srgbClr val="F9F9F9"/>
                </a:solidFill>
                <a:effectLst/>
                <a:latin typeface="Söhne"/>
              </a:rPr>
            </a:br>
            <a:r>
              <a:rPr lang="en-US" sz="1400" b="0" i="0" dirty="0">
                <a:solidFill>
                  <a:srgbClr val="F9F9F9"/>
                </a:solidFill>
                <a:effectLst/>
                <a:highlight>
                  <a:srgbClr val="808080"/>
                </a:highlight>
                <a:latin typeface="Söhne"/>
              </a:rPr>
              <a:t>Internal Communication</a:t>
            </a:r>
            <a:r>
              <a:rPr lang="en-US" sz="1400" b="0" i="0" dirty="0">
                <a:solidFill>
                  <a:srgbClr val="F9F9F9"/>
                </a:solidFill>
                <a:effectLst/>
                <a:latin typeface="Söhne"/>
              </a:rPr>
              <a:t> has the quickest average first reply time, indicating faster initial engagement.</a:t>
            </a:r>
          </a:p>
        </p:txBody>
      </p:sp>
      <p:pic>
        <p:nvPicPr>
          <p:cNvPr id="7" name="Picture 6">
            <a:extLst>
              <a:ext uri="{FF2B5EF4-FFF2-40B4-BE49-F238E27FC236}">
                <a16:creationId xmlns:a16="http://schemas.microsoft.com/office/drawing/2014/main" id="{F432ACCF-168A-020A-25E6-DD0C1A86764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511499" y="1553840"/>
            <a:ext cx="8208553" cy="4638523"/>
          </a:xfrm>
          <a:prstGeom prst="rect">
            <a:avLst/>
          </a:prstGeom>
        </p:spPr>
      </p:pic>
      <p:sp>
        <p:nvSpPr>
          <p:cNvPr id="9" name="Rectangle: Rounded Corners 8">
            <a:extLst>
              <a:ext uri="{FF2B5EF4-FFF2-40B4-BE49-F238E27FC236}">
                <a16:creationId xmlns:a16="http://schemas.microsoft.com/office/drawing/2014/main" id="{2E71DAB5-D739-D5A9-B71E-DCEA0AB644FC}"/>
              </a:ext>
            </a:extLst>
          </p:cNvPr>
          <p:cNvSpPr/>
          <p:nvPr/>
        </p:nvSpPr>
        <p:spPr>
          <a:xfrm>
            <a:off x="3578942" y="245806"/>
            <a:ext cx="8023123" cy="865239"/>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8F945637-3EE1-F7DC-7B8F-913642E8CA40}"/>
              </a:ext>
            </a:extLst>
          </p:cNvPr>
          <p:cNvSpPr txBox="1"/>
          <p:nvPr/>
        </p:nvSpPr>
        <p:spPr>
          <a:xfrm>
            <a:off x="3644080" y="362946"/>
            <a:ext cx="7892845" cy="646331"/>
          </a:xfrm>
          <a:prstGeom prst="rect">
            <a:avLst/>
          </a:prstGeom>
          <a:noFill/>
        </p:spPr>
        <p:txBody>
          <a:bodyPr wrap="square">
            <a:spAutoFit/>
          </a:bodyPr>
          <a:lstStyle/>
          <a:p>
            <a:r>
              <a:rPr lang="en-US" dirty="0">
                <a:highlight>
                  <a:srgbClr val="00FFFF"/>
                </a:highlight>
              </a:rPr>
              <a:t>Mail</a:t>
            </a:r>
            <a:r>
              <a:rPr lang="en-US" dirty="0"/>
              <a:t> is the primary communication channel but is marked by </a:t>
            </a:r>
            <a:r>
              <a:rPr lang="en-US" dirty="0">
                <a:highlight>
                  <a:srgbClr val="00FFFF"/>
                </a:highlight>
              </a:rPr>
              <a:t>longer resolution times</a:t>
            </a:r>
            <a:r>
              <a:rPr lang="en-US" dirty="0"/>
              <a:t> and a significant number of </a:t>
            </a:r>
            <a:r>
              <a:rPr lang="en-US" dirty="0">
                <a:highlight>
                  <a:srgbClr val="00FFFF"/>
                </a:highlight>
              </a:rPr>
              <a:t>replies</a:t>
            </a:r>
            <a:endParaRPr lang="en-IN" dirty="0"/>
          </a:p>
        </p:txBody>
      </p:sp>
    </p:spTree>
    <p:extLst>
      <p:ext uri="{BB962C8B-B14F-4D97-AF65-F5344CB8AC3E}">
        <p14:creationId xmlns:p14="http://schemas.microsoft.com/office/powerpoint/2010/main" val="1204466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52238-7E0D-0FC5-77E9-5D35262B1113}"/>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5628A587-FD88-E2D0-2F25-6E3E71227532}"/>
              </a:ext>
            </a:extLst>
          </p:cNvPr>
          <p:cNvSpPr>
            <a:spLocks noGrp="1"/>
          </p:cNvSpPr>
          <p:nvPr>
            <p:ph idx="1"/>
          </p:nvPr>
        </p:nvSpPr>
        <p:spPr/>
        <p:txBody>
          <a:bodyPr/>
          <a:lstStyle/>
          <a:p>
            <a:r>
              <a:rPr lang="en-US" dirty="0"/>
              <a:t>The primary objective is to analyze and optimize the performance of Plum's Customer Success Team across various dimensions – including group performance, ticket prioritization, and communication channel effectiveness – to enhance overall efficiency, reduce resolution times, and improve customer satisfaction.</a:t>
            </a:r>
            <a:endParaRPr lang="en-IN" dirty="0"/>
          </a:p>
        </p:txBody>
      </p:sp>
    </p:spTree>
    <p:extLst>
      <p:ext uri="{BB962C8B-B14F-4D97-AF65-F5344CB8AC3E}">
        <p14:creationId xmlns:p14="http://schemas.microsoft.com/office/powerpoint/2010/main" val="7689004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D2F65C-C446-4FCB-6F01-E52863F3D2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50B385-B30D-291C-9347-1C124819E0A2}"/>
              </a:ext>
            </a:extLst>
          </p:cNvPr>
          <p:cNvSpPr>
            <a:spLocks noGrp="1"/>
          </p:cNvSpPr>
          <p:nvPr>
            <p:ph type="ctrTitle"/>
          </p:nvPr>
        </p:nvSpPr>
        <p:spPr/>
        <p:txBody>
          <a:bodyPr>
            <a:normAutofit/>
          </a:bodyPr>
          <a:lstStyle/>
          <a:p>
            <a:r>
              <a:rPr lang="en-IN" dirty="0"/>
              <a:t>Satisfaction</a:t>
            </a:r>
            <a:br>
              <a:rPr lang="en-IN" dirty="0"/>
            </a:br>
            <a:r>
              <a:rPr lang="en-IN" dirty="0"/>
              <a:t>Score</a:t>
            </a:r>
            <a:br>
              <a:rPr lang="en-IN" dirty="0"/>
            </a:br>
            <a:r>
              <a:rPr lang="en-IN" dirty="0"/>
              <a:t>Analysis</a:t>
            </a:r>
          </a:p>
        </p:txBody>
      </p:sp>
      <p:sp>
        <p:nvSpPr>
          <p:cNvPr id="3" name="Subtitle 2">
            <a:extLst>
              <a:ext uri="{FF2B5EF4-FFF2-40B4-BE49-F238E27FC236}">
                <a16:creationId xmlns:a16="http://schemas.microsoft.com/office/drawing/2014/main" id="{6B6BF7D9-1DB9-BAE6-9A9B-5C59C8AF6975}"/>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7460712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838A63-1994-DACF-5E0B-3A0DFAF21A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BC7B5C-EA2A-8589-7B8A-88C18CBD02CB}"/>
              </a:ext>
            </a:extLst>
          </p:cNvPr>
          <p:cNvSpPr>
            <a:spLocks noGrp="1"/>
          </p:cNvSpPr>
          <p:nvPr>
            <p:ph type="title"/>
          </p:nvPr>
        </p:nvSpPr>
        <p:spPr/>
        <p:txBody>
          <a:bodyPr>
            <a:normAutofit fontScale="90000"/>
          </a:bodyPr>
          <a:lstStyle/>
          <a:p>
            <a:pPr algn="l"/>
            <a:r>
              <a:rPr lang="en-US" sz="1400" b="1" i="0" dirty="0">
                <a:solidFill>
                  <a:schemeClr val="tx1"/>
                </a:solidFill>
                <a:effectLst/>
                <a:latin typeface="Söhne"/>
              </a:rPr>
              <a:t>High Reopen Rates:</a:t>
            </a:r>
            <a:br>
              <a:rPr lang="en-US" sz="1400" b="0" i="0" dirty="0">
                <a:solidFill>
                  <a:srgbClr val="F9F9F9"/>
                </a:solidFill>
                <a:effectLst/>
                <a:latin typeface="Söhne"/>
              </a:rPr>
            </a:br>
            <a:r>
              <a:rPr lang="en-US" sz="1400" b="0" i="0" dirty="0">
                <a:solidFill>
                  <a:srgbClr val="F9F9F9"/>
                </a:solidFill>
                <a:effectLst/>
                <a:latin typeface="Söhne"/>
              </a:rPr>
              <a:t>The highest satisfaction score (5) and the lowest (1) both show higher than average reopen rates, indicating potential issues with resolving tickets to satisfaction.</a:t>
            </a:r>
            <a:br>
              <a:rPr lang="en-US" sz="1400" b="0" i="0" dirty="0">
                <a:solidFill>
                  <a:srgbClr val="F9F9F9"/>
                </a:solidFill>
                <a:effectLst/>
                <a:latin typeface="Söhne"/>
              </a:rPr>
            </a:br>
            <a:br>
              <a:rPr lang="en-US" sz="1400" b="0" i="0" dirty="0">
                <a:solidFill>
                  <a:srgbClr val="F9F9F9"/>
                </a:solidFill>
                <a:effectLst/>
                <a:latin typeface="Söhne"/>
              </a:rPr>
            </a:br>
            <a:r>
              <a:rPr lang="en-US" sz="1400" b="1" i="0" dirty="0">
                <a:solidFill>
                  <a:schemeClr val="tx1"/>
                </a:solidFill>
                <a:effectLst/>
                <a:latin typeface="Söhne"/>
              </a:rPr>
              <a:t>Satisfaction and Resolution:</a:t>
            </a:r>
            <a:br>
              <a:rPr lang="en-US" sz="1400" b="0" i="0" dirty="0">
                <a:solidFill>
                  <a:srgbClr val="F9F9F9"/>
                </a:solidFill>
                <a:effectLst/>
                <a:latin typeface="Söhne"/>
              </a:rPr>
            </a:br>
            <a:r>
              <a:rPr lang="en-US" sz="1400" b="0" i="0" dirty="0">
                <a:solidFill>
                  <a:srgbClr val="F9F9F9"/>
                </a:solidFill>
                <a:effectLst/>
                <a:latin typeface="Söhne"/>
              </a:rPr>
              <a:t>Tickets with a satisfaction score offered show a low reopen rate, suggesting effective resolution.</a:t>
            </a:r>
            <a:br>
              <a:rPr lang="en-US" sz="1400" b="0" i="0" dirty="0">
                <a:solidFill>
                  <a:srgbClr val="F9F9F9"/>
                </a:solidFill>
                <a:effectLst/>
                <a:latin typeface="Söhne"/>
              </a:rPr>
            </a:br>
            <a:br>
              <a:rPr lang="en-US" sz="1400" b="0" i="0" dirty="0">
                <a:solidFill>
                  <a:srgbClr val="F9F9F9"/>
                </a:solidFill>
                <a:effectLst/>
                <a:latin typeface="Söhne"/>
              </a:rPr>
            </a:br>
            <a:r>
              <a:rPr lang="en-US" sz="1400" b="1" i="0" dirty="0">
                <a:solidFill>
                  <a:schemeClr val="tx1"/>
                </a:solidFill>
                <a:effectLst/>
                <a:latin typeface="Söhne"/>
              </a:rPr>
              <a:t>Unassigned Ticket Control:</a:t>
            </a:r>
            <a:br>
              <a:rPr lang="en-US" sz="1400" b="0" i="0" dirty="0">
                <a:solidFill>
                  <a:srgbClr val="F9F9F9"/>
                </a:solidFill>
                <a:effectLst/>
                <a:latin typeface="Söhne"/>
              </a:rPr>
            </a:br>
            <a:r>
              <a:rPr lang="en-US" sz="1400" b="0" i="0" dirty="0">
                <a:solidFill>
                  <a:srgbClr val="F9F9F9"/>
                </a:solidFill>
                <a:effectLst/>
                <a:latin typeface="Söhne"/>
              </a:rPr>
              <a:t>Across all satisfaction scores, there are very few unassigned tickets, indicating efficient initial assignment.</a:t>
            </a:r>
            <a:br>
              <a:rPr lang="en-US" sz="1400" b="0" i="0" dirty="0">
                <a:solidFill>
                  <a:srgbClr val="F9F9F9"/>
                </a:solidFill>
                <a:effectLst/>
                <a:latin typeface="Söhne"/>
              </a:rPr>
            </a:br>
            <a:br>
              <a:rPr lang="en-US" sz="1400" b="0" i="0" dirty="0">
                <a:solidFill>
                  <a:srgbClr val="F9F9F9"/>
                </a:solidFill>
                <a:effectLst/>
                <a:latin typeface="Söhne"/>
              </a:rPr>
            </a:br>
            <a:r>
              <a:rPr lang="en-US" sz="1400" b="1" i="0" dirty="0">
                <a:solidFill>
                  <a:schemeClr val="tx1"/>
                </a:solidFill>
                <a:effectLst/>
                <a:latin typeface="Söhne"/>
              </a:rPr>
              <a:t>Pending Ticket Challenges:</a:t>
            </a:r>
            <a:br>
              <a:rPr lang="en-US" sz="1400" b="0" i="0" dirty="0">
                <a:solidFill>
                  <a:srgbClr val="F9F9F9"/>
                </a:solidFill>
                <a:effectLst/>
                <a:latin typeface="Söhne"/>
              </a:rPr>
            </a:br>
            <a:r>
              <a:rPr lang="en-US" sz="1400" b="0" i="0" dirty="0">
                <a:solidFill>
                  <a:srgbClr val="F9F9F9"/>
                </a:solidFill>
                <a:effectLst/>
                <a:latin typeface="Söhne"/>
              </a:rPr>
              <a:t>A significant number of tickets without a satisfaction score remain pending, highlighting a potential area for process improvement.</a:t>
            </a:r>
            <a:br>
              <a:rPr lang="en-US" sz="1400" b="0" i="0" dirty="0">
                <a:solidFill>
                  <a:srgbClr val="F9F9F9"/>
                </a:solidFill>
                <a:effectLst/>
                <a:latin typeface="Söhne"/>
              </a:rPr>
            </a:br>
            <a:br>
              <a:rPr lang="en-US" sz="1400" b="0" i="0" dirty="0">
                <a:solidFill>
                  <a:srgbClr val="F9F9F9"/>
                </a:solidFill>
                <a:effectLst/>
                <a:latin typeface="Söhne"/>
              </a:rPr>
            </a:br>
            <a:r>
              <a:rPr lang="en-US" sz="1400" b="1" i="0" dirty="0">
                <a:solidFill>
                  <a:schemeClr val="tx1"/>
                </a:solidFill>
                <a:effectLst/>
                <a:latin typeface="Söhne"/>
              </a:rPr>
              <a:t>Effective Closure:</a:t>
            </a:r>
            <a:br>
              <a:rPr lang="en-US" sz="1400" b="0" i="0" dirty="0">
                <a:solidFill>
                  <a:srgbClr val="F9F9F9"/>
                </a:solidFill>
                <a:effectLst/>
                <a:latin typeface="Söhne"/>
              </a:rPr>
            </a:br>
            <a:r>
              <a:rPr lang="en-US" sz="1400" b="0" i="0" dirty="0">
                <a:solidFill>
                  <a:srgbClr val="F9F9F9"/>
                </a:solidFill>
                <a:effectLst/>
                <a:latin typeface="Söhne"/>
              </a:rPr>
              <a:t>For tickets with satisfaction scores from 2 to 5 and those with an offer made, there are zero pending tickets, indicating successful resolution.</a:t>
            </a:r>
          </a:p>
        </p:txBody>
      </p:sp>
      <p:pic>
        <p:nvPicPr>
          <p:cNvPr id="4" name="Picture 3">
            <a:extLst>
              <a:ext uri="{FF2B5EF4-FFF2-40B4-BE49-F238E27FC236}">
                <a16:creationId xmlns:a16="http://schemas.microsoft.com/office/drawing/2014/main" id="{918FA0E4-CB43-C5D2-4C88-B918572F1E87}"/>
              </a:ext>
            </a:extLst>
          </p:cNvPr>
          <p:cNvPicPr>
            <a:picLocks noChangeAspect="1"/>
          </p:cNvPicPr>
          <p:nvPr/>
        </p:nvPicPr>
        <p:blipFill rotWithShape="1">
          <a:blip r:embed="rId2">
            <a:extLst>
              <a:ext uri="{28A0092B-C50C-407E-A947-70E740481C1C}">
                <a14:useLocalDpi xmlns:a14="http://schemas.microsoft.com/office/drawing/2010/main" val="0"/>
              </a:ext>
            </a:extLst>
          </a:blip>
          <a:srcRect t="-3117" b="1553"/>
          <a:stretch/>
        </p:blipFill>
        <p:spPr>
          <a:xfrm>
            <a:off x="3594903" y="3746542"/>
            <a:ext cx="7604040" cy="2992181"/>
          </a:xfrm>
          <a:prstGeom prst="rect">
            <a:avLst/>
          </a:prstGeom>
          <a:ln w="19050">
            <a:solidFill>
              <a:schemeClr val="tx1"/>
            </a:solidFill>
          </a:ln>
        </p:spPr>
      </p:pic>
      <p:pic>
        <p:nvPicPr>
          <p:cNvPr id="10" name="Picture 9">
            <a:extLst>
              <a:ext uri="{FF2B5EF4-FFF2-40B4-BE49-F238E27FC236}">
                <a16:creationId xmlns:a16="http://schemas.microsoft.com/office/drawing/2014/main" id="{781841F7-E0B6-4FF3-2A24-FE6441ABACBD}"/>
              </a:ext>
            </a:extLst>
          </p:cNvPr>
          <p:cNvPicPr>
            <a:picLocks noChangeAspect="1"/>
          </p:cNvPicPr>
          <p:nvPr/>
        </p:nvPicPr>
        <p:blipFill rotWithShape="1">
          <a:blip r:embed="rId3">
            <a:extLst>
              <a:ext uri="{28A0092B-C50C-407E-A947-70E740481C1C}">
                <a14:useLocalDpi xmlns:a14="http://schemas.microsoft.com/office/drawing/2010/main" val="0"/>
              </a:ext>
            </a:extLst>
          </a:blip>
          <a:srcRect t="331" b="62"/>
          <a:stretch/>
        </p:blipFill>
        <p:spPr>
          <a:xfrm>
            <a:off x="3594903" y="284963"/>
            <a:ext cx="7604040" cy="3357696"/>
          </a:xfrm>
          <a:prstGeom prst="rect">
            <a:avLst/>
          </a:prstGeom>
          <a:ln w="19050">
            <a:solidFill>
              <a:schemeClr val="tx1"/>
            </a:solidFill>
          </a:ln>
        </p:spPr>
      </p:pic>
      <p:sp>
        <p:nvSpPr>
          <p:cNvPr id="8" name="TextBox 7">
            <a:extLst>
              <a:ext uri="{FF2B5EF4-FFF2-40B4-BE49-F238E27FC236}">
                <a16:creationId xmlns:a16="http://schemas.microsoft.com/office/drawing/2014/main" id="{AD42C6B3-137E-B2CB-5E3A-4A4AABF8A8BD}"/>
              </a:ext>
            </a:extLst>
          </p:cNvPr>
          <p:cNvSpPr txBox="1"/>
          <p:nvPr/>
        </p:nvSpPr>
        <p:spPr>
          <a:xfrm>
            <a:off x="5898869" y="1779145"/>
            <a:ext cx="4286865" cy="369332"/>
          </a:xfrm>
          <a:prstGeom prst="rect">
            <a:avLst/>
          </a:prstGeom>
          <a:noFill/>
        </p:spPr>
        <p:txBody>
          <a:bodyPr wrap="square" rtlCol="0">
            <a:spAutoFit/>
          </a:bodyPr>
          <a:lstStyle/>
          <a:p>
            <a:r>
              <a:rPr lang="en-IN" u="sng" dirty="0">
                <a:solidFill>
                  <a:srgbClr val="FF0000"/>
                </a:solidFill>
              </a:rPr>
              <a:t>Satisfaction Score Analysis by Time</a:t>
            </a:r>
          </a:p>
        </p:txBody>
      </p:sp>
      <p:sp>
        <p:nvSpPr>
          <p:cNvPr id="9" name="TextBox 8">
            <a:extLst>
              <a:ext uri="{FF2B5EF4-FFF2-40B4-BE49-F238E27FC236}">
                <a16:creationId xmlns:a16="http://schemas.microsoft.com/office/drawing/2014/main" id="{3FBBBA63-9AC8-73FD-8B13-44FC5BCC94D1}"/>
              </a:ext>
            </a:extLst>
          </p:cNvPr>
          <p:cNvSpPr txBox="1"/>
          <p:nvPr/>
        </p:nvSpPr>
        <p:spPr>
          <a:xfrm>
            <a:off x="6096000" y="5136841"/>
            <a:ext cx="4286865" cy="369332"/>
          </a:xfrm>
          <a:prstGeom prst="rect">
            <a:avLst/>
          </a:prstGeom>
          <a:noFill/>
        </p:spPr>
        <p:txBody>
          <a:bodyPr wrap="square" rtlCol="0">
            <a:spAutoFit/>
          </a:bodyPr>
          <a:lstStyle/>
          <a:p>
            <a:r>
              <a:rPr lang="en-IN" u="sng" dirty="0">
                <a:solidFill>
                  <a:srgbClr val="FF0000"/>
                </a:solidFill>
              </a:rPr>
              <a:t>Satisfaction Score Analysis by Ticket Count</a:t>
            </a:r>
          </a:p>
        </p:txBody>
      </p:sp>
    </p:spTree>
    <p:extLst>
      <p:ext uri="{BB962C8B-B14F-4D97-AF65-F5344CB8AC3E}">
        <p14:creationId xmlns:p14="http://schemas.microsoft.com/office/powerpoint/2010/main" val="11082406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BBD7B0-8F7E-E626-E0C7-14D62C2A8D5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4779D3B-B221-2B23-3DA0-9740CFFBEA25}"/>
              </a:ext>
            </a:extLst>
          </p:cNvPr>
          <p:cNvSpPr>
            <a:spLocks noGrp="1"/>
          </p:cNvSpPr>
          <p:nvPr>
            <p:ph type="title"/>
          </p:nvPr>
        </p:nvSpPr>
        <p:spPr/>
        <p:txBody>
          <a:bodyPr>
            <a:noAutofit/>
          </a:bodyPr>
          <a:lstStyle/>
          <a:p>
            <a:pPr algn="l"/>
            <a:r>
              <a:rPr lang="en-US" sz="1400" b="1" i="0" dirty="0">
                <a:solidFill>
                  <a:schemeClr val="tx1"/>
                </a:solidFill>
                <a:effectLst/>
                <a:latin typeface="Söhne"/>
              </a:rPr>
              <a:t>Satisfaction vs. Resolution:</a:t>
            </a:r>
            <a:br>
              <a:rPr lang="en-US" sz="1400" b="0" i="0" dirty="0">
                <a:solidFill>
                  <a:srgbClr val="F9F9F9"/>
                </a:solidFill>
                <a:effectLst/>
                <a:latin typeface="Söhne"/>
              </a:rPr>
            </a:br>
            <a:r>
              <a:rPr lang="en-US" sz="1400" b="0" i="0" dirty="0">
                <a:solidFill>
                  <a:srgbClr val="F9F9F9"/>
                </a:solidFill>
                <a:effectLst/>
                <a:latin typeface="Söhne"/>
              </a:rPr>
              <a:t>The </a:t>
            </a:r>
            <a:r>
              <a:rPr lang="en-US" sz="1400" b="0" i="0" dirty="0">
                <a:solidFill>
                  <a:srgbClr val="F9F9F9"/>
                </a:solidFill>
                <a:effectLst/>
                <a:highlight>
                  <a:srgbClr val="808080"/>
                </a:highlight>
                <a:latin typeface="Söhne"/>
              </a:rPr>
              <a:t>highest</a:t>
            </a:r>
            <a:r>
              <a:rPr lang="en-US" sz="1400" b="0" i="0" dirty="0">
                <a:solidFill>
                  <a:srgbClr val="F9F9F9"/>
                </a:solidFill>
                <a:effectLst/>
                <a:latin typeface="Söhne"/>
              </a:rPr>
              <a:t> average </a:t>
            </a:r>
            <a:r>
              <a:rPr lang="en-US" sz="1400" b="0" i="0" dirty="0">
                <a:solidFill>
                  <a:srgbClr val="F9F9F9"/>
                </a:solidFill>
                <a:effectLst/>
                <a:highlight>
                  <a:srgbClr val="808080"/>
                </a:highlight>
                <a:latin typeface="Söhne"/>
              </a:rPr>
              <a:t>resolution time </a:t>
            </a:r>
            <a:r>
              <a:rPr lang="en-US" sz="1400" b="0" i="0" dirty="0">
                <a:solidFill>
                  <a:srgbClr val="F9F9F9"/>
                </a:solidFill>
                <a:effectLst/>
                <a:latin typeface="Söhne"/>
              </a:rPr>
              <a:t>correlates with the </a:t>
            </a:r>
            <a:r>
              <a:rPr lang="en-US" sz="1400" b="0" i="0" dirty="0">
                <a:solidFill>
                  <a:srgbClr val="F9F9F9"/>
                </a:solidFill>
                <a:effectLst/>
                <a:highlight>
                  <a:srgbClr val="808080"/>
                </a:highlight>
                <a:latin typeface="Söhne"/>
              </a:rPr>
              <a:t>lowest satisfaction </a:t>
            </a:r>
            <a:r>
              <a:rPr lang="en-US" sz="1400" b="0" i="0" dirty="0">
                <a:solidFill>
                  <a:srgbClr val="F9F9F9"/>
                </a:solidFill>
                <a:effectLst/>
                <a:latin typeface="Söhne"/>
              </a:rPr>
              <a:t>score.</a:t>
            </a:r>
            <a:br>
              <a:rPr lang="en-US" sz="1400" b="0" i="0" dirty="0">
                <a:solidFill>
                  <a:srgbClr val="F9F9F9"/>
                </a:solidFill>
                <a:effectLst/>
                <a:latin typeface="Söhne"/>
              </a:rPr>
            </a:br>
            <a:br>
              <a:rPr lang="en-US" sz="1400" b="0" i="0" dirty="0">
                <a:solidFill>
                  <a:srgbClr val="F9F9F9"/>
                </a:solidFill>
                <a:effectLst/>
                <a:latin typeface="Söhne"/>
              </a:rPr>
            </a:br>
            <a:r>
              <a:rPr lang="en-US" sz="1400" b="1" i="0" dirty="0">
                <a:solidFill>
                  <a:schemeClr val="tx1"/>
                </a:solidFill>
                <a:effectLst/>
                <a:latin typeface="Söhne"/>
              </a:rPr>
              <a:t>Waiting Time Impact:</a:t>
            </a:r>
            <a:br>
              <a:rPr lang="en-US" sz="1400" b="0" i="0" dirty="0">
                <a:solidFill>
                  <a:srgbClr val="F9F9F9"/>
                </a:solidFill>
                <a:effectLst/>
                <a:latin typeface="Söhne"/>
              </a:rPr>
            </a:br>
            <a:r>
              <a:rPr lang="en-US" sz="1400" b="0" i="0" dirty="0">
                <a:solidFill>
                  <a:srgbClr val="F9F9F9"/>
                </a:solidFill>
                <a:effectLst/>
                <a:latin typeface="Söhne"/>
              </a:rPr>
              <a:t>Customers with the </a:t>
            </a:r>
            <a:r>
              <a:rPr lang="en-US" sz="1400" b="0" i="0" dirty="0">
                <a:solidFill>
                  <a:srgbClr val="F9F9F9"/>
                </a:solidFill>
                <a:effectLst/>
                <a:highlight>
                  <a:srgbClr val="808080"/>
                </a:highlight>
                <a:latin typeface="Söhne"/>
              </a:rPr>
              <a:t>lowest satisfaction </a:t>
            </a:r>
            <a:r>
              <a:rPr lang="en-US" sz="1400" b="0" i="0" dirty="0">
                <a:solidFill>
                  <a:srgbClr val="F9F9F9"/>
                </a:solidFill>
                <a:effectLst/>
                <a:latin typeface="Söhne"/>
              </a:rPr>
              <a:t>score experience the </a:t>
            </a:r>
            <a:r>
              <a:rPr lang="en-US" sz="1400" b="0" i="0" dirty="0">
                <a:solidFill>
                  <a:srgbClr val="F9F9F9"/>
                </a:solidFill>
                <a:effectLst/>
                <a:highlight>
                  <a:srgbClr val="808080"/>
                </a:highlight>
                <a:latin typeface="Söhne"/>
              </a:rPr>
              <a:t>longest wait </a:t>
            </a:r>
            <a:r>
              <a:rPr lang="en-US" sz="1400" b="0" i="0" dirty="0">
                <a:solidFill>
                  <a:srgbClr val="F9F9F9"/>
                </a:solidFill>
                <a:effectLst/>
                <a:latin typeface="Söhne"/>
              </a:rPr>
              <a:t>times.</a:t>
            </a:r>
            <a:br>
              <a:rPr lang="en-US" sz="1400" b="0" i="0" dirty="0">
                <a:solidFill>
                  <a:srgbClr val="F9F9F9"/>
                </a:solidFill>
                <a:effectLst/>
                <a:latin typeface="Söhne"/>
              </a:rPr>
            </a:br>
            <a:br>
              <a:rPr lang="en-US" sz="1400" b="0" i="0" dirty="0">
                <a:solidFill>
                  <a:srgbClr val="F9F9F9"/>
                </a:solidFill>
                <a:effectLst/>
                <a:latin typeface="Söhne"/>
              </a:rPr>
            </a:br>
            <a:r>
              <a:rPr lang="en-US" sz="1400" b="1" i="0" dirty="0">
                <a:solidFill>
                  <a:schemeClr val="tx1"/>
                </a:solidFill>
                <a:effectLst/>
                <a:latin typeface="Söhne"/>
              </a:rPr>
              <a:t>First Response Critical:</a:t>
            </a:r>
            <a:br>
              <a:rPr lang="en-US" sz="1400" b="0" i="0" dirty="0">
                <a:solidFill>
                  <a:srgbClr val="F9F9F9"/>
                </a:solidFill>
                <a:effectLst/>
                <a:latin typeface="Söhne"/>
              </a:rPr>
            </a:br>
            <a:r>
              <a:rPr lang="en-US" sz="1400" b="0" i="0" dirty="0">
                <a:solidFill>
                  <a:srgbClr val="F9F9F9"/>
                </a:solidFill>
                <a:effectLst/>
                <a:latin typeface="Söhne"/>
              </a:rPr>
              <a:t>The average first reply time is highest for customers without a satisfaction score, suggesting </a:t>
            </a:r>
            <a:r>
              <a:rPr lang="en-US" sz="1400" b="0" i="0" dirty="0">
                <a:solidFill>
                  <a:srgbClr val="F9F9F9"/>
                </a:solidFill>
                <a:effectLst/>
                <a:highlight>
                  <a:srgbClr val="808080"/>
                </a:highlight>
                <a:latin typeface="Söhne"/>
              </a:rPr>
              <a:t>delays in engagement</a:t>
            </a:r>
            <a:r>
              <a:rPr lang="en-US" sz="1400" b="0" i="0" dirty="0">
                <a:solidFill>
                  <a:srgbClr val="F9F9F9"/>
                </a:solidFill>
                <a:effectLst/>
                <a:latin typeface="Söhne"/>
              </a:rPr>
              <a:t>.</a:t>
            </a:r>
            <a:br>
              <a:rPr lang="en-US" sz="1400" b="0" i="0" dirty="0">
                <a:solidFill>
                  <a:srgbClr val="F9F9F9"/>
                </a:solidFill>
                <a:effectLst/>
                <a:latin typeface="Söhne"/>
              </a:rPr>
            </a:br>
            <a:br>
              <a:rPr lang="en-US" sz="1400" b="0" i="0" dirty="0">
                <a:solidFill>
                  <a:srgbClr val="F9F9F9"/>
                </a:solidFill>
                <a:effectLst/>
                <a:latin typeface="Söhne"/>
              </a:rPr>
            </a:br>
            <a:r>
              <a:rPr lang="en-US" sz="1400" b="1" i="0" dirty="0">
                <a:solidFill>
                  <a:schemeClr val="tx1"/>
                </a:solidFill>
                <a:effectLst/>
                <a:latin typeface="Söhne"/>
              </a:rPr>
              <a:t>Reopen Rate Concerns:</a:t>
            </a:r>
            <a:br>
              <a:rPr lang="en-US" sz="1400" b="0" i="0" dirty="0">
                <a:solidFill>
                  <a:srgbClr val="F9F9F9"/>
                </a:solidFill>
                <a:effectLst/>
                <a:latin typeface="Söhne"/>
              </a:rPr>
            </a:br>
            <a:r>
              <a:rPr lang="en-US" sz="1400" b="0" i="0" dirty="0">
                <a:solidFill>
                  <a:srgbClr val="F9F9F9"/>
                </a:solidFill>
                <a:effectLst/>
                <a:highlight>
                  <a:srgbClr val="808080"/>
                </a:highlight>
                <a:latin typeface="Söhne"/>
              </a:rPr>
              <a:t>Dissatisfied</a:t>
            </a:r>
            <a:r>
              <a:rPr lang="en-US" sz="1400" b="0" i="0" dirty="0">
                <a:solidFill>
                  <a:srgbClr val="F9F9F9"/>
                </a:solidFill>
                <a:effectLst/>
                <a:latin typeface="Söhne"/>
              </a:rPr>
              <a:t> customers (score of 1) have an exceptionally </a:t>
            </a:r>
            <a:r>
              <a:rPr lang="en-US" sz="1400" b="0" i="0" dirty="0">
                <a:solidFill>
                  <a:srgbClr val="F9F9F9"/>
                </a:solidFill>
                <a:effectLst/>
                <a:highlight>
                  <a:srgbClr val="808080"/>
                </a:highlight>
                <a:latin typeface="Söhne"/>
              </a:rPr>
              <a:t>high ticket reopen </a:t>
            </a:r>
            <a:r>
              <a:rPr lang="en-US" sz="1400" b="0" i="0" dirty="0">
                <a:solidFill>
                  <a:srgbClr val="F9F9F9"/>
                </a:solidFill>
                <a:effectLst/>
                <a:latin typeface="Söhne"/>
              </a:rPr>
              <a:t>rate.</a:t>
            </a:r>
            <a:br>
              <a:rPr lang="en-US" sz="1400" b="0" i="0" dirty="0">
                <a:solidFill>
                  <a:srgbClr val="F9F9F9"/>
                </a:solidFill>
                <a:effectLst/>
                <a:latin typeface="Söhne"/>
              </a:rPr>
            </a:br>
            <a:br>
              <a:rPr lang="en-US" sz="1400" b="0" i="0" dirty="0">
                <a:solidFill>
                  <a:srgbClr val="F9F9F9"/>
                </a:solidFill>
                <a:effectLst/>
                <a:latin typeface="Söhne"/>
              </a:rPr>
            </a:br>
            <a:r>
              <a:rPr lang="en-US" sz="1400" b="1" i="0" dirty="0">
                <a:solidFill>
                  <a:schemeClr val="tx1"/>
                </a:solidFill>
                <a:effectLst/>
                <a:latin typeface="Söhne"/>
              </a:rPr>
              <a:t>Volume vs. Satisfaction:</a:t>
            </a:r>
            <a:br>
              <a:rPr lang="en-US" sz="1400" b="0" i="0" dirty="0">
                <a:solidFill>
                  <a:srgbClr val="F9F9F9"/>
                </a:solidFill>
                <a:effectLst/>
                <a:latin typeface="Söhne"/>
              </a:rPr>
            </a:br>
            <a:r>
              <a:rPr lang="en-US" sz="1400" b="0" i="0" dirty="0">
                <a:solidFill>
                  <a:srgbClr val="F9F9F9"/>
                </a:solidFill>
                <a:effectLst/>
                <a:latin typeface="Söhne"/>
              </a:rPr>
              <a:t>The majority of tickets are created by customers </a:t>
            </a:r>
            <a:r>
              <a:rPr lang="en-US" sz="1400" b="0" i="0" dirty="0">
                <a:solidFill>
                  <a:srgbClr val="F9F9F9"/>
                </a:solidFill>
                <a:effectLst/>
                <a:highlight>
                  <a:srgbClr val="808080"/>
                </a:highlight>
                <a:latin typeface="Söhne"/>
              </a:rPr>
              <a:t>without a recorded </a:t>
            </a:r>
            <a:r>
              <a:rPr lang="en-US" sz="1400" b="0" i="0" dirty="0">
                <a:solidFill>
                  <a:srgbClr val="F9F9F9"/>
                </a:solidFill>
                <a:effectLst/>
                <a:latin typeface="Söhne"/>
              </a:rPr>
              <a:t>satisfaction score, indicating a </a:t>
            </a:r>
            <a:r>
              <a:rPr lang="en-US" sz="1400" b="0" i="0" dirty="0">
                <a:solidFill>
                  <a:srgbClr val="F9F9F9"/>
                </a:solidFill>
                <a:effectLst/>
                <a:highlight>
                  <a:srgbClr val="808080"/>
                </a:highlight>
                <a:latin typeface="Söhne"/>
              </a:rPr>
              <a:t>gap in feedback </a:t>
            </a:r>
            <a:r>
              <a:rPr lang="en-US" sz="1400" b="0" i="0" dirty="0">
                <a:solidFill>
                  <a:srgbClr val="F9F9F9"/>
                </a:solidFill>
                <a:effectLst/>
                <a:latin typeface="Söhne"/>
              </a:rPr>
              <a:t>collection.</a:t>
            </a:r>
          </a:p>
        </p:txBody>
      </p:sp>
      <p:pic>
        <p:nvPicPr>
          <p:cNvPr id="7" name="Picture 6">
            <a:extLst>
              <a:ext uri="{FF2B5EF4-FFF2-40B4-BE49-F238E27FC236}">
                <a16:creationId xmlns:a16="http://schemas.microsoft.com/office/drawing/2014/main" id="{F196F1E7-8BA1-DBB2-27F1-B9BF5B6DD39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511499" y="1554655"/>
            <a:ext cx="8208553" cy="4636892"/>
          </a:xfrm>
          <a:prstGeom prst="rect">
            <a:avLst/>
          </a:prstGeom>
        </p:spPr>
      </p:pic>
      <p:sp>
        <p:nvSpPr>
          <p:cNvPr id="9" name="Rectangle: Rounded Corners 8">
            <a:extLst>
              <a:ext uri="{FF2B5EF4-FFF2-40B4-BE49-F238E27FC236}">
                <a16:creationId xmlns:a16="http://schemas.microsoft.com/office/drawing/2014/main" id="{21332AED-6F8E-3716-AF79-28D5FAFFD232}"/>
              </a:ext>
            </a:extLst>
          </p:cNvPr>
          <p:cNvSpPr/>
          <p:nvPr/>
        </p:nvSpPr>
        <p:spPr>
          <a:xfrm>
            <a:off x="3578942" y="245806"/>
            <a:ext cx="8023123" cy="865239"/>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6E7E592-6672-FCCB-2AE1-33C18F5969ED}"/>
              </a:ext>
            </a:extLst>
          </p:cNvPr>
          <p:cNvSpPr txBox="1"/>
          <p:nvPr/>
        </p:nvSpPr>
        <p:spPr>
          <a:xfrm>
            <a:off x="3644080" y="355259"/>
            <a:ext cx="7892845" cy="646331"/>
          </a:xfrm>
          <a:prstGeom prst="rect">
            <a:avLst/>
          </a:prstGeom>
          <a:noFill/>
        </p:spPr>
        <p:txBody>
          <a:bodyPr wrap="square">
            <a:spAutoFit/>
          </a:bodyPr>
          <a:lstStyle/>
          <a:p>
            <a:r>
              <a:rPr lang="en-US" dirty="0">
                <a:highlight>
                  <a:srgbClr val="00FFFF"/>
                </a:highlight>
              </a:rPr>
              <a:t>Lower </a:t>
            </a:r>
            <a:r>
              <a:rPr lang="en-US" dirty="0"/>
              <a:t>customer satisfaction scores are associated with </a:t>
            </a:r>
            <a:r>
              <a:rPr lang="en-US" dirty="0">
                <a:highlight>
                  <a:srgbClr val="00FFFF"/>
                </a:highlight>
              </a:rPr>
              <a:t>longer resolution </a:t>
            </a:r>
            <a:r>
              <a:rPr lang="en-US" dirty="0"/>
              <a:t>and </a:t>
            </a:r>
            <a:r>
              <a:rPr lang="en-US" dirty="0">
                <a:highlight>
                  <a:srgbClr val="00FFFF"/>
                </a:highlight>
              </a:rPr>
              <a:t>wait times</a:t>
            </a:r>
            <a:r>
              <a:rPr lang="en-US" dirty="0"/>
              <a:t>, as well as </a:t>
            </a:r>
            <a:r>
              <a:rPr lang="en-US" dirty="0">
                <a:highlight>
                  <a:srgbClr val="00FFFF"/>
                </a:highlight>
              </a:rPr>
              <a:t>higher reopen </a:t>
            </a:r>
            <a:r>
              <a:rPr lang="en-US" dirty="0"/>
              <a:t>rates</a:t>
            </a:r>
            <a:endParaRPr lang="en-IN" dirty="0"/>
          </a:p>
        </p:txBody>
      </p:sp>
    </p:spTree>
    <p:extLst>
      <p:ext uri="{BB962C8B-B14F-4D97-AF65-F5344CB8AC3E}">
        <p14:creationId xmlns:p14="http://schemas.microsoft.com/office/powerpoint/2010/main" val="21465190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F6C6FC-3063-31FD-5552-EC8CD98F8D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29B7A7-3804-8DBF-C42B-B27F64AEC903}"/>
              </a:ext>
            </a:extLst>
          </p:cNvPr>
          <p:cNvSpPr>
            <a:spLocks noGrp="1"/>
          </p:cNvSpPr>
          <p:nvPr>
            <p:ph type="ctrTitle"/>
          </p:nvPr>
        </p:nvSpPr>
        <p:spPr/>
        <p:txBody>
          <a:bodyPr>
            <a:normAutofit/>
          </a:bodyPr>
          <a:lstStyle/>
          <a:p>
            <a:r>
              <a:rPr lang="en-IN" dirty="0"/>
              <a:t>Ticket </a:t>
            </a:r>
            <a:br>
              <a:rPr lang="en-IN" dirty="0"/>
            </a:br>
            <a:r>
              <a:rPr lang="en-IN" dirty="0"/>
              <a:t>Status</a:t>
            </a:r>
            <a:br>
              <a:rPr lang="en-IN" dirty="0"/>
            </a:br>
            <a:r>
              <a:rPr lang="en-IN" dirty="0"/>
              <a:t>Analysis</a:t>
            </a:r>
          </a:p>
        </p:txBody>
      </p:sp>
      <p:sp>
        <p:nvSpPr>
          <p:cNvPr id="3" name="Subtitle 2">
            <a:extLst>
              <a:ext uri="{FF2B5EF4-FFF2-40B4-BE49-F238E27FC236}">
                <a16:creationId xmlns:a16="http://schemas.microsoft.com/office/drawing/2014/main" id="{77C36328-410E-BF31-FF4C-0D84128539D4}"/>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6266341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D2D798-866E-7605-E96C-88A3AE0AA3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0C38E9-7BCB-99C0-F9FF-9F69DCD301CF}"/>
              </a:ext>
            </a:extLst>
          </p:cNvPr>
          <p:cNvSpPr>
            <a:spLocks noGrp="1"/>
          </p:cNvSpPr>
          <p:nvPr>
            <p:ph type="title"/>
          </p:nvPr>
        </p:nvSpPr>
        <p:spPr/>
        <p:txBody>
          <a:bodyPr>
            <a:normAutofit/>
          </a:bodyPr>
          <a:lstStyle/>
          <a:p>
            <a:pPr algn="l"/>
            <a:r>
              <a:rPr lang="en-US" sz="1400" b="1" i="0" dirty="0">
                <a:solidFill>
                  <a:schemeClr val="tx1"/>
                </a:solidFill>
                <a:effectLst/>
                <a:latin typeface="Söhne"/>
              </a:rPr>
              <a:t>Closed Ticket Efficiency:</a:t>
            </a:r>
            <a:br>
              <a:rPr lang="en-US" sz="1400" b="0" i="0" dirty="0">
                <a:solidFill>
                  <a:srgbClr val="F9F9F9"/>
                </a:solidFill>
                <a:effectLst/>
                <a:latin typeface="Söhne"/>
              </a:rPr>
            </a:br>
            <a:r>
              <a:rPr lang="en-US" sz="1400" b="0" i="0" dirty="0">
                <a:solidFill>
                  <a:srgbClr val="F9F9F9"/>
                </a:solidFill>
                <a:effectLst/>
                <a:latin typeface="Söhne"/>
              </a:rPr>
              <a:t>All tickets marked as 'Closed' have been solved, indicating strong closure efficiency.</a:t>
            </a:r>
            <a:br>
              <a:rPr lang="en-US" sz="1400" b="0" i="0" dirty="0">
                <a:solidFill>
                  <a:srgbClr val="F9F9F9"/>
                </a:solidFill>
                <a:effectLst/>
                <a:latin typeface="Söhne"/>
              </a:rPr>
            </a:br>
            <a:br>
              <a:rPr lang="en-US" sz="1400" b="0" i="0" dirty="0">
                <a:solidFill>
                  <a:srgbClr val="F9F9F9"/>
                </a:solidFill>
                <a:effectLst/>
                <a:latin typeface="Söhne"/>
              </a:rPr>
            </a:br>
            <a:r>
              <a:rPr lang="en-US" sz="1400" b="1" i="0" dirty="0">
                <a:solidFill>
                  <a:schemeClr val="tx1"/>
                </a:solidFill>
                <a:effectLst/>
                <a:latin typeface="Söhne"/>
              </a:rPr>
              <a:t>Pending Ticket Volume:</a:t>
            </a:r>
            <a:br>
              <a:rPr lang="en-US" sz="1400" b="0" i="0" dirty="0">
                <a:solidFill>
                  <a:srgbClr val="F9F9F9"/>
                </a:solidFill>
                <a:effectLst/>
                <a:latin typeface="Söhne"/>
              </a:rPr>
            </a:br>
            <a:r>
              <a:rPr lang="en-US" sz="1400" b="0" i="0" dirty="0">
                <a:solidFill>
                  <a:srgbClr val="F9F9F9"/>
                </a:solidFill>
                <a:effectLst/>
                <a:latin typeface="Söhne"/>
              </a:rPr>
              <a:t>A large number of 'Pending' tickets exist, with almost all remaining unsolved.</a:t>
            </a:r>
            <a:br>
              <a:rPr lang="en-US" sz="1400" b="0" i="0" dirty="0">
                <a:solidFill>
                  <a:srgbClr val="F9F9F9"/>
                </a:solidFill>
                <a:effectLst/>
                <a:latin typeface="Söhne"/>
              </a:rPr>
            </a:br>
            <a:br>
              <a:rPr lang="en-US" sz="1400" b="0" i="0" dirty="0">
                <a:solidFill>
                  <a:srgbClr val="F9F9F9"/>
                </a:solidFill>
                <a:effectLst/>
                <a:latin typeface="Söhne"/>
              </a:rPr>
            </a:br>
            <a:r>
              <a:rPr lang="en-US" sz="1400" b="1" i="0" dirty="0">
                <a:solidFill>
                  <a:schemeClr val="tx1"/>
                </a:solidFill>
                <a:effectLst/>
                <a:latin typeface="Söhne"/>
              </a:rPr>
              <a:t>New Ticket Status:</a:t>
            </a:r>
            <a:br>
              <a:rPr lang="en-US" sz="1400" b="0" i="0" dirty="0">
                <a:solidFill>
                  <a:srgbClr val="F9F9F9"/>
                </a:solidFill>
                <a:effectLst/>
                <a:latin typeface="Söhne"/>
              </a:rPr>
            </a:br>
            <a:r>
              <a:rPr lang="en-US" sz="1400" b="0" i="0" dirty="0">
                <a:solidFill>
                  <a:srgbClr val="F9F9F9"/>
                </a:solidFill>
                <a:effectLst/>
                <a:latin typeface="Söhne"/>
              </a:rPr>
              <a:t>'New' tickets are entirely unassigned, highlighting a potential delay at the start of the ticket lifecycle.</a:t>
            </a:r>
            <a:br>
              <a:rPr lang="en-US" sz="1400" b="0" i="0" dirty="0">
                <a:solidFill>
                  <a:srgbClr val="F9F9F9"/>
                </a:solidFill>
                <a:effectLst/>
                <a:latin typeface="Söhne"/>
              </a:rPr>
            </a:br>
            <a:br>
              <a:rPr lang="en-US" sz="1400" b="0" i="0" dirty="0">
                <a:solidFill>
                  <a:srgbClr val="F9F9F9"/>
                </a:solidFill>
                <a:effectLst/>
                <a:latin typeface="Söhne"/>
              </a:rPr>
            </a:br>
            <a:r>
              <a:rPr lang="en-US" sz="1400" b="1" i="0" dirty="0">
                <a:solidFill>
                  <a:schemeClr val="tx1"/>
                </a:solidFill>
                <a:effectLst/>
                <a:latin typeface="Söhne"/>
              </a:rPr>
              <a:t>Hold Category Attention:</a:t>
            </a:r>
            <a:br>
              <a:rPr lang="en-US" sz="1400" b="0" i="0" dirty="0">
                <a:solidFill>
                  <a:srgbClr val="F9F9F9"/>
                </a:solidFill>
                <a:effectLst/>
                <a:latin typeface="Söhne"/>
              </a:rPr>
            </a:br>
            <a:r>
              <a:rPr lang="en-US" sz="1400" b="0" i="0" dirty="0">
                <a:solidFill>
                  <a:srgbClr val="F9F9F9"/>
                </a:solidFill>
                <a:effectLst/>
                <a:latin typeface="Söhne"/>
              </a:rPr>
              <a:t>Tickets on 'Hold' have a high reopen rate, suggesting these may be complex cases requiring additional attention.</a:t>
            </a:r>
            <a:br>
              <a:rPr lang="en-US" sz="1400" b="0" i="0" dirty="0">
                <a:solidFill>
                  <a:srgbClr val="F9F9F9"/>
                </a:solidFill>
                <a:effectLst/>
                <a:latin typeface="Söhne"/>
              </a:rPr>
            </a:br>
            <a:br>
              <a:rPr lang="en-US" sz="1400" b="0" i="0" dirty="0">
                <a:solidFill>
                  <a:srgbClr val="F9F9F9"/>
                </a:solidFill>
                <a:effectLst/>
                <a:latin typeface="Söhne"/>
              </a:rPr>
            </a:br>
            <a:r>
              <a:rPr lang="en-US" sz="1400" b="1" i="0" dirty="0">
                <a:solidFill>
                  <a:schemeClr val="tx1"/>
                </a:solidFill>
                <a:effectLst/>
                <a:latin typeface="Söhne"/>
              </a:rPr>
              <a:t>Solved Tickets Reopen Rate:</a:t>
            </a:r>
            <a:br>
              <a:rPr lang="en-US" sz="1400" b="0" i="0" dirty="0">
                <a:solidFill>
                  <a:srgbClr val="F9F9F9"/>
                </a:solidFill>
                <a:effectLst/>
                <a:latin typeface="Söhne"/>
              </a:rPr>
            </a:br>
            <a:r>
              <a:rPr lang="en-US" sz="1400" b="0" i="0" dirty="0">
                <a:solidFill>
                  <a:srgbClr val="F9F9F9"/>
                </a:solidFill>
                <a:effectLst/>
                <a:latin typeface="Söhne"/>
              </a:rPr>
              <a:t>'Solved' tickets exhibit a moderate reopen rate, indicating room for improvement in first-contact resolution.</a:t>
            </a:r>
          </a:p>
        </p:txBody>
      </p:sp>
      <p:pic>
        <p:nvPicPr>
          <p:cNvPr id="4" name="Picture 3">
            <a:extLst>
              <a:ext uri="{FF2B5EF4-FFF2-40B4-BE49-F238E27FC236}">
                <a16:creationId xmlns:a16="http://schemas.microsoft.com/office/drawing/2014/main" id="{E05F397F-F611-63F8-1F8D-B0E2BA02FA7C}"/>
              </a:ext>
            </a:extLst>
          </p:cNvPr>
          <p:cNvPicPr>
            <a:picLocks noChangeAspect="1"/>
          </p:cNvPicPr>
          <p:nvPr/>
        </p:nvPicPr>
        <p:blipFill rotWithShape="1">
          <a:blip r:embed="rId2">
            <a:extLst>
              <a:ext uri="{28A0092B-C50C-407E-A947-70E740481C1C}">
                <a14:useLocalDpi xmlns:a14="http://schemas.microsoft.com/office/drawing/2010/main" val="0"/>
              </a:ext>
            </a:extLst>
          </a:blip>
          <a:srcRect l="-41" t="657" r="-564" b="-657"/>
          <a:stretch/>
        </p:blipFill>
        <p:spPr>
          <a:xfrm>
            <a:off x="3594903" y="3782762"/>
            <a:ext cx="8003460" cy="2868933"/>
          </a:xfrm>
          <a:prstGeom prst="rect">
            <a:avLst/>
          </a:prstGeom>
          <a:ln w="19050">
            <a:solidFill>
              <a:schemeClr val="tx1"/>
            </a:solidFill>
          </a:ln>
        </p:spPr>
      </p:pic>
      <p:pic>
        <p:nvPicPr>
          <p:cNvPr id="10" name="Picture 9">
            <a:extLst>
              <a:ext uri="{FF2B5EF4-FFF2-40B4-BE49-F238E27FC236}">
                <a16:creationId xmlns:a16="http://schemas.microsoft.com/office/drawing/2014/main" id="{E305AAA6-1D75-4E66-4098-3F4BC91D49E4}"/>
              </a:ext>
            </a:extLst>
          </p:cNvPr>
          <p:cNvPicPr>
            <a:picLocks noChangeAspect="1"/>
          </p:cNvPicPr>
          <p:nvPr/>
        </p:nvPicPr>
        <p:blipFill>
          <a:blip r:embed="rId3">
            <a:extLst>
              <a:ext uri="{28A0092B-C50C-407E-A947-70E740481C1C}">
                <a14:useLocalDpi xmlns:a14="http://schemas.microsoft.com/office/drawing/2010/main" val="0"/>
              </a:ext>
            </a:extLst>
          </a:blip>
          <a:srcRect t="1204" b="1204"/>
          <a:stretch/>
        </p:blipFill>
        <p:spPr>
          <a:xfrm>
            <a:off x="3594903" y="284963"/>
            <a:ext cx="7604040" cy="3357696"/>
          </a:xfrm>
          <a:prstGeom prst="rect">
            <a:avLst/>
          </a:prstGeom>
          <a:ln w="19050">
            <a:solidFill>
              <a:schemeClr val="tx1"/>
            </a:solidFill>
          </a:ln>
        </p:spPr>
      </p:pic>
      <p:sp>
        <p:nvSpPr>
          <p:cNvPr id="8" name="TextBox 7">
            <a:extLst>
              <a:ext uri="{FF2B5EF4-FFF2-40B4-BE49-F238E27FC236}">
                <a16:creationId xmlns:a16="http://schemas.microsoft.com/office/drawing/2014/main" id="{00F0E588-4FC5-627A-AEFB-6EDA972B3549}"/>
              </a:ext>
            </a:extLst>
          </p:cNvPr>
          <p:cNvSpPr txBox="1"/>
          <p:nvPr/>
        </p:nvSpPr>
        <p:spPr>
          <a:xfrm>
            <a:off x="6007023" y="1887300"/>
            <a:ext cx="4286865" cy="369332"/>
          </a:xfrm>
          <a:prstGeom prst="rect">
            <a:avLst/>
          </a:prstGeom>
          <a:noFill/>
        </p:spPr>
        <p:txBody>
          <a:bodyPr wrap="square" rtlCol="0">
            <a:spAutoFit/>
          </a:bodyPr>
          <a:lstStyle/>
          <a:p>
            <a:r>
              <a:rPr lang="en-IN" u="sng" dirty="0">
                <a:solidFill>
                  <a:srgbClr val="FF0000"/>
                </a:solidFill>
              </a:rPr>
              <a:t>Ticket Status Analysis by Time</a:t>
            </a:r>
          </a:p>
        </p:txBody>
      </p:sp>
      <p:sp>
        <p:nvSpPr>
          <p:cNvPr id="9" name="TextBox 8">
            <a:extLst>
              <a:ext uri="{FF2B5EF4-FFF2-40B4-BE49-F238E27FC236}">
                <a16:creationId xmlns:a16="http://schemas.microsoft.com/office/drawing/2014/main" id="{E60986B7-9EC0-2EBC-0806-7F3DE2AA0A93}"/>
              </a:ext>
            </a:extLst>
          </p:cNvPr>
          <p:cNvSpPr txBox="1"/>
          <p:nvPr/>
        </p:nvSpPr>
        <p:spPr>
          <a:xfrm>
            <a:off x="6096000" y="5136841"/>
            <a:ext cx="4286865" cy="369332"/>
          </a:xfrm>
          <a:prstGeom prst="rect">
            <a:avLst/>
          </a:prstGeom>
          <a:noFill/>
        </p:spPr>
        <p:txBody>
          <a:bodyPr wrap="square" rtlCol="0">
            <a:spAutoFit/>
          </a:bodyPr>
          <a:lstStyle/>
          <a:p>
            <a:r>
              <a:rPr lang="en-IN" u="sng" dirty="0">
                <a:solidFill>
                  <a:srgbClr val="FF0000"/>
                </a:solidFill>
              </a:rPr>
              <a:t>Ticket Status Analysis by Ticket Count</a:t>
            </a:r>
          </a:p>
        </p:txBody>
      </p:sp>
    </p:spTree>
    <p:extLst>
      <p:ext uri="{BB962C8B-B14F-4D97-AF65-F5344CB8AC3E}">
        <p14:creationId xmlns:p14="http://schemas.microsoft.com/office/powerpoint/2010/main" val="14218199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2D9D05-AA78-E813-75DD-BF222C91D01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F8E4663-BAF5-3E41-A3D8-79C4EC1FE37F}"/>
              </a:ext>
            </a:extLst>
          </p:cNvPr>
          <p:cNvSpPr>
            <a:spLocks noGrp="1"/>
          </p:cNvSpPr>
          <p:nvPr>
            <p:ph type="title"/>
          </p:nvPr>
        </p:nvSpPr>
        <p:spPr/>
        <p:txBody>
          <a:bodyPr>
            <a:noAutofit/>
          </a:bodyPr>
          <a:lstStyle/>
          <a:p>
            <a:pPr algn="l"/>
            <a:r>
              <a:rPr lang="en-US" sz="1400" b="1" i="0" dirty="0">
                <a:solidFill>
                  <a:schemeClr val="tx1"/>
                </a:solidFill>
                <a:effectLst/>
                <a:latin typeface="Söhne"/>
              </a:rPr>
              <a:t>Resolution Dominance:</a:t>
            </a:r>
            <a:br>
              <a:rPr lang="en-US" sz="1400" b="0" i="0" dirty="0">
                <a:solidFill>
                  <a:srgbClr val="F9F9F9"/>
                </a:solidFill>
                <a:effectLst/>
                <a:latin typeface="Söhne"/>
              </a:rPr>
            </a:br>
            <a:r>
              <a:rPr lang="en-US" sz="1400" b="0" i="0" dirty="0">
                <a:solidFill>
                  <a:srgbClr val="F9F9F9"/>
                </a:solidFill>
                <a:effectLst/>
                <a:highlight>
                  <a:srgbClr val="808080"/>
                </a:highlight>
                <a:latin typeface="Söhne"/>
              </a:rPr>
              <a:t>Solved tickets </a:t>
            </a:r>
            <a:r>
              <a:rPr lang="en-US" sz="1400" b="0" i="0" dirty="0">
                <a:solidFill>
                  <a:srgbClr val="F9F9F9"/>
                </a:solidFill>
                <a:effectLst/>
                <a:latin typeface="Söhne"/>
              </a:rPr>
              <a:t>constitute the largest portion of the average resolution time, indicating successful closure of issues.</a:t>
            </a:r>
            <a:br>
              <a:rPr lang="en-US" sz="1400" b="0" i="0" dirty="0">
                <a:solidFill>
                  <a:srgbClr val="F9F9F9"/>
                </a:solidFill>
                <a:effectLst/>
                <a:latin typeface="Söhne"/>
              </a:rPr>
            </a:br>
            <a:br>
              <a:rPr lang="en-US" sz="1400" b="0" i="0" dirty="0">
                <a:solidFill>
                  <a:srgbClr val="F9F9F9"/>
                </a:solidFill>
                <a:effectLst/>
                <a:latin typeface="Söhne"/>
              </a:rPr>
            </a:br>
            <a:r>
              <a:rPr lang="en-US" sz="1400" b="1" i="0" dirty="0">
                <a:solidFill>
                  <a:schemeClr val="tx1"/>
                </a:solidFill>
                <a:effectLst/>
                <a:latin typeface="Söhne"/>
              </a:rPr>
              <a:t>Waiting Time Distribution:</a:t>
            </a:r>
            <a:br>
              <a:rPr lang="en-US" sz="1400" b="0" i="0" dirty="0">
                <a:solidFill>
                  <a:srgbClr val="F9F9F9"/>
                </a:solidFill>
                <a:effectLst/>
                <a:latin typeface="Söhne"/>
              </a:rPr>
            </a:br>
            <a:r>
              <a:rPr lang="en-US" sz="1400" b="0" i="0" dirty="0">
                <a:solidFill>
                  <a:srgbClr val="F9F9F9"/>
                </a:solidFill>
                <a:effectLst/>
                <a:highlight>
                  <a:srgbClr val="808080"/>
                </a:highlight>
                <a:latin typeface="Söhne"/>
              </a:rPr>
              <a:t>Open and pending </a:t>
            </a:r>
            <a:r>
              <a:rPr lang="en-US" sz="1400" b="0" i="0" dirty="0">
                <a:solidFill>
                  <a:srgbClr val="F9F9F9"/>
                </a:solidFill>
                <a:effectLst/>
                <a:latin typeface="Söhne"/>
              </a:rPr>
              <a:t>tickets account for the highest average wait times, suggesting delays in processing or complexity.</a:t>
            </a:r>
            <a:br>
              <a:rPr lang="en-US" sz="1400" b="0" i="0" dirty="0">
                <a:solidFill>
                  <a:srgbClr val="F9F9F9"/>
                </a:solidFill>
                <a:effectLst/>
                <a:latin typeface="Söhne"/>
              </a:rPr>
            </a:br>
            <a:br>
              <a:rPr lang="en-US" sz="1400" b="0" i="0" dirty="0">
                <a:solidFill>
                  <a:srgbClr val="F9F9F9"/>
                </a:solidFill>
                <a:effectLst/>
                <a:latin typeface="Söhne"/>
              </a:rPr>
            </a:br>
            <a:r>
              <a:rPr lang="en-US" sz="1400" b="1" i="0" dirty="0">
                <a:solidFill>
                  <a:schemeClr val="tx1"/>
                </a:solidFill>
                <a:effectLst/>
                <a:latin typeface="Söhne"/>
              </a:rPr>
              <a:t>Communication Frequency:</a:t>
            </a:r>
            <a:br>
              <a:rPr lang="en-US" sz="1400" b="0" i="0" dirty="0">
                <a:solidFill>
                  <a:srgbClr val="F9F9F9"/>
                </a:solidFill>
                <a:effectLst/>
                <a:latin typeface="Söhne"/>
              </a:rPr>
            </a:br>
            <a:r>
              <a:rPr lang="en-US" sz="1400" b="0" i="0" dirty="0">
                <a:solidFill>
                  <a:srgbClr val="F9F9F9"/>
                </a:solidFill>
                <a:effectLst/>
                <a:latin typeface="Söhne"/>
              </a:rPr>
              <a:t>Most replies are made to tickets with a status of </a:t>
            </a:r>
            <a:r>
              <a:rPr lang="en-US" sz="1400" b="0" i="0" dirty="0">
                <a:solidFill>
                  <a:srgbClr val="F9F9F9"/>
                </a:solidFill>
                <a:effectLst/>
                <a:highlight>
                  <a:srgbClr val="808080"/>
                </a:highlight>
                <a:latin typeface="Söhne"/>
              </a:rPr>
              <a:t>'Solved,</a:t>
            </a:r>
            <a:r>
              <a:rPr lang="en-US" sz="1400" b="0" i="0" dirty="0">
                <a:solidFill>
                  <a:srgbClr val="F9F9F9"/>
                </a:solidFill>
                <a:effectLst/>
                <a:latin typeface="Söhne"/>
              </a:rPr>
              <a:t>' which may reflect ongoing dialogues to reach resolution.</a:t>
            </a:r>
            <a:br>
              <a:rPr lang="en-US" sz="1400" b="0" i="0" dirty="0">
                <a:solidFill>
                  <a:srgbClr val="F9F9F9"/>
                </a:solidFill>
                <a:effectLst/>
                <a:latin typeface="Söhne"/>
              </a:rPr>
            </a:br>
            <a:br>
              <a:rPr lang="en-US" sz="1400" b="0" i="0" dirty="0">
                <a:solidFill>
                  <a:srgbClr val="F9F9F9"/>
                </a:solidFill>
                <a:effectLst/>
                <a:latin typeface="Söhne"/>
              </a:rPr>
            </a:br>
            <a:r>
              <a:rPr lang="en-US" sz="1400" b="1" i="0" dirty="0">
                <a:solidFill>
                  <a:schemeClr val="tx1"/>
                </a:solidFill>
                <a:effectLst/>
                <a:latin typeface="Söhne"/>
              </a:rPr>
              <a:t>Urgency in First Response:</a:t>
            </a:r>
            <a:br>
              <a:rPr lang="en-US" sz="1400" b="0" i="0" dirty="0">
                <a:solidFill>
                  <a:srgbClr val="F9F9F9"/>
                </a:solidFill>
                <a:effectLst/>
                <a:latin typeface="Söhne"/>
              </a:rPr>
            </a:br>
            <a:r>
              <a:rPr lang="en-US" sz="1400" b="0" i="0" dirty="0">
                <a:solidFill>
                  <a:srgbClr val="F9F9F9"/>
                </a:solidFill>
                <a:effectLst/>
                <a:highlight>
                  <a:srgbClr val="808080"/>
                </a:highlight>
                <a:latin typeface="Söhne"/>
              </a:rPr>
              <a:t>New and open </a:t>
            </a:r>
            <a:r>
              <a:rPr lang="en-US" sz="1400" b="0" i="0" dirty="0">
                <a:solidFill>
                  <a:srgbClr val="F9F9F9"/>
                </a:solidFill>
                <a:effectLst/>
                <a:latin typeface="Söhne"/>
              </a:rPr>
              <a:t>tickets receive the fastest first replies, showing prioritization of new issues.</a:t>
            </a:r>
            <a:br>
              <a:rPr lang="en-US" sz="1400" b="0" i="0" dirty="0">
                <a:solidFill>
                  <a:srgbClr val="F9F9F9"/>
                </a:solidFill>
                <a:effectLst/>
                <a:latin typeface="Söhne"/>
              </a:rPr>
            </a:br>
            <a:br>
              <a:rPr lang="en-US" sz="1400" b="0" i="0" dirty="0">
                <a:solidFill>
                  <a:srgbClr val="F9F9F9"/>
                </a:solidFill>
                <a:effectLst/>
                <a:latin typeface="Söhne"/>
              </a:rPr>
            </a:br>
            <a:r>
              <a:rPr lang="en-US" sz="1400" b="1" i="0" dirty="0">
                <a:solidFill>
                  <a:schemeClr val="tx1"/>
                </a:solidFill>
                <a:effectLst/>
                <a:latin typeface="Söhne"/>
              </a:rPr>
              <a:t>Reopen Rate Focus:</a:t>
            </a:r>
            <a:br>
              <a:rPr lang="en-US" sz="1400" b="0" i="0" dirty="0">
                <a:solidFill>
                  <a:srgbClr val="F9F9F9"/>
                </a:solidFill>
                <a:effectLst/>
                <a:latin typeface="Söhne"/>
              </a:rPr>
            </a:br>
            <a:r>
              <a:rPr lang="en-US" sz="1400" b="0" i="0" dirty="0">
                <a:solidFill>
                  <a:srgbClr val="F9F9F9"/>
                </a:solidFill>
                <a:effectLst/>
                <a:highlight>
                  <a:srgbClr val="808080"/>
                </a:highlight>
                <a:latin typeface="Söhne"/>
              </a:rPr>
              <a:t>Closed tickets </a:t>
            </a:r>
            <a:r>
              <a:rPr lang="en-US" sz="1400" b="0" i="0" dirty="0">
                <a:solidFill>
                  <a:srgbClr val="F9F9F9"/>
                </a:solidFill>
                <a:effectLst/>
                <a:latin typeface="Söhne"/>
              </a:rPr>
              <a:t>have a lower reopen rate compared to new and open statuses, indicating more finality in resolution.</a:t>
            </a:r>
          </a:p>
        </p:txBody>
      </p:sp>
      <p:pic>
        <p:nvPicPr>
          <p:cNvPr id="7" name="Picture 6">
            <a:extLst>
              <a:ext uri="{FF2B5EF4-FFF2-40B4-BE49-F238E27FC236}">
                <a16:creationId xmlns:a16="http://schemas.microsoft.com/office/drawing/2014/main" id="{FEB5F80A-F4A9-30DB-C5F2-4093AB80742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538185" y="1554655"/>
            <a:ext cx="8155180" cy="4636892"/>
          </a:xfrm>
          <a:prstGeom prst="rect">
            <a:avLst/>
          </a:prstGeom>
        </p:spPr>
      </p:pic>
      <p:sp>
        <p:nvSpPr>
          <p:cNvPr id="9" name="Rectangle: Rounded Corners 8">
            <a:extLst>
              <a:ext uri="{FF2B5EF4-FFF2-40B4-BE49-F238E27FC236}">
                <a16:creationId xmlns:a16="http://schemas.microsoft.com/office/drawing/2014/main" id="{E7E609D8-CA88-2A41-8266-8CEFA4584C6F}"/>
              </a:ext>
            </a:extLst>
          </p:cNvPr>
          <p:cNvSpPr/>
          <p:nvPr/>
        </p:nvSpPr>
        <p:spPr>
          <a:xfrm>
            <a:off x="3578942" y="245806"/>
            <a:ext cx="8023123" cy="865239"/>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63AC363A-2EF9-C39F-C548-D393BA28165C}"/>
              </a:ext>
            </a:extLst>
          </p:cNvPr>
          <p:cNvSpPr txBox="1"/>
          <p:nvPr/>
        </p:nvSpPr>
        <p:spPr>
          <a:xfrm>
            <a:off x="3800520" y="481787"/>
            <a:ext cx="7892845" cy="369332"/>
          </a:xfrm>
          <a:prstGeom prst="rect">
            <a:avLst/>
          </a:prstGeom>
          <a:noFill/>
        </p:spPr>
        <p:txBody>
          <a:bodyPr wrap="square">
            <a:spAutoFit/>
          </a:bodyPr>
          <a:lstStyle/>
          <a:p>
            <a:r>
              <a:rPr lang="en-US" dirty="0"/>
              <a:t>The ticket lifecycle management is most </a:t>
            </a:r>
            <a:r>
              <a:rPr lang="en-US" dirty="0">
                <a:highlight>
                  <a:srgbClr val="00FFFF"/>
                </a:highlight>
              </a:rPr>
              <a:t>active</a:t>
            </a:r>
            <a:r>
              <a:rPr lang="en-US" dirty="0"/>
              <a:t> with </a:t>
            </a:r>
            <a:r>
              <a:rPr lang="en-US" dirty="0">
                <a:highlight>
                  <a:srgbClr val="00FFFF"/>
                </a:highlight>
              </a:rPr>
              <a:t>'Solved'</a:t>
            </a:r>
            <a:r>
              <a:rPr lang="en-US" dirty="0"/>
              <a:t> status tickets</a:t>
            </a:r>
            <a:endParaRPr lang="en-IN" dirty="0"/>
          </a:p>
        </p:txBody>
      </p:sp>
    </p:spTree>
    <p:extLst>
      <p:ext uri="{BB962C8B-B14F-4D97-AF65-F5344CB8AC3E}">
        <p14:creationId xmlns:p14="http://schemas.microsoft.com/office/powerpoint/2010/main" val="31383549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223E7-7184-96F5-D212-383E8F1F8339}"/>
              </a:ext>
            </a:extLst>
          </p:cNvPr>
          <p:cNvSpPr>
            <a:spLocks noGrp="1"/>
          </p:cNvSpPr>
          <p:nvPr>
            <p:ph type="ctrTitle"/>
          </p:nvPr>
        </p:nvSpPr>
        <p:spPr/>
        <p:txBody>
          <a:bodyPr/>
          <a:lstStyle/>
          <a:p>
            <a:r>
              <a:rPr lang="en-IN" dirty="0"/>
              <a:t>Customer Success </a:t>
            </a:r>
            <a:br>
              <a:rPr lang="en-IN" dirty="0"/>
            </a:br>
            <a:r>
              <a:rPr lang="en-IN" dirty="0"/>
              <a:t>Performance</a:t>
            </a:r>
            <a:br>
              <a:rPr lang="en-IN" dirty="0"/>
            </a:br>
            <a:r>
              <a:rPr lang="en-IN" dirty="0"/>
              <a:t>Dashboard</a:t>
            </a:r>
          </a:p>
        </p:txBody>
      </p:sp>
      <p:sp>
        <p:nvSpPr>
          <p:cNvPr id="3" name="Subtitle 2">
            <a:extLst>
              <a:ext uri="{FF2B5EF4-FFF2-40B4-BE49-F238E27FC236}">
                <a16:creationId xmlns:a16="http://schemas.microsoft.com/office/drawing/2014/main" id="{E5A11B2F-8E5A-AC28-5E2B-2AE139C90C6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307196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CF88E4-D67E-A5CA-11FD-7D41B1D3EB3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FB245E10-451B-9018-F512-380C5983116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560461" y="1132980"/>
            <a:ext cx="8339645" cy="4864697"/>
          </a:xfrm>
          <a:prstGeom prst="rect">
            <a:avLst/>
          </a:prstGeom>
        </p:spPr>
      </p:pic>
      <p:sp>
        <p:nvSpPr>
          <p:cNvPr id="4" name="Title 3">
            <a:extLst>
              <a:ext uri="{FF2B5EF4-FFF2-40B4-BE49-F238E27FC236}">
                <a16:creationId xmlns:a16="http://schemas.microsoft.com/office/drawing/2014/main" id="{FB300BA2-2CDB-C4BA-046A-6635D67E1144}"/>
              </a:ext>
            </a:extLst>
          </p:cNvPr>
          <p:cNvSpPr>
            <a:spLocks noGrp="1"/>
          </p:cNvSpPr>
          <p:nvPr>
            <p:ph type="title"/>
          </p:nvPr>
        </p:nvSpPr>
        <p:spPr/>
        <p:txBody>
          <a:bodyPr>
            <a:noAutofit/>
          </a:bodyPr>
          <a:lstStyle/>
          <a:p>
            <a:pPr algn="l"/>
            <a:r>
              <a:rPr lang="en-US" sz="1600" b="1" i="0" dirty="0">
                <a:solidFill>
                  <a:schemeClr val="tx1"/>
                </a:solidFill>
                <a:effectLst/>
                <a:latin typeface="Söhne"/>
              </a:rPr>
              <a:t>Backlog Presence:</a:t>
            </a:r>
            <a:r>
              <a:rPr lang="en-US" sz="1600" b="0" i="0" dirty="0">
                <a:solidFill>
                  <a:schemeClr val="tx1"/>
                </a:solidFill>
                <a:effectLst/>
                <a:latin typeface="Söhne"/>
              </a:rPr>
              <a:t> </a:t>
            </a:r>
            <a:br>
              <a:rPr lang="en-US" sz="1600" b="0" i="0" dirty="0">
                <a:solidFill>
                  <a:schemeClr val="tx1"/>
                </a:solidFill>
                <a:effectLst/>
                <a:latin typeface="Söhne"/>
              </a:rPr>
            </a:br>
            <a:r>
              <a:rPr lang="en-US" sz="1600" b="0" i="0" dirty="0">
                <a:solidFill>
                  <a:srgbClr val="F9F9F9"/>
                </a:solidFill>
                <a:effectLst/>
                <a:latin typeface="Söhne"/>
              </a:rPr>
              <a:t>Solved tickets trail behind created ones, signaling unresolved ticket accumulation.</a:t>
            </a:r>
            <a:br>
              <a:rPr lang="en-US" sz="1600" b="0" i="0" dirty="0">
                <a:solidFill>
                  <a:srgbClr val="F9F9F9"/>
                </a:solidFill>
                <a:effectLst/>
                <a:latin typeface="Söhne"/>
              </a:rPr>
            </a:br>
            <a:br>
              <a:rPr lang="en-US" sz="1600" b="0" i="0" dirty="0">
                <a:solidFill>
                  <a:srgbClr val="F9F9F9"/>
                </a:solidFill>
                <a:effectLst/>
                <a:latin typeface="Söhne"/>
              </a:rPr>
            </a:br>
            <a:r>
              <a:rPr lang="en-US" sz="1600" b="1" i="0" dirty="0">
                <a:solidFill>
                  <a:schemeClr val="tx1"/>
                </a:solidFill>
                <a:effectLst/>
                <a:latin typeface="Söhne"/>
              </a:rPr>
              <a:t>Satisfaction Link:</a:t>
            </a:r>
            <a:r>
              <a:rPr lang="en-US" sz="1600" b="0" i="0" dirty="0">
                <a:solidFill>
                  <a:schemeClr val="tx1"/>
                </a:solidFill>
                <a:effectLst/>
                <a:latin typeface="Söhne"/>
              </a:rPr>
              <a:t> </a:t>
            </a:r>
            <a:br>
              <a:rPr lang="en-US" sz="1600" b="0" i="0" dirty="0">
                <a:solidFill>
                  <a:schemeClr val="tx1"/>
                </a:solidFill>
                <a:effectLst/>
                <a:latin typeface="Söhne"/>
              </a:rPr>
            </a:br>
            <a:r>
              <a:rPr lang="en-US" sz="1600" b="0" i="0" dirty="0">
                <a:solidFill>
                  <a:srgbClr val="F9F9F9"/>
                </a:solidFill>
                <a:effectLst/>
                <a:latin typeface="Söhne"/>
              </a:rPr>
              <a:t>Lower satisfaction ties to extended resolution times.</a:t>
            </a:r>
            <a:br>
              <a:rPr lang="en-US" sz="1600" b="0" i="0" dirty="0">
                <a:solidFill>
                  <a:srgbClr val="F9F9F9"/>
                </a:solidFill>
                <a:effectLst/>
                <a:latin typeface="Söhne"/>
              </a:rPr>
            </a:br>
            <a:br>
              <a:rPr lang="en-US" sz="1600" b="0" i="0" dirty="0">
                <a:solidFill>
                  <a:srgbClr val="F9F9F9"/>
                </a:solidFill>
                <a:effectLst/>
                <a:latin typeface="Söhne"/>
              </a:rPr>
            </a:br>
            <a:r>
              <a:rPr lang="en-US" sz="1600" b="1" i="0" dirty="0">
                <a:solidFill>
                  <a:schemeClr val="tx1"/>
                </a:solidFill>
                <a:effectLst/>
                <a:latin typeface="Söhne"/>
              </a:rPr>
              <a:t>Endorsements Delay:</a:t>
            </a:r>
            <a:br>
              <a:rPr lang="en-US" sz="1600" b="1" i="0" dirty="0">
                <a:solidFill>
                  <a:schemeClr val="tx1"/>
                </a:solidFill>
                <a:effectLst/>
                <a:latin typeface="Söhne"/>
              </a:rPr>
            </a:br>
            <a:r>
              <a:rPr lang="en-US" sz="1600" b="0" i="0" dirty="0">
                <a:solidFill>
                  <a:schemeClr val="tx1"/>
                </a:solidFill>
                <a:effectLst/>
                <a:latin typeface="Söhne"/>
              </a:rPr>
              <a:t> </a:t>
            </a:r>
            <a:r>
              <a:rPr lang="en-US" sz="1600" b="0" i="0" dirty="0">
                <a:solidFill>
                  <a:srgbClr val="F9F9F9"/>
                </a:solidFill>
                <a:effectLst/>
                <a:latin typeface="Söhne"/>
              </a:rPr>
              <a:t>Initial response by 'Endorsements' is quick, but resolution lags.</a:t>
            </a:r>
            <a:br>
              <a:rPr lang="en-US" sz="1600" b="0" i="0" dirty="0">
                <a:solidFill>
                  <a:srgbClr val="F9F9F9"/>
                </a:solidFill>
                <a:effectLst/>
                <a:latin typeface="Söhne"/>
              </a:rPr>
            </a:br>
            <a:br>
              <a:rPr lang="en-US" sz="1600" b="0" i="0" dirty="0">
                <a:solidFill>
                  <a:srgbClr val="F9F9F9"/>
                </a:solidFill>
                <a:effectLst/>
                <a:latin typeface="Söhne"/>
              </a:rPr>
            </a:br>
            <a:r>
              <a:rPr lang="en-US" sz="1600" b="1" i="0" dirty="0">
                <a:solidFill>
                  <a:schemeClr val="tx1"/>
                </a:solidFill>
                <a:effectLst/>
                <a:latin typeface="Söhne"/>
              </a:rPr>
              <a:t>Mail Slowdown:</a:t>
            </a:r>
            <a:r>
              <a:rPr lang="en-US" sz="1600" b="0" i="0" dirty="0">
                <a:solidFill>
                  <a:schemeClr val="tx1"/>
                </a:solidFill>
                <a:effectLst/>
                <a:latin typeface="Söhne"/>
              </a:rPr>
              <a:t> </a:t>
            </a:r>
            <a:br>
              <a:rPr lang="en-US" sz="1600" b="0" i="0" dirty="0">
                <a:solidFill>
                  <a:schemeClr val="tx1"/>
                </a:solidFill>
                <a:effectLst/>
                <a:latin typeface="Söhne"/>
              </a:rPr>
            </a:br>
            <a:r>
              <a:rPr lang="en-US" sz="1600" b="0" i="0" dirty="0">
                <a:solidFill>
                  <a:srgbClr val="F9F9F9"/>
                </a:solidFill>
                <a:effectLst/>
                <a:latin typeface="Söhne"/>
              </a:rPr>
              <a:t>Mail channel struggles with the longest wait and resolution times.</a:t>
            </a:r>
            <a:br>
              <a:rPr lang="en-US" sz="1600" b="0" i="0" dirty="0">
                <a:solidFill>
                  <a:srgbClr val="F9F9F9"/>
                </a:solidFill>
                <a:effectLst/>
                <a:latin typeface="Söhne"/>
              </a:rPr>
            </a:br>
            <a:br>
              <a:rPr lang="en-US" sz="1600" b="0" i="0" dirty="0">
                <a:solidFill>
                  <a:srgbClr val="F9F9F9"/>
                </a:solidFill>
                <a:effectLst/>
                <a:latin typeface="Söhne"/>
              </a:rPr>
            </a:br>
            <a:r>
              <a:rPr lang="en-US" sz="1600" b="1" i="0" dirty="0">
                <a:solidFill>
                  <a:schemeClr val="tx1"/>
                </a:solidFill>
                <a:effectLst/>
                <a:latin typeface="Söhne"/>
              </a:rPr>
              <a:t>Urgency Mismatch:</a:t>
            </a:r>
            <a:br>
              <a:rPr lang="en-US" sz="1600" b="1" i="0" dirty="0">
                <a:solidFill>
                  <a:schemeClr val="tx1"/>
                </a:solidFill>
                <a:effectLst/>
                <a:latin typeface="Söhne"/>
              </a:rPr>
            </a:br>
            <a:r>
              <a:rPr lang="en-US" sz="1600" b="0" i="0" dirty="0">
                <a:solidFill>
                  <a:schemeClr val="tx1"/>
                </a:solidFill>
                <a:effectLst/>
                <a:latin typeface="Söhne"/>
              </a:rPr>
              <a:t> </a:t>
            </a:r>
            <a:r>
              <a:rPr lang="en-US" sz="1600" b="0" i="0" dirty="0">
                <a:solidFill>
                  <a:srgbClr val="F9F9F9"/>
                </a:solidFill>
                <a:effectLst/>
                <a:latin typeface="Söhne"/>
              </a:rPr>
              <a:t>Urgent tickets endure unexpectedly high resolution times.</a:t>
            </a:r>
          </a:p>
        </p:txBody>
      </p:sp>
      <p:sp>
        <p:nvSpPr>
          <p:cNvPr id="2" name="Rectangle: Rounded Corners 1">
            <a:extLst>
              <a:ext uri="{FF2B5EF4-FFF2-40B4-BE49-F238E27FC236}">
                <a16:creationId xmlns:a16="http://schemas.microsoft.com/office/drawing/2014/main" id="{D1EC8BF4-9B05-1973-FC32-579C46372B67}"/>
              </a:ext>
            </a:extLst>
          </p:cNvPr>
          <p:cNvSpPr/>
          <p:nvPr/>
        </p:nvSpPr>
        <p:spPr>
          <a:xfrm>
            <a:off x="3560461" y="776746"/>
            <a:ext cx="8131278" cy="356234"/>
          </a:xfrm>
          <a:prstGeom prst="roundRect">
            <a:avLst/>
          </a:prstGeom>
          <a:solidFill>
            <a:srgbClr val="D690CC"/>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IN" dirty="0"/>
              <a:t>Summary for the month of April</a:t>
            </a:r>
          </a:p>
        </p:txBody>
      </p:sp>
    </p:spTree>
    <p:extLst>
      <p:ext uri="{BB962C8B-B14F-4D97-AF65-F5344CB8AC3E}">
        <p14:creationId xmlns:p14="http://schemas.microsoft.com/office/powerpoint/2010/main" val="13790379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B15D2A-3F78-B673-9E52-AB09E136D3A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7124C40-C1A8-A596-C5B3-67CE9ACEA7C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471634" y="1224433"/>
            <a:ext cx="8308932" cy="4783077"/>
          </a:xfrm>
          <a:prstGeom prst="rect">
            <a:avLst/>
          </a:prstGeom>
        </p:spPr>
      </p:pic>
      <p:sp>
        <p:nvSpPr>
          <p:cNvPr id="4" name="Title 3">
            <a:extLst>
              <a:ext uri="{FF2B5EF4-FFF2-40B4-BE49-F238E27FC236}">
                <a16:creationId xmlns:a16="http://schemas.microsoft.com/office/drawing/2014/main" id="{B5BF767B-A283-9B46-9916-E07D0C8823A4}"/>
              </a:ext>
            </a:extLst>
          </p:cNvPr>
          <p:cNvSpPr>
            <a:spLocks noGrp="1"/>
          </p:cNvSpPr>
          <p:nvPr>
            <p:ph type="title"/>
          </p:nvPr>
        </p:nvSpPr>
        <p:spPr/>
        <p:txBody>
          <a:bodyPr>
            <a:normAutofit fontScale="90000"/>
          </a:bodyPr>
          <a:lstStyle/>
          <a:p>
            <a:pPr algn="l"/>
            <a:r>
              <a:rPr lang="en-US" sz="1800" b="1" i="0" dirty="0">
                <a:solidFill>
                  <a:schemeClr val="tx1"/>
                </a:solidFill>
                <a:effectLst/>
                <a:latin typeface="Söhne"/>
              </a:rPr>
              <a:t>Backlog Issue:</a:t>
            </a:r>
            <a:br>
              <a:rPr lang="en-US" sz="1800" b="0" i="0" dirty="0">
                <a:solidFill>
                  <a:srgbClr val="F9F9F9"/>
                </a:solidFill>
                <a:effectLst/>
                <a:latin typeface="Söhne"/>
              </a:rPr>
            </a:br>
            <a:r>
              <a:rPr lang="en-US" sz="1800" b="0" i="0" dirty="0">
                <a:solidFill>
                  <a:srgbClr val="F9F9F9"/>
                </a:solidFill>
                <a:effectLst/>
                <a:latin typeface="Söhne"/>
              </a:rPr>
              <a:t>There's a persistent backlog as solved tickets lag behind new ones.</a:t>
            </a:r>
            <a:br>
              <a:rPr lang="en-US" sz="1800" b="0" i="0" dirty="0">
                <a:solidFill>
                  <a:srgbClr val="F9F9F9"/>
                </a:solidFill>
                <a:effectLst/>
                <a:latin typeface="Söhne"/>
              </a:rPr>
            </a:br>
            <a:br>
              <a:rPr lang="en-US" sz="1800" b="0" i="0" dirty="0">
                <a:solidFill>
                  <a:srgbClr val="F9F9F9"/>
                </a:solidFill>
                <a:effectLst/>
                <a:latin typeface="Söhne"/>
              </a:rPr>
            </a:br>
            <a:r>
              <a:rPr lang="en-US" sz="1800" b="1" i="0" dirty="0">
                <a:solidFill>
                  <a:schemeClr val="tx1"/>
                </a:solidFill>
                <a:effectLst/>
                <a:latin typeface="Söhne"/>
              </a:rPr>
              <a:t>Satisfaction Impact:</a:t>
            </a:r>
            <a:br>
              <a:rPr lang="en-US" sz="1800" b="0" i="0" dirty="0">
                <a:solidFill>
                  <a:srgbClr val="F9F9F9"/>
                </a:solidFill>
                <a:effectLst/>
                <a:latin typeface="Söhne"/>
              </a:rPr>
            </a:br>
            <a:r>
              <a:rPr lang="en-US" sz="1800" b="0" i="0" dirty="0">
                <a:solidFill>
                  <a:srgbClr val="F9F9F9"/>
                </a:solidFill>
                <a:effectLst/>
                <a:latin typeface="Söhne"/>
              </a:rPr>
              <a:t>Lower satisfaction correlates with longer resolution times.</a:t>
            </a:r>
            <a:br>
              <a:rPr lang="en-US" sz="1800" b="0" i="0" dirty="0">
                <a:solidFill>
                  <a:srgbClr val="F9F9F9"/>
                </a:solidFill>
                <a:effectLst/>
                <a:latin typeface="Söhne"/>
              </a:rPr>
            </a:br>
            <a:br>
              <a:rPr lang="en-US" sz="1800" b="0" i="0" dirty="0">
                <a:solidFill>
                  <a:srgbClr val="F9F9F9"/>
                </a:solidFill>
                <a:effectLst/>
                <a:latin typeface="Söhne"/>
              </a:rPr>
            </a:br>
            <a:r>
              <a:rPr lang="en-US" sz="1800" b="1" i="0" dirty="0">
                <a:solidFill>
                  <a:schemeClr val="tx1"/>
                </a:solidFill>
                <a:effectLst/>
                <a:latin typeface="Söhne"/>
              </a:rPr>
              <a:t>Group Discrepancies:</a:t>
            </a:r>
            <a:br>
              <a:rPr lang="en-US" sz="1800" b="0" i="0" dirty="0">
                <a:solidFill>
                  <a:srgbClr val="F9F9F9"/>
                </a:solidFill>
                <a:effectLst/>
                <a:latin typeface="Söhne"/>
              </a:rPr>
            </a:br>
            <a:r>
              <a:rPr lang="en-US" sz="1800" b="0" i="0" dirty="0">
                <a:solidFill>
                  <a:srgbClr val="F9F9F9"/>
                </a:solidFill>
                <a:effectLst/>
                <a:latin typeface="Söhne"/>
              </a:rPr>
              <a:t>'Endorsements' face delays beyond initial replies.</a:t>
            </a:r>
            <a:br>
              <a:rPr lang="en-US" sz="1800" b="0" i="0" dirty="0">
                <a:solidFill>
                  <a:srgbClr val="F9F9F9"/>
                </a:solidFill>
                <a:effectLst/>
                <a:latin typeface="Söhne"/>
              </a:rPr>
            </a:br>
            <a:br>
              <a:rPr lang="en-US" sz="1800" b="0" i="0" dirty="0">
                <a:solidFill>
                  <a:srgbClr val="F9F9F9"/>
                </a:solidFill>
                <a:effectLst/>
                <a:latin typeface="Söhne"/>
              </a:rPr>
            </a:br>
            <a:r>
              <a:rPr lang="en-US" sz="1800" b="1" i="0" dirty="0">
                <a:solidFill>
                  <a:schemeClr val="tx1"/>
                </a:solidFill>
                <a:effectLst/>
                <a:latin typeface="Söhne"/>
              </a:rPr>
              <a:t>Mail Channel Slowdown:</a:t>
            </a:r>
            <a:br>
              <a:rPr lang="en-US" sz="1800" b="0" i="0" dirty="0">
                <a:solidFill>
                  <a:srgbClr val="F9F9F9"/>
                </a:solidFill>
                <a:effectLst/>
                <a:latin typeface="Söhne"/>
              </a:rPr>
            </a:br>
            <a:r>
              <a:rPr lang="en-US" sz="1800" b="0" i="0" dirty="0">
                <a:solidFill>
                  <a:srgbClr val="F9F9F9"/>
                </a:solidFill>
                <a:effectLst/>
                <a:latin typeface="Söhne"/>
              </a:rPr>
              <a:t>Mail is the slowest channel for resolution.</a:t>
            </a:r>
            <a:br>
              <a:rPr lang="en-US" sz="1800" b="0" i="0" dirty="0">
                <a:solidFill>
                  <a:srgbClr val="F9F9F9"/>
                </a:solidFill>
                <a:effectLst/>
                <a:latin typeface="Söhne"/>
              </a:rPr>
            </a:br>
            <a:br>
              <a:rPr lang="en-US" sz="1800" b="0" i="0" dirty="0">
                <a:solidFill>
                  <a:srgbClr val="F9F9F9"/>
                </a:solidFill>
                <a:effectLst/>
                <a:latin typeface="Söhne"/>
              </a:rPr>
            </a:br>
            <a:r>
              <a:rPr lang="en-US" sz="1800" b="1" i="0" dirty="0">
                <a:solidFill>
                  <a:schemeClr val="tx1"/>
                </a:solidFill>
                <a:effectLst/>
                <a:latin typeface="Söhne"/>
              </a:rPr>
              <a:t>Urgent Ticket Delay:</a:t>
            </a:r>
            <a:br>
              <a:rPr lang="en-US" sz="1800" b="0" i="0" dirty="0">
                <a:solidFill>
                  <a:srgbClr val="F9F9F9"/>
                </a:solidFill>
                <a:effectLst/>
                <a:latin typeface="Söhne"/>
              </a:rPr>
            </a:br>
            <a:r>
              <a:rPr lang="en-US" sz="1800" b="0" i="0" dirty="0">
                <a:solidFill>
                  <a:srgbClr val="F9F9F9"/>
                </a:solidFill>
                <a:effectLst/>
                <a:latin typeface="Söhne"/>
              </a:rPr>
              <a:t>Urgent tickets are not resolved as quickly as expected.</a:t>
            </a:r>
          </a:p>
        </p:txBody>
      </p:sp>
      <p:sp>
        <p:nvSpPr>
          <p:cNvPr id="2" name="Rectangle: Rounded Corners 1">
            <a:extLst>
              <a:ext uri="{FF2B5EF4-FFF2-40B4-BE49-F238E27FC236}">
                <a16:creationId xmlns:a16="http://schemas.microsoft.com/office/drawing/2014/main" id="{3344C6D0-2153-475E-210A-61EC23AF1D0A}"/>
              </a:ext>
            </a:extLst>
          </p:cNvPr>
          <p:cNvSpPr/>
          <p:nvPr/>
        </p:nvSpPr>
        <p:spPr>
          <a:xfrm>
            <a:off x="3560461" y="776746"/>
            <a:ext cx="8131278" cy="356234"/>
          </a:xfrm>
          <a:prstGeom prst="roundRect">
            <a:avLst/>
          </a:prstGeom>
          <a:solidFill>
            <a:srgbClr val="D690CC"/>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IN" dirty="0"/>
              <a:t>Summary for the month of May</a:t>
            </a:r>
          </a:p>
        </p:txBody>
      </p:sp>
    </p:spTree>
    <p:extLst>
      <p:ext uri="{BB962C8B-B14F-4D97-AF65-F5344CB8AC3E}">
        <p14:creationId xmlns:p14="http://schemas.microsoft.com/office/powerpoint/2010/main" val="2302913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C67935-A746-4954-A149-14CC226CDC1E}"/>
              </a:ext>
            </a:extLst>
          </p:cNvPr>
          <p:cNvPicPr>
            <a:picLocks noChangeAspect="1"/>
          </p:cNvPicPr>
          <p:nvPr/>
        </p:nvPicPr>
        <p:blipFill>
          <a:blip r:embed="rId2"/>
          <a:stretch>
            <a:fillRect/>
          </a:stretch>
        </p:blipFill>
        <p:spPr>
          <a:xfrm>
            <a:off x="3441474" y="986183"/>
            <a:ext cx="8349588" cy="4601183"/>
          </a:xfrm>
          <a:prstGeom prst="rect">
            <a:avLst/>
          </a:prstGeom>
        </p:spPr>
      </p:pic>
      <p:sp>
        <p:nvSpPr>
          <p:cNvPr id="4" name="Title 3">
            <a:extLst>
              <a:ext uri="{FF2B5EF4-FFF2-40B4-BE49-F238E27FC236}">
                <a16:creationId xmlns:a16="http://schemas.microsoft.com/office/drawing/2014/main" id="{E246DD40-7357-C2B4-4323-DBAEFD1EFEB4}"/>
              </a:ext>
            </a:extLst>
          </p:cNvPr>
          <p:cNvSpPr>
            <a:spLocks noGrp="1"/>
          </p:cNvSpPr>
          <p:nvPr>
            <p:ph type="title"/>
          </p:nvPr>
        </p:nvSpPr>
        <p:spPr/>
        <p:txBody>
          <a:bodyPr/>
          <a:lstStyle/>
          <a:p>
            <a:r>
              <a:rPr lang="en-IN" dirty="0"/>
              <a:t>Overall Summary View</a:t>
            </a:r>
          </a:p>
        </p:txBody>
      </p:sp>
    </p:spTree>
    <p:extLst>
      <p:ext uri="{BB962C8B-B14F-4D97-AF65-F5344CB8AC3E}">
        <p14:creationId xmlns:p14="http://schemas.microsoft.com/office/powerpoint/2010/main" val="1865113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E40AB-41E0-4BE6-7572-8A00A649529E}"/>
              </a:ext>
            </a:extLst>
          </p:cNvPr>
          <p:cNvSpPr>
            <a:spLocks noGrp="1"/>
          </p:cNvSpPr>
          <p:nvPr>
            <p:ph type="title"/>
          </p:nvPr>
        </p:nvSpPr>
        <p:spPr/>
        <p:txBody>
          <a:bodyPr/>
          <a:lstStyle/>
          <a:p>
            <a:r>
              <a:rPr lang="en-IN" b="0" i="0" dirty="0">
                <a:solidFill>
                  <a:srgbClr val="F9F9F9"/>
                </a:solidFill>
                <a:effectLst/>
                <a:latin typeface="Söhne"/>
              </a:rPr>
              <a:t>Data Expedition</a:t>
            </a:r>
            <a:endParaRPr lang="en-IN" dirty="0"/>
          </a:p>
        </p:txBody>
      </p:sp>
      <p:pic>
        <p:nvPicPr>
          <p:cNvPr id="4" name="Picture 3">
            <a:extLst>
              <a:ext uri="{FF2B5EF4-FFF2-40B4-BE49-F238E27FC236}">
                <a16:creationId xmlns:a16="http://schemas.microsoft.com/office/drawing/2014/main" id="{E240E664-9D8B-3FEA-E9DB-1CC01C65320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595165" y="757085"/>
            <a:ext cx="7833360" cy="5319250"/>
          </a:xfrm>
          <a:prstGeom prst="rect">
            <a:avLst/>
          </a:prstGeom>
          <a:ln w="28575">
            <a:solidFill>
              <a:schemeClr val="accent1"/>
            </a:solidFill>
          </a:ln>
        </p:spPr>
      </p:pic>
    </p:spTree>
    <p:extLst>
      <p:ext uri="{BB962C8B-B14F-4D97-AF65-F5344CB8AC3E}">
        <p14:creationId xmlns:p14="http://schemas.microsoft.com/office/powerpoint/2010/main" val="20781628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05FAC-0F96-2B7D-B6B6-B9FD2C582ABD}"/>
              </a:ext>
            </a:extLst>
          </p:cNvPr>
          <p:cNvSpPr>
            <a:spLocks noGrp="1"/>
          </p:cNvSpPr>
          <p:nvPr>
            <p:ph type="ctrTitle"/>
          </p:nvPr>
        </p:nvSpPr>
        <p:spPr/>
        <p:txBody>
          <a:bodyPr>
            <a:normAutofit fontScale="90000"/>
          </a:bodyPr>
          <a:lstStyle/>
          <a:p>
            <a:r>
              <a:rPr lang="en-US" b="0" i="0" dirty="0">
                <a:solidFill>
                  <a:srgbClr val="F9F9F9"/>
                </a:solidFill>
                <a:effectLst/>
                <a:latin typeface="Söhne"/>
              </a:rPr>
              <a:t>Key Insights and Actionable Recommendations: Unveiling the Path Forward</a:t>
            </a:r>
            <a:endParaRPr lang="en-IN" dirty="0"/>
          </a:p>
        </p:txBody>
      </p:sp>
      <p:sp>
        <p:nvSpPr>
          <p:cNvPr id="3" name="Subtitle 2">
            <a:extLst>
              <a:ext uri="{FF2B5EF4-FFF2-40B4-BE49-F238E27FC236}">
                <a16:creationId xmlns:a16="http://schemas.microsoft.com/office/drawing/2014/main" id="{C2BC4D49-B280-CF62-5D1F-7C19F2D26B7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0571262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3F55B9E-CF93-A957-67C1-D0664210385E}"/>
              </a:ext>
            </a:extLst>
          </p:cNvPr>
          <p:cNvSpPr>
            <a:spLocks noGrp="1"/>
          </p:cNvSpPr>
          <p:nvPr>
            <p:ph type="title"/>
          </p:nvPr>
        </p:nvSpPr>
        <p:spPr/>
        <p:txBody>
          <a:bodyPr/>
          <a:lstStyle/>
          <a:p>
            <a:r>
              <a:rPr lang="en-IN" dirty="0"/>
              <a:t>Key</a:t>
            </a:r>
            <a:br>
              <a:rPr lang="en-IN" dirty="0"/>
            </a:br>
            <a:r>
              <a:rPr lang="en-IN" dirty="0"/>
              <a:t>Insights</a:t>
            </a:r>
          </a:p>
        </p:txBody>
      </p:sp>
      <p:sp>
        <p:nvSpPr>
          <p:cNvPr id="4" name="Content Placeholder 3">
            <a:extLst>
              <a:ext uri="{FF2B5EF4-FFF2-40B4-BE49-F238E27FC236}">
                <a16:creationId xmlns:a16="http://schemas.microsoft.com/office/drawing/2014/main" id="{F6644815-E1D7-6E44-36DF-E2BB4CAA87FD}"/>
              </a:ext>
            </a:extLst>
          </p:cNvPr>
          <p:cNvSpPr>
            <a:spLocks noGrp="1"/>
          </p:cNvSpPr>
          <p:nvPr>
            <p:ph idx="1"/>
          </p:nvPr>
        </p:nvSpPr>
        <p:spPr/>
        <p:txBody>
          <a:bodyPr>
            <a:normAutofit fontScale="85000" lnSpcReduction="10000"/>
          </a:bodyPr>
          <a:lstStyle/>
          <a:p>
            <a:pPr marL="0" indent="0">
              <a:buNone/>
            </a:pPr>
            <a:r>
              <a:rPr lang="en-US" dirty="0">
                <a:solidFill>
                  <a:schemeClr val="tx1"/>
                </a:solidFill>
                <a:highlight>
                  <a:srgbClr val="808080"/>
                </a:highlight>
              </a:rPr>
              <a:t>Ticket Volume vs. Resolution: </a:t>
            </a:r>
          </a:p>
          <a:p>
            <a:pPr marL="0" indent="0">
              <a:buNone/>
            </a:pPr>
            <a:r>
              <a:rPr lang="en-US" dirty="0"/>
              <a:t>There is a significant number of created tickets, with a slightly lower number of tickets solved, indicating a good resolution rate but also highlighting a potential backlog as seen with pending tickets.</a:t>
            </a:r>
          </a:p>
          <a:p>
            <a:pPr marL="0" indent="0">
              <a:buNone/>
            </a:pPr>
            <a:r>
              <a:rPr lang="en-US" dirty="0">
                <a:solidFill>
                  <a:schemeClr val="tx1"/>
                </a:solidFill>
                <a:highlight>
                  <a:srgbClr val="808080"/>
                </a:highlight>
              </a:rPr>
              <a:t>Reopen Rate: </a:t>
            </a:r>
          </a:p>
          <a:p>
            <a:pPr marL="0" indent="0">
              <a:buNone/>
            </a:pPr>
            <a:r>
              <a:rPr lang="en-US" dirty="0"/>
              <a:t>A 24% reopen rate suggests that nearly a quarter of all resolved tickets had to be revisited, indicating an area for improvement in initial problem solving.</a:t>
            </a:r>
          </a:p>
          <a:p>
            <a:pPr marL="0" indent="0">
              <a:buNone/>
            </a:pPr>
            <a:r>
              <a:rPr lang="en-US" dirty="0">
                <a:solidFill>
                  <a:schemeClr val="tx1"/>
                </a:solidFill>
                <a:highlight>
                  <a:srgbClr val="808080"/>
                </a:highlight>
              </a:rPr>
              <a:t>Satisfaction Score Correlation: </a:t>
            </a:r>
          </a:p>
          <a:p>
            <a:pPr marL="0" indent="0">
              <a:buNone/>
            </a:pPr>
            <a:r>
              <a:rPr lang="en-US" dirty="0"/>
              <a:t>Lower satisfaction scores correlate with longer resolution and wait times, emphasizing the need to improve service for dissatisfied customers.</a:t>
            </a:r>
          </a:p>
          <a:p>
            <a:pPr marL="0" indent="0">
              <a:buNone/>
            </a:pPr>
            <a:r>
              <a:rPr lang="en-US" dirty="0">
                <a:solidFill>
                  <a:schemeClr val="tx1"/>
                </a:solidFill>
                <a:highlight>
                  <a:srgbClr val="808080"/>
                </a:highlight>
              </a:rPr>
              <a:t>Group Performance Variation: </a:t>
            </a:r>
          </a:p>
          <a:p>
            <a:pPr marL="0" indent="0">
              <a:buNone/>
            </a:pPr>
            <a:r>
              <a:rPr lang="en-US" dirty="0"/>
              <a:t>Different groups exhibit varying average resolution times and wait times, with 'Support' showing relatively better performance.</a:t>
            </a:r>
          </a:p>
          <a:p>
            <a:pPr marL="0" indent="0">
              <a:buNone/>
            </a:pPr>
            <a:r>
              <a:rPr lang="en-US" dirty="0">
                <a:solidFill>
                  <a:schemeClr val="tx1"/>
                </a:solidFill>
                <a:highlight>
                  <a:srgbClr val="808080"/>
                </a:highlight>
              </a:rPr>
              <a:t>Priority and Response Time: </a:t>
            </a:r>
          </a:p>
          <a:p>
            <a:pPr marL="0" indent="0">
              <a:buNone/>
            </a:pPr>
            <a:r>
              <a:rPr lang="en-US" dirty="0"/>
              <a:t>Urgent tickets have the shortest average resolution time, but they also have a higher wait time compared to low priority tickets, indicating a prioritization in the resolution but not necessarily in initial response.</a:t>
            </a:r>
            <a:endParaRPr lang="en-IN" dirty="0"/>
          </a:p>
        </p:txBody>
      </p:sp>
    </p:spTree>
    <p:extLst>
      <p:ext uri="{BB962C8B-B14F-4D97-AF65-F5344CB8AC3E}">
        <p14:creationId xmlns:p14="http://schemas.microsoft.com/office/powerpoint/2010/main" val="17578410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314BA-CDF0-4885-B724-D385DB8ED9F4}"/>
              </a:ext>
            </a:extLst>
          </p:cNvPr>
          <p:cNvSpPr>
            <a:spLocks noGrp="1"/>
          </p:cNvSpPr>
          <p:nvPr>
            <p:ph type="title"/>
          </p:nvPr>
        </p:nvSpPr>
        <p:spPr/>
        <p:txBody>
          <a:bodyPr>
            <a:normAutofit/>
          </a:bodyPr>
          <a:lstStyle/>
          <a:p>
            <a:r>
              <a:rPr lang="en-IN" sz="2800" dirty="0"/>
              <a:t>Actionable Recommendations</a:t>
            </a:r>
          </a:p>
        </p:txBody>
      </p:sp>
      <p:sp>
        <p:nvSpPr>
          <p:cNvPr id="3" name="Content Placeholder 2">
            <a:extLst>
              <a:ext uri="{FF2B5EF4-FFF2-40B4-BE49-F238E27FC236}">
                <a16:creationId xmlns:a16="http://schemas.microsoft.com/office/drawing/2014/main" id="{07039BA4-F14C-2503-F79A-13CDD28DE2BF}"/>
              </a:ext>
            </a:extLst>
          </p:cNvPr>
          <p:cNvSpPr>
            <a:spLocks noGrp="1"/>
          </p:cNvSpPr>
          <p:nvPr>
            <p:ph idx="1"/>
          </p:nvPr>
        </p:nvSpPr>
        <p:spPr/>
        <p:txBody>
          <a:bodyPr>
            <a:normAutofit fontScale="85000" lnSpcReduction="20000"/>
          </a:bodyPr>
          <a:lstStyle/>
          <a:p>
            <a:pPr marL="0" indent="0">
              <a:buNone/>
            </a:pPr>
            <a:r>
              <a:rPr lang="en-US" dirty="0">
                <a:solidFill>
                  <a:schemeClr val="tx1"/>
                </a:solidFill>
                <a:highlight>
                  <a:srgbClr val="808080"/>
                </a:highlight>
              </a:rPr>
              <a:t>Review Resolution Processes: </a:t>
            </a:r>
          </a:p>
          <a:p>
            <a:pPr marL="0" indent="0">
              <a:buNone/>
            </a:pPr>
            <a:r>
              <a:rPr lang="en-US" dirty="0"/>
              <a:t>To address the pending ticket backlog and the high reopen rate, review and refine the resolution processes, possibly incorporating more thorough initial diagnostics or customer communication.</a:t>
            </a:r>
          </a:p>
          <a:p>
            <a:pPr marL="0" indent="0">
              <a:buNone/>
            </a:pPr>
            <a:r>
              <a:rPr lang="en-US" dirty="0">
                <a:solidFill>
                  <a:schemeClr val="tx1"/>
                </a:solidFill>
                <a:highlight>
                  <a:srgbClr val="808080"/>
                </a:highlight>
              </a:rPr>
              <a:t>Focus on Low Satisfaction Scores: </a:t>
            </a:r>
          </a:p>
          <a:p>
            <a:pPr marL="0" indent="0">
              <a:buNone/>
            </a:pPr>
            <a:r>
              <a:rPr lang="en-US" dirty="0"/>
              <a:t>Investigate the root causes of low satisfaction scores and target service improvements in those areas, such as training customer service staff or implementing more customer-centric policies.</a:t>
            </a:r>
          </a:p>
          <a:p>
            <a:pPr marL="0" indent="0">
              <a:buNone/>
            </a:pPr>
            <a:r>
              <a:rPr lang="en-US" dirty="0">
                <a:solidFill>
                  <a:schemeClr val="tx1"/>
                </a:solidFill>
                <a:highlight>
                  <a:srgbClr val="808080"/>
                </a:highlight>
              </a:rPr>
              <a:t>Balance Group Workloads: </a:t>
            </a:r>
          </a:p>
          <a:p>
            <a:pPr marL="0" indent="0">
              <a:buNone/>
            </a:pPr>
            <a:r>
              <a:rPr lang="en-US" dirty="0"/>
              <a:t>Analyze group workloads and allocate resources to balance efficiency across all groups, possibly shifting resources to where they are needed most.</a:t>
            </a:r>
          </a:p>
          <a:p>
            <a:pPr marL="0" indent="0">
              <a:buNone/>
            </a:pPr>
            <a:r>
              <a:rPr lang="en-US" dirty="0">
                <a:solidFill>
                  <a:schemeClr val="tx1"/>
                </a:solidFill>
                <a:highlight>
                  <a:srgbClr val="808080"/>
                </a:highlight>
              </a:rPr>
              <a:t>Enhance Initial Response: </a:t>
            </a:r>
          </a:p>
          <a:p>
            <a:pPr marL="0" indent="0">
              <a:buNone/>
            </a:pPr>
            <a:r>
              <a:rPr lang="en-US" dirty="0"/>
              <a:t>For urgent tickets, improve the initial response time to match the urgency of resolution, ensuring that urgent issues are both acknowledged and resolved quickly.</a:t>
            </a:r>
          </a:p>
          <a:p>
            <a:pPr marL="0" indent="0">
              <a:buNone/>
            </a:pPr>
            <a:r>
              <a:rPr lang="en-US" dirty="0">
                <a:solidFill>
                  <a:schemeClr val="tx1"/>
                </a:solidFill>
                <a:highlight>
                  <a:srgbClr val="808080"/>
                </a:highlight>
              </a:rPr>
              <a:t>Category-Specific Strategies: </a:t>
            </a:r>
          </a:p>
          <a:p>
            <a:pPr marL="0" indent="0">
              <a:buNone/>
            </a:pPr>
            <a:r>
              <a:rPr lang="en-US" dirty="0"/>
              <a:t>Develop targeted strategies for categories with longer resolution times, such as 'Health ID' and 'HR Queries', to improve efficiency in these areas.</a:t>
            </a:r>
            <a:endParaRPr lang="en-IN" dirty="0"/>
          </a:p>
        </p:txBody>
      </p:sp>
    </p:spTree>
    <p:extLst>
      <p:ext uri="{BB962C8B-B14F-4D97-AF65-F5344CB8AC3E}">
        <p14:creationId xmlns:p14="http://schemas.microsoft.com/office/powerpoint/2010/main" val="19036725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6F86-2F99-6EDC-978D-7F37306FC729}"/>
              </a:ext>
            </a:extLst>
          </p:cNvPr>
          <p:cNvSpPr>
            <a:spLocks noGrp="1"/>
          </p:cNvSpPr>
          <p:nvPr>
            <p:ph type="ctrTitle"/>
          </p:nvPr>
        </p:nvSpPr>
        <p:spPr>
          <a:xfrm>
            <a:off x="1620455" y="1801368"/>
            <a:ext cx="7315200" cy="3255264"/>
          </a:xfrm>
        </p:spPr>
        <p:txBody>
          <a:bodyPr>
            <a:normAutofit fontScale="90000"/>
          </a:bodyPr>
          <a:lstStyle/>
          <a:p>
            <a:r>
              <a:rPr lang="en-IN" sz="16100" dirty="0"/>
              <a:t>Thank You</a:t>
            </a:r>
          </a:p>
        </p:txBody>
      </p:sp>
      <p:sp>
        <p:nvSpPr>
          <p:cNvPr id="3" name="Subtitle 2">
            <a:extLst>
              <a:ext uri="{FF2B5EF4-FFF2-40B4-BE49-F238E27FC236}">
                <a16:creationId xmlns:a16="http://schemas.microsoft.com/office/drawing/2014/main" id="{271239AB-CBA8-14FE-2C1F-AA4FE74C2E7A}"/>
              </a:ext>
            </a:extLst>
          </p:cNvPr>
          <p:cNvSpPr>
            <a:spLocks noGrp="1"/>
          </p:cNvSpPr>
          <p:nvPr>
            <p:ph type="subTitle" idx="1"/>
          </p:nvPr>
        </p:nvSpPr>
        <p:spPr>
          <a:xfrm>
            <a:off x="1218002" y="4984878"/>
            <a:ext cx="7315200" cy="914400"/>
          </a:xfrm>
        </p:spPr>
        <p:txBody>
          <a:bodyPr/>
          <a:lstStyle/>
          <a:p>
            <a:endParaRPr lang="en-IN" dirty="0"/>
          </a:p>
        </p:txBody>
      </p:sp>
    </p:spTree>
    <p:extLst>
      <p:ext uri="{BB962C8B-B14F-4D97-AF65-F5344CB8AC3E}">
        <p14:creationId xmlns:p14="http://schemas.microsoft.com/office/powerpoint/2010/main" val="3809028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9447E6-831E-B34B-FFE0-13C51544C115}"/>
              </a:ext>
            </a:extLst>
          </p:cNvPr>
          <p:cNvSpPr>
            <a:spLocks noGrp="1"/>
          </p:cNvSpPr>
          <p:nvPr>
            <p:ph type="ctrTitle"/>
          </p:nvPr>
        </p:nvSpPr>
        <p:spPr/>
        <p:txBody>
          <a:bodyPr>
            <a:normAutofit/>
          </a:bodyPr>
          <a:lstStyle/>
          <a:p>
            <a:r>
              <a:rPr lang="en-US" sz="6600" b="0" i="0" dirty="0">
                <a:solidFill>
                  <a:srgbClr val="F9F9F9"/>
                </a:solidFill>
                <a:effectLst/>
                <a:latin typeface="Söhne"/>
              </a:rPr>
              <a:t>Tidying the Dataset: A Clean Slate Approach</a:t>
            </a:r>
            <a:endParaRPr lang="en-IN" sz="34400" dirty="0"/>
          </a:p>
        </p:txBody>
      </p:sp>
      <p:sp>
        <p:nvSpPr>
          <p:cNvPr id="5" name="Subtitle 4">
            <a:extLst>
              <a:ext uri="{FF2B5EF4-FFF2-40B4-BE49-F238E27FC236}">
                <a16:creationId xmlns:a16="http://schemas.microsoft.com/office/drawing/2014/main" id="{07227593-D22C-154B-1E06-5F8EF6695FB6}"/>
              </a:ext>
            </a:extLst>
          </p:cNvPr>
          <p:cNvSpPr>
            <a:spLocks noGrp="1"/>
          </p:cNvSpPr>
          <p:nvPr>
            <p:ph type="subTitle" idx="1"/>
          </p:nvPr>
        </p:nvSpPr>
        <p:spPr/>
        <p:txBody>
          <a:bodyPr/>
          <a:lstStyle/>
          <a:p>
            <a:r>
              <a:rPr lang="en-IN" dirty="0">
                <a:highlight>
                  <a:srgbClr val="800000"/>
                </a:highlight>
              </a:rPr>
              <a:t>Using Excel</a:t>
            </a:r>
          </a:p>
        </p:txBody>
      </p:sp>
    </p:spTree>
    <p:extLst>
      <p:ext uri="{BB962C8B-B14F-4D97-AF65-F5344CB8AC3E}">
        <p14:creationId xmlns:p14="http://schemas.microsoft.com/office/powerpoint/2010/main" val="631338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BA157-8243-686C-9818-D0A8503BEE7C}"/>
              </a:ext>
            </a:extLst>
          </p:cNvPr>
          <p:cNvSpPr>
            <a:spLocks noGrp="1"/>
          </p:cNvSpPr>
          <p:nvPr>
            <p:ph type="title"/>
          </p:nvPr>
        </p:nvSpPr>
        <p:spPr/>
        <p:txBody>
          <a:bodyPr/>
          <a:lstStyle/>
          <a:p>
            <a:r>
              <a:rPr lang="en-IN" dirty="0"/>
              <a:t>Duplicates Check</a:t>
            </a:r>
          </a:p>
        </p:txBody>
      </p:sp>
      <p:pic>
        <p:nvPicPr>
          <p:cNvPr id="5" name="Content Placeholder 4">
            <a:extLst>
              <a:ext uri="{FF2B5EF4-FFF2-40B4-BE49-F238E27FC236}">
                <a16:creationId xmlns:a16="http://schemas.microsoft.com/office/drawing/2014/main" id="{EB522CEF-80DE-EE57-D4EC-AEF285013A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54105" y="743717"/>
            <a:ext cx="8279631" cy="5303122"/>
          </a:xfrm>
        </p:spPr>
      </p:pic>
    </p:spTree>
    <p:extLst>
      <p:ext uri="{BB962C8B-B14F-4D97-AF65-F5344CB8AC3E}">
        <p14:creationId xmlns:p14="http://schemas.microsoft.com/office/powerpoint/2010/main" val="106621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4AE47-7EFC-9887-32ED-74F2C88A55C8}"/>
              </a:ext>
            </a:extLst>
          </p:cNvPr>
          <p:cNvSpPr>
            <a:spLocks noGrp="1"/>
          </p:cNvSpPr>
          <p:nvPr>
            <p:ph type="title"/>
          </p:nvPr>
        </p:nvSpPr>
        <p:spPr/>
        <p:txBody>
          <a:bodyPr/>
          <a:lstStyle/>
          <a:p>
            <a:r>
              <a:rPr lang="en-IN" dirty="0"/>
              <a:t>Data Summary at glance</a:t>
            </a:r>
          </a:p>
        </p:txBody>
      </p:sp>
      <p:pic>
        <p:nvPicPr>
          <p:cNvPr id="5" name="Picture 4">
            <a:extLst>
              <a:ext uri="{FF2B5EF4-FFF2-40B4-BE49-F238E27FC236}">
                <a16:creationId xmlns:a16="http://schemas.microsoft.com/office/drawing/2014/main" id="{DEDEF6E9-1B4D-E4B7-77B5-333F4517671A}"/>
              </a:ext>
            </a:extLst>
          </p:cNvPr>
          <p:cNvPicPr>
            <a:picLocks noChangeAspect="1"/>
          </p:cNvPicPr>
          <p:nvPr/>
        </p:nvPicPr>
        <p:blipFill rotWithShape="1">
          <a:blip r:embed="rId2">
            <a:extLst>
              <a:ext uri="{28A0092B-C50C-407E-A947-70E740481C1C}">
                <a14:useLocalDpi xmlns:a14="http://schemas.microsoft.com/office/drawing/2010/main" val="0"/>
              </a:ext>
            </a:extLst>
          </a:blip>
          <a:srcRect l="1197" t="1596" r="952" b="1002"/>
          <a:stretch/>
        </p:blipFill>
        <p:spPr>
          <a:xfrm>
            <a:off x="3618272" y="884903"/>
            <a:ext cx="8082116" cy="5004620"/>
          </a:xfrm>
          <a:prstGeom prst="rect">
            <a:avLst/>
          </a:prstGeom>
          <a:ln w="19050">
            <a:solidFill>
              <a:schemeClr val="tx1"/>
            </a:solidFill>
          </a:ln>
        </p:spPr>
      </p:pic>
      <p:sp>
        <p:nvSpPr>
          <p:cNvPr id="6" name="Rectangle: Rounded Corners 5">
            <a:extLst>
              <a:ext uri="{FF2B5EF4-FFF2-40B4-BE49-F238E27FC236}">
                <a16:creationId xmlns:a16="http://schemas.microsoft.com/office/drawing/2014/main" id="{F440C282-E3D1-E891-47F6-B6134351AC23}"/>
              </a:ext>
            </a:extLst>
          </p:cNvPr>
          <p:cNvSpPr/>
          <p:nvPr/>
        </p:nvSpPr>
        <p:spPr>
          <a:xfrm>
            <a:off x="3500284" y="5973097"/>
            <a:ext cx="8445910" cy="776748"/>
          </a:xfrm>
          <a:prstGeom prst="round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highlight>
                  <a:srgbClr val="008080"/>
                </a:highlight>
              </a:rPr>
              <a:t>Take Away: </a:t>
            </a:r>
            <a:r>
              <a:rPr lang="en-IN" dirty="0">
                <a:solidFill>
                  <a:schemeClr val="tx1"/>
                </a:solidFill>
              </a:rPr>
              <a:t>Satisfaction Score &amp; Category columns have more than </a:t>
            </a:r>
            <a:r>
              <a:rPr lang="en-IN" dirty="0">
                <a:solidFill>
                  <a:schemeClr val="tx1"/>
                </a:solidFill>
                <a:highlight>
                  <a:srgbClr val="00FFFF"/>
                </a:highlight>
              </a:rPr>
              <a:t>30%</a:t>
            </a:r>
            <a:r>
              <a:rPr lang="en-IN" dirty="0">
                <a:solidFill>
                  <a:schemeClr val="tx1"/>
                </a:solidFill>
              </a:rPr>
              <a:t> of null values. These are significant in analysis so replacing the null values that are appropriate</a:t>
            </a:r>
          </a:p>
        </p:txBody>
      </p:sp>
    </p:spTree>
    <p:extLst>
      <p:ext uri="{BB962C8B-B14F-4D97-AF65-F5344CB8AC3E}">
        <p14:creationId xmlns:p14="http://schemas.microsoft.com/office/powerpoint/2010/main" val="2838522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CBB6A-EAD9-D3FF-36F0-712E41437ACE}"/>
              </a:ext>
            </a:extLst>
          </p:cNvPr>
          <p:cNvSpPr>
            <a:spLocks noGrp="1"/>
          </p:cNvSpPr>
          <p:nvPr>
            <p:ph type="title"/>
          </p:nvPr>
        </p:nvSpPr>
        <p:spPr/>
        <p:txBody>
          <a:bodyPr/>
          <a:lstStyle/>
          <a:p>
            <a:r>
              <a:rPr lang="en-IN" dirty="0"/>
              <a:t>Treating Major Null Values</a:t>
            </a:r>
          </a:p>
        </p:txBody>
      </p:sp>
      <p:pic>
        <p:nvPicPr>
          <p:cNvPr id="6" name="Picture 5">
            <a:extLst>
              <a:ext uri="{FF2B5EF4-FFF2-40B4-BE49-F238E27FC236}">
                <a16:creationId xmlns:a16="http://schemas.microsoft.com/office/drawing/2014/main" id="{E1D2DAA1-EE98-9A59-EA97-72517616232F}"/>
              </a:ext>
            </a:extLst>
          </p:cNvPr>
          <p:cNvPicPr>
            <a:picLocks noChangeAspect="1"/>
          </p:cNvPicPr>
          <p:nvPr/>
        </p:nvPicPr>
        <p:blipFill rotWithShape="1">
          <a:blip r:embed="rId2">
            <a:extLst>
              <a:ext uri="{28A0092B-C50C-407E-A947-70E740481C1C}">
                <a14:useLocalDpi xmlns:a14="http://schemas.microsoft.com/office/drawing/2010/main" val="0"/>
              </a:ext>
            </a:extLst>
          </a:blip>
          <a:srcRect l="24032" t="25598" r="17742" b="41309"/>
          <a:stretch/>
        </p:blipFill>
        <p:spPr>
          <a:xfrm>
            <a:off x="5909186" y="788695"/>
            <a:ext cx="5387751" cy="2288802"/>
          </a:xfrm>
          <a:prstGeom prst="rect">
            <a:avLst/>
          </a:prstGeom>
        </p:spPr>
      </p:pic>
      <p:pic>
        <p:nvPicPr>
          <p:cNvPr id="8" name="Picture 7">
            <a:extLst>
              <a:ext uri="{FF2B5EF4-FFF2-40B4-BE49-F238E27FC236}">
                <a16:creationId xmlns:a16="http://schemas.microsoft.com/office/drawing/2014/main" id="{D66F8444-30B1-E9FF-2AB4-1D5200088C72}"/>
              </a:ext>
            </a:extLst>
          </p:cNvPr>
          <p:cNvPicPr>
            <a:picLocks noChangeAspect="1"/>
          </p:cNvPicPr>
          <p:nvPr/>
        </p:nvPicPr>
        <p:blipFill rotWithShape="1">
          <a:blip r:embed="rId3">
            <a:extLst>
              <a:ext uri="{28A0092B-C50C-407E-A947-70E740481C1C}">
                <a14:useLocalDpi xmlns:a14="http://schemas.microsoft.com/office/drawing/2010/main" val="0"/>
              </a:ext>
            </a:extLst>
          </a:blip>
          <a:srcRect l="8629" t="26053" r="33145" b="34174"/>
          <a:stretch/>
        </p:blipFill>
        <p:spPr>
          <a:xfrm>
            <a:off x="5909186" y="3188453"/>
            <a:ext cx="5339814" cy="2733367"/>
          </a:xfrm>
          <a:prstGeom prst="rect">
            <a:avLst/>
          </a:prstGeom>
        </p:spPr>
      </p:pic>
      <p:sp>
        <p:nvSpPr>
          <p:cNvPr id="9" name="Callout: Right Arrow 8">
            <a:extLst>
              <a:ext uri="{FF2B5EF4-FFF2-40B4-BE49-F238E27FC236}">
                <a16:creationId xmlns:a16="http://schemas.microsoft.com/office/drawing/2014/main" id="{8238DFDD-16EE-DAB3-BE66-E56292518029}"/>
              </a:ext>
            </a:extLst>
          </p:cNvPr>
          <p:cNvSpPr/>
          <p:nvPr/>
        </p:nvSpPr>
        <p:spPr>
          <a:xfrm>
            <a:off x="3667432" y="788695"/>
            <a:ext cx="1887793" cy="2288802"/>
          </a:xfrm>
          <a:prstGeom prst="rightArrowCallou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Classified empty records as Others</a:t>
            </a:r>
          </a:p>
        </p:txBody>
      </p:sp>
      <p:sp>
        <p:nvSpPr>
          <p:cNvPr id="10" name="Callout: Right Arrow 9">
            <a:extLst>
              <a:ext uri="{FF2B5EF4-FFF2-40B4-BE49-F238E27FC236}">
                <a16:creationId xmlns:a16="http://schemas.microsoft.com/office/drawing/2014/main" id="{6A8AD863-6EEB-4119-EC50-8E36194FC7B1}"/>
              </a:ext>
            </a:extLst>
          </p:cNvPr>
          <p:cNvSpPr/>
          <p:nvPr/>
        </p:nvSpPr>
        <p:spPr>
          <a:xfrm>
            <a:off x="3667432" y="3188453"/>
            <a:ext cx="1887793" cy="2733366"/>
          </a:xfrm>
          <a:prstGeom prst="rightArrowCallou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No Score given records treated as NA</a:t>
            </a:r>
          </a:p>
        </p:txBody>
      </p:sp>
    </p:spTree>
    <p:extLst>
      <p:ext uri="{BB962C8B-B14F-4D97-AF65-F5344CB8AC3E}">
        <p14:creationId xmlns:p14="http://schemas.microsoft.com/office/powerpoint/2010/main" val="3063180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754AF-5520-86AF-E231-3E215E6E5CB8}"/>
              </a:ext>
            </a:extLst>
          </p:cNvPr>
          <p:cNvSpPr>
            <a:spLocks noGrp="1"/>
          </p:cNvSpPr>
          <p:nvPr>
            <p:ph type="title"/>
          </p:nvPr>
        </p:nvSpPr>
        <p:spPr/>
        <p:txBody>
          <a:bodyPr/>
          <a:lstStyle/>
          <a:p>
            <a:r>
              <a:rPr lang="en-IN" dirty="0"/>
              <a:t>Summary after treating Primary Null Values</a:t>
            </a:r>
          </a:p>
        </p:txBody>
      </p:sp>
      <p:pic>
        <p:nvPicPr>
          <p:cNvPr id="5" name="Picture 4">
            <a:extLst>
              <a:ext uri="{FF2B5EF4-FFF2-40B4-BE49-F238E27FC236}">
                <a16:creationId xmlns:a16="http://schemas.microsoft.com/office/drawing/2014/main" id="{01C82E31-D534-1725-A1D1-99536DD64714}"/>
              </a:ext>
            </a:extLst>
          </p:cNvPr>
          <p:cNvPicPr>
            <a:picLocks noChangeAspect="1"/>
          </p:cNvPicPr>
          <p:nvPr/>
        </p:nvPicPr>
        <p:blipFill rotWithShape="1">
          <a:blip r:embed="rId2">
            <a:extLst>
              <a:ext uri="{28A0092B-C50C-407E-A947-70E740481C1C}">
                <a14:useLocalDpi xmlns:a14="http://schemas.microsoft.com/office/drawing/2010/main" val="0"/>
              </a:ext>
            </a:extLst>
          </a:blip>
          <a:srcRect l="790"/>
          <a:stretch/>
        </p:blipFill>
        <p:spPr>
          <a:xfrm>
            <a:off x="3569108" y="869176"/>
            <a:ext cx="8154598" cy="5119647"/>
          </a:xfrm>
          <a:prstGeom prst="rect">
            <a:avLst/>
          </a:prstGeom>
          <a:ln w="19050">
            <a:solidFill>
              <a:schemeClr val="tx1"/>
            </a:solidFill>
          </a:ln>
        </p:spPr>
      </p:pic>
    </p:spTree>
    <p:extLst>
      <p:ext uri="{BB962C8B-B14F-4D97-AF65-F5344CB8AC3E}">
        <p14:creationId xmlns:p14="http://schemas.microsoft.com/office/powerpoint/2010/main" val="3481644013"/>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238</TotalTime>
  <Words>2805</Words>
  <Application>Microsoft Office PowerPoint</Application>
  <PresentationFormat>Widescreen</PresentationFormat>
  <Paragraphs>98</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Corbel</vt:lpstr>
      <vt:lpstr>Eras Demi ITC</vt:lpstr>
      <vt:lpstr>Söhne</vt:lpstr>
      <vt:lpstr>Wingdings 2</vt:lpstr>
      <vt:lpstr>Frame</vt:lpstr>
      <vt:lpstr>Plum  Customer Success  Insights</vt:lpstr>
      <vt:lpstr>An Introductory Overview</vt:lpstr>
      <vt:lpstr>Objective</vt:lpstr>
      <vt:lpstr>Data Expedition</vt:lpstr>
      <vt:lpstr>Tidying the Dataset: A Clean Slate Approach</vt:lpstr>
      <vt:lpstr>Duplicates Check</vt:lpstr>
      <vt:lpstr>Data Summary at glance</vt:lpstr>
      <vt:lpstr>Treating Major Null Values</vt:lpstr>
      <vt:lpstr>Summary after treating Primary Null Values</vt:lpstr>
      <vt:lpstr>Reasons Summarised for the Null Values</vt:lpstr>
      <vt:lpstr>Exploratory Endeavours: Unveiling Insights</vt:lpstr>
      <vt:lpstr>Overview of Tickets Status</vt:lpstr>
      <vt:lpstr>Overview of Time Measures</vt:lpstr>
      <vt:lpstr>Group  Performance  Analysis</vt:lpstr>
      <vt:lpstr>High Volume, High Resolution: 'Endorsements' leads in ticket volume and resolution, but also has a notable number of pending and open tickets.  Efficient Resolution in Support: 'Support' shows a high resolution rate with comparatively fewer pending tickets.  Reimbursement Claims' Pending Issue: Despite a large number of created tickets, 'Reimbursement Claims' has a significant backlog of pending tickets.  Low Reopen Rate, High Efficiency: 'Endorsements' and 'Support' maintain low reopen rates, indicating effective initial resolutions.  Minimal Unassigned Tickets: Across all groups, unassigned tickets are minimal, showing good initial ticket assignment practices.</vt:lpstr>
      <vt:lpstr> Prompt Initial Response: 'Support' excels in quick initial responses, as evidenced by the shortest average first reply time, demonstrating a commitment to prompt customer engagement.  Onboarding Challenges: 'Onboardings' faces challenges with the longest average resolution and requester wait times, suggesting complexity in processes or a need for efficiency improvements.  Reimbursement Process Improvement Needed: 'Reimbursement Claims' has a notably high reopen rate, indicating potential issues in achieving satisfactory resolutions on the first attempt, necessitating process review and improvements.  Interaction Efficiency: Despite its efficiency in other areas, 'Support' exhibits a high number of replies per ticket, suggesting a need for more effective problem-solving in fewer interactions to enhance overall resolution efficiency.</vt:lpstr>
      <vt:lpstr>Category  Impact Analysis</vt:lpstr>
      <vt:lpstr>High Volume, High Closure: 'Others' has the most tickets with many still pending, indicating a heavy and ongoing workload.  Effective Resolution: 'Network or Blacklisted Hospitals' and 'Super Topup (STU)' show 100% resolution, reflecting high efficiency.  High Reopen Rate: 'Telehealth' has a high reopen rate, suggesting complex issues despite low ticket volume.  Steady Resolution: 'Claims' and 'IMTC' balance a moderate ticket load with successful closures and few pending.  Minimal Backlog: Categories like 'HR Queries' and 'Health Benefits' have almost no pending tickets, indicating swift resolutions.</vt:lpstr>
      <vt:lpstr>Complex Queries: 'Health ID' and 'Is my treatment covered' have high reopen and wait times, indicating complexity.  HR Delays: 'HR Queries' lead in average wait time, suggesting room for process improvement.  Claims Efficiency: High volume of 'Claims' tickets handled with relative efficiency, low reopen and wait times.  Telehealth Challenges: Despite fewer tickets, 'Telehealth' struggles with a high reopen rate.  Quick Resolutions: 'Super Topup (STU)' and 'Network or Blacklist' categories resolve quickly, suggesting simpler issues or efficient processes.</vt:lpstr>
      <vt:lpstr>Monthly Trend Analysis</vt:lpstr>
      <vt:lpstr>April vs. May Performance: May saw a slight increase in created tickets but a decrease in solved tickets compared to April.  Pending Workload: Both months ended with pending tickets, with May having a higher number, indicating a growing backlog.  Resolution Rate: The resolution rate dropped in May, as evidenced by the lower number of solved tickets despite more created tickets.  Unassigned Challenges: A notable rise in unassigned tickets in May could point to resource allocation issues.  Open Ticket Increase: The number of open tickets more than doubled from April to May, suggesting an accumulation of unresolved issues.</vt:lpstr>
      <vt:lpstr>Resolution Efficiency: Average resolution time trends downward, indicating improving efficiency over time.  Initial Contact: Average first reply time remains relatively steady, suggesting consistent initial engagement.  Wait Time Fluctuations: Average wait time shows variability, with occasional spikes indicating inconsistent wait periods.  Ticket Backlog: A significant spike in pending tickets in late May suggests a possible backlog or system issue.  Reopen Dynamics: The reopen rate fluctuates, with peaks indicating periods of decreased resolution effectiveness.</vt:lpstr>
      <vt:lpstr>Ticket Volume by Day: The highest number of tickets are created midweek, with a decline towards the weekend.  Resolution and Wait Time by Day: Average resolution and wait times are longest at the start of the week and improve by the weekend.  Week-to-Week Ticket Trends: The number of created tickets fluctuates weekly, with a general downward trend over the latest weeks.  Resolution Efficiency Over Time: Average resolution and wait times show variability but tend to decrease in later weeks.  Weekend Efficiency: Despite fewer tickets created on weekends, the average resolution time doesn’t notably decrease, suggesting consistent processing times throughout the week. </vt:lpstr>
      <vt:lpstr>Priority Based Analysis</vt:lpstr>
      <vt:lpstr>Urgent Ticket Efficiency: Urgent tickets have a high resolution rate with very few remaining open.  Low Priority Backlog: Low priority tickets have a significant backlog, indicated by the high number of pending and open tickets.  Reopen Rates: Normal priority tickets have the highest reopen rate, suggesting issues with initial resolutions.  Unassigned Ticket Control: Almost all tickets are assigned, with unassigned tickets being a minimal concern.  Volume vs. Resolution: Despite the vast majority of tickets being low priority, their resolution rate lags behind urgent tickets.</vt:lpstr>
      <vt:lpstr>Priority Resolution Times: Urgent tickets are resolved faster than normal and low-priority tickets.  Waiting Period: Low-priority tickets experience the longest wait times, while urgent ones have the shortest.  Reply Efficiency: Urgent tickets receive the quickest first replies, whereas low-priority ones wait longer.  Reopen Rates: Low-priority tickets have the highest reopen rate, suggesting quality issues in initial resolution.  Ticket Volume: Most tickets are created with low priority, but even with high volumes, they have longer resolution times.</vt:lpstr>
      <vt:lpstr>Communication Channel Analysis</vt:lpstr>
      <vt:lpstr>Mail Channel Load: Mail has the highest number of created and solved tickets, dominating the support channel usage.  Pending Ticket Pile-Up: Mail also leads in pending tickets, indicating a backlog that could affect customer satisfaction.  Reopen Rate Indicator: Closed Ticket has the highest reopen rate, suggesting a need to improve the resolution process for these tickets.  Effective Internal Support: Internal Communication sees very few pending and open tickets, showcasing efficient resolution within this channel.  Low Unassigned Tickets: Across all channels, the number of unassigned tickets is minimal, indicating effective initial ticket assignment.</vt:lpstr>
      <vt:lpstr>Channel Efficiency: Mail has the highest resolution time, indicating it may be less efficient than other channels.  Wait Time Concerns: Closed Ticket and Mail channels have the highest average wait times, suggesting slower processing.  Reopen Likelihood: Closed Ticket channel has the highest reopen rate, pointing to possible issues with initial resolution.  Volume of Interactions: Mail leads in the number of replies, which could imply either more complex issues or less effective communication.  Response Promptness: Internal Communication has the quickest average first reply time, indicating faster initial engagement.</vt:lpstr>
      <vt:lpstr>Satisfaction Score Analysis</vt:lpstr>
      <vt:lpstr>High Reopen Rates: The highest satisfaction score (5) and the lowest (1) both show higher than average reopen rates, indicating potential issues with resolving tickets to satisfaction.  Satisfaction and Resolution: Tickets with a satisfaction score offered show a low reopen rate, suggesting effective resolution.  Unassigned Ticket Control: Across all satisfaction scores, there are very few unassigned tickets, indicating efficient initial assignment.  Pending Ticket Challenges: A significant number of tickets without a satisfaction score remain pending, highlighting a potential area for process improvement.  Effective Closure: For tickets with satisfaction scores from 2 to 5 and those with an offer made, there are zero pending tickets, indicating successful resolution.</vt:lpstr>
      <vt:lpstr>Satisfaction vs. Resolution: The highest average resolution time correlates with the lowest satisfaction score.  Waiting Time Impact: Customers with the lowest satisfaction score experience the longest wait times.  First Response Critical: The average first reply time is highest for customers without a satisfaction score, suggesting delays in engagement.  Reopen Rate Concerns: Dissatisfied customers (score of 1) have an exceptionally high ticket reopen rate.  Volume vs. Satisfaction: The majority of tickets are created by customers without a recorded satisfaction score, indicating a gap in feedback collection.</vt:lpstr>
      <vt:lpstr>Ticket  Status Analysis</vt:lpstr>
      <vt:lpstr>Closed Ticket Efficiency: All tickets marked as 'Closed' have been solved, indicating strong closure efficiency.  Pending Ticket Volume: A large number of 'Pending' tickets exist, with almost all remaining unsolved.  New Ticket Status: 'New' tickets are entirely unassigned, highlighting a potential delay at the start of the ticket lifecycle.  Hold Category Attention: Tickets on 'Hold' have a high reopen rate, suggesting these may be complex cases requiring additional attention.  Solved Tickets Reopen Rate: 'Solved' tickets exhibit a moderate reopen rate, indicating room for improvement in first-contact resolution.</vt:lpstr>
      <vt:lpstr>Resolution Dominance: Solved tickets constitute the largest portion of the average resolution time, indicating successful closure of issues.  Waiting Time Distribution: Open and pending tickets account for the highest average wait times, suggesting delays in processing or complexity.  Communication Frequency: Most replies are made to tickets with a status of 'Solved,' which may reflect ongoing dialogues to reach resolution.  Urgency in First Response: New and open tickets receive the fastest first replies, showing prioritization of new issues.  Reopen Rate Focus: Closed tickets have a lower reopen rate compared to new and open statuses, indicating more finality in resolution.</vt:lpstr>
      <vt:lpstr>Customer Success  Performance Dashboard</vt:lpstr>
      <vt:lpstr>Backlog Presence:  Solved tickets trail behind created ones, signaling unresolved ticket accumulation.  Satisfaction Link:  Lower satisfaction ties to extended resolution times.  Endorsements Delay:  Initial response by 'Endorsements' is quick, but resolution lags.  Mail Slowdown:  Mail channel struggles with the longest wait and resolution times.  Urgency Mismatch:  Urgent tickets endure unexpectedly high resolution times.</vt:lpstr>
      <vt:lpstr>Backlog Issue: There's a persistent backlog as solved tickets lag behind new ones.  Satisfaction Impact: Lower satisfaction correlates with longer resolution times.  Group Discrepancies: 'Endorsements' face delays beyond initial replies.  Mail Channel Slowdown: Mail is the slowest channel for resolution.  Urgent Ticket Delay: Urgent tickets are not resolved as quickly as expected.</vt:lpstr>
      <vt:lpstr>Overall Summary View</vt:lpstr>
      <vt:lpstr>Key Insights and Actionable Recommendations: Unveiling the Path Forward</vt:lpstr>
      <vt:lpstr>Key Insights</vt:lpstr>
      <vt:lpstr>Actionable 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Success Analysis - Plum</dc:title>
  <dc:creator>shanmukha priya k</dc:creator>
  <cp:lastModifiedBy>shanmukha priya k</cp:lastModifiedBy>
  <cp:revision>118</cp:revision>
  <dcterms:created xsi:type="dcterms:W3CDTF">2024-02-11T08:23:58Z</dcterms:created>
  <dcterms:modified xsi:type="dcterms:W3CDTF">2024-02-11T12:25:30Z</dcterms:modified>
</cp:coreProperties>
</file>