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22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3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75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5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9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9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2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16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98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1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69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E73CDC9-2C59-4E13-8276-67F4F6E1DF61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F522AC1-BF52-41D4-803B-37FA0F58D8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4205-B075-00D6-CF63-62F986163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710" y="2948858"/>
            <a:ext cx="9144000" cy="2387600"/>
          </a:xfrm>
        </p:spPr>
        <p:txBody>
          <a:bodyPr>
            <a:noAutofit/>
          </a:bodyPr>
          <a:lstStyle/>
          <a:p>
            <a:r>
              <a:rPr lang="en-IN" sz="9600" b="1" dirty="0">
                <a:latin typeface="Book Antiqua" panose="02040602050305030304" pitchFamily="18" charset="0"/>
              </a:rPr>
              <a:t>Sigma Cabs Surge Pricing Data Story</a:t>
            </a:r>
          </a:p>
        </p:txBody>
      </p:sp>
    </p:spTree>
    <p:extLst>
      <p:ext uri="{BB962C8B-B14F-4D97-AF65-F5344CB8AC3E}">
        <p14:creationId xmlns:p14="http://schemas.microsoft.com/office/powerpoint/2010/main" val="27114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97936-94AF-E7AD-A21C-BC103FD7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637" y="1713140"/>
            <a:ext cx="3152420" cy="2638425"/>
          </a:xfrm>
        </p:spPr>
        <p:txBody>
          <a:bodyPr>
            <a:no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For surge pricing of </a:t>
            </a:r>
            <a:r>
              <a:rPr lang="en-US" sz="1800" b="1" dirty="0"/>
              <a:t>type 1</a:t>
            </a:r>
            <a:r>
              <a:rPr lang="en-US" sz="1800" dirty="0"/>
              <a:t>, the cancellations are around </a:t>
            </a:r>
            <a:r>
              <a:rPr lang="en-US" sz="1800" b="1" dirty="0"/>
              <a:t>0.5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For </a:t>
            </a:r>
            <a:r>
              <a:rPr lang="en-US" sz="1800" b="1" dirty="0"/>
              <a:t>type 2</a:t>
            </a:r>
            <a:r>
              <a:rPr lang="en-US" sz="1800" dirty="0"/>
              <a:t> , the cancellations are around </a:t>
            </a:r>
            <a:r>
              <a:rPr lang="en-US" sz="1800" b="1" dirty="0"/>
              <a:t>0.7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For </a:t>
            </a:r>
            <a:r>
              <a:rPr lang="en-US" sz="1800" b="1" dirty="0"/>
              <a:t>type 3</a:t>
            </a:r>
            <a:r>
              <a:rPr lang="en-US" sz="1800" dirty="0"/>
              <a:t>, the cancellation are very high reaching a bit </a:t>
            </a:r>
            <a:r>
              <a:rPr lang="en-US" sz="1800" b="1" dirty="0"/>
              <a:t>greater than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453C3-BAFE-E0A6-94C6-11C6BD72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890" y="1534570"/>
            <a:ext cx="8209578" cy="45328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6E474E-4577-B6AB-148F-3B786BDDDBBC}"/>
              </a:ext>
            </a:extLst>
          </p:cNvPr>
          <p:cNvSpPr/>
          <p:nvPr/>
        </p:nvSpPr>
        <p:spPr>
          <a:xfrm>
            <a:off x="3592285" y="391886"/>
            <a:ext cx="7870371" cy="8082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Cancellations are comparatively high due to surge pricing of type “3”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3FE155-69ED-0C38-B399-03A7BFD1A93A}"/>
              </a:ext>
            </a:extLst>
          </p:cNvPr>
          <p:cNvSpPr/>
          <p:nvPr/>
        </p:nvSpPr>
        <p:spPr>
          <a:xfrm>
            <a:off x="3522890" y="6123214"/>
            <a:ext cx="8140183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Key Note: </a:t>
            </a:r>
            <a:r>
              <a:rPr lang="en-IN" dirty="0"/>
              <a:t>Surge pricing can be classified into 3 types based on distance as follows: </a:t>
            </a:r>
            <a:r>
              <a:rPr lang="en-US" sz="1800" b="1" dirty="0"/>
              <a:t>Low, Medium &amp; High </a:t>
            </a:r>
            <a:r>
              <a:rPr lang="en-US" sz="1800" dirty="0"/>
              <a:t> for </a:t>
            </a:r>
            <a:r>
              <a:rPr lang="en-US" sz="1800" b="1" dirty="0"/>
              <a:t>Type 1,2 &amp; 3 </a:t>
            </a:r>
            <a:r>
              <a:rPr lang="en-US" sz="1800" dirty="0"/>
              <a:t>respectively.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61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97936-94AF-E7AD-A21C-BC103FD7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523" y="1719942"/>
            <a:ext cx="3152420" cy="2638425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Cab E is most frequently being booked for long distances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For trips of long distances, there is high surge pricing being included due to which it has higher cancellations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So, the trip count for cab E is being very less comparatively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DB14C-BDB9-D88D-1E6D-B6C48C5B4F2D}"/>
              </a:ext>
            </a:extLst>
          </p:cNvPr>
          <p:cNvSpPr/>
          <p:nvPr/>
        </p:nvSpPr>
        <p:spPr>
          <a:xfrm>
            <a:off x="3592285" y="391886"/>
            <a:ext cx="7870371" cy="8082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Trip count for Cab E is less due to high cancellation for long distances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411D5F-0F64-7685-7896-EE035CE4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771" y="1629056"/>
            <a:ext cx="8338458" cy="45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98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97936-94AF-E7AD-A21C-BC103FD7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91" y="997053"/>
            <a:ext cx="3152420" cy="2638425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We have seen that most of the trips from data are been booked for Type "A" destination.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We can observe for all other destination types, the trip distance is around or below 30KM.In our data, majority of the trips are for greater than 40KM.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So, for destinations more than 40Km trip distance, the trip count is more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DB14C-BDB9-D88D-1E6D-B6C48C5B4F2D}"/>
              </a:ext>
            </a:extLst>
          </p:cNvPr>
          <p:cNvSpPr/>
          <p:nvPr/>
        </p:nvSpPr>
        <p:spPr>
          <a:xfrm>
            <a:off x="3592285" y="391886"/>
            <a:ext cx="7870371" cy="8082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Destination A is more than 40KM trip distance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694259-A7FD-C852-651B-0EB4FBAA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48" y="1302636"/>
            <a:ext cx="8154495" cy="46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2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97936-94AF-E7AD-A21C-BC103FD7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691" y="997053"/>
            <a:ext cx="3152420" cy="2638425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It seems that majority of the females using the cab services are cancelling the most.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It can also be seen that they are booking the cabs mostly for distances below 40KM. Very few cabs are booked for long distances.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DB14C-BDB9-D88D-1E6D-B6C48C5B4F2D}"/>
              </a:ext>
            </a:extLst>
          </p:cNvPr>
          <p:cNvSpPr/>
          <p:nvPr/>
        </p:nvSpPr>
        <p:spPr>
          <a:xfrm>
            <a:off x="3592285" y="391886"/>
            <a:ext cx="7870371" cy="8082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Female cab service users have higher cancellations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F9B0A7-CA6B-E4EB-8FC5-75E546164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23" y="1380902"/>
            <a:ext cx="8299031" cy="459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320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97936-94AF-E7AD-A21C-BC103FD7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356" y="1891789"/>
            <a:ext cx="3152420" cy="2638425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Female customers are frequently opting for cab services for trip distance below 40KM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Only a few cabs are being booked for long trip distance by female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2F906A-3BBF-BE12-FC06-8DD98AD88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68" y="956763"/>
            <a:ext cx="8198428" cy="450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78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1DE9F62-D163-42AA-80C8-31D9D00A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ookman Old Style" panose="02050604050505020204" pitchFamily="18" charset="0"/>
              </a:rPr>
              <a:t>Key Take </a:t>
            </a:r>
            <a:br>
              <a:rPr lang="en-IN" b="1" dirty="0">
                <a:latin typeface="Bookman Old Style" panose="02050604050505020204" pitchFamily="18" charset="0"/>
              </a:rPr>
            </a:br>
            <a:r>
              <a:rPr lang="en-IN" b="1" dirty="0">
                <a:latin typeface="Bookman Old Style" panose="02050604050505020204" pitchFamily="18" charset="0"/>
              </a:rPr>
              <a:t>Aways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DEE6A8-7835-F8CD-760D-D5D9C212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</a:rPr>
              <a:t>Surge Pricing Impact on Cancellations: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 surge pricing (&gt;50KM) correlates with increased cancellations, indicating customer reluctance.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Unusual trend: Some 40-50KM trips with low surge (type 1) also experience high cancellations, suggesting dissatisfaction.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Long-Distance Trips and Cab Preference: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 surge pricing deters long-distance bookings, especially for E type cabs, leading to reduced trip counts.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Trips beyond 40KM see a surge in bookings, hinting at consistent demand for these longer journeys.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61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1DE9F62-D163-42AA-80C8-31D9D00A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ookman Old Style" panose="02050604050505020204" pitchFamily="18" charset="0"/>
              </a:rPr>
              <a:t>Key Take </a:t>
            </a:r>
            <a:br>
              <a:rPr lang="en-IN" b="1" dirty="0">
                <a:latin typeface="Bookman Old Style" panose="02050604050505020204" pitchFamily="18" charset="0"/>
              </a:rPr>
            </a:br>
            <a:r>
              <a:rPr lang="en-IN" b="1" dirty="0">
                <a:latin typeface="Bookman Old Style" panose="02050604050505020204" pitchFamily="18" charset="0"/>
              </a:rPr>
              <a:t>Aways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DEE6A8-7835-F8CD-760D-D5D9C212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</a:rPr>
              <a:t>Gender Discrepancy in Cancellations: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Female passengers exhibit higher cancellation rates, likely due to dissatisfaction with added surge prices, emphasizing the need for fair pricing strategies.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</a:rPr>
              <a:t>Short-Distance Bookings and Demand: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Minimal bookings for trips under 30KM highlight a potential market gap, indicating an area for business growth and improved customer engagement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68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4888-DA5B-A460-CC20-B027BE82A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9600" b="1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C5CA-3AD3-7A52-BFC2-DEF2F9F09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91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FD33D-8DE5-336A-A953-2F22F83D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868129"/>
            <a:ext cx="2723142" cy="2576051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Bookman Old Style" panose="02050604050505020204" pitchFamily="18" charset="0"/>
              </a:rPr>
              <a:t>Sigma</a:t>
            </a:r>
            <a:br>
              <a:rPr lang="en-IN" sz="4800" b="1" dirty="0">
                <a:latin typeface="Bookman Old Style" panose="02050604050505020204" pitchFamily="18" charset="0"/>
              </a:rPr>
            </a:br>
            <a:r>
              <a:rPr lang="en-IN" sz="4800" b="1" dirty="0">
                <a:latin typeface="Bookman Old Style" panose="02050604050505020204" pitchFamily="18" charset="0"/>
              </a:rPr>
              <a:t> Cabs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C687-E148-00F5-028A-0544F926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Indian cab aggregator service operating for nearly a year</a:t>
            </a:r>
          </a:p>
          <a:p>
            <a:pPr algn="just"/>
            <a:r>
              <a:rPr lang="en-US" sz="2400" dirty="0"/>
              <a:t>Smartphone app empowers customers to easily book cabs and access best options through surge pricing data</a:t>
            </a:r>
          </a:p>
          <a:p>
            <a:pPr algn="just"/>
            <a:r>
              <a:rPr lang="en-US" sz="2400" dirty="0"/>
              <a:t>In-depth analysis conducted on </a:t>
            </a:r>
            <a:r>
              <a:rPr lang="en-US" sz="2400" dirty="0" err="1"/>
              <a:t>surge_pricing_type</a:t>
            </a:r>
            <a:r>
              <a:rPr lang="en-US" sz="2400" dirty="0"/>
              <a:t> data to enhance understanding of market dynamics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4851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9F88-A044-8C97-163B-47DE74A8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656"/>
            <a:ext cx="3474719" cy="460068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Bookman Old Style" panose="02050604050505020204" pitchFamily="18" charset="0"/>
              </a:rPr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C4F6-C80D-E1E5-44C0-F70C3A9B9E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</a:rPr>
              <a:t>Trip_ID</a:t>
            </a:r>
            <a:r>
              <a:rPr lang="en-US" sz="1600" b="1" dirty="0">
                <a:highlight>
                  <a:srgbClr val="C0C0C0"/>
                </a:highlight>
              </a:rPr>
              <a:t>: </a:t>
            </a:r>
            <a:r>
              <a:rPr lang="en-US" sz="1600" dirty="0"/>
              <a:t>ID for TRIP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</a:rPr>
              <a:t>Trip_Distance</a:t>
            </a:r>
            <a:r>
              <a:rPr lang="en-US" sz="1600" b="1" dirty="0">
                <a:highlight>
                  <a:srgbClr val="C0C0C0"/>
                </a:highlight>
              </a:rPr>
              <a:t>: </a:t>
            </a:r>
            <a:r>
              <a:rPr lang="en-US" sz="1600" dirty="0"/>
              <a:t>The distance for the trip requested by the customer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</a:rPr>
              <a:t>Type_of_Cab</a:t>
            </a:r>
            <a:r>
              <a:rPr lang="en-US" sz="1600" b="1" dirty="0">
                <a:highlight>
                  <a:srgbClr val="C0C0C0"/>
                </a:highlight>
              </a:rPr>
              <a:t>: </a:t>
            </a:r>
            <a:r>
              <a:rPr lang="en-US" sz="1600" dirty="0"/>
              <a:t>Category of the cab requested by the customer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</a:rPr>
              <a:t>Customer_Since_Months</a:t>
            </a:r>
            <a:r>
              <a:rPr lang="en-US" sz="1600" b="1" dirty="0">
                <a:highlight>
                  <a:srgbClr val="C0C0C0"/>
                </a:highlight>
              </a:rPr>
              <a:t>: </a:t>
            </a:r>
            <a:r>
              <a:rPr lang="en-US" sz="1600" dirty="0"/>
              <a:t>Customer using cab services since n months; 0 month means current month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</a:rPr>
              <a:t>Life_Style_Index</a:t>
            </a:r>
            <a:r>
              <a:rPr lang="en-US" sz="1600" b="1" dirty="0">
                <a:highlight>
                  <a:srgbClr val="C0C0C0"/>
                </a:highlight>
              </a:rPr>
              <a:t>: </a:t>
            </a:r>
            <a:r>
              <a:rPr lang="en-US" sz="1600" dirty="0"/>
              <a:t>Proprietary index created by Sigma Cabs showing lifestyle of the customer based on their </a:t>
            </a:r>
            <a:r>
              <a:rPr lang="en-US" sz="1600" dirty="0" err="1"/>
              <a:t>behaviour</a:t>
            </a:r>
            <a:endParaRPr lang="en-US" sz="1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</a:rPr>
              <a:t>Confidence_Life_Style_Index</a:t>
            </a:r>
            <a:r>
              <a:rPr lang="en-US" sz="1600" b="1" dirty="0">
                <a:highlight>
                  <a:srgbClr val="C0C0C0"/>
                </a:highlight>
              </a:rPr>
              <a:t>: </a:t>
            </a:r>
            <a:r>
              <a:rPr lang="en-US" sz="1600" dirty="0"/>
              <a:t>Category showing confidence on the index mentioned above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2F617-D322-D930-71BC-EBD7F6DC83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</a:rPr>
              <a:t>Destination_Type</a:t>
            </a:r>
            <a:r>
              <a:rPr lang="en-US" sz="1600" b="1" dirty="0">
                <a:highlight>
                  <a:srgbClr val="C0C0C0"/>
                </a:highlight>
              </a:rPr>
              <a:t>: </a:t>
            </a:r>
            <a:r>
              <a:rPr lang="en-US" sz="1600" dirty="0"/>
              <a:t>Sigma Cabs divides any destination in one of the 14 categories.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</a:rPr>
              <a:t>Customer_Rating</a:t>
            </a:r>
            <a:r>
              <a:rPr lang="en-US" sz="1600" b="1" dirty="0">
                <a:highlight>
                  <a:srgbClr val="C0C0C0"/>
                </a:highlight>
              </a:rPr>
              <a:t>: </a:t>
            </a:r>
            <a:r>
              <a:rPr lang="en-US" sz="1600" dirty="0"/>
              <a:t>Average of life time ratings of the customer till date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C0C0C0"/>
                </a:highlight>
              </a:rPr>
              <a:t>Cancellation_Last_1Month: </a:t>
            </a:r>
            <a:r>
              <a:rPr lang="en-US" sz="1600" dirty="0"/>
              <a:t>Number of trips cancelled by the customer in last 1 month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C0C0C0"/>
                </a:highlight>
              </a:rPr>
              <a:t>Var1, Var2 and Var3: </a:t>
            </a:r>
            <a:r>
              <a:rPr lang="en-US" sz="1600" dirty="0"/>
              <a:t>Continuous variables masked by the company. Can be used for modelling purposes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>
                <a:highlight>
                  <a:srgbClr val="C0C0C0"/>
                </a:highlight>
              </a:rPr>
              <a:t>Gender: </a:t>
            </a:r>
            <a:r>
              <a:rPr lang="en-US" sz="1600" dirty="0"/>
              <a:t>Gender of the customer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 err="1">
                <a:highlight>
                  <a:srgbClr val="C0C0C0"/>
                </a:highlight>
              </a:rPr>
              <a:t>Surge_Pricing_Type</a:t>
            </a:r>
            <a:r>
              <a:rPr lang="en-US" sz="1600" b="1" dirty="0">
                <a:highlight>
                  <a:srgbClr val="C0C0C0"/>
                </a:highlight>
              </a:rPr>
              <a:t>: </a:t>
            </a:r>
            <a:r>
              <a:rPr lang="en-US" sz="1600" dirty="0"/>
              <a:t>Target (can be of 3 types)</a:t>
            </a:r>
            <a:endParaRPr lang="en-IN" sz="16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7558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97936-94AF-E7AD-A21C-BC103FD7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1200150"/>
            <a:ext cx="2834640" cy="461543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endParaRPr lang="en-US" sz="1800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Followed by type "C", "A" &amp; "D".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/>
              <a:t>Cab E </a:t>
            </a:r>
            <a:r>
              <a:rPr lang="en-US" sz="1800" dirty="0"/>
              <a:t>is considerably low when compared. </a:t>
            </a:r>
            <a:endParaRPr lang="en-IN" sz="1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76400D-2958-5095-83F5-C7A47DA38D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3"/>
          <a:stretch/>
        </p:blipFill>
        <p:spPr>
          <a:xfrm>
            <a:off x="3461540" y="1446827"/>
            <a:ext cx="8367149" cy="54111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99FE476-D3F7-06C4-AF4B-37A53FEAC134}"/>
              </a:ext>
            </a:extLst>
          </p:cNvPr>
          <p:cNvSpPr/>
          <p:nvPr/>
        </p:nvSpPr>
        <p:spPr>
          <a:xfrm>
            <a:off x="3592285" y="391886"/>
            <a:ext cx="7870371" cy="8082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Cab type “B” is the most often booked for the cab services</a:t>
            </a:r>
          </a:p>
        </p:txBody>
      </p:sp>
    </p:spTree>
    <p:extLst>
      <p:ext uri="{BB962C8B-B14F-4D97-AF65-F5344CB8AC3E}">
        <p14:creationId xmlns:p14="http://schemas.microsoft.com/office/powerpoint/2010/main" val="49687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97936-94AF-E7AD-A21C-BC103FD7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6032" y="1200150"/>
            <a:ext cx="2834640" cy="461543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endParaRPr lang="en-US" sz="1800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While the </a:t>
            </a:r>
            <a:r>
              <a:rPr lang="en-US" sz="1800" b="1" dirty="0"/>
              <a:t>other</a:t>
            </a:r>
            <a:r>
              <a:rPr lang="en-US" sz="1800" dirty="0"/>
              <a:t> types "A" and "C" are also </a:t>
            </a:r>
            <a:r>
              <a:rPr lang="en-US" sz="1800" b="1" dirty="0"/>
              <a:t>almost equal</a:t>
            </a:r>
            <a:r>
              <a:rPr lang="en-US" sz="1800" dirty="0"/>
              <a:t> to the type B.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The </a:t>
            </a:r>
            <a:r>
              <a:rPr lang="en-US" sz="1800" b="1" dirty="0"/>
              <a:t>"D"</a:t>
            </a:r>
            <a:r>
              <a:rPr lang="en-US" sz="1800" dirty="0"/>
              <a:t> type which we considered for the </a:t>
            </a:r>
            <a:r>
              <a:rPr lang="en-US" sz="1800" b="1" dirty="0"/>
              <a:t>null</a:t>
            </a:r>
            <a:r>
              <a:rPr lang="en-US" sz="1800" dirty="0"/>
              <a:t> values is significantly</a:t>
            </a:r>
            <a:r>
              <a:rPr lang="en-US" sz="1800" b="1" dirty="0"/>
              <a:t> low </a:t>
            </a:r>
            <a:r>
              <a:rPr lang="en-US" sz="1800" dirty="0"/>
              <a:t>which is a good sign.</a:t>
            </a: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EA124-E871-6683-3A58-5082F6E9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41" y="1647934"/>
            <a:ext cx="8205194" cy="47353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AE82D6-C26B-08B4-E9D7-92E4C515566E}"/>
              </a:ext>
            </a:extLst>
          </p:cNvPr>
          <p:cNvSpPr/>
          <p:nvPr/>
        </p:nvSpPr>
        <p:spPr>
          <a:xfrm>
            <a:off x="3592285" y="391886"/>
            <a:ext cx="7870371" cy="8082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“B” type Confidence life style index is more</a:t>
            </a:r>
          </a:p>
        </p:txBody>
      </p:sp>
    </p:spTree>
    <p:extLst>
      <p:ext uri="{BB962C8B-B14F-4D97-AF65-F5344CB8AC3E}">
        <p14:creationId xmlns:p14="http://schemas.microsoft.com/office/powerpoint/2010/main" val="3224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97936-94AF-E7AD-A21C-BC103FD7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55" y="1247774"/>
            <a:ext cx="3152420" cy="2638425"/>
          </a:xfrm>
        </p:spPr>
        <p:txBody>
          <a:bodyPr>
            <a:noAutofit/>
          </a:bodyPr>
          <a:lstStyle/>
          <a:p>
            <a:pPr algn="just">
              <a:buClr>
                <a:schemeClr val="bg1"/>
              </a:buClr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Even though it is followed by type </a:t>
            </a:r>
            <a:r>
              <a:rPr lang="en-US" sz="1800" b="1" dirty="0"/>
              <a:t>"B"</a:t>
            </a:r>
            <a:r>
              <a:rPr lang="en-US" sz="1800" dirty="0"/>
              <a:t> the number is significantly </a:t>
            </a:r>
            <a:r>
              <a:rPr lang="en-US" sz="1800" b="1" dirty="0"/>
              <a:t>very low </a:t>
            </a:r>
            <a:r>
              <a:rPr lang="en-US" sz="1800" dirty="0"/>
              <a:t>compared to type A destination.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While all the number of trips booked for </a:t>
            </a:r>
            <a:r>
              <a:rPr lang="en-US" sz="1800" b="1" dirty="0"/>
              <a:t>other destinations are very low.</a:t>
            </a:r>
          </a:p>
          <a:p>
            <a:pPr algn="just">
              <a:buClr>
                <a:schemeClr val="bg1"/>
              </a:buClr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7C5BF-8F54-924D-CBC4-3030C26F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565" y="1502926"/>
            <a:ext cx="8259329" cy="47665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452BF8-E795-0A44-5B5B-52F9A76FC135}"/>
              </a:ext>
            </a:extLst>
          </p:cNvPr>
          <p:cNvSpPr/>
          <p:nvPr/>
        </p:nvSpPr>
        <p:spPr>
          <a:xfrm>
            <a:off x="3592285" y="391886"/>
            <a:ext cx="7870371" cy="8082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More than 50% of cabs are being booked for destination “A”</a:t>
            </a:r>
          </a:p>
        </p:txBody>
      </p:sp>
    </p:spTree>
    <p:extLst>
      <p:ext uri="{BB962C8B-B14F-4D97-AF65-F5344CB8AC3E}">
        <p14:creationId xmlns:p14="http://schemas.microsoft.com/office/powerpoint/2010/main" val="84785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97936-94AF-E7AD-A21C-BC103FD7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80" y="2285999"/>
            <a:ext cx="3152420" cy="2638425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/>
              <a:t>71 % </a:t>
            </a:r>
            <a:r>
              <a:rPr lang="en-US" sz="1800" dirty="0"/>
              <a:t>cab service users are </a:t>
            </a:r>
            <a:r>
              <a:rPr lang="en-US" sz="1800" b="1" dirty="0"/>
              <a:t>Male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b="1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While </a:t>
            </a:r>
            <a:r>
              <a:rPr lang="en-US" sz="1800" b="1" dirty="0"/>
              <a:t>female </a:t>
            </a:r>
            <a:r>
              <a:rPr lang="en-US" sz="1800" dirty="0"/>
              <a:t>cab users are only about </a:t>
            </a:r>
            <a:r>
              <a:rPr lang="en-US" sz="1800" b="1" dirty="0"/>
              <a:t>28%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275EF-42C2-C9DE-DC52-CF0AAD61DA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01" t="19010" r="28754" b="22480"/>
          <a:stretch/>
        </p:blipFill>
        <p:spPr>
          <a:xfrm>
            <a:off x="4435929" y="1397971"/>
            <a:ext cx="6351814" cy="53161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EDB14C-BDB9-D88D-1E6D-B6C48C5B4F2D}"/>
              </a:ext>
            </a:extLst>
          </p:cNvPr>
          <p:cNvSpPr/>
          <p:nvPr/>
        </p:nvSpPr>
        <p:spPr>
          <a:xfrm>
            <a:off x="3592285" y="391886"/>
            <a:ext cx="7870371" cy="80826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More than 70% of cab service users are Male</a:t>
            </a:r>
          </a:p>
        </p:txBody>
      </p:sp>
    </p:spTree>
    <p:extLst>
      <p:ext uri="{BB962C8B-B14F-4D97-AF65-F5344CB8AC3E}">
        <p14:creationId xmlns:p14="http://schemas.microsoft.com/office/powerpoint/2010/main" val="374572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97936-94AF-E7AD-A21C-BC103FD7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80" y="885825"/>
            <a:ext cx="3152420" cy="2638425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The </a:t>
            </a:r>
            <a:r>
              <a:rPr lang="en-US" sz="1800" b="1" dirty="0"/>
              <a:t>trip distance </a:t>
            </a:r>
            <a:r>
              <a:rPr lang="en-US" sz="1800" dirty="0"/>
              <a:t>does </a:t>
            </a:r>
            <a:r>
              <a:rPr lang="en-US" sz="1800" b="1" dirty="0"/>
              <a:t>not</a:t>
            </a:r>
            <a:r>
              <a:rPr lang="en-US" sz="1800" dirty="0"/>
              <a:t> count for a user being </a:t>
            </a:r>
            <a:r>
              <a:rPr lang="en-US" sz="1800" b="1" dirty="0"/>
              <a:t>customer for months</a:t>
            </a:r>
            <a:r>
              <a:rPr lang="en-US" sz="1800" dirty="0"/>
              <a:t>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As we can see the distance covered is </a:t>
            </a:r>
            <a:r>
              <a:rPr lang="en-US" sz="1800" b="1" dirty="0"/>
              <a:t>almost similar </a:t>
            </a:r>
            <a:r>
              <a:rPr lang="en-US" sz="1800" dirty="0"/>
              <a:t>for all the months associated.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The one who are associated for </a:t>
            </a:r>
            <a:r>
              <a:rPr lang="en-US" sz="1800" b="1" dirty="0"/>
              <a:t>more then 6 months</a:t>
            </a:r>
            <a:r>
              <a:rPr lang="en-US" sz="1800" dirty="0"/>
              <a:t>, their </a:t>
            </a:r>
            <a:r>
              <a:rPr lang="en-US" sz="1800" b="1" dirty="0"/>
              <a:t>trip distance </a:t>
            </a:r>
            <a:r>
              <a:rPr lang="en-US" sz="1800" dirty="0"/>
              <a:t>can be seen a </a:t>
            </a:r>
            <a:r>
              <a:rPr lang="en-US" sz="1800" b="1" dirty="0"/>
              <a:t>little higher </a:t>
            </a:r>
            <a:r>
              <a:rPr lang="en-US" sz="1800" dirty="0"/>
              <a:t>than others but that too its not any significant difference.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57A72-4948-D7B6-5279-ED61DE949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98" y="885825"/>
            <a:ext cx="8293142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3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97936-94AF-E7AD-A21C-BC103FD7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130" y="1476375"/>
            <a:ext cx="3152420" cy="2638425"/>
          </a:xfrm>
        </p:spPr>
        <p:txBody>
          <a:bodyPr>
            <a:no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b="1" dirty="0"/>
              <a:t>Below 40KM</a:t>
            </a:r>
            <a:r>
              <a:rPr lang="en-US" sz="1800" dirty="0"/>
              <a:t>, the surge pricing type is maintained between </a:t>
            </a:r>
            <a:r>
              <a:rPr lang="en-US" sz="1800" b="1" dirty="0"/>
              <a:t>1 to 2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Whereas for distance </a:t>
            </a:r>
            <a:r>
              <a:rPr lang="en-US" sz="1800" b="1" dirty="0"/>
              <a:t>above 50KM</a:t>
            </a:r>
            <a:r>
              <a:rPr lang="en-US" sz="1800" dirty="0"/>
              <a:t>, the surge pricing increased to </a:t>
            </a:r>
            <a:r>
              <a:rPr lang="en-US" sz="1800" b="1" dirty="0"/>
              <a:t>type 3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We can also observe that </a:t>
            </a:r>
            <a:r>
              <a:rPr lang="en-US" sz="1800" b="1" dirty="0"/>
              <a:t>surge pricing </a:t>
            </a:r>
            <a:r>
              <a:rPr lang="en-US" sz="1800" dirty="0"/>
              <a:t>type is given based on the </a:t>
            </a:r>
            <a:r>
              <a:rPr lang="en-US" sz="1800" b="1" dirty="0"/>
              <a:t>distance </a:t>
            </a:r>
            <a:r>
              <a:rPr lang="en-US" sz="1800" dirty="0"/>
              <a:t>of the trip being booked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1E90B-EDFA-D1F0-EDE1-4FAC39E4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582" y="1123950"/>
            <a:ext cx="8383227" cy="46101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C113D2-5958-AE30-9AD6-2FBB1C64334D}"/>
              </a:ext>
            </a:extLst>
          </p:cNvPr>
          <p:cNvSpPr/>
          <p:nvPr/>
        </p:nvSpPr>
        <p:spPr>
          <a:xfrm>
            <a:off x="3486582" y="5810250"/>
            <a:ext cx="8383226" cy="797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/>
              <a:t>Key Note: </a:t>
            </a:r>
            <a:r>
              <a:rPr lang="en-IN" dirty="0"/>
              <a:t>Surge pricing can be classified into 3 types based on distance as follows: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Below 40KM - Type 1 || Between 40KM to 50KM - Type 2||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                                                 Above 50Km - Type 3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1465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139</TotalTime>
  <Words>972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Book Antiqua</vt:lpstr>
      <vt:lpstr>Bookman Old Style</vt:lpstr>
      <vt:lpstr>Cascadia Mono SemiBold</vt:lpstr>
      <vt:lpstr>Corbel</vt:lpstr>
      <vt:lpstr>Wingdings</vt:lpstr>
      <vt:lpstr>Wingdings 2</vt:lpstr>
      <vt:lpstr>Frame</vt:lpstr>
      <vt:lpstr>Sigma Cabs Surge Pricing Data Story</vt:lpstr>
      <vt:lpstr>Sigma  Cabs</vt:lpstr>
      <vt:lpstr>Data Dictionary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Take  Aways</vt:lpstr>
      <vt:lpstr>Key Take  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 Price Data Story</dc:title>
  <dc:creator>shanmukha priya k</dc:creator>
  <cp:lastModifiedBy>shanmukha priya k</cp:lastModifiedBy>
  <cp:revision>27</cp:revision>
  <dcterms:created xsi:type="dcterms:W3CDTF">2023-11-08T15:00:41Z</dcterms:created>
  <dcterms:modified xsi:type="dcterms:W3CDTF">2023-11-09T15:28:26Z</dcterms:modified>
</cp:coreProperties>
</file>