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handoutMasterIdLst>
    <p:handoutMasterId r:id="rId38"/>
  </p:handoutMasterIdLst>
  <p:sldIdLst>
    <p:sldId id="282" r:id="rId2"/>
    <p:sldId id="324" r:id="rId3"/>
    <p:sldId id="326" r:id="rId4"/>
    <p:sldId id="329" r:id="rId5"/>
    <p:sldId id="336" r:id="rId6"/>
    <p:sldId id="359" r:id="rId7"/>
    <p:sldId id="330" r:id="rId8"/>
    <p:sldId id="331" r:id="rId9"/>
    <p:sldId id="332" r:id="rId10"/>
    <p:sldId id="371" r:id="rId11"/>
    <p:sldId id="372" r:id="rId12"/>
    <p:sldId id="335" r:id="rId13"/>
    <p:sldId id="337" r:id="rId14"/>
    <p:sldId id="361" r:id="rId15"/>
    <p:sldId id="338" r:id="rId16"/>
    <p:sldId id="340" r:id="rId17"/>
    <p:sldId id="341" r:id="rId18"/>
    <p:sldId id="355" r:id="rId19"/>
    <p:sldId id="362" r:id="rId20"/>
    <p:sldId id="342" r:id="rId21"/>
    <p:sldId id="356" r:id="rId22"/>
    <p:sldId id="344" r:id="rId23"/>
    <p:sldId id="357" r:id="rId24"/>
    <p:sldId id="345" r:id="rId25"/>
    <p:sldId id="365" r:id="rId26"/>
    <p:sldId id="373" r:id="rId27"/>
    <p:sldId id="346" r:id="rId28"/>
    <p:sldId id="366" r:id="rId29"/>
    <p:sldId id="348" r:id="rId30"/>
    <p:sldId id="350" r:id="rId31"/>
    <p:sldId id="351" r:id="rId32"/>
    <p:sldId id="367" r:id="rId33"/>
    <p:sldId id="368" r:id="rId34"/>
    <p:sldId id="370" r:id="rId35"/>
    <p:sldId id="369" r:id="rId36"/>
  </p:sldIdLst>
  <p:sldSz cx="9144000" cy="6858000" type="letter"/>
  <p:notesSz cx="6858000" cy="9144000"/>
  <p:defaultTextStyle>
    <a:defPPr>
      <a:defRPr lang="en-CA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7228"/>
    <a:srgbClr val="6E792B"/>
    <a:srgbClr val="76822E"/>
    <a:srgbClr val="4F571F"/>
    <a:srgbClr val="6F6A07"/>
    <a:srgbClr val="827C08"/>
    <a:srgbClr val="A29B0A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7" autoAdjust="0"/>
    <p:restoredTop sz="84165" autoAdjust="0"/>
  </p:normalViewPr>
  <p:slideViewPr>
    <p:cSldViewPr snapToObjects="1">
      <p:cViewPr varScale="1">
        <p:scale>
          <a:sx n="69" d="100"/>
          <a:sy n="69" d="100"/>
        </p:scale>
        <p:origin x="1867" y="67"/>
      </p:cViewPr>
      <p:guideLst>
        <p:guide orient="horz" pos="19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>
        <p:scale>
          <a:sx n="100" d="100"/>
          <a:sy n="100" d="100"/>
        </p:scale>
        <p:origin x="-780" y="21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8CA93DF8-E9AA-51BC-3DED-784C28EB75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D278F1B2-ED46-1657-8E2C-CD2A7554B56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FCFB39FE-7643-AC75-227B-AC99190D149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0421" name="Rectangle 5">
            <a:extLst>
              <a:ext uri="{FF2B5EF4-FFF2-40B4-BE49-F238E27FC236}">
                <a16:creationId xmlns:a16="http://schemas.microsoft.com/office/drawing/2014/main" id="{FEE1F92B-4DC1-43BC-FE0F-E684B79F10F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F873DC98-DC13-439C-BD53-006D8127BF17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7CA0BFBF-BC47-35FD-1B6B-4AC80AAEDE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93E29C88-5A49-20B6-F028-3AE228E6EB0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83E2A43A-4DA9-1058-BB0B-1A3B746CA67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0858A7A4-8F65-B019-F42C-6B9967E368E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noProof="0"/>
              <a:t>Click to edit Master text styles</a:t>
            </a:r>
          </a:p>
          <a:p>
            <a:pPr lvl="1"/>
            <a:r>
              <a:rPr lang="en-CA" noProof="0"/>
              <a:t>Second level</a:t>
            </a:r>
          </a:p>
          <a:p>
            <a:pPr lvl="2"/>
            <a:r>
              <a:rPr lang="en-CA" noProof="0"/>
              <a:t>Third level</a:t>
            </a:r>
          </a:p>
          <a:p>
            <a:pPr lvl="3"/>
            <a:r>
              <a:rPr lang="en-CA" noProof="0"/>
              <a:t>Fourth level</a:t>
            </a:r>
          </a:p>
          <a:p>
            <a:pPr lvl="4"/>
            <a:r>
              <a:rPr lang="en-CA" noProof="0"/>
              <a:t>Fifth level</a:t>
            </a:r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73A72880-1D8A-2075-CB96-92DEF8F3E6D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1447" name="Rectangle 7">
            <a:extLst>
              <a:ext uri="{FF2B5EF4-FFF2-40B4-BE49-F238E27FC236}">
                <a16:creationId xmlns:a16="http://schemas.microsoft.com/office/drawing/2014/main" id="{EBC47E49-C1F1-4F60-D951-005932626C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1D52DD1C-015C-4C08-A77A-0B92F611E31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44D1875-E19A-5E42-A95B-C273EA9C74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8EB5123-3E5D-43B1-A5C9-40A81386B28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73A1A69-2021-6593-9462-E000A9EA2B1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A0C1834C-1EF4-0FB7-57EF-D54C3657E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FB74D3F-973F-32F8-6106-7A09E358A2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6762BD3-4A27-47D0-88F1-D18F4D93B44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3318678-1C0E-9346-1EAF-3746B22F1E9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9D868D26-7021-4A32-5267-B115F5EEC8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3F1F2E10-33C5-A2FA-A846-95EBC82C2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84F7001-5B17-4940-9E87-6DE6176760B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BBD4C88-E770-E908-6C7C-BB57CA707D1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B00807F4-6138-BFEB-85E0-D0846E5823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0C35CEA-BECE-B123-59AC-75BE0D8CDB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343F4BC-35B5-46F0-8770-5D0DD56F5F0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8675" name="Rectangle 1026">
            <a:extLst>
              <a:ext uri="{FF2B5EF4-FFF2-40B4-BE49-F238E27FC236}">
                <a16:creationId xmlns:a16="http://schemas.microsoft.com/office/drawing/2014/main" id="{360DD28D-4D1E-4711-F3D8-B0E61E86C83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>
            <a:extLst>
              <a:ext uri="{FF2B5EF4-FFF2-40B4-BE49-F238E27FC236}">
                <a16:creationId xmlns:a16="http://schemas.microsoft.com/office/drawing/2014/main" id="{3CFDB5E0-6CD4-E048-F9DB-C3F19605F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932C842C-EDF7-8656-D9FF-2262892F01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8CE72D4-FE56-4632-B52E-BB08FB1855BD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30723" name="Rectangle 1026">
            <a:extLst>
              <a:ext uri="{FF2B5EF4-FFF2-40B4-BE49-F238E27FC236}">
                <a16:creationId xmlns:a16="http://schemas.microsoft.com/office/drawing/2014/main" id="{BCFF82D7-5F37-B04A-A8B9-9CB15C55DBB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>
            <a:extLst>
              <a:ext uri="{FF2B5EF4-FFF2-40B4-BE49-F238E27FC236}">
                <a16:creationId xmlns:a16="http://schemas.microsoft.com/office/drawing/2014/main" id="{89375ED8-F45D-EE86-1513-8BC66F7CA8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13835BB7-AA18-93A3-2879-FC99B93764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6B2F0BF-ECB1-45C4-B8F4-BA50BF59D84C}" type="slidenum">
              <a:rPr lang="en-CA" altLang="en-US" sz="1200" smtClean="0">
                <a:latin typeface="Tahoma" panose="020B0604030504040204" pitchFamily="34" charset="0"/>
              </a:rPr>
              <a:pPr/>
              <a:t>14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6424CC12-37E2-FD7E-91AD-8DD02C7BE8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2D997E9-6054-EE1B-A020-E7BBD6C3BB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337A9FD-F14A-D04F-6621-B95CD3A81E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75AC1A7-9285-4D00-86D0-89D0ED4995DC}" type="slidenum">
              <a:rPr lang="en-CA" altLang="en-US" sz="1200" smtClean="0">
                <a:latin typeface="Tahoma" panose="020B0604030504040204" pitchFamily="34" charset="0"/>
              </a:rPr>
              <a:pPr/>
              <a:t>15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4819" name="Rectangle 1026">
            <a:extLst>
              <a:ext uri="{FF2B5EF4-FFF2-40B4-BE49-F238E27FC236}">
                <a16:creationId xmlns:a16="http://schemas.microsoft.com/office/drawing/2014/main" id="{7B7ACF89-1F6B-127F-254E-7713303299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>
            <a:extLst>
              <a:ext uri="{FF2B5EF4-FFF2-40B4-BE49-F238E27FC236}">
                <a16:creationId xmlns:a16="http://schemas.microsoft.com/office/drawing/2014/main" id="{8DE4B026-BEBF-D290-6A57-16028E719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8765D0D1-17F2-C648-A912-313CE0820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367FCA0-F5D3-4B3E-834D-5846086C9A5E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36867" name="Rectangle 1026">
            <a:extLst>
              <a:ext uri="{FF2B5EF4-FFF2-40B4-BE49-F238E27FC236}">
                <a16:creationId xmlns:a16="http://schemas.microsoft.com/office/drawing/2014/main" id="{44F50ED8-DFF6-9ADE-F69E-96651B70B1F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1027">
            <a:extLst>
              <a:ext uri="{FF2B5EF4-FFF2-40B4-BE49-F238E27FC236}">
                <a16:creationId xmlns:a16="http://schemas.microsoft.com/office/drawing/2014/main" id="{F76941FE-24AA-9DBB-349B-A5F7C0098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8F264A9-CE79-62F7-FAF7-17927B3543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D40CA1B-6835-45CC-A2F7-E341C585639D}" type="slidenum">
              <a:rPr lang="en-CA" altLang="en-US" sz="1200" smtClean="0">
                <a:latin typeface="Tahoma" panose="020B0604030504040204" pitchFamily="34" charset="0"/>
              </a:rPr>
              <a:pPr/>
              <a:t>17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D661B06E-EC90-72F9-E4AA-FB9BCF3A5B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FD9BA9FF-D3BD-B9B4-4280-856A21322D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9CEB4CBD-5D7B-1C7A-DA1C-C325C79EB0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C24AED7-51A4-4168-A78A-CB162DEEEE0D}" type="slidenum">
              <a:rPr lang="en-CA" altLang="en-US" sz="1200" smtClean="0">
                <a:latin typeface="Tahoma" panose="020B0604030504040204" pitchFamily="34" charset="0"/>
              </a:rPr>
              <a:pPr/>
              <a:t>18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40963" name="Rectangle 1026">
            <a:extLst>
              <a:ext uri="{FF2B5EF4-FFF2-40B4-BE49-F238E27FC236}">
                <a16:creationId xmlns:a16="http://schemas.microsoft.com/office/drawing/2014/main" id="{6110C23E-DD07-B904-A017-D3892BFA3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1027">
            <a:extLst>
              <a:ext uri="{FF2B5EF4-FFF2-40B4-BE49-F238E27FC236}">
                <a16:creationId xmlns:a16="http://schemas.microsoft.com/office/drawing/2014/main" id="{1154DBC8-0614-96B6-8080-E93B6EC29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0592F022-B201-D77D-7F61-47CF2FE53F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276C44F7-A25B-443A-8918-A897388189B8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E2FF733-B6A9-F2BF-DF28-72028869236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20D2E686-B87C-767D-128D-43AD88CED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3E4C2F49-BC62-97BC-EE15-B47EBAEF6E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1AD96F-9467-495E-807E-F4BFACBDECC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E2730AB-4B4C-E669-6DB9-8E2D53E4442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5A9E0F0F-0707-B1E0-A328-43B156CCD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EBD678F7-85A5-70EC-3D76-D8AB9F8B83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46AD80D-88E2-4FF1-BEAC-BB218E0CD48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45059" name="Rectangle 1026">
            <a:extLst>
              <a:ext uri="{FF2B5EF4-FFF2-40B4-BE49-F238E27FC236}">
                <a16:creationId xmlns:a16="http://schemas.microsoft.com/office/drawing/2014/main" id="{70D4DDBB-127D-2F05-5382-31932BABDD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1027">
            <a:extLst>
              <a:ext uri="{FF2B5EF4-FFF2-40B4-BE49-F238E27FC236}">
                <a16:creationId xmlns:a16="http://schemas.microsoft.com/office/drawing/2014/main" id="{EFEAB616-65F4-F2B9-EE9C-9D43AD21B0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F68CBC1-FC30-7A6E-F99D-11A33A087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9C31514-2E81-4FFF-A140-6B926B71D84C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782B810-354A-25C2-4C54-5BE97834315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822D0BF-674A-B012-AD79-BAE9BDED10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65E04C6-CCCB-4553-A487-1D0AB3AAB3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ACCFF15-69C2-4AD3-8EFB-64B5A69C9EE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B9259935-9B9B-349B-C98A-B53C292667D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0E2CC18-3B1C-CB48-73B3-95D0ABA1CA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DAC22D38-FDC8-DC2C-BCFA-1838455395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8B4959B-A4E8-4E65-923B-807BF44F7863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9E280A94-F60F-40F2-C27B-08DA26A52FAD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C0346CC6-8447-021B-3454-2474A00D5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A referential integrity constraint can be displayed in a relational database schema as a directed arc from R1.FK to R2. </a:t>
            </a:r>
          </a:p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D0F080FE-CAA6-07D1-E8C3-368E1C7290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AB9719A-7612-4B23-9FED-06228B2D427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4774653-6036-A08D-EAC6-CCF9A77C476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48EF988-353A-38D5-9CF1-29F51DEEA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96038079-094C-7F6E-8B12-C83C40F258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757E040-8722-4741-B395-77DCEB7296E9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25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EBFD2F9A-E507-C8F5-83C7-C207311A62D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0C18B8BF-B1BC-8E4B-8C65-38E857BE9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85668C36-ED56-8560-0C85-D7161414F4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E9CFF09-FAC9-4930-93AA-BDC7BF4EFA17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26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F3E698CA-B243-52AE-BB4E-FDA258AC4D61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F7A66894-5018-58E4-0F94-C77B8A56E1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3C475A4-D6D9-7219-C02C-0AB1CA529B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812A36B-A810-4791-984D-1513BDF345F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9F5CCD8C-77C0-D341-FB75-C25CBE04BFC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9FCE965-FA52-DD3E-A93B-926DAE7A0F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3A8149A4-A2BC-3040-9CF8-97B8C3D67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47C1786-D7B7-47B8-AE4F-1EB9F59BAF1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20E83EA8-EB1B-EE5A-8A96-7835DA20450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AF641B11-F615-5308-0116-312E9D68C5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C1F36B93-A299-071C-8DCD-BFB2ACCB35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9654035-9BD7-48A3-8196-8CB207560FB1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375802DD-9854-5046-E627-1D5B3CBF8FA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862B224D-4A5D-2BDF-D931-CE99A72632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C53A27B2-0708-677B-30A6-E3D3C3AEA8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A2E42A4-94FB-4450-B278-1C5D962B20E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0243" name="Rectangle 1026">
            <a:extLst>
              <a:ext uri="{FF2B5EF4-FFF2-40B4-BE49-F238E27FC236}">
                <a16:creationId xmlns:a16="http://schemas.microsoft.com/office/drawing/2014/main" id="{2F63B17E-493B-6FF5-F6B5-E8928B911AE3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1027">
            <a:extLst>
              <a:ext uri="{FF2B5EF4-FFF2-40B4-BE49-F238E27FC236}">
                <a16:creationId xmlns:a16="http://schemas.microsoft.com/office/drawing/2014/main" id="{210B4047-5A81-FDA6-0598-BBE6AB3888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61704F7C-974E-7826-E3B3-CA105B069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4E65457-A842-45F0-8B72-AF96346058EA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31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58CF45E9-11EE-FF36-D02B-7153A304160F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EBE54D6-A018-4885-8E40-64C7DA302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BAB7306C-17FD-1D23-9263-A0A3CB5D1A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A7908719-4B6E-55EF-9935-EA087D78F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primary key value into the foreign keys of the referencing tuples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Notice that if a referencing attribute that causes a violation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is </a:t>
            </a:r>
            <a:r>
              <a:rPr lang="en-US" altLang="en-US" i="1">
                <a:latin typeface="Arial" panose="020B0604020202020204" pitchFamily="34" charset="0"/>
                <a:ea typeface="ＭＳ Ｐゴシック" panose="020B0600070205080204" pitchFamily="34" charset="-128"/>
              </a:rPr>
              <a:t>part of the primary key, it cannot be set to NULL; otherwise, it would violate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entity integrity.</a:t>
            </a:r>
          </a:p>
          <a:p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Combinations of these three options are also possible</a:t>
            </a:r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2BE7CA40-685F-AFA5-FB97-60E2817337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C37B423-B749-45A6-9493-7A4B730C8760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33</a:t>
            </a:fld>
            <a:endParaRPr lang="en-CA" altLang="en-US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88314BDE-BA9F-2336-AADC-F957785B90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63F8B50-27C6-4A94-B751-BB080293351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35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4D42C39-A8C8-F48B-B065-9F0DF0B9070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97075FDA-7B49-605D-4EF0-CFCD9367C7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83E97FA4-C327-CDD8-E63F-8F3DC33540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7FA6EA7-2B24-41C5-9AD0-FE7F87547A1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2291" name="Rectangle 1026">
            <a:extLst>
              <a:ext uri="{FF2B5EF4-FFF2-40B4-BE49-F238E27FC236}">
                <a16:creationId xmlns:a16="http://schemas.microsoft.com/office/drawing/2014/main" id="{9743BAD8-6F73-BD7D-9C39-49795C0660D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1027">
            <a:extLst>
              <a:ext uri="{FF2B5EF4-FFF2-40B4-BE49-F238E27FC236}">
                <a16:creationId xmlns:a16="http://schemas.microsoft.com/office/drawing/2014/main" id="{A8D39B77-EFD9-CC52-2F37-4CE31A24B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C8C978E-FD78-2AC5-D316-DF627D91C3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71C15BE3-6FAE-4200-A119-CB1574062F42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896B78D6-6230-92CB-E5EA-FF05475343A8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A12FE403-0DBE-0F24-FB61-776E6A2BFB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4512FCB7-D37F-E60E-ED30-D484216E7E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79F86E7-B98C-4703-9A53-6FC766369AB5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3904E445-B5E5-680F-7EE8-BC53A920A9AC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AC262E4E-416E-6BCF-BF57-77A4A06E58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5A976348-0DDA-F385-6A13-EABE5E7D46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4238DF60-F44F-4B9A-AFE6-42EC41B45A4F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18435" name="Rectangle 1026">
            <a:extLst>
              <a:ext uri="{FF2B5EF4-FFF2-40B4-BE49-F238E27FC236}">
                <a16:creationId xmlns:a16="http://schemas.microsoft.com/office/drawing/2014/main" id="{2CDC5D72-3005-3070-FFB9-7739A43F1C2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1027">
            <a:extLst>
              <a:ext uri="{FF2B5EF4-FFF2-40B4-BE49-F238E27FC236}">
                <a16:creationId xmlns:a16="http://schemas.microsoft.com/office/drawing/2014/main" id="{984E6386-C178-A7D9-DAB0-59568CA61E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2B302DB6-7DDB-DDCD-5BC3-C5CAD43CA3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BF52153-14E3-4FF4-8C2E-3B34D224D684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156CE2B-5FCE-7B50-EBC2-85D8D516682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F01AAF1-1001-2EED-9A55-477537AE2E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9D1FAB6-70D4-561D-AF62-ECFB9C0712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F2CF1D24-F230-4234-999C-B959F11733F6}" type="slidenum">
              <a:rPr lang="en-CA" altLang="en-US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CA" altLang="en-US">
              <a:latin typeface="Tahoma" panose="020B0604030504040204" pitchFamily="34" charset="0"/>
            </a:endParaRPr>
          </a:p>
        </p:txBody>
      </p:sp>
      <p:sp>
        <p:nvSpPr>
          <p:cNvPr id="22531" name="Rectangle 1026">
            <a:extLst>
              <a:ext uri="{FF2B5EF4-FFF2-40B4-BE49-F238E27FC236}">
                <a16:creationId xmlns:a16="http://schemas.microsoft.com/office/drawing/2014/main" id="{03DFF87B-673A-D664-C5BF-11C13E9AE262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>
            <a:extLst>
              <a:ext uri="{FF2B5EF4-FFF2-40B4-BE49-F238E27FC236}">
                <a16:creationId xmlns:a16="http://schemas.microsoft.com/office/drawing/2014/main" id="{47D787D3-6BB0-F059-1BF5-EB3EC1AEE2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>
            <a:extLst>
              <a:ext uri="{FF2B5EF4-FFF2-40B4-BE49-F238E27FC236}">
                <a16:creationId xmlns:a16="http://schemas.microsoft.com/office/drawing/2014/main" id="{90242825-222F-F495-38C2-58DB6382D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0"/>
            <a:ext cx="609600" cy="6858000"/>
          </a:xfrm>
          <a:prstGeom prst="rect">
            <a:avLst/>
          </a:prstGeom>
          <a:gradFill rotWithShape="1">
            <a:gsLst>
              <a:gs pos="0">
                <a:srgbClr val="677228">
                  <a:alpha val="43999"/>
                </a:srgbClr>
              </a:gs>
              <a:gs pos="100000">
                <a:srgbClr val="5A6423"/>
              </a:gs>
            </a:gsLst>
            <a:lin ang="5400000" scaled="1"/>
          </a:gra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3" name="Rectangle 47">
            <a:extLst>
              <a:ext uri="{FF2B5EF4-FFF2-40B4-BE49-F238E27FC236}">
                <a16:creationId xmlns:a16="http://schemas.microsoft.com/office/drawing/2014/main" id="{3D9EE929-802A-F406-B979-9D2BFBC472D5}"/>
              </a:ext>
            </a:extLst>
          </p:cNvPr>
          <p:cNvSpPr>
            <a:spLocks noChangeArrowheads="1"/>
          </p:cNvSpPr>
          <p:nvPr userDrawn="1"/>
        </p:nvSpPr>
        <p:spPr bwMode="auto">
          <a:xfrm rot="162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921"/>
            </a:srgb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63005DD4-0892-453D-0110-6AA63230AB5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315200" y="2438400"/>
            <a:ext cx="1828800" cy="22907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pic>
        <p:nvPicPr>
          <p:cNvPr id="5" name="Picture 35" descr="awtri_4c UPDATE_color">
            <a:extLst>
              <a:ext uri="{FF2B5EF4-FFF2-40B4-BE49-F238E27FC236}">
                <a16:creationId xmlns:a16="http://schemas.microsoft.com/office/drawing/2014/main" id="{733754FB-86CE-478A-7808-BD471A340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6" descr="elmasri_thumb">
            <a:extLst>
              <a:ext uri="{FF2B5EF4-FFF2-40B4-BE49-F238E27FC236}">
                <a16:creationId xmlns:a16="http://schemas.microsoft.com/office/drawing/2014/main" id="{BBF2C351-7EB8-8F22-3DE6-AE7DE75213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26" name="Rectangle 30" descr="Pink tissue paper"/>
          <p:cNvSpPr>
            <a:spLocks noGrp="1" noChangeArrowheads="1"/>
          </p:cNvSpPr>
          <p:nvPr>
            <p:ph type="ctrTitle" sz="quarter"/>
          </p:nvPr>
        </p:nvSpPr>
        <p:spPr>
          <a:xfrm>
            <a:off x="228600" y="152400"/>
            <a:ext cx="7086600" cy="2286000"/>
          </a:xfrm>
        </p:spPr>
        <p:txBody>
          <a:bodyPr wrap="none" anchor="ctr"/>
          <a:lstStyle>
            <a:lvl1pPr>
              <a:defRPr sz="6600">
                <a:solidFill>
                  <a:srgbClr val="99003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4" name="Rectangle 38" descr="Pink tissue paper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04800" y="2590800"/>
            <a:ext cx="66294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9">
            <a:extLst>
              <a:ext uri="{FF2B5EF4-FFF2-40B4-BE49-F238E27FC236}">
                <a16:creationId xmlns:a16="http://schemas.microsoft.com/office/drawing/2014/main" id="{33AD42AE-3DB0-89B2-01C0-CCE65081EE1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838200" y="6397625"/>
            <a:ext cx="44958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Copyright © 2007 Ramez Elmasri and Shamkant B. Navathe</a:t>
            </a:r>
          </a:p>
        </p:txBody>
      </p:sp>
    </p:spTree>
    <p:extLst>
      <p:ext uri="{BB962C8B-B14F-4D97-AF65-F5344CB8AC3E}">
        <p14:creationId xmlns:p14="http://schemas.microsoft.com/office/powerpoint/2010/main" val="7695001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E7BD6D55-63D7-FCFD-CB7B-76C5D9D1948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3FFC31DE-7554-4E00-8A7C-455EB9A436E9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4450231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03213"/>
            <a:ext cx="2076450" cy="58689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303213"/>
            <a:ext cx="6076950" cy="58689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A1BE0AD5-79B1-92D1-66B2-3E07A43787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88D4349E-83FD-4101-BD88-8D14A4D6C948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4311005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84C183C-617F-0E6B-4DA0-2661DCE957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5DC52FFE-9BF9-418A-A7D0-36A491329EE6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6365972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D371DA0-4CF0-960A-E42E-2E59518CD0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1A35314D-B046-4DC5-9197-720F21EB46F2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6058101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9713" y="1600200"/>
            <a:ext cx="40703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2463" y="1600200"/>
            <a:ext cx="4071937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7A9F218-97AA-3EE6-8AC5-9F32061C88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FE59475B-5CCD-45C6-99FF-EC9A7B6DF482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02639429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385728B5-BFFA-3862-BC21-3283BBE533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D0ACBBA5-5F05-4BFF-AD49-23B43C1B7EB7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23832709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95740204-0479-471F-17DD-C0B0DD2E935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DD79131D-4481-4441-9DA8-A7EFCA3E8670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9325702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7DEBA8C6-96A1-29DF-3C4C-DABC428710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B4B39E5C-73E5-4A9E-8B75-B32A3073127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31142233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904F770-F362-634D-A2A0-5BBE5731CC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4DCCB961-F0A7-48BE-9F55-C7A36B065EB2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64146962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4AA4C552-7939-13EF-5E2B-D5AE6F0613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14E40FEF-C9FA-44F6-B379-C0258D3D191E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4646983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45">
            <a:extLst>
              <a:ext uri="{FF2B5EF4-FFF2-40B4-BE49-F238E27FC236}">
                <a16:creationId xmlns:a16="http://schemas.microsoft.com/office/drawing/2014/main" id="{68EED8D0-8814-918F-9974-4B8CDBC7BB5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032" name="Rectangle 38">
              <a:extLst>
                <a:ext uri="{FF2B5EF4-FFF2-40B4-BE49-F238E27FC236}">
                  <a16:creationId xmlns:a16="http://schemas.microsoft.com/office/drawing/2014/main" id="{3149C409-10E4-BB68-F3A7-D649BCABD38E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kumimoji="1" lang="en-US" altLang="en-US" sz="3200">
                <a:latin typeface="Tahoma" panose="020B0604030504040204" pitchFamily="34" charset="0"/>
              </a:endParaRPr>
            </a:p>
          </p:txBody>
        </p:sp>
        <p:grpSp>
          <p:nvGrpSpPr>
            <p:cNvPr id="1033" name="Group 44">
              <a:extLst>
                <a:ext uri="{FF2B5EF4-FFF2-40B4-BE49-F238E27FC236}">
                  <a16:creationId xmlns:a16="http://schemas.microsoft.com/office/drawing/2014/main" id="{A164B7D4-B4C5-9333-1A69-DB3125D74C8D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034" name="Rectangle 43">
                <a:extLst>
                  <a:ext uri="{FF2B5EF4-FFF2-40B4-BE49-F238E27FC236}">
                    <a16:creationId xmlns:a16="http://schemas.microsoft.com/office/drawing/2014/main" id="{C310442B-35DE-365D-0043-532FECF2DDF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06" y="889"/>
                <a:ext cx="58" cy="3431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>
                  <a:latin typeface="Tahoma" panose="020B0604030504040204" pitchFamily="34" charset="0"/>
                </a:endParaRPr>
              </a:p>
            </p:txBody>
          </p:sp>
          <p:sp>
            <p:nvSpPr>
              <p:cNvPr id="1035" name="Rectangle 32">
                <a:extLst>
                  <a:ext uri="{FF2B5EF4-FFF2-40B4-BE49-F238E27FC236}">
                    <a16:creationId xmlns:a16="http://schemas.microsoft.com/office/drawing/2014/main" id="{F5690EEC-E25F-B012-B8BB-3E1702029FC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gray">
              <a:xfrm rot="10800000"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rot="10800000"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kumimoji="1" lang="en-US" altLang="en-US" sz="3200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1027" name="Rectangle 37">
            <a:extLst>
              <a:ext uri="{FF2B5EF4-FFF2-40B4-BE49-F238E27FC236}">
                <a16:creationId xmlns:a16="http://schemas.microsoft.com/office/drawing/2014/main" id="{D66B56EC-21A9-13B0-A48E-FE9FE4F47C28}"/>
              </a:ext>
            </a:extLst>
          </p:cNvPr>
          <p:cNvSpPr>
            <a:spLocks noChangeArrowheads="1"/>
          </p:cNvSpPr>
          <p:nvPr userDrawn="1"/>
        </p:nvSpPr>
        <p:spPr bwMode="gray">
          <a:xfrm rot="-5400000">
            <a:off x="3845719" y="-3845719"/>
            <a:ext cx="1449388" cy="9140825"/>
          </a:xfrm>
          <a:prstGeom prst="rect">
            <a:avLst/>
          </a:prstGeom>
          <a:solidFill>
            <a:srgbClr val="677228">
              <a:alpha val="36078"/>
            </a:srgbClr>
          </a:solidFill>
          <a:ln>
            <a:noFill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defRPr/>
            </a:pPr>
            <a:endParaRPr kumimoji="1" lang="en-US" altLang="en-US" sz="3200">
              <a:latin typeface="Tahoma" panose="020B0604030504040204" pitchFamily="34" charset="0"/>
            </a:endParaRPr>
          </a:p>
        </p:txBody>
      </p:sp>
      <p:sp>
        <p:nvSpPr>
          <p:cNvPr id="1028" name="Rectangle 9">
            <a:extLst>
              <a:ext uri="{FF2B5EF4-FFF2-40B4-BE49-F238E27FC236}">
                <a16:creationId xmlns:a16="http://schemas.microsoft.com/office/drawing/2014/main" id="{E732164C-A063-DD67-CAB4-9F0A935759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5" name="Rectangle 13">
            <a:extLst>
              <a:ext uri="{FF2B5EF4-FFF2-40B4-BE49-F238E27FC236}">
                <a16:creationId xmlns:a16="http://schemas.microsoft.com/office/drawing/2014/main" id="{3EAE8A15-7559-4107-A64F-996A863FA84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>
                <a:solidFill>
                  <a:srgbClr val="990033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Slide 5- </a:t>
            </a:r>
            <a:fld id="{D0A31DE8-4219-49DC-8259-FF1AB890CDBD}" type="slidenum">
              <a:rPr lang="en-US" altLang="en-US" smtClean="0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1030" name="Rectangle 21">
            <a:extLst>
              <a:ext uri="{FF2B5EF4-FFF2-40B4-BE49-F238E27FC236}">
                <a16:creationId xmlns:a16="http://schemas.microsoft.com/office/drawing/2014/main" id="{3B55C267-0836-3346-3BE0-F9FEABA69F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Rectangle 30">
            <a:extLst>
              <a:ext uri="{FF2B5EF4-FFF2-40B4-BE49-F238E27FC236}">
                <a16:creationId xmlns:a16="http://schemas.microsoft.com/office/drawing/2014/main" id="{868549AC-451F-06B5-968E-55FE205AA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900"/>
              <a:t>Copyright © 2007 Ramez Elmasri and Shamkant B. Navathe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ransition spd="med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8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60000"/>
        <a:buFont typeface="Wingdings" panose="05000000000000000000" pitchFamily="2" charset="2"/>
        <a:buChar char="n"/>
        <a:defRPr sz="28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600">
          <a:solidFill>
            <a:srgbClr val="80000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400">
          <a:solidFill>
            <a:schemeClr val="tx2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5000"/>
        <a:buFont typeface="Wingdings" panose="05000000000000000000" pitchFamily="2" charset="2"/>
        <a:buChar char="n"/>
        <a:defRPr sz="2000">
          <a:solidFill>
            <a:srgbClr val="80000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990033"/>
        </a:buClr>
        <a:buSzPct val="50000"/>
        <a:buFont typeface="Wingdings" pitchFamily="2" charset="2"/>
        <a:buChar char="n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2">
            <a:extLst>
              <a:ext uri="{FF2B5EF4-FFF2-40B4-BE49-F238E27FC236}">
                <a16:creationId xmlns:a16="http://schemas.microsoft.com/office/drawing/2014/main" id="{B678AB0C-7146-6389-E8E7-2E8A96BC1C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9D7E9FC8-4002-4E02-8D04-34AD70819EF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35BBC0C-00A0-A45F-FDA8-2B2D55884A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  <p:pic>
        <p:nvPicPr>
          <p:cNvPr id="5124" name="Picture 11" descr="Elmasri_cov">
            <a:extLst>
              <a:ext uri="{FF2B5EF4-FFF2-40B4-BE49-F238E27FC236}">
                <a16:creationId xmlns:a16="http://schemas.microsoft.com/office/drawing/2014/main" id="{FC48BA77-6A8C-A5C6-27BE-BFB5E54D5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Audio 1">
            <a:hlinkClick r:id="" action="ppaction://media"/>
            <a:extLst>
              <a:ext uri="{FF2B5EF4-FFF2-40B4-BE49-F238E27FC236}">
                <a16:creationId xmlns:a16="http://schemas.microsoft.com/office/drawing/2014/main" id="{1A73D920-9851-7513-21CC-C9EBB5528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5200" y="62992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>
            <a:extLst>
              <a:ext uri="{FF2B5EF4-FFF2-40B4-BE49-F238E27FC236}">
                <a16:creationId xmlns:a16="http://schemas.microsoft.com/office/drawing/2014/main" id="{F8ADFB3B-8551-3566-633E-9AF0761025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7A33A652-61B6-4F30-887D-3CE853F5EE0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3555" name="Rectangle 6">
            <a:extLst>
              <a:ext uri="{FF2B5EF4-FFF2-40B4-BE49-F238E27FC236}">
                <a16:creationId xmlns:a16="http://schemas.microsoft.com/office/drawing/2014/main" id="{03EA917A-8D8A-3DA2-FD79-F783A92A0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Relational Database Schema</a:t>
            </a:r>
          </a:p>
        </p:txBody>
      </p:sp>
      <p:sp>
        <p:nvSpPr>
          <p:cNvPr id="23556" name="Rectangle 7">
            <a:extLst>
              <a:ext uri="{FF2B5EF4-FFF2-40B4-BE49-F238E27FC236}">
                <a16:creationId xmlns:a16="http://schemas.microsoft.com/office/drawing/2014/main" id="{F663AF9C-7715-4689-1A7E-BBBF082238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Relational Database Schema: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 set S of relation schemas that belong to the same database.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 is the name of the whole </a:t>
            </a:r>
            <a:r>
              <a:rPr lang="en-US" altLang="en-US" b="1">
                <a:ea typeface="ＭＳ Ｐゴシック" panose="020B0600070205080204" pitchFamily="34" charset="-128"/>
              </a:rPr>
              <a:t>database schema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S = {R1, R2, ..., Rn}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R1, R2, …, Rn are the names of the individual </a:t>
            </a:r>
            <a:r>
              <a:rPr lang="en-US" altLang="en-US" b="1">
                <a:ea typeface="ＭＳ Ｐゴシック" panose="020B0600070205080204" pitchFamily="34" charset="-128"/>
              </a:rPr>
              <a:t>relation schemas</a:t>
            </a:r>
            <a:r>
              <a:rPr lang="en-US" altLang="en-US">
                <a:ea typeface="ＭＳ Ｐゴシック" panose="020B0600070205080204" pitchFamily="34" charset="-128"/>
              </a:rPr>
              <a:t> within the database 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Following slide shows a COMPANY database schema with 6 relation schemas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>
            <a:extLst>
              <a:ext uri="{FF2B5EF4-FFF2-40B4-BE49-F238E27FC236}">
                <a16:creationId xmlns:a16="http://schemas.microsoft.com/office/drawing/2014/main" id="{EDBB2112-02AD-664D-56A6-13C3979EE7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56A02B09-989A-496D-909D-2D43A3CBC7CD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25603" name="Picture 5" descr="fig05_05">
            <a:extLst>
              <a:ext uri="{FF2B5EF4-FFF2-40B4-BE49-F238E27FC236}">
                <a16:creationId xmlns:a16="http://schemas.microsoft.com/office/drawing/2014/main" id="{8FA3DB76-96D3-DCA6-342D-EDA980229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524000"/>
            <a:ext cx="8074025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 Box 6" descr="Pink tissue paper">
            <a:extLst>
              <a:ext uri="{FF2B5EF4-FFF2-40B4-BE49-F238E27FC236}">
                <a16:creationId xmlns:a16="http://schemas.microsoft.com/office/drawing/2014/main" id="{B584B40D-342C-4A42-B114-ED5737C9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6934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200">
                <a:solidFill>
                  <a:srgbClr val="800000"/>
                </a:solidFill>
              </a:rPr>
              <a:t>COMPANY Database Schema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2">
            <a:extLst>
              <a:ext uri="{FF2B5EF4-FFF2-40B4-BE49-F238E27FC236}">
                <a16:creationId xmlns:a16="http://schemas.microsoft.com/office/drawing/2014/main" id="{38CF9BBE-8530-F201-F778-C3BDE3169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6E20B60-977B-44A9-8097-F372463FE6A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7651" name="Rectangle 42">
            <a:extLst>
              <a:ext uri="{FF2B5EF4-FFF2-40B4-BE49-F238E27FC236}">
                <a16:creationId xmlns:a16="http://schemas.microsoft.com/office/drawing/2014/main" id="{9C828E18-4401-8271-293D-CE2902200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Definition Summary</a:t>
            </a:r>
          </a:p>
        </p:txBody>
      </p:sp>
      <p:graphicFrame>
        <p:nvGraphicFramePr>
          <p:cNvPr id="686130" name="Group 50">
            <a:extLst>
              <a:ext uri="{FF2B5EF4-FFF2-40B4-BE49-F238E27FC236}">
                <a16:creationId xmlns:a16="http://schemas.microsoft.com/office/drawing/2014/main" id="{F9E6BDDA-FD25-035F-68D2-99EF4CE66378}"/>
              </a:ext>
            </a:extLst>
          </p:cNvPr>
          <p:cNvGraphicFramePr>
            <a:graphicFrameLocks noGrp="1"/>
          </p:cNvGraphicFramePr>
          <p:nvPr>
            <p:ph type="tbl" idx="4294967295"/>
          </p:nvPr>
        </p:nvGraphicFramePr>
        <p:xfrm>
          <a:off x="609600" y="1600200"/>
          <a:ext cx="8050213" cy="4822825"/>
        </p:xfrm>
        <a:graphic>
          <a:graphicData uri="http://schemas.openxmlformats.org/drawingml/2006/table">
            <a:tbl>
              <a:tblPr/>
              <a:tblGrid>
                <a:gridCol w="3438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1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0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Informal Terms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Formal Terms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  <a:cs typeface="Times New Roman" pitchFamily="1" charset="0"/>
                        </a:rPr>
                        <a:t>Relation</a:t>
                      </a: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Column Header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Attribute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4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All possible Column Values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Domain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Row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Tuple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Table Definition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Schema of a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4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Populated Table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State of the Relation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3">
            <a:extLst>
              <a:ext uri="{FF2B5EF4-FFF2-40B4-BE49-F238E27FC236}">
                <a16:creationId xmlns:a16="http://schemas.microsoft.com/office/drawing/2014/main" id="{312351C5-569C-B9D8-B697-AF38621D9B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D4BC8D14-D7CC-4500-92F1-F49B47D2985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9699" name="Rectangle 4">
            <a:extLst>
              <a:ext uri="{FF2B5EF4-FFF2-40B4-BE49-F238E27FC236}">
                <a16:creationId xmlns:a16="http://schemas.microsoft.com/office/drawing/2014/main" id="{25C4371A-CC22-382B-E7B6-54788970D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Characteristics Of Relations</a:t>
            </a:r>
          </a:p>
        </p:txBody>
      </p:sp>
      <p:sp>
        <p:nvSpPr>
          <p:cNvPr id="29700" name="Rectangle 5">
            <a:extLst>
              <a:ext uri="{FF2B5EF4-FFF2-40B4-BE49-F238E27FC236}">
                <a16:creationId xmlns:a16="http://schemas.microsoft.com/office/drawing/2014/main" id="{530F04D1-F365-669A-4360-05AD7580E0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Ordering of tuples in a relation r(R):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The </a:t>
            </a:r>
            <a:r>
              <a:rPr lang="en-US" altLang="en-US" sz="2800" b="1">
                <a:ea typeface="ＭＳ Ｐゴシック" panose="020B0600070205080204" pitchFamily="34" charset="-128"/>
              </a:rPr>
              <a:t>tuples are </a:t>
            </a:r>
            <a:r>
              <a:rPr lang="en-US" altLang="en-US" sz="2800" b="1" i="1">
                <a:ea typeface="ＭＳ Ｐゴシック" panose="020B0600070205080204" pitchFamily="34" charset="-128"/>
              </a:rPr>
              <a:t>not considered to be ordered</a:t>
            </a:r>
            <a:r>
              <a:rPr lang="en-US" altLang="en-US" sz="2800" b="1">
                <a:ea typeface="ＭＳ Ｐゴシック" panose="020B0600070205080204" pitchFamily="34" charset="-128"/>
              </a:rPr>
              <a:t>,</a:t>
            </a:r>
            <a:r>
              <a:rPr lang="en-US" altLang="en-US" sz="2800">
                <a:ea typeface="ＭＳ Ｐゴシック" panose="020B0600070205080204" pitchFamily="34" charset="-128"/>
              </a:rPr>
              <a:t> even though they appear to be in the tabular form.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Ordering of </a:t>
            </a:r>
            <a:r>
              <a:rPr lang="en-US" altLang="en-US" b="1">
                <a:ea typeface="ＭＳ Ｐゴシック" panose="020B0600070205080204" pitchFamily="34" charset="-128"/>
              </a:rPr>
              <a:t>attributes</a:t>
            </a:r>
            <a:r>
              <a:rPr lang="en-US" altLang="en-US">
                <a:ea typeface="ＭＳ Ｐゴシック" panose="020B0600070205080204" pitchFamily="34" charset="-128"/>
              </a:rPr>
              <a:t> in a relation schema R (and of values within each tuple):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>
                <a:ea typeface="ＭＳ Ｐゴシック" panose="020B0600070205080204" pitchFamily="34" charset="-128"/>
              </a:rPr>
              <a:t>We will consider the attributes in R(A1, A2, ..., An) and the values in t=&lt;v1, v2, ..., vn&gt; to be </a:t>
            </a:r>
            <a:r>
              <a:rPr lang="en-US" altLang="en-US" sz="2800" b="1">
                <a:ea typeface="ＭＳ Ｐゴシック" panose="020B0600070205080204" pitchFamily="34" charset="-128"/>
              </a:rPr>
              <a:t>ordered</a:t>
            </a:r>
            <a:r>
              <a:rPr lang="en-US" altLang="en-US" sz="2800">
                <a:ea typeface="ＭＳ Ｐゴシック" panose="020B0600070205080204" pitchFamily="34" charset="-128"/>
              </a:rPr>
              <a:t> 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>
                <a:ea typeface="ＭＳ Ｐゴシック" panose="020B0600070205080204" pitchFamily="34" charset="-128"/>
              </a:rPr>
              <a:t>(However, a more general alternative definition  of relation does not require this ordering).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3">
            <a:extLst>
              <a:ext uri="{FF2B5EF4-FFF2-40B4-BE49-F238E27FC236}">
                <a16:creationId xmlns:a16="http://schemas.microsoft.com/office/drawing/2014/main" id="{049E1FCA-F6D3-393D-9349-AE1DC5736CF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3599196-A657-4B4C-9E33-5CD4BC41046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D6F8FD69-AA13-D847-E356-0995E6915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Same state as previous Figure (but with different order of tuples)</a:t>
            </a:r>
          </a:p>
        </p:txBody>
      </p:sp>
      <p:pic>
        <p:nvPicPr>
          <p:cNvPr id="31748" name="Picture 5">
            <a:extLst>
              <a:ext uri="{FF2B5EF4-FFF2-40B4-BE49-F238E27FC236}">
                <a16:creationId xmlns:a16="http://schemas.microsoft.com/office/drawing/2014/main" id="{9F9AFBD1-EC12-CF48-90A2-345AF1A68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444750"/>
            <a:ext cx="8450263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3">
            <a:extLst>
              <a:ext uri="{FF2B5EF4-FFF2-40B4-BE49-F238E27FC236}">
                <a16:creationId xmlns:a16="http://schemas.microsoft.com/office/drawing/2014/main" id="{77F1510B-04A5-9B8C-39BE-1B2369A882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B20C151-1286-4511-9FD1-90D6FB4C388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3795" name="Rectangle 6">
            <a:extLst>
              <a:ext uri="{FF2B5EF4-FFF2-40B4-BE49-F238E27FC236}">
                <a16:creationId xmlns:a16="http://schemas.microsoft.com/office/drawing/2014/main" id="{671A7BB8-46F2-C772-FACF-A3B55ADC6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Characteristics Of Relations</a:t>
            </a:r>
          </a:p>
        </p:txBody>
      </p:sp>
      <p:sp>
        <p:nvSpPr>
          <p:cNvPr id="33796" name="Rectangle 7">
            <a:extLst>
              <a:ext uri="{FF2B5EF4-FFF2-40B4-BE49-F238E27FC236}">
                <a16:creationId xmlns:a16="http://schemas.microsoft.com/office/drawing/2014/main" id="{83AA23F5-D19D-EF8A-A785-8265CC011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Values in a tuple: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All values are considered atomic (indivisible).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Each value in a tuple must be from the domain of the attribute for that column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If tuple t = &lt;v1, v2, …, vn&gt; is a tuple (row) in the relation state r of R(A1, A2, …, An)</a:t>
            </a:r>
          </a:p>
          <a:p>
            <a:pPr lvl="2"/>
            <a:r>
              <a:rPr lang="en-US" altLang="en-US">
                <a:ea typeface="ＭＳ Ｐゴシック" panose="020B0600070205080204" pitchFamily="34" charset="-128"/>
              </a:rPr>
              <a:t>Then each </a:t>
            </a:r>
            <a:r>
              <a:rPr lang="en-US" altLang="en-US" i="1">
                <a:ea typeface="ＭＳ Ｐゴシック" panose="020B0600070205080204" pitchFamily="34" charset="-128"/>
              </a:rPr>
              <a:t>vi</a:t>
            </a:r>
            <a:r>
              <a:rPr lang="en-US" altLang="en-US">
                <a:ea typeface="ＭＳ Ｐゴシック" panose="020B0600070205080204" pitchFamily="34" charset="-128"/>
              </a:rPr>
              <a:t> must be a value from </a:t>
            </a:r>
            <a:r>
              <a:rPr lang="en-US" altLang="en-US" i="1">
                <a:ea typeface="ＭＳ Ｐゴシック" panose="020B0600070205080204" pitchFamily="34" charset="-128"/>
              </a:rPr>
              <a:t>dom(Ai)</a:t>
            </a:r>
          </a:p>
          <a:p>
            <a:pPr lvl="2"/>
            <a:endParaRPr lang="en-US" altLang="en-US">
              <a:ea typeface="ＭＳ Ｐゴシック" panose="020B0600070205080204" pitchFamily="34" charset="-128"/>
            </a:endParaRP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A special </a:t>
            </a:r>
            <a:r>
              <a:rPr lang="en-US" altLang="en-US" b="1">
                <a:ea typeface="ＭＳ Ｐゴシック" panose="020B0600070205080204" pitchFamily="34" charset="-128"/>
              </a:rPr>
              <a:t>null</a:t>
            </a:r>
            <a:r>
              <a:rPr lang="en-US" altLang="en-US">
                <a:ea typeface="ＭＳ Ｐゴシック" panose="020B0600070205080204" pitchFamily="34" charset="-128"/>
              </a:rPr>
              <a:t> value is used to represent values that are unknown or inapplicable to certain tuples.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3">
            <a:extLst>
              <a:ext uri="{FF2B5EF4-FFF2-40B4-BE49-F238E27FC236}">
                <a16:creationId xmlns:a16="http://schemas.microsoft.com/office/drawing/2014/main" id="{E130A139-E9FA-6D95-480F-D246F82056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7D951412-11D6-47B5-80C7-2FA49520B7D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5843" name="Rectangle 4">
            <a:extLst>
              <a:ext uri="{FF2B5EF4-FFF2-40B4-BE49-F238E27FC236}">
                <a16:creationId xmlns:a16="http://schemas.microsoft.com/office/drawing/2014/main" id="{5BE8A76C-3FC4-48BC-5E77-99063C1C4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Relational Integrity Constraints</a:t>
            </a:r>
          </a:p>
        </p:txBody>
      </p:sp>
      <p:sp>
        <p:nvSpPr>
          <p:cNvPr id="35844" name="Rectangle 5">
            <a:extLst>
              <a:ext uri="{FF2B5EF4-FFF2-40B4-BE49-F238E27FC236}">
                <a16:creationId xmlns:a16="http://schemas.microsoft.com/office/drawing/2014/main" id="{2B09FA0A-DA9D-CADA-B75C-6DD575EF5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Constraints are </a:t>
            </a:r>
            <a:r>
              <a:rPr lang="en-US" altLang="en-US" sz="2400" b="1">
                <a:ea typeface="ＭＳ Ｐゴシック" panose="020B0600070205080204" pitchFamily="34" charset="-128"/>
              </a:rPr>
              <a:t>conditions</a:t>
            </a:r>
            <a:r>
              <a:rPr lang="en-US" altLang="en-US" sz="2400">
                <a:ea typeface="ＭＳ Ｐゴシック" panose="020B0600070205080204" pitchFamily="34" charset="-128"/>
              </a:rPr>
              <a:t> that must hold on </a:t>
            </a:r>
            <a:r>
              <a:rPr lang="en-US" altLang="en-US" sz="2400" b="1">
                <a:ea typeface="ＭＳ Ｐゴシック" panose="020B0600070205080204" pitchFamily="34" charset="-128"/>
              </a:rPr>
              <a:t>all</a:t>
            </a:r>
            <a:r>
              <a:rPr lang="en-US" altLang="en-US" sz="2400">
                <a:ea typeface="ＭＳ Ｐゴシック" panose="020B0600070205080204" pitchFamily="34" charset="-128"/>
              </a:rPr>
              <a:t>  valid relation states.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There are </a:t>
            </a:r>
            <a:r>
              <a:rPr lang="en-US" altLang="en-US" sz="2400" b="1" i="1" u="sng">
                <a:ea typeface="ＭＳ Ｐゴシック" panose="020B0600070205080204" pitchFamily="34" charset="-128"/>
              </a:rPr>
              <a:t>three main types </a:t>
            </a:r>
            <a:r>
              <a:rPr lang="en-US" altLang="en-US" sz="2400">
                <a:ea typeface="ＭＳ Ｐゴシック" panose="020B0600070205080204" pitchFamily="34" charset="-128"/>
              </a:rPr>
              <a:t>of constraints in the relational model:</a:t>
            </a:r>
          </a:p>
          <a:p>
            <a:pPr lvl="1" eaLnBrk="1" hangingPunct="1"/>
            <a:r>
              <a:rPr lang="en-US" altLang="en-US" sz="2200" b="1">
                <a:ea typeface="ＭＳ Ｐゴシック" panose="020B0600070205080204" pitchFamily="34" charset="-128"/>
              </a:rPr>
              <a:t>Key</a:t>
            </a:r>
            <a:r>
              <a:rPr lang="en-US" altLang="en-US" sz="2200">
                <a:ea typeface="ＭＳ Ｐゴシック" panose="020B0600070205080204" pitchFamily="34" charset="-128"/>
              </a:rPr>
              <a:t> constraints</a:t>
            </a:r>
          </a:p>
          <a:p>
            <a:pPr lvl="1" eaLnBrk="1" hangingPunct="1"/>
            <a:r>
              <a:rPr lang="en-US" altLang="en-US" sz="2200" b="1">
                <a:ea typeface="ＭＳ Ｐゴシック" panose="020B0600070205080204" pitchFamily="34" charset="-128"/>
              </a:rPr>
              <a:t>Entity</a:t>
            </a:r>
            <a:r>
              <a:rPr lang="en-US" altLang="en-US" sz="2200">
                <a:ea typeface="ＭＳ Ｐゴシック" panose="020B0600070205080204" pitchFamily="34" charset="-128"/>
              </a:rPr>
              <a:t> </a:t>
            </a:r>
            <a:r>
              <a:rPr lang="en-US" altLang="en-US" sz="2200" b="1">
                <a:ea typeface="ＭＳ Ｐゴシック" panose="020B0600070205080204" pitchFamily="34" charset="-128"/>
              </a:rPr>
              <a:t>integrity</a:t>
            </a:r>
            <a:r>
              <a:rPr lang="en-US" altLang="en-US" sz="2200">
                <a:ea typeface="ＭＳ Ｐゴシック" panose="020B0600070205080204" pitchFamily="34" charset="-128"/>
              </a:rPr>
              <a:t> constraints</a:t>
            </a:r>
          </a:p>
          <a:p>
            <a:pPr lvl="1" eaLnBrk="1" hangingPunct="1"/>
            <a:r>
              <a:rPr lang="en-US" altLang="en-US" sz="2200" b="1">
                <a:ea typeface="ＭＳ Ｐゴシック" panose="020B0600070205080204" pitchFamily="34" charset="-128"/>
              </a:rPr>
              <a:t>Referential integrity</a:t>
            </a:r>
            <a:r>
              <a:rPr lang="en-US" altLang="en-US" sz="2200">
                <a:ea typeface="ＭＳ Ｐゴシック" panose="020B0600070205080204" pitchFamily="34" charset="-128"/>
              </a:rPr>
              <a:t> constraints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Another </a:t>
            </a:r>
            <a:r>
              <a:rPr lang="en-US" altLang="en-US" sz="2400" b="1" u="sng">
                <a:ea typeface="ＭＳ Ｐゴシック" panose="020B0600070205080204" pitchFamily="34" charset="-128"/>
              </a:rPr>
              <a:t>implicit constraint </a:t>
            </a:r>
            <a:r>
              <a:rPr lang="en-US" altLang="en-US" sz="2400">
                <a:ea typeface="ＭＳ Ｐゴシック" panose="020B0600070205080204" pitchFamily="34" charset="-128"/>
              </a:rPr>
              <a:t>is the </a:t>
            </a:r>
            <a:r>
              <a:rPr lang="en-US" altLang="en-US" sz="2400" b="1">
                <a:ea typeface="ＭＳ Ｐゴシック" panose="020B0600070205080204" pitchFamily="34" charset="-128"/>
              </a:rPr>
              <a:t>domain</a:t>
            </a:r>
            <a:r>
              <a:rPr lang="en-US" altLang="en-US" sz="2400">
                <a:ea typeface="ＭＳ Ｐゴシック" panose="020B0600070205080204" pitchFamily="34" charset="-128"/>
              </a:rPr>
              <a:t> constraint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Every value in a tuple must be from the </a:t>
            </a:r>
            <a:r>
              <a:rPr lang="en-US" altLang="en-US" sz="2200" i="1">
                <a:ea typeface="ＭＳ Ｐゴシック" panose="020B0600070205080204" pitchFamily="34" charset="-128"/>
              </a:rPr>
              <a:t>domain of its attribute</a:t>
            </a:r>
            <a:r>
              <a:rPr lang="en-US" altLang="en-US" sz="2200">
                <a:ea typeface="ＭＳ Ｐゴシック" panose="020B0600070205080204" pitchFamily="34" charset="-128"/>
              </a:rPr>
              <a:t> (or it could be </a:t>
            </a:r>
            <a:r>
              <a:rPr lang="en-US" altLang="en-US" sz="2200" b="1">
                <a:ea typeface="ＭＳ Ｐゴシック" panose="020B0600070205080204" pitchFamily="34" charset="-128"/>
              </a:rPr>
              <a:t>null</a:t>
            </a:r>
            <a:r>
              <a:rPr lang="en-US" altLang="en-US" sz="2200">
                <a:ea typeface="ＭＳ Ｐゴシック" panose="020B0600070205080204" pitchFamily="34" charset="-128"/>
              </a:rPr>
              <a:t>, if allowed for that attribute)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12D0C4AB-103B-AB61-08E5-91AD97255F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4326718F-6FEA-497E-A608-48394ADD814A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7891" name="Rectangle 6">
            <a:extLst>
              <a:ext uri="{FF2B5EF4-FFF2-40B4-BE49-F238E27FC236}">
                <a16:creationId xmlns:a16="http://schemas.microsoft.com/office/drawing/2014/main" id="{48C8ED90-7C27-316F-F29D-25E2A713F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Key Constraints</a:t>
            </a:r>
          </a:p>
        </p:txBody>
      </p:sp>
      <p:sp>
        <p:nvSpPr>
          <p:cNvPr id="37892" name="Rectangle 7">
            <a:extLst>
              <a:ext uri="{FF2B5EF4-FFF2-40B4-BE49-F238E27FC236}">
                <a16:creationId xmlns:a16="http://schemas.microsoft.com/office/drawing/2014/main" id="{B0BA7E18-71CD-9CC7-B235-43A080E23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b="1">
                <a:ea typeface="ＭＳ Ｐゴシック" panose="020B0600070205080204" pitchFamily="34" charset="-128"/>
              </a:rPr>
              <a:t>Superkey</a:t>
            </a:r>
            <a:r>
              <a:rPr lang="en-US" altLang="en-US" sz="2400">
                <a:ea typeface="ＭＳ Ｐゴシック" panose="020B0600070205080204" pitchFamily="34" charset="-128"/>
              </a:rPr>
              <a:t> of R: 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Is a set of attributes SK of R with the following condition:</a:t>
            </a:r>
          </a:p>
          <a:p>
            <a:pPr lvl="2"/>
            <a:r>
              <a:rPr lang="en-US" altLang="en-US" sz="2000">
                <a:ea typeface="ＭＳ Ｐゴシック" panose="020B0600070205080204" pitchFamily="34" charset="-128"/>
              </a:rPr>
              <a:t>No two tuples in any valid relation state r(R) will have the same value for SK</a:t>
            </a:r>
          </a:p>
          <a:p>
            <a:pPr lvl="2"/>
            <a:r>
              <a:rPr lang="en-US" altLang="en-US" sz="2000">
                <a:ea typeface="ＭＳ Ｐゴシック" panose="020B0600070205080204" pitchFamily="34" charset="-128"/>
              </a:rPr>
              <a:t>This condition must hold in </a:t>
            </a:r>
            <a:r>
              <a:rPr lang="en-US" altLang="en-US" sz="2000" i="1">
                <a:ea typeface="ＭＳ Ｐゴシック" panose="020B0600070205080204" pitchFamily="34" charset="-128"/>
              </a:rPr>
              <a:t>any valid state</a:t>
            </a:r>
            <a:r>
              <a:rPr lang="en-US" altLang="en-US" sz="2000">
                <a:ea typeface="ＭＳ Ｐゴシック" panose="020B0600070205080204" pitchFamily="34" charset="-128"/>
              </a:rPr>
              <a:t> r(R)</a:t>
            </a:r>
          </a:p>
          <a:p>
            <a:r>
              <a:rPr lang="en-US" altLang="en-US" sz="2400" b="1">
                <a:ea typeface="ＭＳ Ｐゴシック" panose="020B0600070205080204" pitchFamily="34" charset="-128"/>
              </a:rPr>
              <a:t>Key</a:t>
            </a:r>
            <a:r>
              <a:rPr lang="en-US" altLang="en-US" sz="2400">
                <a:ea typeface="ＭＳ Ｐゴシック" panose="020B0600070205080204" pitchFamily="34" charset="-128"/>
              </a:rPr>
              <a:t> of R: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A "minimal" superkey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That is, a key is a superkey K such that removal of any attribute from K results in a set of attributes that is not a superkey (does not possess the superkey uniqueness property)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91A2764E-20EE-E155-D03E-ECB96E374F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CBA693B3-0B5F-4E36-AEB4-CA0BB694291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7604905-C993-BCB9-72F4-495C829B7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Key Constraints (continued)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820A8E41-3582-B2F1-83A2-D22A274AE2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>
                <a:ea typeface="ＭＳ Ｐゴシック" panose="020B0600070205080204" pitchFamily="34" charset="-128"/>
              </a:rPr>
              <a:t>Example: Consider the CAR relation schema: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CAR(State, Reg#, SerialNo, Make, Model, Year)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CAR has two keys:</a:t>
            </a:r>
          </a:p>
          <a:p>
            <a:pPr lvl="2"/>
            <a:r>
              <a:rPr lang="en-US" altLang="en-US" sz="2000">
                <a:ea typeface="ＭＳ Ｐゴシック" panose="020B0600070205080204" pitchFamily="34" charset="-128"/>
              </a:rPr>
              <a:t>Key1 = {State, Reg#}</a:t>
            </a:r>
          </a:p>
          <a:p>
            <a:pPr lvl="2"/>
            <a:r>
              <a:rPr lang="en-US" altLang="en-US" sz="2000">
                <a:ea typeface="ＭＳ Ｐゴシック" panose="020B0600070205080204" pitchFamily="34" charset="-128"/>
              </a:rPr>
              <a:t>Key2 = {SerialNo}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Both are also superkeys of CAR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{SerialNo, Make} is a superkey but </a:t>
            </a:r>
            <a:r>
              <a:rPr lang="en-US" altLang="en-US" sz="2200" i="1">
                <a:ea typeface="ＭＳ Ｐゴシック" panose="020B0600070205080204" pitchFamily="34" charset="-128"/>
              </a:rPr>
              <a:t>not</a:t>
            </a:r>
            <a:r>
              <a:rPr lang="en-US" altLang="en-US" sz="2200">
                <a:ea typeface="ＭＳ Ｐゴシック" panose="020B0600070205080204" pitchFamily="34" charset="-128"/>
              </a:rPr>
              <a:t> a key.</a:t>
            </a:r>
          </a:p>
          <a:p>
            <a:r>
              <a:rPr lang="en-US" altLang="en-US" sz="2400">
                <a:ea typeface="ＭＳ Ｐゴシック" panose="020B0600070205080204" pitchFamily="34" charset="-128"/>
              </a:rPr>
              <a:t>In general: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Any </a:t>
            </a:r>
            <a:r>
              <a:rPr lang="en-US" altLang="en-US" sz="2200" i="1">
                <a:ea typeface="ＭＳ Ｐゴシック" panose="020B0600070205080204" pitchFamily="34" charset="-128"/>
              </a:rPr>
              <a:t>key</a:t>
            </a:r>
            <a:r>
              <a:rPr lang="en-US" altLang="en-US" sz="2200">
                <a:ea typeface="ＭＳ Ｐゴシック" panose="020B0600070205080204" pitchFamily="34" charset="-128"/>
              </a:rPr>
              <a:t> is a </a:t>
            </a:r>
            <a:r>
              <a:rPr lang="en-US" altLang="en-US" sz="2200" i="1">
                <a:ea typeface="ＭＳ Ｐゴシック" panose="020B0600070205080204" pitchFamily="34" charset="-128"/>
              </a:rPr>
              <a:t>superkey </a:t>
            </a:r>
            <a:r>
              <a:rPr lang="en-US" altLang="en-US" sz="2200">
                <a:ea typeface="ＭＳ Ｐゴシック" panose="020B0600070205080204" pitchFamily="34" charset="-128"/>
              </a:rPr>
              <a:t>(but not vice versa)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Any set of attributes that </a:t>
            </a:r>
            <a:r>
              <a:rPr lang="en-US" altLang="en-US" sz="2200" i="1">
                <a:ea typeface="ＭＳ Ｐゴシック" panose="020B0600070205080204" pitchFamily="34" charset="-128"/>
              </a:rPr>
              <a:t>includes a key</a:t>
            </a:r>
            <a:r>
              <a:rPr lang="en-US" altLang="en-US" sz="2200">
                <a:ea typeface="ＭＳ Ｐゴシック" panose="020B0600070205080204" pitchFamily="34" charset="-128"/>
              </a:rPr>
              <a:t> is a </a:t>
            </a:r>
            <a:r>
              <a:rPr lang="en-US" altLang="en-US" sz="2200" i="1">
                <a:ea typeface="ＭＳ Ｐゴシック" panose="020B0600070205080204" pitchFamily="34" charset="-128"/>
              </a:rPr>
              <a:t>superkey</a:t>
            </a:r>
          </a:p>
          <a:p>
            <a:pPr lvl="1"/>
            <a:r>
              <a:rPr lang="en-US" altLang="en-US" sz="2200">
                <a:ea typeface="ＭＳ Ｐゴシック" panose="020B0600070205080204" pitchFamily="34" charset="-128"/>
              </a:rPr>
              <a:t>A </a:t>
            </a:r>
            <a:r>
              <a:rPr lang="en-US" altLang="en-US" sz="2200" i="1">
                <a:ea typeface="ＭＳ Ｐゴシック" panose="020B0600070205080204" pitchFamily="34" charset="-128"/>
              </a:rPr>
              <a:t>minimal</a:t>
            </a:r>
            <a:r>
              <a:rPr lang="en-US" altLang="en-US" sz="2200">
                <a:ea typeface="ＭＳ Ｐゴシック" panose="020B0600070205080204" pitchFamily="34" charset="-128"/>
              </a:rPr>
              <a:t> superkey is also a key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DEEE9EBF-87A2-6846-BA9C-664B8107D4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74D0D4C9-4F65-437C-8F7A-A9CB86373F6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737EE1F5-56C7-C932-27F8-25C9D2C4F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 Constraints (continued)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D8B8206E-4B61-2DE7-D362-62162724E8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If a relation has several </a:t>
            </a:r>
            <a:r>
              <a:rPr lang="en-US" altLang="en-US" sz="2400" b="1">
                <a:ea typeface="ＭＳ Ｐゴシック" panose="020B0600070205080204" pitchFamily="34" charset="-128"/>
              </a:rPr>
              <a:t>candidate keys</a:t>
            </a:r>
            <a:r>
              <a:rPr lang="en-US" altLang="en-US" sz="2400">
                <a:ea typeface="ＭＳ Ｐゴシック" panose="020B0600070205080204" pitchFamily="34" charset="-128"/>
              </a:rPr>
              <a:t>, one is chosen arbitrarily to be the </a:t>
            </a:r>
            <a:r>
              <a:rPr lang="en-US" altLang="en-US" sz="2400" b="1">
                <a:ea typeface="ＭＳ Ｐゴシック" panose="020B0600070205080204" pitchFamily="34" charset="-128"/>
              </a:rPr>
              <a:t>primary key</a:t>
            </a:r>
            <a:r>
              <a:rPr lang="en-US" altLang="en-US" sz="2400">
                <a:ea typeface="ＭＳ Ｐゴシック" panose="020B0600070205080204" pitchFamily="34" charset="-128"/>
              </a:rPr>
              <a:t>.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The primary key attributes are </a:t>
            </a:r>
            <a:r>
              <a:rPr lang="en-US" altLang="en-US" sz="2200" u="sng">
                <a:ea typeface="ＭＳ Ｐゴシック" panose="020B0600070205080204" pitchFamily="34" charset="-128"/>
              </a:rPr>
              <a:t>underlined</a:t>
            </a:r>
            <a:r>
              <a:rPr lang="en-US" altLang="en-US" sz="220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Example: Consider the CAR relation schema: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CAR(State, Reg#, </a:t>
            </a:r>
            <a:r>
              <a:rPr lang="en-US" altLang="en-US" sz="2200" u="sng">
                <a:ea typeface="ＭＳ Ｐゴシック" panose="020B0600070205080204" pitchFamily="34" charset="-128"/>
              </a:rPr>
              <a:t>SerialNo</a:t>
            </a:r>
            <a:r>
              <a:rPr lang="en-US" altLang="en-US" sz="2200">
                <a:ea typeface="ＭＳ Ｐゴシック" panose="020B0600070205080204" pitchFamily="34" charset="-128"/>
              </a:rPr>
              <a:t>, Make, Model, Year)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We chose SerialNo as the primary key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 primary key value is used to </a:t>
            </a:r>
            <a:r>
              <a:rPr lang="en-US" altLang="en-US" sz="2400" b="1" i="1">
                <a:ea typeface="ＭＳ Ｐゴシック" panose="020B0600070205080204" pitchFamily="34" charset="-128"/>
              </a:rPr>
              <a:t>uniquely identify</a:t>
            </a:r>
            <a:r>
              <a:rPr lang="en-US" altLang="en-US" sz="2400" b="1"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ea typeface="ＭＳ Ｐゴシック" panose="020B0600070205080204" pitchFamily="34" charset="-128"/>
              </a:rPr>
              <a:t>each tuple in a relation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Provides the tuple identity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Also used to </a:t>
            </a:r>
            <a:r>
              <a:rPr lang="en-US" altLang="en-US" sz="2400" b="1" i="1">
                <a:ea typeface="ＭＳ Ｐゴシック" panose="020B0600070205080204" pitchFamily="34" charset="-128"/>
              </a:rPr>
              <a:t>reference</a:t>
            </a:r>
            <a:r>
              <a:rPr lang="en-US" altLang="en-US" sz="2400">
                <a:ea typeface="ＭＳ Ｐゴシック" panose="020B0600070205080204" pitchFamily="34" charset="-128"/>
              </a:rPr>
              <a:t> the tuple from another tuple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General rule: </a:t>
            </a:r>
            <a:r>
              <a:rPr lang="en-US" altLang="en-US" sz="2200" u="sng">
                <a:ea typeface="ＭＳ Ｐゴシック" panose="020B0600070205080204" pitchFamily="34" charset="-128"/>
              </a:rPr>
              <a:t>Choose as primary key the smallest of the candidate keys (in terms of size)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Not always applicable – choice is sometimes subjective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9">
            <a:extLst>
              <a:ext uri="{FF2B5EF4-FFF2-40B4-BE49-F238E27FC236}">
                <a16:creationId xmlns:a16="http://schemas.microsoft.com/office/drawing/2014/main" id="{E2FC13F5-46E5-28EC-EEA3-D02DBCB624F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900">
                <a:solidFill>
                  <a:schemeClr val="tx1"/>
                </a:solidFill>
              </a:rPr>
              <a:t>Copyright © 2007 Ramez Elmasri and Shamkant B. Navathe</a:t>
            </a:r>
          </a:p>
        </p:txBody>
      </p:sp>
      <p:sp>
        <p:nvSpPr>
          <p:cNvPr id="7171" name="Rectangle 2" descr="Pink tissue paper">
            <a:extLst>
              <a:ext uri="{FF2B5EF4-FFF2-40B4-BE49-F238E27FC236}">
                <a16:creationId xmlns:a16="http://schemas.microsoft.com/office/drawing/2014/main" id="{AFF0E0E6-CA1E-0FCC-76DC-7EFE067686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Chapter 5</a:t>
            </a:r>
          </a:p>
        </p:txBody>
      </p:sp>
      <p:sp>
        <p:nvSpPr>
          <p:cNvPr id="7172" name="Rectangle 3" descr="Pink tissue paper">
            <a:extLst>
              <a:ext uri="{FF2B5EF4-FFF2-40B4-BE49-F238E27FC236}">
                <a16:creationId xmlns:a16="http://schemas.microsoft.com/office/drawing/2014/main" id="{E5D2C442-155B-EE11-F08A-40DB888524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Relational Data Model and Relational Database Constraints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2">
            <a:extLst>
              <a:ext uri="{FF2B5EF4-FFF2-40B4-BE49-F238E27FC236}">
                <a16:creationId xmlns:a16="http://schemas.microsoft.com/office/drawing/2014/main" id="{8C41F081-4316-44E4-74F9-74FE5F14A9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4E0AE210-70C6-4246-B89E-B0C39170467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4035" name="Rectangle 7">
            <a:extLst>
              <a:ext uri="{FF2B5EF4-FFF2-40B4-BE49-F238E27FC236}">
                <a16:creationId xmlns:a16="http://schemas.microsoft.com/office/drawing/2014/main" id="{137EE393-645E-218B-0ED5-F07430949F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CAR table with two candidate keys – LicenseNumber chosen as Primary Key</a:t>
            </a:r>
          </a:p>
        </p:txBody>
      </p:sp>
      <p:pic>
        <p:nvPicPr>
          <p:cNvPr id="44036" name="Picture 9" descr="fig05_04">
            <a:extLst>
              <a:ext uri="{FF2B5EF4-FFF2-40B4-BE49-F238E27FC236}">
                <a16:creationId xmlns:a16="http://schemas.microsoft.com/office/drawing/2014/main" id="{855A8EA7-422B-7D76-889A-9EBD7B915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59050"/>
            <a:ext cx="841375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3A8857BD-7467-AE53-DDA0-7201CFFC1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1E160B41-EAD5-442C-8BB9-F4439F809E7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AB41B622-A794-1B2A-FBED-2642C62D04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Entity Integrity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4E71D23-7C1B-A054-C49C-5928C61D0F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>
                <a:ea typeface="ＭＳ Ｐゴシック" panose="020B0600070205080204" pitchFamily="34" charset="-128"/>
              </a:rPr>
              <a:t>Entity Integrity: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The </a:t>
            </a:r>
            <a:r>
              <a:rPr lang="en-US" altLang="en-US" sz="2400" i="1">
                <a:ea typeface="ＭＳ Ｐゴシック" panose="020B0600070205080204" pitchFamily="34" charset="-128"/>
              </a:rPr>
              <a:t>primary key attributes</a:t>
            </a:r>
            <a:r>
              <a:rPr lang="en-US" altLang="en-US" sz="2400">
                <a:ea typeface="ＭＳ Ｐゴシック" panose="020B0600070205080204" pitchFamily="34" charset="-128"/>
              </a:rPr>
              <a:t> PK of each relation schema R in S </a:t>
            </a:r>
            <a:r>
              <a:rPr lang="en-US" altLang="en-US" sz="2400" b="1">
                <a:ea typeface="ＭＳ Ｐゴシック" panose="020B0600070205080204" pitchFamily="34" charset="-128"/>
              </a:rPr>
              <a:t>cannot have null values </a:t>
            </a:r>
            <a:r>
              <a:rPr lang="en-US" altLang="en-US" sz="2400">
                <a:ea typeface="ＭＳ Ｐゴシック" panose="020B0600070205080204" pitchFamily="34" charset="-128"/>
              </a:rPr>
              <a:t>in any tuple of r(R).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This is because primary key values are used to </a:t>
            </a:r>
            <a:r>
              <a:rPr lang="en-US" altLang="en-US" sz="2000" i="1">
                <a:ea typeface="ＭＳ Ｐゴシック" panose="020B0600070205080204" pitchFamily="34" charset="-128"/>
              </a:rPr>
              <a:t>identify</a:t>
            </a:r>
            <a:r>
              <a:rPr lang="en-US" altLang="en-US" sz="2000">
                <a:ea typeface="ＭＳ Ｐゴシック" panose="020B0600070205080204" pitchFamily="34" charset="-128"/>
              </a:rPr>
              <a:t> the individual tuples.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t[PK] </a:t>
            </a:r>
            <a:r>
              <a:rPr lang="en-US" altLang="en-US" sz="2000">
                <a:ea typeface="ＭＳ Ｐゴシック" panose="020B0600070205080204" pitchFamily="34" charset="-128"/>
                <a:sym typeface="Symbol" panose="05050102010706020507" pitchFamily="18" charset="2"/>
              </a:rPr>
              <a:t></a:t>
            </a:r>
            <a:r>
              <a:rPr lang="en-US" altLang="en-US" sz="2000">
                <a:ea typeface="ＭＳ Ｐゴシック" panose="020B0600070205080204" pitchFamily="34" charset="-128"/>
              </a:rPr>
              <a:t> null for any tuple t in r(R)</a:t>
            </a:r>
          </a:p>
          <a:p>
            <a:pPr lvl="2" eaLnBrk="1" hangingPunct="1"/>
            <a:r>
              <a:rPr lang="en-US" altLang="en-US" sz="2000">
                <a:solidFill>
                  <a:srgbClr val="FF0000"/>
                </a:solidFill>
                <a:ea typeface="ＭＳ Ｐゴシック" panose="020B0600070205080204" pitchFamily="34" charset="-128"/>
              </a:rPr>
              <a:t>If PK has several attributes, null is not allowed in any of these attributes</a:t>
            </a:r>
          </a:p>
          <a:p>
            <a:pPr lvl="1" eaLnBrk="1" hangingPunct="1"/>
            <a:r>
              <a:rPr lang="en-US" altLang="en-US" sz="2400">
                <a:ea typeface="ＭＳ Ｐゴシック" panose="020B0600070205080204" pitchFamily="34" charset="-128"/>
              </a:rPr>
              <a:t>Note: Other attributes of R may be constrained  to disallow null values, even though they are not members of the primary key.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81678987-4030-9598-84F2-3AA244412F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744913D-7EA8-4E80-BE2E-68ED50B2847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48131" name="Rectangle 4">
            <a:extLst>
              <a:ext uri="{FF2B5EF4-FFF2-40B4-BE49-F238E27FC236}">
                <a16:creationId xmlns:a16="http://schemas.microsoft.com/office/drawing/2014/main" id="{647FE1CD-DDA8-BC22-0488-1EF2B50C1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Referential Integrity</a:t>
            </a:r>
          </a:p>
        </p:txBody>
      </p:sp>
      <p:sp>
        <p:nvSpPr>
          <p:cNvPr id="48132" name="Rectangle 5">
            <a:extLst>
              <a:ext uri="{FF2B5EF4-FFF2-40B4-BE49-F238E27FC236}">
                <a16:creationId xmlns:a16="http://schemas.microsoft.com/office/drawing/2014/main" id="{5183B899-63CB-AADB-B074-F03C5510D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constraint involving </a:t>
            </a:r>
            <a:r>
              <a:rPr lang="en-US" altLang="en-US" b="1">
                <a:ea typeface="ＭＳ Ｐゴシック" panose="020B0600070205080204" pitchFamily="34" charset="-128"/>
              </a:rPr>
              <a:t>two</a:t>
            </a:r>
            <a:r>
              <a:rPr lang="en-US" altLang="en-US">
                <a:ea typeface="ＭＳ Ｐゴシック" panose="020B0600070205080204" pitchFamily="34" charset="-128"/>
              </a:rPr>
              <a:t> relations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The previous constraints involve a single  relation.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Used to specify a </a:t>
            </a:r>
            <a:r>
              <a:rPr lang="en-US" altLang="en-US" b="1">
                <a:ea typeface="ＭＳ Ｐゴシック" panose="020B0600070205080204" pitchFamily="34" charset="-128"/>
              </a:rPr>
              <a:t>relationship</a:t>
            </a:r>
            <a:r>
              <a:rPr lang="en-US" altLang="en-US">
                <a:ea typeface="ＭＳ Ｐゴシック" panose="020B0600070205080204" pitchFamily="34" charset="-128"/>
              </a:rPr>
              <a:t> among tuples in two relations: 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b="1">
                <a:ea typeface="ＭＳ Ｐゴシック" panose="020B0600070205080204" pitchFamily="34" charset="-128"/>
              </a:rPr>
              <a:t>referencing relation </a:t>
            </a:r>
            <a:r>
              <a:rPr lang="en-US" altLang="en-US">
                <a:ea typeface="ＭＳ Ｐゴシック" panose="020B0600070205080204" pitchFamily="34" charset="-128"/>
              </a:rPr>
              <a:t>and the </a:t>
            </a:r>
            <a:r>
              <a:rPr lang="en-US" altLang="en-US" b="1">
                <a:ea typeface="ＭＳ Ｐゴシック" panose="020B0600070205080204" pitchFamily="34" charset="-128"/>
              </a:rPr>
              <a:t>referenced relation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>
            <a:extLst>
              <a:ext uri="{FF2B5EF4-FFF2-40B4-BE49-F238E27FC236}">
                <a16:creationId xmlns:a16="http://schemas.microsoft.com/office/drawing/2014/main" id="{1208FC3A-6393-214E-EC63-095DF8207B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EE6838E-1F88-434F-B5F3-9F7AC7C4D1A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6C8D464A-5F90-ADF5-CEED-E0CA98530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Referential Integrity</a:t>
            </a:r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96BACEB3-F003-A4DC-714D-6B714DB9C9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Tuples in the </a:t>
            </a:r>
            <a:r>
              <a:rPr lang="en-US" altLang="en-US" b="1">
                <a:ea typeface="ＭＳ Ｐゴシック" panose="020B0600070205080204" pitchFamily="34" charset="-128"/>
              </a:rPr>
              <a:t>referencing relation</a:t>
            </a:r>
            <a:r>
              <a:rPr lang="en-US" altLang="en-US">
                <a:ea typeface="ＭＳ Ｐゴシック" panose="020B0600070205080204" pitchFamily="34" charset="-128"/>
              </a:rPr>
              <a:t> R1 have attributes FK (called </a:t>
            </a:r>
            <a:r>
              <a:rPr lang="en-US" altLang="en-US" b="1">
                <a:ea typeface="ＭＳ Ｐゴシック" panose="020B0600070205080204" pitchFamily="34" charset="-128"/>
              </a:rPr>
              <a:t>foreign key</a:t>
            </a:r>
            <a:r>
              <a:rPr lang="en-US" altLang="en-US">
                <a:ea typeface="ＭＳ Ｐゴシック" panose="020B0600070205080204" pitchFamily="34" charset="-128"/>
              </a:rPr>
              <a:t> attributes) that reference the primary key attributes PK of the </a:t>
            </a:r>
            <a:r>
              <a:rPr lang="en-US" altLang="en-US" b="1">
                <a:ea typeface="ＭＳ Ｐゴシック" panose="020B0600070205080204" pitchFamily="34" charset="-128"/>
              </a:rPr>
              <a:t>referenced relation</a:t>
            </a:r>
            <a:r>
              <a:rPr lang="en-US" altLang="en-US">
                <a:ea typeface="ＭＳ Ｐゴシック" panose="020B0600070205080204" pitchFamily="34" charset="-128"/>
              </a:rPr>
              <a:t> R2.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A tuple t1 in R1 is said to </a:t>
            </a:r>
            <a:r>
              <a:rPr lang="en-US" altLang="en-US" b="1">
                <a:ea typeface="ＭＳ Ｐゴシック" panose="020B0600070205080204" pitchFamily="34" charset="-128"/>
              </a:rPr>
              <a:t>reference</a:t>
            </a:r>
            <a:r>
              <a:rPr lang="en-US" altLang="en-US">
                <a:ea typeface="ＭＳ Ｐゴシック" panose="020B0600070205080204" pitchFamily="34" charset="-128"/>
              </a:rPr>
              <a:t> a tuple t2 in R2 if t1[FK] = t2[PK].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referential integrity constraint can be displayed in a relational database schema as a directed arc from R1.FK to R2. </a:t>
            </a:r>
          </a:p>
          <a:p>
            <a:pPr lvl="1"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>
            <a:extLst>
              <a:ext uri="{FF2B5EF4-FFF2-40B4-BE49-F238E27FC236}">
                <a16:creationId xmlns:a16="http://schemas.microsoft.com/office/drawing/2014/main" id="{88CC6F7D-F037-3FDD-D101-8CCD92435B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98B9D7F7-E1DB-4376-8680-C39391C5254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2227" name="Rectangle 4">
            <a:extLst>
              <a:ext uri="{FF2B5EF4-FFF2-40B4-BE49-F238E27FC236}">
                <a16:creationId xmlns:a16="http://schemas.microsoft.com/office/drawing/2014/main" id="{B65BE504-7730-71C2-D5FF-0D91ABB8D9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Referential Integrity (or foreign key) 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>
                <a:ea typeface="ＭＳ Ｐゴシック" panose="020B0600070205080204" pitchFamily="34" charset="-128"/>
              </a:rPr>
              <a:t>Constraint</a:t>
            </a:r>
          </a:p>
        </p:txBody>
      </p:sp>
      <p:sp>
        <p:nvSpPr>
          <p:cNvPr id="52228" name="Rectangle 5">
            <a:extLst>
              <a:ext uri="{FF2B5EF4-FFF2-40B4-BE49-F238E27FC236}">
                <a16:creationId xmlns:a16="http://schemas.microsoft.com/office/drawing/2014/main" id="{59C27020-E66E-BA62-96C8-8713D88F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Statement of the constraint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The value in the foreign key column (or columns) 	FK of the the </a:t>
            </a:r>
            <a:r>
              <a:rPr lang="en-US" altLang="en-US" b="1">
                <a:ea typeface="ＭＳ Ｐゴシック" panose="020B0600070205080204" pitchFamily="34" charset="-128"/>
              </a:rPr>
              <a:t>referencing relation</a:t>
            </a:r>
            <a:r>
              <a:rPr lang="en-US" altLang="en-US">
                <a:ea typeface="ＭＳ Ｐゴシック" panose="020B0600070205080204" pitchFamily="34" charset="-128"/>
              </a:rPr>
              <a:t> R1 can be </a:t>
            </a:r>
            <a:r>
              <a:rPr lang="en-US" altLang="en-US" b="1">
                <a:ea typeface="ＭＳ Ｐゴシック" panose="020B0600070205080204" pitchFamily="34" charset="-128"/>
              </a:rPr>
              <a:t>either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(1) a value of an existing primary key value of a corresponding primary key PK in the </a:t>
            </a:r>
            <a:r>
              <a:rPr lang="en-US" altLang="en-US" b="1">
                <a:ea typeface="ＭＳ Ｐゴシック" panose="020B0600070205080204" pitchFamily="34" charset="-128"/>
              </a:rPr>
              <a:t>referenced relation</a:t>
            </a:r>
            <a:r>
              <a:rPr lang="en-US" altLang="en-US">
                <a:ea typeface="ＭＳ Ｐゴシック" panose="020B0600070205080204" pitchFamily="34" charset="-128"/>
              </a:rPr>
              <a:t> R2, </a:t>
            </a:r>
            <a:r>
              <a:rPr lang="en-US" altLang="en-US" u="sng">
                <a:ea typeface="ＭＳ Ｐゴシック" panose="020B0600070205080204" pitchFamily="34" charset="-128"/>
              </a:rPr>
              <a:t>or</a:t>
            </a:r>
          </a:p>
          <a:p>
            <a:pPr lvl="2" eaLnBrk="1" hangingPunct="1"/>
            <a:r>
              <a:rPr lang="en-US" altLang="en-US">
                <a:ea typeface="ＭＳ Ｐゴシック" panose="020B0600070205080204" pitchFamily="34" charset="-128"/>
              </a:rPr>
              <a:t>(2) a </a:t>
            </a:r>
            <a:r>
              <a:rPr lang="en-US" altLang="en-US" b="1">
                <a:ea typeface="ＭＳ Ｐゴシック" panose="020B0600070205080204" pitchFamily="34" charset="-128"/>
              </a:rPr>
              <a:t>null</a:t>
            </a:r>
            <a:r>
              <a:rPr lang="en-US" altLang="en-US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 case (2), the FK in R1 should </a:t>
            </a:r>
            <a:r>
              <a:rPr lang="en-US" altLang="en-US" b="1">
                <a:ea typeface="ＭＳ Ｐゴシック" panose="020B0600070205080204" pitchFamily="34" charset="-128"/>
              </a:rPr>
              <a:t>not</a:t>
            </a:r>
            <a:r>
              <a:rPr lang="en-US" altLang="en-US">
                <a:ea typeface="ＭＳ Ｐゴシック" panose="020B0600070205080204" pitchFamily="34" charset="-128"/>
              </a:rPr>
              <a:t> be a part of its own primary key.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>
            <a:extLst>
              <a:ext uri="{FF2B5EF4-FFF2-40B4-BE49-F238E27FC236}">
                <a16:creationId xmlns:a16="http://schemas.microsoft.com/office/drawing/2014/main" id="{8FF979D6-30FB-73E6-63B4-F2FEC91400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4B7412F3-84D0-4F9F-A002-66F0CBAEA3C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7C6938C-4014-36B2-C3BC-BC0D002A33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Displaying a relational database schema and its constraints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4741B08-FFC9-4864-C344-8D048F2BCC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Each relation schema can be displayed as a row of attribute names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 name of the relation is written above the attribute names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The primary key attribute (or attributes) will be underlined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A foreign key (referential integrity) constraints is displayed as a directed arc (arrow) from the foreign key attributes to the referenced table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>
                <a:ea typeface="ＭＳ Ｐゴシック" panose="020B0600070205080204" pitchFamily="34" charset="-128"/>
              </a:rPr>
              <a:t>Can also point the the primary key of the referenced relation for clarity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ea typeface="ＭＳ Ｐゴシック" panose="020B0600070205080204" pitchFamily="34" charset="-128"/>
              </a:rPr>
              <a:t>Next slide shows the COMPANY </a:t>
            </a:r>
            <a:r>
              <a:rPr lang="en-US" altLang="en-US" sz="2400" b="1">
                <a:ea typeface="ＭＳ Ｐゴシック" panose="020B0600070205080204" pitchFamily="34" charset="-128"/>
              </a:rPr>
              <a:t>relational schema diagram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2">
            <a:extLst>
              <a:ext uri="{FF2B5EF4-FFF2-40B4-BE49-F238E27FC236}">
                <a16:creationId xmlns:a16="http://schemas.microsoft.com/office/drawing/2014/main" id="{0C9E3C47-3E1B-292B-E7EA-6784DAEE5D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7- </a:t>
            </a:r>
            <a:fld id="{80BDADEB-9E8F-495F-AC28-F7E1F9A0FD57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F28AB1B-BDE9-CAD1-087F-1792BE041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pPr eaLnBrk="1" hangingPunct="1"/>
            <a:r>
              <a:rPr lang="en-US" altLang="en-US" sz="1800" b="1">
                <a:ea typeface="ＭＳ Ｐゴシック" panose="020B0600070205080204" pitchFamily="34" charset="-128"/>
              </a:rPr>
              <a:t>FIGURE 7.2</a:t>
            </a:r>
            <a:br>
              <a:rPr lang="en-US" altLang="en-US" sz="1800" b="1">
                <a:ea typeface="ＭＳ Ｐゴシック" panose="020B0600070205080204" pitchFamily="34" charset="-128"/>
              </a:rPr>
            </a:br>
            <a:r>
              <a:rPr lang="en-US" altLang="en-US" sz="1800">
                <a:ea typeface="ＭＳ Ｐゴシック" panose="020B0600070205080204" pitchFamily="34" charset="-128"/>
              </a:rPr>
              <a:t>Result of mapping the COMPANY ER schema into a relational schema.</a:t>
            </a:r>
            <a:endParaRPr lang="en-US" altLang="en-US" b="1">
              <a:ea typeface="ＭＳ Ｐゴシック" panose="020B0600070205080204" pitchFamily="34" charset="-128"/>
            </a:endParaRPr>
          </a:p>
        </p:txBody>
      </p:sp>
      <p:pic>
        <p:nvPicPr>
          <p:cNvPr id="56324" name="Picture 4" descr="fig07_02">
            <a:extLst>
              <a:ext uri="{FF2B5EF4-FFF2-40B4-BE49-F238E27FC236}">
                <a16:creationId xmlns:a16="http://schemas.microsoft.com/office/drawing/2014/main" id="{043D514D-7938-A9EE-FACA-D3107114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7369175" cy="472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Number Placeholder 3">
            <a:extLst>
              <a:ext uri="{FF2B5EF4-FFF2-40B4-BE49-F238E27FC236}">
                <a16:creationId xmlns:a16="http://schemas.microsoft.com/office/drawing/2014/main" id="{62C59FDA-429B-5923-3C5A-D93B02F2DD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F12A5658-9322-40A6-A9DB-08EFA093F33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58371" name="Rectangle 4">
            <a:extLst>
              <a:ext uri="{FF2B5EF4-FFF2-40B4-BE49-F238E27FC236}">
                <a16:creationId xmlns:a16="http://schemas.microsoft.com/office/drawing/2014/main" id="{DC2A3624-2219-5B33-C868-46D1773BD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Other Types of Constraints</a:t>
            </a:r>
          </a:p>
        </p:txBody>
      </p:sp>
      <p:sp>
        <p:nvSpPr>
          <p:cNvPr id="58372" name="Rectangle 5">
            <a:extLst>
              <a:ext uri="{FF2B5EF4-FFF2-40B4-BE49-F238E27FC236}">
                <a16:creationId xmlns:a16="http://schemas.microsoft.com/office/drawing/2014/main" id="{D204D8FE-35DC-F740-06EC-E128793F5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ea typeface="ＭＳ Ｐゴシック" panose="020B0600070205080204" pitchFamily="34" charset="-128"/>
              </a:rPr>
              <a:t>Semantic Integrity Constraints</a:t>
            </a:r>
            <a:r>
              <a:rPr lang="en-US" altLang="en-US">
                <a:ea typeface="ＭＳ Ｐゴシック" panose="020B0600070205080204" pitchFamily="34" charset="-128"/>
              </a:rPr>
              <a:t>: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based on application semantics and cannot be expressed by the model per se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Example: “the max. no. of hours per employee for all projects he or she works on is 56 hrs per week”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A </a:t>
            </a:r>
            <a:r>
              <a:rPr lang="en-US" altLang="en-US" b="1">
                <a:ea typeface="ＭＳ Ｐゴシック" panose="020B0600070205080204" pitchFamily="34" charset="-128"/>
              </a:rPr>
              <a:t>constraint specification</a:t>
            </a:r>
            <a:r>
              <a:rPr lang="en-US" altLang="en-US">
                <a:ea typeface="ＭＳ Ｐゴシック" panose="020B0600070205080204" pitchFamily="34" charset="-128"/>
              </a:rPr>
              <a:t> language may have to be used to express these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SQL-99 allows TRIGGERS and assertions</a:t>
            </a:r>
            <a:r>
              <a:rPr lang="en-US" altLang="en-US" b="1">
                <a:ea typeface="ＭＳ Ｐゴシック" panose="020B0600070205080204" pitchFamily="34" charset="-128"/>
              </a:rPr>
              <a:t> </a:t>
            </a:r>
            <a:r>
              <a:rPr lang="en-US" altLang="en-US">
                <a:ea typeface="ＭＳ Ｐゴシック" panose="020B0600070205080204" pitchFamily="34" charset="-128"/>
              </a:rPr>
              <a:t>to express for some of these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3">
            <a:extLst>
              <a:ext uri="{FF2B5EF4-FFF2-40B4-BE49-F238E27FC236}">
                <a16:creationId xmlns:a16="http://schemas.microsoft.com/office/drawing/2014/main" id="{295EE3CE-B16B-7872-BBFE-4DE652E325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A8950ACB-310C-42D6-BD5E-63AA05FAEFB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D045796-50D0-C8DC-D1AD-98204FC085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Populated database state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24F61681-6CA4-EF1C-13C0-6A7093946E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Each </a:t>
            </a:r>
            <a:r>
              <a:rPr lang="en-US" altLang="en-US" sz="2400" i="1">
                <a:ea typeface="ＭＳ Ｐゴシック" panose="020B0600070205080204" pitchFamily="34" charset="-128"/>
              </a:rPr>
              <a:t>relation</a:t>
            </a:r>
            <a:r>
              <a:rPr lang="en-US" altLang="en-US" sz="2400">
                <a:ea typeface="ＭＳ Ｐゴシック" panose="020B0600070205080204" pitchFamily="34" charset="-128"/>
              </a:rPr>
              <a:t> will have many tuples in its current relation state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The </a:t>
            </a:r>
            <a:r>
              <a:rPr lang="en-US" altLang="en-US" sz="2400" i="1">
                <a:ea typeface="ＭＳ Ｐゴシック" panose="020B0600070205080204" pitchFamily="34" charset="-128"/>
              </a:rPr>
              <a:t>relational database state</a:t>
            </a:r>
            <a:r>
              <a:rPr lang="en-US" altLang="en-US" sz="2400">
                <a:ea typeface="ＭＳ Ｐゴシック" panose="020B0600070205080204" pitchFamily="34" charset="-128"/>
              </a:rPr>
              <a:t> is a union of all the individual relation states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Whenever the database is changed, a new state arises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Basic operations for changing the database: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INSERT a new tuple in a relation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DELETE an existing tuple from a relation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MODIFY an attribute of an existing tuple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Next slide shows an example state for the COMPANY database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1">
            <a:extLst>
              <a:ext uri="{FF2B5EF4-FFF2-40B4-BE49-F238E27FC236}">
                <a16:creationId xmlns:a16="http://schemas.microsoft.com/office/drawing/2014/main" id="{8C40366F-827E-AF6F-D532-6F85EDD3C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C7D5641F-8E73-41A4-BA06-05A2CD36F592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pic>
        <p:nvPicPr>
          <p:cNvPr id="61443" name="Picture 9" descr="fig05_06">
            <a:extLst>
              <a:ext uri="{FF2B5EF4-FFF2-40B4-BE49-F238E27FC236}">
                <a16:creationId xmlns:a16="http://schemas.microsoft.com/office/drawing/2014/main" id="{762ED4AB-468D-48F5-8FF1-9BB45D57D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524000"/>
            <a:ext cx="3948113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ext Box 10" descr="Pink tissue paper">
            <a:extLst>
              <a:ext uri="{FF2B5EF4-FFF2-40B4-BE49-F238E27FC236}">
                <a16:creationId xmlns:a16="http://schemas.microsoft.com/office/drawing/2014/main" id="{C78801F1-5261-74C5-DE36-C6BCAFA99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382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800000"/>
                </a:solidFill>
              </a:rPr>
              <a:t>Populated database state for COMPANY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>
            <a:extLst>
              <a:ext uri="{FF2B5EF4-FFF2-40B4-BE49-F238E27FC236}">
                <a16:creationId xmlns:a16="http://schemas.microsoft.com/office/drawing/2014/main" id="{213E0740-FB75-6629-97C4-C560918C28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EF3E1D4F-B533-4D7F-93EA-A65FD13DB25F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9219" name="Rectangle 6">
            <a:extLst>
              <a:ext uri="{FF2B5EF4-FFF2-40B4-BE49-F238E27FC236}">
                <a16:creationId xmlns:a16="http://schemas.microsoft.com/office/drawing/2014/main" id="{E57CF6FD-EE7C-0D78-F181-DC0DC83AE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Chapter Outline</a:t>
            </a:r>
          </a:p>
        </p:txBody>
      </p:sp>
      <p:sp>
        <p:nvSpPr>
          <p:cNvPr id="9220" name="Rectangle 7">
            <a:extLst>
              <a:ext uri="{FF2B5EF4-FFF2-40B4-BE49-F238E27FC236}">
                <a16:creationId xmlns:a16="http://schemas.microsoft.com/office/drawing/2014/main" id="{558C3222-BC0E-9060-8428-DEE8E7CBA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Relational Model Concepts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Relational Model Constraints and Relational Database Schemas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Update Operations and Dealing with Constraint Violations</a:t>
            </a:r>
          </a:p>
          <a:p>
            <a:pPr eaLnBrk="1" hangingPunct="1"/>
            <a:endParaRPr lang="en-US" altLang="en-US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3">
            <a:extLst>
              <a:ext uri="{FF2B5EF4-FFF2-40B4-BE49-F238E27FC236}">
                <a16:creationId xmlns:a16="http://schemas.microsoft.com/office/drawing/2014/main" id="{1E9C82F3-4074-512D-665D-08176444D9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DF1455A5-3DE8-4A38-AB3A-637B08447366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3491" name="Rectangle 1028">
            <a:extLst>
              <a:ext uri="{FF2B5EF4-FFF2-40B4-BE49-F238E27FC236}">
                <a16:creationId xmlns:a16="http://schemas.microsoft.com/office/drawing/2014/main" id="{33B4685A-06D9-7E1D-2C51-A00BFB7A1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Update Operations on Relations</a:t>
            </a:r>
          </a:p>
        </p:txBody>
      </p:sp>
      <p:sp>
        <p:nvSpPr>
          <p:cNvPr id="63492" name="Rectangle 1029">
            <a:extLst>
              <a:ext uri="{FF2B5EF4-FFF2-40B4-BE49-F238E27FC236}">
                <a16:creationId xmlns:a16="http://schemas.microsoft.com/office/drawing/2014/main" id="{32609454-0A37-DBA4-6202-AC571C1E5F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INSERT a tuple.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DELETE a tuple.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MODIFY a tuple.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Integrity constraints should not be violated by the update operations.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Several update operations may have to be grouped together.</a:t>
            </a:r>
          </a:p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Updates may </a:t>
            </a:r>
            <a:r>
              <a:rPr lang="en-US" altLang="en-US" b="1">
                <a:ea typeface="ＭＳ Ｐゴシック" panose="020B0600070205080204" pitchFamily="34" charset="-128"/>
              </a:rPr>
              <a:t>propagate</a:t>
            </a:r>
            <a:r>
              <a:rPr lang="en-US" altLang="en-US">
                <a:ea typeface="ＭＳ Ｐゴシック" panose="020B0600070205080204" pitchFamily="34" charset="-128"/>
              </a:rPr>
              <a:t>  to cause other updates automatically. This may be necessary to maintain integrity constraints.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>
            <a:extLst>
              <a:ext uri="{FF2B5EF4-FFF2-40B4-BE49-F238E27FC236}">
                <a16:creationId xmlns:a16="http://schemas.microsoft.com/office/drawing/2014/main" id="{1F5E51C4-D8E9-2E65-CBCE-DAE71B4D1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0781F2A1-722D-4D43-B9BC-1837736C6620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5539" name="Rectangle 4">
            <a:extLst>
              <a:ext uri="{FF2B5EF4-FFF2-40B4-BE49-F238E27FC236}">
                <a16:creationId xmlns:a16="http://schemas.microsoft.com/office/drawing/2014/main" id="{FAFCCAB8-FE97-125F-3A85-72E2A8368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Update Operations on Relations</a:t>
            </a:r>
          </a:p>
        </p:txBody>
      </p:sp>
      <p:sp>
        <p:nvSpPr>
          <p:cNvPr id="65540" name="Rectangle 5">
            <a:extLst>
              <a:ext uri="{FF2B5EF4-FFF2-40B4-BE49-F238E27FC236}">
                <a16:creationId xmlns:a16="http://schemas.microsoft.com/office/drawing/2014/main" id="{0C1B5BB5-0406-298D-89C3-52DB089234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 case of </a:t>
            </a:r>
            <a:r>
              <a:rPr lang="en-US" altLang="en-US" b="1">
                <a:ea typeface="ＭＳ Ｐゴシック" panose="020B0600070205080204" pitchFamily="34" charset="-128"/>
              </a:rPr>
              <a:t>integrity violation</a:t>
            </a:r>
            <a:r>
              <a:rPr lang="en-US" altLang="en-US">
                <a:ea typeface="ＭＳ Ｐゴシック" panose="020B0600070205080204" pitchFamily="34" charset="-128"/>
              </a:rPr>
              <a:t>, several actions can be taken:</a:t>
            </a:r>
          </a:p>
          <a:p>
            <a:pPr lvl="1" eaLnBrk="1" hangingPunct="1"/>
            <a:r>
              <a:rPr lang="en-US" altLang="en-US" b="1">
                <a:ea typeface="ＭＳ Ｐゴシック" panose="020B0600070205080204" pitchFamily="34" charset="-128"/>
              </a:rPr>
              <a:t>Cancel </a:t>
            </a:r>
            <a:r>
              <a:rPr lang="en-US" altLang="en-US">
                <a:ea typeface="ＭＳ Ｐゴシック" panose="020B0600070205080204" pitchFamily="34" charset="-128"/>
              </a:rPr>
              <a:t>the operation that causes the violation (RESTRICT or REJECT option)</a:t>
            </a:r>
          </a:p>
          <a:p>
            <a:pPr lvl="1" eaLnBrk="1" hangingPunct="1"/>
            <a:r>
              <a:rPr lang="en-US" altLang="en-US" b="1">
                <a:ea typeface="ＭＳ Ｐゴシック" panose="020B0600070205080204" pitchFamily="34" charset="-128"/>
              </a:rPr>
              <a:t>Perform</a:t>
            </a:r>
            <a:r>
              <a:rPr lang="en-US" altLang="en-US">
                <a:ea typeface="ＭＳ Ｐゴシック" panose="020B0600070205080204" pitchFamily="34" charset="-128"/>
              </a:rPr>
              <a:t> the operation but inform the </a:t>
            </a:r>
            <a:r>
              <a:rPr lang="en-US" altLang="en-US" b="1">
                <a:ea typeface="ＭＳ Ｐゴシック" panose="020B0600070205080204" pitchFamily="34" charset="-128"/>
              </a:rPr>
              <a:t>user</a:t>
            </a:r>
            <a:r>
              <a:rPr lang="en-US" altLang="en-US">
                <a:ea typeface="ＭＳ Ｐゴシック" panose="020B0600070205080204" pitchFamily="34" charset="-128"/>
              </a:rPr>
              <a:t> of the violation</a:t>
            </a:r>
          </a:p>
          <a:p>
            <a:pPr lvl="1" eaLnBrk="1" hangingPunct="1"/>
            <a:r>
              <a:rPr lang="en-US" altLang="en-US" b="1">
                <a:ea typeface="ＭＳ Ｐゴシック" panose="020B0600070205080204" pitchFamily="34" charset="-128"/>
              </a:rPr>
              <a:t>Trigger additional updates </a:t>
            </a:r>
            <a:r>
              <a:rPr lang="en-US" altLang="en-US">
                <a:ea typeface="ＭＳ Ｐゴシック" panose="020B0600070205080204" pitchFamily="34" charset="-128"/>
              </a:rPr>
              <a:t>so the violation is </a:t>
            </a:r>
            <a:r>
              <a:rPr lang="en-US" altLang="en-US" b="1">
                <a:ea typeface="ＭＳ Ｐゴシック" panose="020B0600070205080204" pitchFamily="34" charset="-128"/>
              </a:rPr>
              <a:t>corrected</a:t>
            </a:r>
            <a:r>
              <a:rPr lang="en-US" altLang="en-US">
                <a:ea typeface="ＭＳ Ｐゴシック" panose="020B0600070205080204" pitchFamily="34" charset="-128"/>
              </a:rPr>
              <a:t> (CASCADE option, SET NULL option)</a:t>
            </a:r>
          </a:p>
          <a:p>
            <a:pPr lvl="1" eaLnBrk="1" hangingPunct="1"/>
            <a:r>
              <a:rPr lang="en-US" altLang="en-US">
                <a:ea typeface="ＭＳ Ｐゴシック" panose="020B0600070205080204" pitchFamily="34" charset="-128"/>
              </a:rPr>
              <a:t>Execute a </a:t>
            </a:r>
            <a:r>
              <a:rPr lang="en-US" altLang="en-US" b="1">
                <a:ea typeface="ＭＳ Ｐゴシック" panose="020B0600070205080204" pitchFamily="34" charset="-128"/>
              </a:rPr>
              <a:t>user-specified error-correction </a:t>
            </a:r>
            <a:r>
              <a:rPr lang="en-US" altLang="en-US">
                <a:ea typeface="ＭＳ Ｐゴシック" panose="020B0600070205080204" pitchFamily="34" charset="-128"/>
              </a:rPr>
              <a:t>routine 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>
            <a:extLst>
              <a:ext uri="{FF2B5EF4-FFF2-40B4-BE49-F238E27FC236}">
                <a16:creationId xmlns:a16="http://schemas.microsoft.com/office/drawing/2014/main" id="{5D42AD2E-1AC2-34D1-668C-5C0AF7C0BA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61CBEE96-0805-46C8-99BC-9C91F2D38394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7587" name="Rectangle 1026">
            <a:extLst>
              <a:ext uri="{FF2B5EF4-FFF2-40B4-BE49-F238E27FC236}">
                <a16:creationId xmlns:a16="http://schemas.microsoft.com/office/drawing/2014/main" id="{89C90EC2-3464-AAF8-434C-EB9CF38A7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Possible violations for each operation</a:t>
            </a:r>
          </a:p>
        </p:txBody>
      </p:sp>
      <p:sp>
        <p:nvSpPr>
          <p:cNvPr id="67588" name="Rectangle 1027">
            <a:extLst>
              <a:ext uri="{FF2B5EF4-FFF2-40B4-BE49-F238E27FC236}">
                <a16:creationId xmlns:a16="http://schemas.microsoft.com/office/drawing/2014/main" id="{1C4B32EF-BB09-89C2-7EE9-9A30DA052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INSERT may violate any of the constraints: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Domain constraint: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if one of the attribute values provided for the new tuple is not of the specified attribute domain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Key constraint: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if the value of a key attribute in the new tuple already exists in another tuple in the relation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Referential integrity: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if a foreign key value in the new tuple references a primary key value that does not exist in the referenced relation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Entity integrity: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if the primary key value is null in the new tuple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3">
            <a:extLst>
              <a:ext uri="{FF2B5EF4-FFF2-40B4-BE49-F238E27FC236}">
                <a16:creationId xmlns:a16="http://schemas.microsoft.com/office/drawing/2014/main" id="{261455A6-A0D3-1A74-A6C4-A653C3333F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CC9367F7-A6D5-48EC-AB1F-9B9BE2E8741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3CF8154D-FCE0-ECEA-49E4-FF4A82D6B4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Possible violations for each operation</a:t>
            </a:r>
          </a:p>
        </p:txBody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54826F6-36EE-E98B-1A90-C678B8CAD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DELETE may violate only referential integrity: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If the primary key value of the tuple being deleted is referenced from other tuples in the database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Can be remedied by several actions: RESTRICT, CASCADE, SET NULL (see Chapter 8 for more details)</a:t>
            </a:r>
          </a:p>
          <a:p>
            <a:pPr lvl="3" eaLnBrk="1" hangingPunct="1"/>
            <a:r>
              <a:rPr lang="en-US" altLang="en-US" sz="1800" b="1">
                <a:ea typeface="ＭＳ Ｐゴシック" panose="020B0600070205080204" pitchFamily="34" charset="-128"/>
              </a:rPr>
              <a:t>RESTRICT option: reject the deletion</a:t>
            </a:r>
          </a:p>
          <a:p>
            <a:pPr lvl="3" eaLnBrk="1" hangingPunct="1"/>
            <a:r>
              <a:rPr lang="en-US" altLang="en-US" sz="1800" b="1">
                <a:ea typeface="ＭＳ Ｐゴシック" panose="020B0600070205080204" pitchFamily="34" charset="-128"/>
              </a:rPr>
              <a:t>CASCADE option</a:t>
            </a:r>
            <a:r>
              <a:rPr lang="en-US" altLang="en-US" sz="1800">
                <a:ea typeface="ＭＳ Ｐゴシック" panose="020B0600070205080204" pitchFamily="34" charset="-128"/>
              </a:rPr>
              <a:t>: to attempt to cascade (or propagate) the deletion by deleting tuples that reference the tuple that is being deleted.</a:t>
            </a:r>
            <a:endParaRPr lang="en-US" altLang="en-US">
              <a:ea typeface="ＭＳ Ｐゴシック" panose="020B0600070205080204" pitchFamily="34" charset="-128"/>
            </a:endParaRPr>
          </a:p>
          <a:p>
            <a:pPr lvl="3" eaLnBrk="1" hangingPunct="1"/>
            <a:r>
              <a:rPr lang="en-US" altLang="en-US" sz="1800" b="1">
                <a:ea typeface="ＭＳ Ｐゴシック" panose="020B0600070205080204" pitchFamily="34" charset="-128"/>
              </a:rPr>
              <a:t>SET NULL or SET DEFAULT </a:t>
            </a:r>
            <a:r>
              <a:rPr lang="en-US" altLang="en-US" sz="1800">
                <a:ea typeface="ＭＳ Ｐゴシック" panose="020B0600070205080204" pitchFamily="34" charset="-128"/>
              </a:rPr>
              <a:t>option: set the foreign keys of the referencing tuples to NULL or changed to reference another default valid tuple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One of the above options must be specified during database design for each foreign key constraint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>
            <a:extLst>
              <a:ext uri="{FF2B5EF4-FFF2-40B4-BE49-F238E27FC236}">
                <a16:creationId xmlns:a16="http://schemas.microsoft.com/office/drawing/2014/main" id="{26C31089-5D96-8EF1-2F39-580A2209A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8DEC3474-2EC9-4C84-8FF7-D83CB7C4125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0659" name="Rectangle 1026">
            <a:extLst>
              <a:ext uri="{FF2B5EF4-FFF2-40B4-BE49-F238E27FC236}">
                <a16:creationId xmlns:a16="http://schemas.microsoft.com/office/drawing/2014/main" id="{4E554441-1B70-2310-4FFD-45B3EEC51B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Possible violations for each operation</a:t>
            </a:r>
          </a:p>
        </p:txBody>
      </p:sp>
      <p:sp>
        <p:nvSpPr>
          <p:cNvPr id="70660" name="Rectangle 1027">
            <a:extLst>
              <a:ext uri="{FF2B5EF4-FFF2-40B4-BE49-F238E27FC236}">
                <a16:creationId xmlns:a16="http://schemas.microsoft.com/office/drawing/2014/main" id="{113DFFF3-CA74-F110-A257-00F74484F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UPDATE may violate domain constraint and NOT NULL constraint on an attribute being modified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Any of the other constraints may also be violated, depending on the attribute being updated: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Updating the primary key (PK):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Similar to a DELETE followed by an INSERT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Need to specify similar options to DELETE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Updating a foreign key (FK):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May violate referential integrity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Updating an ordinary attribute (neither PK nor FK):</a:t>
            </a:r>
          </a:p>
          <a:p>
            <a:pPr lvl="2" eaLnBrk="1" hangingPunct="1"/>
            <a:r>
              <a:rPr lang="en-US" altLang="en-US" sz="2000">
                <a:ea typeface="ＭＳ Ｐゴシック" panose="020B0600070205080204" pitchFamily="34" charset="-128"/>
              </a:rPr>
              <a:t>Can only violate domain constraints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>
            <a:extLst>
              <a:ext uri="{FF2B5EF4-FFF2-40B4-BE49-F238E27FC236}">
                <a16:creationId xmlns:a16="http://schemas.microsoft.com/office/drawing/2014/main" id="{06C7E24F-E439-DCB7-5B60-115F54074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C599F9CF-6586-474F-930E-24D4B14FCDA5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68BD1E1C-CEDA-B93F-8EA0-51EBABE9BB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6743E22B-EE79-A604-F7F2-F4F3C4C509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Presented Relational Model Concepts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Definitions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Characteristics of relations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Discussed Relational Model Constraints and Relational Database Schemas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Domain constraints’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Key constraints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Entity integrity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Referential integrity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Described the Relational Update Operations and Dealing with Constraint Violations</a:t>
            </a:r>
          </a:p>
          <a:p>
            <a:pPr eaLnBrk="1" hangingPunct="1"/>
            <a:endParaRPr lang="en-US" altLang="en-US" sz="24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>
            <a:extLst>
              <a:ext uri="{FF2B5EF4-FFF2-40B4-BE49-F238E27FC236}">
                <a16:creationId xmlns:a16="http://schemas.microsoft.com/office/drawing/2014/main" id="{0A0E18FF-D6EE-1C98-4B4E-F451D05984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B4686588-BF83-49A6-AD9B-A2E9E0E4E01B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1267" name="Rectangle 4">
            <a:extLst>
              <a:ext uri="{FF2B5EF4-FFF2-40B4-BE49-F238E27FC236}">
                <a16:creationId xmlns:a16="http://schemas.microsoft.com/office/drawing/2014/main" id="{1261B645-D044-0272-06FB-85D346B623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Informal Definitions</a:t>
            </a: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FD81AD03-911E-FA57-950C-4CB0CD94D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Informally, a </a:t>
            </a:r>
            <a:r>
              <a:rPr lang="en-US" altLang="en-US" sz="2300" b="1">
                <a:ea typeface="ＭＳ Ｐゴシック" panose="020B0600070205080204" pitchFamily="34" charset="-128"/>
              </a:rPr>
              <a:t>relation</a:t>
            </a:r>
            <a:r>
              <a:rPr lang="en-US" altLang="en-US" sz="2300">
                <a:ea typeface="ＭＳ Ｐゴシック" panose="020B0600070205080204" pitchFamily="34" charset="-128"/>
              </a:rPr>
              <a:t> looks like a </a:t>
            </a:r>
            <a:r>
              <a:rPr lang="en-US" altLang="en-US" sz="2300" b="1">
                <a:ea typeface="ＭＳ Ｐゴシック" panose="020B0600070205080204" pitchFamily="34" charset="-128"/>
              </a:rPr>
              <a:t>table</a:t>
            </a:r>
            <a:r>
              <a:rPr lang="en-US" altLang="en-US" sz="2300">
                <a:ea typeface="ＭＳ Ｐゴシック" panose="020B0600070205080204" pitchFamily="34" charset="-128"/>
              </a:rPr>
              <a:t> of values.</a:t>
            </a:r>
          </a:p>
          <a:p>
            <a:pPr eaLnBrk="1" hangingPunct="1">
              <a:lnSpc>
                <a:spcPct val="80000"/>
              </a:lnSpc>
            </a:pPr>
            <a:endParaRPr lang="en-US" altLang="en-US" sz="23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A relation typically contains a </a:t>
            </a:r>
            <a:r>
              <a:rPr lang="en-US" altLang="en-US" sz="2300" b="1">
                <a:ea typeface="ＭＳ Ｐゴシック" panose="020B0600070205080204" pitchFamily="34" charset="-128"/>
              </a:rPr>
              <a:t>set of rows</a:t>
            </a:r>
            <a:r>
              <a:rPr lang="en-US" altLang="en-US" sz="230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en-US" sz="23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The data elements in each </a:t>
            </a:r>
            <a:r>
              <a:rPr lang="en-US" altLang="en-US" sz="2300" b="1">
                <a:ea typeface="ＭＳ Ｐゴシック" panose="020B0600070205080204" pitchFamily="34" charset="-128"/>
              </a:rPr>
              <a:t>row</a:t>
            </a:r>
            <a:r>
              <a:rPr lang="en-US" altLang="en-US" sz="2300">
                <a:ea typeface="ＭＳ Ｐゴシック" panose="020B0600070205080204" pitchFamily="34" charset="-128"/>
              </a:rPr>
              <a:t> represent certain facts that correspond to a real-world </a:t>
            </a:r>
            <a:r>
              <a:rPr lang="en-US" altLang="en-US" sz="2300" b="1">
                <a:ea typeface="ＭＳ Ｐゴシック" panose="020B0600070205080204" pitchFamily="34" charset="-128"/>
              </a:rPr>
              <a:t>entity</a:t>
            </a:r>
            <a:r>
              <a:rPr lang="en-US" altLang="en-US" sz="2300">
                <a:ea typeface="ＭＳ Ｐゴシック" panose="020B0600070205080204" pitchFamily="34" charset="-128"/>
              </a:rPr>
              <a:t> or </a:t>
            </a:r>
            <a:r>
              <a:rPr lang="en-US" altLang="en-US" sz="2300" b="1">
                <a:ea typeface="ＭＳ Ｐゴシック" panose="020B0600070205080204" pitchFamily="34" charset="-128"/>
              </a:rPr>
              <a:t>relationship</a:t>
            </a:r>
            <a:endParaRPr lang="en-US" altLang="en-US" sz="230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In the formal model, rows are called </a:t>
            </a:r>
            <a:r>
              <a:rPr lang="en-US" altLang="en-US" sz="2100" b="1">
                <a:ea typeface="ＭＳ Ｐゴシック" panose="020B0600070205080204" pitchFamily="34" charset="-128"/>
              </a:rPr>
              <a:t>tuples</a:t>
            </a:r>
          </a:p>
          <a:p>
            <a:pPr lvl="1" eaLnBrk="1" hangingPunct="1">
              <a:lnSpc>
                <a:spcPct val="80000"/>
              </a:lnSpc>
            </a:pPr>
            <a:endParaRPr lang="en-US" altLang="en-US" sz="21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300">
                <a:ea typeface="ＭＳ Ｐゴシック" panose="020B0600070205080204" pitchFamily="34" charset="-128"/>
              </a:rPr>
              <a:t>Each </a:t>
            </a:r>
            <a:r>
              <a:rPr lang="en-US" altLang="en-US" sz="2300" b="1">
                <a:ea typeface="ＭＳ Ｐゴシック" panose="020B0600070205080204" pitchFamily="34" charset="-128"/>
              </a:rPr>
              <a:t>column</a:t>
            </a:r>
            <a:r>
              <a:rPr lang="en-US" altLang="en-US" sz="2300">
                <a:ea typeface="ＭＳ Ｐゴシック" panose="020B0600070205080204" pitchFamily="34" charset="-128"/>
              </a:rPr>
              <a:t> has a column header that gives an indication of the meaning of the data items in that column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100">
                <a:ea typeface="ＭＳ Ｐゴシック" panose="020B0600070205080204" pitchFamily="34" charset="-128"/>
              </a:rPr>
              <a:t>In the formal model, the column header is called an </a:t>
            </a:r>
            <a:r>
              <a:rPr lang="en-US" altLang="en-US" sz="2100" b="1">
                <a:ea typeface="ＭＳ Ｐゴシック" panose="020B0600070205080204" pitchFamily="34" charset="-128"/>
              </a:rPr>
              <a:t>attribute name</a:t>
            </a:r>
            <a:r>
              <a:rPr lang="en-US" altLang="en-US" sz="2100">
                <a:ea typeface="ＭＳ Ｐゴシック" panose="020B0600070205080204" pitchFamily="34" charset="-128"/>
              </a:rPr>
              <a:t> (or just </a:t>
            </a:r>
            <a:r>
              <a:rPr lang="en-US" altLang="en-US" sz="2100" b="1">
                <a:ea typeface="ＭＳ Ｐゴシック" panose="020B0600070205080204" pitchFamily="34" charset="-128"/>
              </a:rPr>
              <a:t>attribute</a:t>
            </a:r>
            <a:r>
              <a:rPr lang="en-US" altLang="en-US" sz="2100">
                <a:ea typeface="ＭＳ Ｐゴシック" panose="020B0600070205080204" pitchFamily="34" charset="-128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2">
            <a:extLst>
              <a:ext uri="{FF2B5EF4-FFF2-40B4-BE49-F238E27FC236}">
                <a16:creationId xmlns:a16="http://schemas.microsoft.com/office/drawing/2014/main" id="{DDC9359B-F80F-7724-F346-0BC17E53F6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D86DD7FD-809E-46FD-B73D-06FA7D489A7C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7DF790D9-F232-F8FC-CBEF-FFB5182B8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Example – A relation STUDENT</a:t>
            </a:r>
          </a:p>
        </p:txBody>
      </p:sp>
      <p:sp>
        <p:nvSpPr>
          <p:cNvPr id="13316" name="Rectangle 5">
            <a:extLst>
              <a:ext uri="{FF2B5EF4-FFF2-40B4-BE49-F238E27FC236}">
                <a16:creationId xmlns:a16="http://schemas.microsoft.com/office/drawing/2014/main" id="{77EA9968-089F-0E45-F67E-CFA0FA5D2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86825" y="6159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317" name="Picture 8" descr="fig05_01">
            <a:extLst>
              <a:ext uri="{FF2B5EF4-FFF2-40B4-BE49-F238E27FC236}">
                <a16:creationId xmlns:a16="http://schemas.microsoft.com/office/drawing/2014/main" id="{667469B8-2EDD-3F26-46D5-785CB6CAC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19325"/>
            <a:ext cx="8589963" cy="311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>
            <a:extLst>
              <a:ext uri="{FF2B5EF4-FFF2-40B4-BE49-F238E27FC236}">
                <a16:creationId xmlns:a16="http://schemas.microsoft.com/office/drawing/2014/main" id="{CC3B9181-BB46-A497-9B51-E343B347BD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DD258B45-5A3E-442D-BCB2-D58484654981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F2C88A56-1165-D6C6-362E-C136E0959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Informal Definitions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DACCFE65-5756-45D7-23C1-77D2D4710E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Key of a Relation:</a:t>
            </a:r>
          </a:p>
          <a:p>
            <a:pPr lvl="1" eaLnBrk="1" hangingPunct="1"/>
            <a:r>
              <a:rPr lang="en-US" altLang="en-US" sz="2500">
                <a:ea typeface="ＭＳ Ｐゴシック" panose="020B0600070205080204" pitchFamily="34" charset="-128"/>
              </a:rPr>
              <a:t>Each row has a value of a data item (or set of items) that uniquely identifies that row in the table</a:t>
            </a:r>
          </a:p>
          <a:p>
            <a:pPr lvl="2" eaLnBrk="1" hangingPunct="1"/>
            <a:r>
              <a:rPr lang="en-US" altLang="en-US" sz="2300">
                <a:ea typeface="ＭＳ Ｐゴシック" panose="020B0600070205080204" pitchFamily="34" charset="-128"/>
              </a:rPr>
              <a:t>Called the </a:t>
            </a:r>
            <a:r>
              <a:rPr lang="en-US" altLang="en-US" sz="2300" i="1">
                <a:ea typeface="ＭＳ Ｐゴシック" panose="020B0600070205080204" pitchFamily="34" charset="-128"/>
              </a:rPr>
              <a:t>key</a:t>
            </a:r>
          </a:p>
          <a:p>
            <a:pPr lvl="1" eaLnBrk="1" hangingPunct="1"/>
            <a:r>
              <a:rPr lang="en-US" altLang="en-US" sz="2500">
                <a:ea typeface="ＭＳ Ｐゴシック" panose="020B0600070205080204" pitchFamily="34" charset="-128"/>
              </a:rPr>
              <a:t>In the STUDENT table, SSN is the key</a:t>
            </a:r>
          </a:p>
          <a:p>
            <a:pPr lvl="1" eaLnBrk="1" hangingPunct="1"/>
            <a:endParaRPr lang="en-US" altLang="en-US" sz="25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n-US" altLang="en-US" sz="2500">
                <a:ea typeface="ＭＳ Ｐゴシック" panose="020B0600070205080204" pitchFamily="34" charset="-128"/>
              </a:rPr>
              <a:t>Sometimes row-ids or sequential numbers are assigned as keys to identify the rows in a table</a:t>
            </a:r>
          </a:p>
          <a:p>
            <a:pPr lvl="2" eaLnBrk="1" hangingPunct="1"/>
            <a:r>
              <a:rPr lang="en-US" altLang="en-US" sz="2300">
                <a:ea typeface="ＭＳ Ｐゴシック" panose="020B0600070205080204" pitchFamily="34" charset="-128"/>
              </a:rPr>
              <a:t>Called </a:t>
            </a:r>
            <a:r>
              <a:rPr lang="en-US" altLang="en-US" sz="2300" i="1">
                <a:ea typeface="ＭＳ Ｐゴシック" panose="020B0600070205080204" pitchFamily="34" charset="-128"/>
              </a:rPr>
              <a:t>artificial key</a:t>
            </a:r>
            <a:r>
              <a:rPr lang="en-US" altLang="en-US" sz="2300">
                <a:ea typeface="ＭＳ Ｐゴシック" panose="020B0600070205080204" pitchFamily="34" charset="-128"/>
              </a:rPr>
              <a:t> or </a:t>
            </a:r>
            <a:r>
              <a:rPr lang="en-US" altLang="en-US" sz="2300" i="1">
                <a:ea typeface="ＭＳ Ｐゴシック" panose="020B0600070205080204" pitchFamily="34" charset="-128"/>
              </a:rPr>
              <a:t>surrogate key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50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>
            <a:extLst>
              <a:ext uri="{FF2B5EF4-FFF2-40B4-BE49-F238E27FC236}">
                <a16:creationId xmlns:a16="http://schemas.microsoft.com/office/drawing/2014/main" id="{E287C532-8D4A-D7FF-4AD6-B9F7D358A6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25CE1937-CCF8-49D9-8257-76EA1F20037E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7411" name="Rectangle 4">
            <a:extLst>
              <a:ext uri="{FF2B5EF4-FFF2-40B4-BE49-F238E27FC236}">
                <a16:creationId xmlns:a16="http://schemas.microsoft.com/office/drawing/2014/main" id="{AFFC80E9-6B1D-E350-E966-E89FA8904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Formal Definitions - Schema</a:t>
            </a:r>
          </a:p>
        </p:txBody>
      </p:sp>
      <p:sp>
        <p:nvSpPr>
          <p:cNvPr id="17412" name="Rectangle 5">
            <a:extLst>
              <a:ext uri="{FF2B5EF4-FFF2-40B4-BE49-F238E27FC236}">
                <a16:creationId xmlns:a16="http://schemas.microsoft.com/office/drawing/2014/main" id="{FD392F6F-6AC6-C09B-4B30-D5A49E5E4F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The </a:t>
            </a:r>
            <a:r>
              <a:rPr lang="en-US" altLang="en-US" sz="2400" b="1">
                <a:ea typeface="ＭＳ Ｐゴシック" panose="020B0600070205080204" pitchFamily="34" charset="-128"/>
              </a:rPr>
              <a:t>Schema</a:t>
            </a:r>
            <a:r>
              <a:rPr lang="en-US" altLang="en-US" sz="2400">
                <a:ea typeface="ＭＳ Ｐゴシック" panose="020B0600070205080204" pitchFamily="34" charset="-128"/>
              </a:rPr>
              <a:t> (or description) of a Relation: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Denoted by R(A1, A2, .....An)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R is the </a:t>
            </a:r>
            <a:r>
              <a:rPr lang="en-US" altLang="en-US" sz="2200" b="1">
                <a:ea typeface="ＭＳ Ｐゴシック" panose="020B0600070205080204" pitchFamily="34" charset="-128"/>
              </a:rPr>
              <a:t>name</a:t>
            </a:r>
            <a:r>
              <a:rPr lang="en-US" altLang="en-US" sz="2200">
                <a:ea typeface="ＭＳ Ｐゴシック" panose="020B0600070205080204" pitchFamily="34" charset="-128"/>
              </a:rPr>
              <a:t> of the relation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The </a:t>
            </a:r>
            <a:r>
              <a:rPr lang="en-US" altLang="en-US" sz="2200" b="1">
                <a:ea typeface="ＭＳ Ｐゴシック" panose="020B0600070205080204" pitchFamily="34" charset="-128"/>
              </a:rPr>
              <a:t>attributes</a:t>
            </a:r>
            <a:r>
              <a:rPr lang="en-US" altLang="en-US" sz="2200">
                <a:ea typeface="ＭＳ Ｐゴシック" panose="020B0600070205080204" pitchFamily="34" charset="-128"/>
              </a:rPr>
              <a:t> of the relation are A1, A2, ..., An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Example: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400">
                <a:ea typeface="ＭＳ Ｐゴシック" panose="020B0600070205080204" pitchFamily="34" charset="-128"/>
              </a:rPr>
              <a:t>	CUSTOMER (Cust-id, Cust-name, Address, Phone#)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CUSTOMER is the relation name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Defined over the four attributes: Cust-id, Cust-name, Address, Phone#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Each attribute has a </a:t>
            </a:r>
            <a:r>
              <a:rPr lang="en-US" altLang="en-US" sz="2400" b="1">
                <a:ea typeface="ＭＳ Ｐゴシック" panose="020B0600070205080204" pitchFamily="34" charset="-128"/>
              </a:rPr>
              <a:t>domain</a:t>
            </a:r>
            <a:r>
              <a:rPr lang="en-US" altLang="en-US" sz="2400">
                <a:ea typeface="ＭＳ Ｐゴシック" panose="020B0600070205080204" pitchFamily="34" charset="-128"/>
              </a:rPr>
              <a:t> or a set of valid values. 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For example, the domain of Cust-id is 6 digit numbers.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>
            <a:extLst>
              <a:ext uri="{FF2B5EF4-FFF2-40B4-BE49-F238E27FC236}">
                <a16:creationId xmlns:a16="http://schemas.microsoft.com/office/drawing/2014/main" id="{440D6D5B-5B64-035E-86B2-9C794A542A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23F8DA82-72E1-4BB4-9C8F-1A7D0E09E0D3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19459" name="Rectangle 4">
            <a:extLst>
              <a:ext uri="{FF2B5EF4-FFF2-40B4-BE49-F238E27FC236}">
                <a16:creationId xmlns:a16="http://schemas.microsoft.com/office/drawing/2014/main" id="{5E83FF2C-8D24-BD5C-4556-136136B15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Formal Definitions - Tuple</a:t>
            </a:r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74F6335C-8946-E790-B70F-1E7360FFB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 </a:t>
            </a:r>
            <a:r>
              <a:rPr lang="en-US" altLang="en-US" sz="2400" b="1">
                <a:ea typeface="ＭＳ Ｐゴシック" panose="020B0600070205080204" pitchFamily="34" charset="-128"/>
              </a:rPr>
              <a:t>tuple</a:t>
            </a:r>
            <a:r>
              <a:rPr lang="en-US" altLang="en-US" sz="2400">
                <a:ea typeface="ＭＳ Ｐゴシック" panose="020B0600070205080204" pitchFamily="34" charset="-128"/>
              </a:rPr>
              <a:t> is an ordered set of values (enclosed in angled brackets ‘&lt; … &gt;’)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Each value is derived from an appropriate </a:t>
            </a:r>
            <a:r>
              <a:rPr lang="en-US" altLang="en-US" sz="2400" i="1">
                <a:ea typeface="ＭＳ Ｐゴシック" panose="020B0600070205080204" pitchFamily="34" charset="-128"/>
              </a:rPr>
              <a:t>domain</a:t>
            </a:r>
            <a:r>
              <a:rPr lang="en-US" altLang="en-US" sz="2400">
                <a:ea typeface="ＭＳ Ｐゴシック" panose="020B0600070205080204" pitchFamily="34" charset="-128"/>
              </a:rPr>
              <a:t>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 row in the CUSTOMER relation is a 4-tuple and would consist of four values, for example: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&lt;632895, "John Smith", "101 Main St. Atlanta, GA  30332", "(404) 894-2000"&gt;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This is called a 4-tuple as it has 4 values</a:t>
            </a:r>
          </a:p>
          <a:p>
            <a:pPr lvl="1" eaLnBrk="1" hangingPunct="1"/>
            <a:r>
              <a:rPr lang="en-US" altLang="en-US" sz="2200">
                <a:ea typeface="ＭＳ Ｐゴシック" panose="020B0600070205080204" pitchFamily="34" charset="-128"/>
              </a:rPr>
              <a:t>A tuple (row) in the CUSTOMER relation.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A relation is a </a:t>
            </a:r>
            <a:r>
              <a:rPr lang="en-US" altLang="en-US" sz="2400" b="1">
                <a:ea typeface="ＭＳ Ｐゴシック" panose="020B0600070205080204" pitchFamily="34" charset="-128"/>
              </a:rPr>
              <a:t>set </a:t>
            </a:r>
            <a:r>
              <a:rPr lang="en-US" altLang="en-US" sz="2400">
                <a:ea typeface="ＭＳ Ｐゴシック" panose="020B0600070205080204" pitchFamily="34" charset="-128"/>
              </a:rPr>
              <a:t>of such tuples (rows)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>
            <a:extLst>
              <a:ext uri="{FF2B5EF4-FFF2-40B4-BE49-F238E27FC236}">
                <a16:creationId xmlns:a16="http://schemas.microsoft.com/office/drawing/2014/main" id="{8AE660FF-ED0C-DF01-4C59-568E6EC3F5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990033"/>
                </a:solidFill>
              </a:rPr>
              <a:t>Slide 5- </a:t>
            </a:r>
            <a:fld id="{6F1EF5E4-2ABF-4FF8-96B4-1CABD1CDB5E8}" type="slidenum">
              <a:rPr lang="en-US" altLang="en-US" sz="1400" smtClean="0">
                <a:solidFill>
                  <a:srgbClr val="990033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CA" altLang="en-US" sz="1400">
              <a:solidFill>
                <a:srgbClr val="990033"/>
              </a:solidFill>
            </a:endParaRPr>
          </a:p>
        </p:txBody>
      </p:sp>
      <p:sp>
        <p:nvSpPr>
          <p:cNvPr id="21507" name="Rectangle 4">
            <a:extLst>
              <a:ext uri="{FF2B5EF4-FFF2-40B4-BE49-F238E27FC236}">
                <a16:creationId xmlns:a16="http://schemas.microsoft.com/office/drawing/2014/main" id="{74E5BFC9-EFB4-716C-83FC-06EF55B90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Formal Definitions - Domain</a:t>
            </a:r>
          </a:p>
        </p:txBody>
      </p:sp>
      <p:sp>
        <p:nvSpPr>
          <p:cNvPr id="21508" name="Rectangle 5">
            <a:extLst>
              <a:ext uri="{FF2B5EF4-FFF2-40B4-BE49-F238E27FC236}">
                <a16:creationId xmlns:a16="http://schemas.microsoft.com/office/drawing/2014/main" id="{CC43903C-3310-CEC9-3458-BCC1CF8D2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 </a:t>
            </a:r>
            <a:r>
              <a:rPr lang="en-US" altLang="en-US" sz="2000" b="1">
                <a:ea typeface="ＭＳ Ｐゴシック" panose="020B0600070205080204" pitchFamily="34" charset="-128"/>
              </a:rPr>
              <a:t>domain</a:t>
            </a:r>
            <a:r>
              <a:rPr lang="en-US" altLang="en-US" sz="2000">
                <a:ea typeface="ＭＳ Ｐゴシック" panose="020B0600070205080204" pitchFamily="34" charset="-128"/>
              </a:rPr>
              <a:t> has a logical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>
                <a:ea typeface="ＭＳ Ｐゴシック" panose="020B0600070205080204" pitchFamily="34" charset="-128"/>
              </a:rPr>
              <a:t>Example: “USA_phone_numbers” are the set of 10 digit phone numbers valid in the U.S.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A domain also has a data-type or a format defined for 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>
                <a:ea typeface="ＭＳ Ｐゴシック" panose="020B0600070205080204" pitchFamily="34" charset="-128"/>
              </a:rPr>
              <a:t>The USA_phone_numbers may have a format: (ddd)ddd-dddd where each d is a decimal digit.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Dates have various formats such as year, month, date formatted as yyyy-mm-dd, or as dd mm,yyyy etc.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The attribute name designates the role played by a domain in a relation: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ea typeface="ＭＳ Ｐゴシック" panose="020B0600070205080204" pitchFamily="34" charset="-128"/>
              </a:rPr>
              <a:t>Used to interpret the meaning of the data elements corresponding to that attribute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900">
                <a:ea typeface="ＭＳ Ｐゴシック" panose="020B0600070205080204" pitchFamily="34" charset="-128"/>
              </a:rPr>
              <a:t>Example: The domain Date may be used to define two attributes named “Invoice-date” and “Payment-date” with different meanings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C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1560</TotalTime>
  <Words>2439</Words>
  <Application>Microsoft Office PowerPoint</Application>
  <PresentationFormat>Letter Paper (8.5x11 in)</PresentationFormat>
  <Paragraphs>303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ＭＳ Ｐゴシック</vt:lpstr>
      <vt:lpstr>Wingdings</vt:lpstr>
      <vt:lpstr>Tahoma</vt:lpstr>
      <vt:lpstr>Times New Roman</vt:lpstr>
      <vt:lpstr>Symbol</vt:lpstr>
      <vt:lpstr>Blends</vt:lpstr>
      <vt:lpstr>PowerPoint Presentation</vt:lpstr>
      <vt:lpstr>Chapter 5</vt:lpstr>
      <vt:lpstr>Chapter Outline</vt:lpstr>
      <vt:lpstr>Informal Definitions</vt:lpstr>
      <vt:lpstr>Example – A relation STUDENT</vt:lpstr>
      <vt:lpstr>Informal Definitions</vt:lpstr>
      <vt:lpstr>Formal Definitions - Schema</vt:lpstr>
      <vt:lpstr>Formal Definitions - Tuple</vt:lpstr>
      <vt:lpstr>Formal Definitions - Domain</vt:lpstr>
      <vt:lpstr>Relational Database Schema</vt:lpstr>
      <vt:lpstr>PowerPoint Presentation</vt:lpstr>
      <vt:lpstr>Definition Summary</vt:lpstr>
      <vt:lpstr>Characteristics Of Relations</vt:lpstr>
      <vt:lpstr>Same state as previous Figure (but with different order of tuples)</vt:lpstr>
      <vt:lpstr>Characteristics Of Relations</vt:lpstr>
      <vt:lpstr>Relational Integrity Constraints</vt:lpstr>
      <vt:lpstr>Key Constraints</vt:lpstr>
      <vt:lpstr>Key Constraints (continued)</vt:lpstr>
      <vt:lpstr>Key Constraints (continued)</vt:lpstr>
      <vt:lpstr>CAR table with two candidate keys – LicenseNumber chosen as Primary Key</vt:lpstr>
      <vt:lpstr>Entity Integrity</vt:lpstr>
      <vt:lpstr>Referential Integrity</vt:lpstr>
      <vt:lpstr>Referential Integrity</vt:lpstr>
      <vt:lpstr>Referential Integrity (or foreign key)  Constraint</vt:lpstr>
      <vt:lpstr>Displaying a relational database schema and its constraints</vt:lpstr>
      <vt:lpstr>FIGURE 7.2 Result of mapping the COMPANY ER schema into a relational schema.</vt:lpstr>
      <vt:lpstr>Other Types of Constraints</vt:lpstr>
      <vt:lpstr>Populated database state</vt:lpstr>
      <vt:lpstr>PowerPoint Presentation</vt:lpstr>
      <vt:lpstr>Update Operations on Relations</vt:lpstr>
      <vt:lpstr>Update Operations on Relations</vt:lpstr>
      <vt:lpstr>Possible violations for each operation</vt:lpstr>
      <vt:lpstr>Possible violations for each operation</vt:lpstr>
      <vt:lpstr>Possible violations for each operation</vt:lpstr>
      <vt:lpstr>Summary</vt:lpstr>
    </vt:vector>
  </TitlesOfParts>
  <Company>©2007 Pearson Addison-Wesley. All rights reserved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subject>The Relational Data Model and Relational Database Constraints</dc:subject>
  <dc:creator>Elmasri/Navathe</dc:creator>
  <cp:lastModifiedBy>Fares Elsadek</cp:lastModifiedBy>
  <cp:revision>89</cp:revision>
  <cp:lastPrinted>2001-11-04T00:51:13Z</cp:lastPrinted>
  <dcterms:created xsi:type="dcterms:W3CDTF">2005-02-25T19:46:41Z</dcterms:created>
  <dcterms:modified xsi:type="dcterms:W3CDTF">2024-12-10T19:28:09Z</dcterms:modified>
</cp:coreProperties>
</file>