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Caveat"/>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69C8FC-F839-4383-9294-253727400F8E}">
  <a:tblStyle styleId="{5269C8FC-F839-4383-9294-253727400F8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customXml" Target="../customXml/item1.xml"/><Relationship Id="rId3" Type="http://schemas.openxmlformats.org/officeDocument/2006/relationships/presProps" Target="presProps.xml"/><Relationship Id="rId12" Type="http://schemas.openxmlformats.org/officeDocument/2006/relationships/font" Target="fonts/Caveat-bold.fntdata"/><Relationship Id="rId7" Type="http://schemas.openxmlformats.org/officeDocument/2006/relationships/slide" Target="slides/slide1.xml"/><Relationship Id="rId2" Type="http://schemas.openxmlformats.org/officeDocument/2006/relationships/viewProps" Target="viewProps.xml"/><Relationship Id="rId1" Type="http://schemas.openxmlformats.org/officeDocument/2006/relationships/theme" Target="theme/theme1.xml"/><Relationship Id="rId11" Type="http://schemas.openxmlformats.org/officeDocument/2006/relationships/font" Target="fonts/Caveat-regular.fntdata"/><Relationship Id="rId6"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customXml" Target="../customXml/item3.xml"/><Relationship Id="rId10" Type="http://schemas.openxmlformats.org/officeDocument/2006/relationships/slide" Target="slides/slide4.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ea6a8cbb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ea6a8cbb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ec66e7d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ec66e7d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ea6a8cbb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ea6a8cbb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rot="675589">
            <a:off x="4339150" y="2346725"/>
            <a:ext cx="4493150" cy="2700800"/>
          </a:xfrm>
          <a:prstGeom prst="rect">
            <a:avLst/>
          </a:prstGeom>
          <a:noFill/>
          <a:ln>
            <a:noFill/>
          </a:ln>
        </p:spPr>
      </p:pic>
      <p:sp>
        <p:nvSpPr>
          <p:cNvPr id="55" name="Google Shape;55;p13"/>
          <p:cNvSpPr txBox="1"/>
          <p:nvPr>
            <p:ph type="ctrTitle"/>
          </p:nvPr>
        </p:nvSpPr>
        <p:spPr>
          <a:xfrm>
            <a:off x="311700" y="838050"/>
            <a:ext cx="8392500" cy="117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Caveat"/>
                <a:ea typeface="Caveat"/>
                <a:cs typeface="Caveat"/>
                <a:sym typeface="Caveat"/>
              </a:rPr>
              <a:t>Clasificando un lote de frutas tropicales</a:t>
            </a:r>
            <a:endParaRPr b="1">
              <a:latin typeface="Caveat"/>
              <a:ea typeface="Caveat"/>
              <a:cs typeface="Caveat"/>
              <a:sym typeface="Caveat"/>
            </a:endParaRPr>
          </a:p>
        </p:txBody>
      </p:sp>
      <p:sp>
        <p:nvSpPr>
          <p:cNvPr id="56" name="Google Shape;56;p13"/>
          <p:cNvSpPr txBox="1"/>
          <p:nvPr>
            <p:ph idx="1" type="subTitle"/>
          </p:nvPr>
        </p:nvSpPr>
        <p:spPr>
          <a:xfrm>
            <a:off x="311700" y="22245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351C75"/>
                </a:solidFill>
              </a:rPr>
              <a:t>Ejercicio1: Clasificador Bayesiano simple</a:t>
            </a:r>
            <a:endParaRPr b="1">
              <a:solidFill>
                <a:srgbClr val="351C75"/>
              </a:solidFill>
            </a:endParaRPr>
          </a:p>
        </p:txBody>
      </p:sp>
      <p:sp>
        <p:nvSpPr>
          <p:cNvPr id="57" name="Google Shape;57;p13"/>
          <p:cNvSpPr txBox="1"/>
          <p:nvPr/>
        </p:nvSpPr>
        <p:spPr>
          <a:xfrm>
            <a:off x="522375" y="3317250"/>
            <a:ext cx="3857700" cy="16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Trebuchet MS"/>
                <a:ea typeface="Trebuchet MS"/>
                <a:cs typeface="Trebuchet MS"/>
                <a:sym typeface="Trebuchet MS"/>
              </a:rPr>
              <a:t>Objetivo de aprendizaje</a:t>
            </a:r>
            <a:endParaRPr b="1" sz="1200">
              <a:latin typeface="Trebuchet MS"/>
              <a:ea typeface="Trebuchet MS"/>
              <a:cs typeface="Trebuchet MS"/>
              <a:sym typeface="Trebuchet MS"/>
            </a:endParaRPr>
          </a:p>
          <a:p>
            <a:pPr indent="0" lvl="0" marL="0" rtl="0" algn="l">
              <a:spcBef>
                <a:spcPts val="0"/>
              </a:spcBef>
              <a:spcAft>
                <a:spcPts val="0"/>
              </a:spcAft>
              <a:buNone/>
            </a:pPr>
            <a:r>
              <a:t/>
            </a:r>
            <a:endParaRPr b="1" sz="1200">
              <a:latin typeface="Trebuchet MS"/>
              <a:ea typeface="Trebuchet MS"/>
              <a:cs typeface="Trebuchet MS"/>
              <a:sym typeface="Trebuchet MS"/>
            </a:endParaRPr>
          </a:p>
          <a:p>
            <a:pPr indent="0" lvl="0" marL="0" rtl="0" algn="l">
              <a:spcBef>
                <a:spcPts val="0"/>
              </a:spcBef>
              <a:spcAft>
                <a:spcPts val="0"/>
              </a:spcAft>
              <a:buNone/>
            </a:pPr>
            <a:r>
              <a:rPr lang="en-GB" sz="1200">
                <a:latin typeface="Trebuchet MS"/>
                <a:ea typeface="Trebuchet MS"/>
                <a:cs typeface="Trebuchet MS"/>
                <a:sym typeface="Trebuchet MS"/>
              </a:rPr>
              <a:t>Mostrar la habilidad para diseñar un clasificador Bayesiano simple, partiendo del a</a:t>
            </a:r>
            <a:r>
              <a:rPr lang="en-GB" sz="1200">
                <a:solidFill>
                  <a:schemeClr val="dk1"/>
                </a:solidFill>
                <a:latin typeface="Trebuchet MS"/>
                <a:ea typeface="Trebuchet MS"/>
                <a:cs typeface="Trebuchet MS"/>
                <a:sym typeface="Trebuchet MS"/>
              </a:rPr>
              <a:t>nálisis de un problema e identificando los parámetros que rodean al problema, los rasgos posibles candidatos y el tipo de aprendizaje que puede resolver al problema.</a:t>
            </a:r>
            <a:endParaRPr sz="12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3210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2000"/>
              <a:t>Tarea: Ejercicio con el clasificador Bayesiano</a:t>
            </a:r>
            <a:endParaRPr b="1" sz="2000"/>
          </a:p>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474650" y="893775"/>
            <a:ext cx="2335350" cy="3987175"/>
          </a:xfrm>
          <a:prstGeom prst="rect">
            <a:avLst/>
          </a:prstGeom>
          <a:noFill/>
          <a:ln>
            <a:noFill/>
          </a:ln>
        </p:spPr>
      </p:pic>
      <p:sp>
        <p:nvSpPr>
          <p:cNvPr id="64" name="Google Shape;64;p14"/>
          <p:cNvSpPr txBox="1"/>
          <p:nvPr/>
        </p:nvSpPr>
        <p:spPr>
          <a:xfrm>
            <a:off x="2947575" y="1065875"/>
            <a:ext cx="5738100" cy="1971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400"/>
              </a:spcBef>
              <a:spcAft>
                <a:spcPts val="0"/>
              </a:spcAft>
              <a:buNone/>
            </a:pPr>
            <a:r>
              <a:rPr lang="en-GB">
                <a:solidFill>
                  <a:schemeClr val="dk1"/>
                </a:solidFill>
              </a:rPr>
              <a:t>–Suponga que se quiere clasificar un lote de frutas tropicales. Los tipos de frutas que se tienen son: litchies, rambutan, y jocotes. Nuestro conjunto de muestra de entrenamiento o de aprendizaje (CMA) consiste de 70000 frutas, de las cuales 22500 son litchies, 23000 son rambutan y 24500 son jocotes. Si tomamos como rasgo al peso de una fruta a clasificar:</a:t>
            </a:r>
            <a:endParaRPr>
              <a:solidFill>
                <a:schemeClr val="dk1"/>
              </a:solidFill>
            </a:endParaRPr>
          </a:p>
        </p:txBody>
      </p:sp>
      <p:sp>
        <p:nvSpPr>
          <p:cNvPr id="65" name="Google Shape;65;p14"/>
          <p:cNvSpPr txBox="1"/>
          <p:nvPr/>
        </p:nvSpPr>
        <p:spPr>
          <a:xfrm>
            <a:off x="3218600" y="2790175"/>
            <a:ext cx="5560200" cy="1624200"/>
          </a:xfrm>
          <a:prstGeom prst="rect">
            <a:avLst/>
          </a:prstGeom>
          <a:noFill/>
          <a:ln>
            <a:noFill/>
          </a:ln>
        </p:spPr>
        <p:txBody>
          <a:bodyPr anchorCtr="0" anchor="t" bIns="91425" lIns="91425" spcFirstLastPara="1" rIns="91425" wrap="square" tIns="91425">
            <a:noAutofit/>
          </a:bodyPr>
          <a:lstStyle/>
          <a:p>
            <a:pPr indent="-292100" lvl="0" marL="457200" rtl="0" algn="just">
              <a:lnSpc>
                <a:spcPct val="115000"/>
              </a:lnSpc>
              <a:spcBef>
                <a:spcPts val="0"/>
              </a:spcBef>
              <a:spcAft>
                <a:spcPts val="0"/>
              </a:spcAft>
              <a:buClr>
                <a:schemeClr val="dk1"/>
              </a:buClr>
              <a:buSzPts val="1000"/>
              <a:buAutoNum type="alphaUcParenR"/>
            </a:pPr>
            <a:r>
              <a:rPr b="1" i="1" lang="en-GB" sz="1000">
                <a:solidFill>
                  <a:schemeClr val="dk1"/>
                </a:solidFill>
              </a:rPr>
              <a:t>Diseñar un clasificador Bayesiano simple, considerando que el peso de la fruta varía entre i gramos, que va desde 70 grs a 100 gramos.</a:t>
            </a:r>
            <a:endParaRPr b="1" i="1" sz="1000">
              <a:solidFill>
                <a:schemeClr val="dk1"/>
              </a:solidFill>
            </a:endParaRPr>
          </a:p>
          <a:p>
            <a:pPr indent="-292100" lvl="1" marL="914400" rtl="0" algn="just">
              <a:lnSpc>
                <a:spcPct val="115000"/>
              </a:lnSpc>
              <a:spcBef>
                <a:spcPts val="0"/>
              </a:spcBef>
              <a:spcAft>
                <a:spcPts val="0"/>
              </a:spcAft>
              <a:buClr>
                <a:schemeClr val="dk1"/>
              </a:buClr>
              <a:buSzPts val="1000"/>
              <a:buAutoNum type="alphaLcParenR"/>
            </a:pPr>
            <a:r>
              <a:rPr b="1" i="1" lang="en-GB" sz="1000">
                <a:solidFill>
                  <a:schemeClr val="dk1"/>
                </a:solidFill>
              </a:rPr>
              <a:t>Probar el clasificador suponiendo que llegan los sig casos:</a:t>
            </a:r>
            <a:endParaRPr sz="1000">
              <a:solidFill>
                <a:schemeClr val="dk1"/>
              </a:solidFill>
            </a:endParaRPr>
          </a:p>
          <a:p>
            <a:pPr indent="-292100" lvl="2" marL="1371600" rtl="0" algn="just">
              <a:lnSpc>
                <a:spcPct val="115000"/>
              </a:lnSpc>
              <a:spcBef>
                <a:spcPts val="0"/>
              </a:spcBef>
              <a:spcAft>
                <a:spcPts val="0"/>
              </a:spcAft>
              <a:buClr>
                <a:schemeClr val="dk1"/>
              </a:buClr>
              <a:buSzPts val="1000"/>
              <a:buAutoNum type="romanLcParenR"/>
            </a:pPr>
            <a:r>
              <a:rPr b="1" i="1" lang="en-GB" sz="1000">
                <a:solidFill>
                  <a:schemeClr val="dk1"/>
                </a:solidFill>
              </a:rPr>
              <a:t>U</a:t>
            </a:r>
            <a:r>
              <a:rPr b="1" i="1" lang="en-GB" sz="1000">
                <a:solidFill>
                  <a:schemeClr val="dk1"/>
                </a:solidFill>
              </a:rPr>
              <a:t>n patrón conocido del CMA</a:t>
            </a:r>
            <a:endParaRPr b="1" i="1" sz="1000">
              <a:solidFill>
                <a:schemeClr val="dk1"/>
              </a:solidFill>
            </a:endParaRPr>
          </a:p>
          <a:p>
            <a:pPr indent="-292100" lvl="2" marL="1371600" rtl="0" algn="just">
              <a:lnSpc>
                <a:spcPct val="115000"/>
              </a:lnSpc>
              <a:spcBef>
                <a:spcPts val="0"/>
              </a:spcBef>
              <a:spcAft>
                <a:spcPts val="0"/>
              </a:spcAft>
              <a:buClr>
                <a:schemeClr val="dk1"/>
              </a:buClr>
              <a:buSzPts val="1000"/>
              <a:buAutoNum type="romanLcParenR"/>
            </a:pPr>
            <a:r>
              <a:rPr b="1" i="1" lang="en-GB" sz="1000">
                <a:solidFill>
                  <a:schemeClr val="dk1"/>
                </a:solidFill>
              </a:rPr>
              <a:t>Un patrón desconocido con un peso de 82 gramos</a:t>
            </a:r>
            <a:endParaRPr b="1" i="1" sz="1000">
              <a:solidFill>
                <a:schemeClr val="dk1"/>
              </a:solidFill>
            </a:endParaRPr>
          </a:p>
          <a:p>
            <a:pPr indent="-292100" lvl="2" marL="1371600" rtl="0" algn="just">
              <a:lnSpc>
                <a:spcPct val="115000"/>
              </a:lnSpc>
              <a:spcBef>
                <a:spcPts val="0"/>
              </a:spcBef>
              <a:spcAft>
                <a:spcPts val="0"/>
              </a:spcAft>
              <a:buClr>
                <a:schemeClr val="dk1"/>
              </a:buClr>
              <a:buSzPts val="1000"/>
              <a:buAutoNum type="romanLcParenR"/>
            </a:pPr>
            <a:r>
              <a:rPr b="1" i="1" lang="en-GB" sz="1000">
                <a:solidFill>
                  <a:schemeClr val="dk1"/>
                </a:solidFill>
              </a:rPr>
              <a:t>Un patrón desconocido con un peso de 74.33 gramos</a:t>
            </a:r>
            <a:endParaRPr b="1" i="1" sz="1000">
              <a:solidFill>
                <a:schemeClr val="dk1"/>
              </a:solidFill>
            </a:endParaRPr>
          </a:p>
          <a:p>
            <a:pPr indent="-292100" lvl="0" marL="457200" rtl="0" algn="just">
              <a:lnSpc>
                <a:spcPct val="115000"/>
              </a:lnSpc>
              <a:spcBef>
                <a:spcPts val="0"/>
              </a:spcBef>
              <a:spcAft>
                <a:spcPts val="0"/>
              </a:spcAft>
              <a:buClr>
                <a:schemeClr val="dk1"/>
              </a:buClr>
              <a:buSzPts val="1000"/>
              <a:buAutoNum type="alphaUcParenR"/>
            </a:pPr>
            <a:r>
              <a:rPr b="1" i="1" lang="en-GB" sz="1000">
                <a:solidFill>
                  <a:schemeClr val="dk1"/>
                </a:solidFill>
              </a:rPr>
              <a:t>Diseñar un clasificador Bayesiano simple, proponiendo otro rasgo que permita clasificar adecuadamente los patrones que en el inciso a) no fueron elegidos. Desarrolla las pruebas necesaria que apoyen esta propuesta.  </a:t>
            </a:r>
            <a:endParaRPr b="1" i="1"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4324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2400"/>
              <a:t>F</a:t>
            </a:r>
            <a:r>
              <a:rPr i="1" lang="en-GB" sz="2400"/>
              <a:t>recuencia de los eventos muestrales conforme el rasgo </a:t>
            </a:r>
            <a:endParaRPr i="1" sz="2400"/>
          </a:p>
          <a:p>
            <a:pPr indent="0" lvl="0" marL="0" rtl="0" algn="l">
              <a:spcBef>
                <a:spcPts val="0"/>
              </a:spcBef>
              <a:spcAft>
                <a:spcPts val="0"/>
              </a:spcAft>
              <a:buNone/>
            </a:pPr>
            <a:r>
              <a:rPr i="1" lang="en-GB" sz="2400"/>
              <a:t>i = [</a:t>
            </a:r>
            <a:r>
              <a:rPr b="1" i="1" lang="en-GB" sz="1200"/>
              <a:t>70 grs - 100 grs</a:t>
            </a:r>
            <a:r>
              <a:rPr i="1" lang="en-GB" sz="2400"/>
              <a:t>]</a:t>
            </a:r>
            <a:endParaRPr i="1" sz="2400"/>
          </a:p>
        </p:txBody>
      </p:sp>
      <p:graphicFrame>
        <p:nvGraphicFramePr>
          <p:cNvPr id="71" name="Google Shape;71;p15"/>
          <p:cNvGraphicFramePr/>
          <p:nvPr/>
        </p:nvGraphicFramePr>
        <p:xfrm>
          <a:off x="727350" y="1867738"/>
          <a:ext cx="3000000" cy="3000000"/>
        </p:xfrm>
        <a:graphic>
          <a:graphicData uri="http://schemas.openxmlformats.org/drawingml/2006/table">
            <a:tbl>
              <a:tblPr>
                <a:noFill/>
                <a:tableStyleId>{5269C8FC-F839-4383-9294-253727400F8E}</a:tableStyleId>
              </a:tblPr>
              <a:tblGrid>
                <a:gridCol w="1422725"/>
                <a:gridCol w="917900"/>
                <a:gridCol w="917900"/>
                <a:gridCol w="917900"/>
                <a:gridCol w="917900"/>
                <a:gridCol w="917900"/>
                <a:gridCol w="917900"/>
                <a:gridCol w="917900"/>
              </a:tblGrid>
              <a:tr h="443975">
                <a:tc>
                  <a:txBody>
                    <a:bodyPr/>
                    <a:lstStyle/>
                    <a:p>
                      <a:pPr indent="0" lvl="0" marL="0" rtl="0" algn="l">
                        <a:lnSpc>
                          <a:spcPct val="115000"/>
                        </a:lnSpc>
                        <a:spcBef>
                          <a:spcPts val="0"/>
                        </a:spcBef>
                        <a:spcAft>
                          <a:spcPts val="0"/>
                        </a:spcAft>
                        <a:buNone/>
                      </a:pPr>
                      <a:r>
                        <a:rPr b="1" i="1" lang="en-GB" sz="1800"/>
                        <a:t> 	Xi</a:t>
                      </a:r>
                      <a:endParaRPr b="1" i="1" sz="1800"/>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1C232"/>
                    </a:solidFill>
                  </a:tcPr>
                </a:tc>
                <a:tc>
                  <a:txBody>
                    <a:bodyPr/>
                    <a:lstStyle/>
                    <a:p>
                      <a:pPr indent="0" lvl="0" marL="0" rtl="0" algn="l">
                        <a:lnSpc>
                          <a:spcPct val="115000"/>
                        </a:lnSpc>
                        <a:spcBef>
                          <a:spcPts val="0"/>
                        </a:spcBef>
                        <a:spcAft>
                          <a:spcPts val="0"/>
                        </a:spcAft>
                        <a:buNone/>
                      </a:pPr>
                      <a:r>
                        <a:rPr b="1" i="1" lang="en-GB" sz="1800"/>
                        <a:t>70</a:t>
                      </a:r>
                      <a:endParaRPr b="1" i="1" sz="1800"/>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1C232"/>
                    </a:solidFill>
                  </a:tcPr>
                </a:tc>
                <a:tc>
                  <a:txBody>
                    <a:bodyPr/>
                    <a:lstStyle/>
                    <a:p>
                      <a:pPr indent="0" lvl="0" marL="0" rtl="0" algn="l">
                        <a:lnSpc>
                          <a:spcPct val="115000"/>
                        </a:lnSpc>
                        <a:spcBef>
                          <a:spcPts val="0"/>
                        </a:spcBef>
                        <a:spcAft>
                          <a:spcPts val="0"/>
                        </a:spcAft>
                        <a:buNone/>
                      </a:pPr>
                      <a:r>
                        <a:rPr b="1" i="1" lang="en-GB" sz="1800"/>
                        <a:t>75</a:t>
                      </a:r>
                      <a:endParaRPr b="1" i="1" sz="1800"/>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1C232"/>
                    </a:solidFill>
                  </a:tcPr>
                </a:tc>
                <a:tc>
                  <a:txBody>
                    <a:bodyPr/>
                    <a:lstStyle/>
                    <a:p>
                      <a:pPr indent="0" lvl="0" marL="0" rtl="0" algn="l">
                        <a:lnSpc>
                          <a:spcPct val="115000"/>
                        </a:lnSpc>
                        <a:spcBef>
                          <a:spcPts val="0"/>
                        </a:spcBef>
                        <a:spcAft>
                          <a:spcPts val="0"/>
                        </a:spcAft>
                        <a:buNone/>
                      </a:pPr>
                      <a:r>
                        <a:rPr b="1" i="1" lang="en-GB" sz="1800"/>
                        <a:t>80</a:t>
                      </a:r>
                      <a:endParaRPr b="1" i="1" sz="1800"/>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1C232"/>
                    </a:solidFill>
                  </a:tcPr>
                </a:tc>
                <a:tc>
                  <a:txBody>
                    <a:bodyPr/>
                    <a:lstStyle/>
                    <a:p>
                      <a:pPr indent="0" lvl="0" marL="0" rtl="0" algn="l">
                        <a:lnSpc>
                          <a:spcPct val="115000"/>
                        </a:lnSpc>
                        <a:spcBef>
                          <a:spcPts val="0"/>
                        </a:spcBef>
                        <a:spcAft>
                          <a:spcPts val="0"/>
                        </a:spcAft>
                        <a:buNone/>
                      </a:pPr>
                      <a:r>
                        <a:rPr b="1" i="1" lang="en-GB" sz="1800"/>
                        <a:t>85</a:t>
                      </a:r>
                      <a:endParaRPr b="1" i="1" sz="1800"/>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1C232"/>
                    </a:solidFill>
                  </a:tcPr>
                </a:tc>
                <a:tc>
                  <a:txBody>
                    <a:bodyPr/>
                    <a:lstStyle/>
                    <a:p>
                      <a:pPr indent="0" lvl="0" marL="0" rtl="0" algn="l">
                        <a:lnSpc>
                          <a:spcPct val="115000"/>
                        </a:lnSpc>
                        <a:spcBef>
                          <a:spcPts val="0"/>
                        </a:spcBef>
                        <a:spcAft>
                          <a:spcPts val="0"/>
                        </a:spcAft>
                        <a:buNone/>
                      </a:pPr>
                      <a:r>
                        <a:rPr b="1" i="1" lang="en-GB" sz="1800"/>
                        <a:t>90</a:t>
                      </a:r>
                      <a:endParaRPr b="1" i="1" sz="1800"/>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1C232"/>
                    </a:solidFill>
                  </a:tcPr>
                </a:tc>
                <a:tc>
                  <a:txBody>
                    <a:bodyPr/>
                    <a:lstStyle/>
                    <a:p>
                      <a:pPr indent="0" lvl="0" marL="0" rtl="0" algn="l">
                        <a:lnSpc>
                          <a:spcPct val="115000"/>
                        </a:lnSpc>
                        <a:spcBef>
                          <a:spcPts val="0"/>
                        </a:spcBef>
                        <a:spcAft>
                          <a:spcPts val="0"/>
                        </a:spcAft>
                        <a:buNone/>
                      </a:pPr>
                      <a:r>
                        <a:rPr b="1" i="1" lang="en-GB" sz="1800"/>
                        <a:t>95</a:t>
                      </a:r>
                      <a:endParaRPr b="1" i="1" sz="1800"/>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1C232"/>
                    </a:solidFill>
                  </a:tcPr>
                </a:tc>
                <a:tc>
                  <a:txBody>
                    <a:bodyPr/>
                    <a:lstStyle/>
                    <a:p>
                      <a:pPr indent="0" lvl="0" marL="0" rtl="0" algn="l">
                        <a:lnSpc>
                          <a:spcPct val="115000"/>
                        </a:lnSpc>
                        <a:spcBef>
                          <a:spcPts val="0"/>
                        </a:spcBef>
                        <a:spcAft>
                          <a:spcPts val="0"/>
                        </a:spcAft>
                        <a:buNone/>
                      </a:pPr>
                      <a:r>
                        <a:rPr b="1" i="1" lang="en-GB" sz="1800"/>
                        <a:t>100</a:t>
                      </a:r>
                      <a:endParaRPr b="1" i="1" sz="1800"/>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1C232"/>
                    </a:solidFill>
                  </a:tcPr>
                </a:tc>
              </a:tr>
              <a:tr h="560875">
                <a:tc>
                  <a:txBody>
                    <a:bodyPr/>
                    <a:lstStyle/>
                    <a:p>
                      <a:pPr indent="0" lvl="0" marL="0" rtl="0" algn="l">
                        <a:lnSpc>
                          <a:spcPct val="115000"/>
                        </a:lnSpc>
                        <a:spcBef>
                          <a:spcPts val="0"/>
                        </a:spcBef>
                        <a:spcAft>
                          <a:spcPts val="0"/>
                        </a:spcAft>
                        <a:buNone/>
                      </a:pPr>
                      <a:r>
                        <a:rPr b="1" i="1" lang="en-GB" sz="1800"/>
                        <a:t>Litchie</a:t>
                      </a:r>
                      <a:endParaRPr b="1" i="1" sz="1800"/>
                    </a:p>
                  </a:txBody>
                  <a:tcPr marT="91425" marB="91425" marR="91425" marL="91425" anchor="ctr">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GB"/>
                        <a:t>0</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GB"/>
                        <a:t>0</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GB"/>
                        <a:t>602</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GB"/>
                        <a:t>1640</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GB"/>
                        <a:t>8</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GB"/>
                        <a:t>0</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GB"/>
                        <a:t>0</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r>
              <a:tr h="572550">
                <a:tc>
                  <a:txBody>
                    <a:bodyPr/>
                    <a:lstStyle/>
                    <a:p>
                      <a:pPr indent="0" lvl="0" marL="0" rtl="0" algn="l">
                        <a:lnSpc>
                          <a:spcPct val="115000"/>
                        </a:lnSpc>
                        <a:spcBef>
                          <a:spcPts val="0"/>
                        </a:spcBef>
                        <a:spcAft>
                          <a:spcPts val="0"/>
                        </a:spcAft>
                        <a:buNone/>
                      </a:pPr>
                      <a:r>
                        <a:rPr b="1" i="1" lang="en-GB" sz="1800"/>
                        <a:t>Rambután</a:t>
                      </a:r>
                      <a:endParaRPr b="1" i="1" sz="1800"/>
                    </a:p>
                  </a:txBody>
                  <a:tcPr marT="91425" marB="91425" marR="91425" marL="91425" anchor="ctr">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GB"/>
                        <a:t>627</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GB"/>
                        <a:t>1650</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GB"/>
                        <a:t>23</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GB"/>
                        <a:t>0</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GB"/>
                        <a:t>0</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GB"/>
                        <a:t>0</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GB"/>
                        <a:t>0</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r>
              <a:tr h="584250">
                <a:tc>
                  <a:txBody>
                    <a:bodyPr/>
                    <a:lstStyle/>
                    <a:p>
                      <a:pPr indent="0" lvl="0" marL="0" rtl="0" algn="l">
                        <a:lnSpc>
                          <a:spcPct val="115000"/>
                        </a:lnSpc>
                        <a:spcBef>
                          <a:spcPts val="0"/>
                        </a:spcBef>
                        <a:spcAft>
                          <a:spcPts val="0"/>
                        </a:spcAft>
                        <a:buNone/>
                      </a:pPr>
                      <a:r>
                        <a:rPr b="1" i="1" lang="en-GB" sz="1800"/>
                        <a:t>Jocote</a:t>
                      </a:r>
                      <a:endParaRPr b="1" i="1" sz="1800"/>
                    </a:p>
                  </a:txBody>
                  <a:tcPr marT="91425" marB="91425" marR="91425" marL="91425" anchor="ctr">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GB"/>
                        <a:t>0</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GB"/>
                        <a:t>0</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GB"/>
                        <a:t>0</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GB"/>
                        <a:t>10</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GB"/>
                        <a:t>2035</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GB"/>
                        <a:t>405</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GB"/>
                        <a:t>0</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solidFill>
                      <a:srgbClr val="FFE599"/>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Instrucciones</a:t>
            </a:r>
            <a:r>
              <a:rPr lang="en-GB" sz="1800"/>
              <a:t>:</a:t>
            </a:r>
            <a:endParaRPr sz="1800"/>
          </a:p>
        </p:txBody>
      </p:sp>
      <p:sp>
        <p:nvSpPr>
          <p:cNvPr id="77" name="Google Shape;77;p16"/>
          <p:cNvSpPr txBox="1"/>
          <p:nvPr>
            <p:ph idx="1" type="body"/>
          </p:nvPr>
        </p:nvSpPr>
        <p:spPr>
          <a:xfrm>
            <a:off x="448050" y="11788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400"/>
              <a:t>1- Desarrollar el ejercicio a mano</a:t>
            </a:r>
            <a:endParaRPr sz="1400"/>
          </a:p>
          <a:p>
            <a:pPr indent="457200" lvl="0" marL="0" rtl="0" algn="l">
              <a:lnSpc>
                <a:spcPct val="100000"/>
              </a:lnSpc>
              <a:spcBef>
                <a:spcPts val="1600"/>
              </a:spcBef>
              <a:spcAft>
                <a:spcPts val="0"/>
              </a:spcAft>
              <a:buNone/>
            </a:pPr>
            <a:r>
              <a:rPr lang="en-GB" sz="1400"/>
              <a:t>1.1 Identificar las dos fases del Clasificador (Fase de aprendizaje y Fase de recuperación)</a:t>
            </a:r>
            <a:endParaRPr sz="1400"/>
          </a:p>
          <a:p>
            <a:pPr indent="457200" lvl="0" marL="0" rtl="0" algn="l">
              <a:lnSpc>
                <a:spcPct val="100000"/>
              </a:lnSpc>
              <a:spcBef>
                <a:spcPts val="1600"/>
              </a:spcBef>
              <a:spcAft>
                <a:spcPts val="0"/>
              </a:spcAft>
              <a:buNone/>
            </a:pPr>
            <a:r>
              <a:rPr lang="en-GB" sz="1400"/>
              <a:t>1.2 Probar el clasificador de acuerdo con el diseño propuesto</a:t>
            </a:r>
            <a:endParaRPr sz="1400"/>
          </a:p>
          <a:p>
            <a:pPr indent="0" lvl="0" marL="0" rtl="0" algn="l">
              <a:lnSpc>
                <a:spcPct val="100000"/>
              </a:lnSpc>
              <a:spcBef>
                <a:spcPts val="1600"/>
              </a:spcBef>
              <a:spcAft>
                <a:spcPts val="0"/>
              </a:spcAft>
              <a:buNone/>
            </a:pPr>
            <a:r>
              <a:rPr lang="en-GB" sz="1400"/>
              <a:t>2- Evidencia:</a:t>
            </a:r>
            <a:endParaRPr sz="1400"/>
          </a:p>
          <a:p>
            <a:pPr indent="457200" lvl="0" marL="0" rtl="0" algn="l">
              <a:lnSpc>
                <a:spcPct val="100000"/>
              </a:lnSpc>
              <a:spcBef>
                <a:spcPts val="1600"/>
              </a:spcBef>
              <a:spcAft>
                <a:spcPts val="0"/>
              </a:spcAft>
              <a:buNone/>
            </a:pPr>
            <a:r>
              <a:rPr lang="en-GB" sz="1200"/>
              <a:t>2.1 En clases se revisará la solución que hayas desarrollado</a:t>
            </a:r>
            <a:endParaRPr sz="1200"/>
          </a:p>
          <a:p>
            <a:pPr indent="0" lvl="0" marL="457200" rtl="0" algn="l">
              <a:lnSpc>
                <a:spcPct val="100000"/>
              </a:lnSpc>
              <a:spcBef>
                <a:spcPts val="1600"/>
              </a:spcBef>
              <a:spcAft>
                <a:spcPts val="0"/>
              </a:spcAft>
              <a:buNone/>
            </a:pPr>
            <a:r>
              <a:rPr lang="en-GB" sz="1200"/>
              <a:t>2.2 Una vez revisada y si no hay corrección, se proporcionará) de tarea revisada</a:t>
            </a:r>
            <a:endParaRPr sz="1200"/>
          </a:p>
          <a:p>
            <a:pPr indent="0" lvl="0" marL="457200" rtl="0" algn="l">
              <a:lnSpc>
                <a:spcPct val="100000"/>
              </a:lnSpc>
              <a:spcBef>
                <a:spcPts val="1600"/>
              </a:spcBef>
              <a:spcAft>
                <a:spcPts val="0"/>
              </a:spcAft>
              <a:buNone/>
            </a:pPr>
            <a:r>
              <a:rPr lang="en-GB" sz="1200"/>
              <a:t>2.3 </a:t>
            </a:r>
            <a:r>
              <a:rPr lang="en-GB" sz="1200"/>
              <a:t> Debe subir la evidencia de la actividad, para ello digitalice el resultado que ha sido aprobado, el documento debe incluir una portada en la que se debe apreciar el título, nombre del estudiante y la fecha de entrega de la actividad (28/Feb/2020). El nombre del archivo debe seguir la siguiente nomenclatura: E1-ABC.FOR, donde E1 corresponde con el número de ejercicio desarrollado, ABC corresponde a las iniciales de su nombre con apellidos y finalmente FOR, que se refiere al tipo de formato de su archivo.   </a:t>
            </a:r>
            <a:endParaRPr sz="1200"/>
          </a:p>
          <a:p>
            <a:pPr indent="0" lvl="0" marL="457200" rtl="0" algn="l">
              <a:lnSpc>
                <a:spcPct val="100000"/>
              </a:lnSpc>
              <a:spcBef>
                <a:spcPts val="1600"/>
              </a:spcBef>
              <a:spcAft>
                <a:spcPts val="16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09FEDA8C612141AF4A243C6615F3CF" ma:contentTypeVersion="1" ma:contentTypeDescription="Create a new document." ma:contentTypeScope="" ma:versionID="f9b6a753d7604ef1a16e921b5d18a43e">
  <xsd:schema xmlns:xsd="http://www.w3.org/2001/XMLSchema" xmlns:xs="http://www.w3.org/2001/XMLSchema" xmlns:p="http://schemas.microsoft.com/office/2006/metadata/properties" xmlns:ns2="9a5eca1f-57c1-483b-8973-8bd8603bf9ae" targetNamespace="http://schemas.microsoft.com/office/2006/metadata/properties" ma:root="true" ma:fieldsID="ee0113b0435cb03d7e5707bb328deb0a" ns2:_="">
    <xsd:import namespace="9a5eca1f-57c1-483b-8973-8bd8603bf9ae"/>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eca1f-57c1-483b-8973-8bd8603bf9a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9a5eca1f-57c1-483b-8973-8bd8603bf9ae" xsi:nil="true"/>
  </documentManagement>
</p:properties>
</file>

<file path=customXml/itemProps1.xml><?xml version="1.0" encoding="utf-8"?>
<ds:datastoreItem xmlns:ds="http://schemas.openxmlformats.org/officeDocument/2006/customXml" ds:itemID="{5BD664AD-9D9E-47E8-95DF-29F33DCC2FE6}"/>
</file>

<file path=customXml/itemProps2.xml><?xml version="1.0" encoding="utf-8"?>
<ds:datastoreItem xmlns:ds="http://schemas.openxmlformats.org/officeDocument/2006/customXml" ds:itemID="{6FBC8CC8-0D25-4664-BD90-789053BFFC92}"/>
</file>

<file path=customXml/itemProps3.xml><?xml version="1.0" encoding="utf-8"?>
<ds:datastoreItem xmlns:ds="http://schemas.openxmlformats.org/officeDocument/2006/customXml" ds:itemID="{1C4F8418-1BF6-4F0C-BEE3-A0410A678C2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0x0101002109FEDA8C612141AF4A243C6615F3CF</vt:lpwstr>
  </property>
</Properties>
</file>