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7315200" cy="9601200"/>
  <p:embeddedFontLst>
    <p:embeddedFont>
      <p:font typeface="Arial Black" panose="020B0A0402010202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gXFyz8ZLi+uyK0JTR+OZPvXfyV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85C41-5407-46CD-9338-3FD4FA5E72BA}" v="153" dt="2020-10-28T17:57:25.817"/>
  </p1510:revLst>
</p1510:revInfo>
</file>

<file path=ppt/tableStyles.xml><?xml version="1.0" encoding="utf-8"?>
<a:tblStyleLst xmlns:a="http://schemas.openxmlformats.org/drawingml/2006/main" def="{A422E837-4EA7-4587-81C8-57C18BF44F9D}">
  <a:tblStyle styleId="{A422E837-4EA7-4587-81C8-57C18BF44F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Elena Cruz Meza" userId="S::mcruzm@ipn.mx::f7a7522d-34b4-4f78-a277-e6647efa8222" providerId="AD" clId="Web-{25D85C41-5407-46CD-9338-3FD4FA5E72BA}"/>
    <pc:docChg chg="modSld">
      <pc:chgData name="Maria Elena Cruz Meza" userId="S::mcruzm@ipn.mx::f7a7522d-34b4-4f78-a277-e6647efa8222" providerId="AD" clId="Web-{25D85C41-5407-46CD-9338-3FD4FA5E72BA}" dt="2020-10-28T17:57:25.817" v="152" actId="20577"/>
      <pc:docMkLst>
        <pc:docMk/>
      </pc:docMkLst>
      <pc:sldChg chg="modSp">
        <pc:chgData name="Maria Elena Cruz Meza" userId="S::mcruzm@ipn.mx::f7a7522d-34b4-4f78-a277-e6647efa8222" providerId="AD" clId="Web-{25D85C41-5407-46CD-9338-3FD4FA5E72BA}" dt="2020-10-28T16:29:46.762" v="3" actId="1076"/>
        <pc:sldMkLst>
          <pc:docMk/>
          <pc:sldMk cId="0" sldId="259"/>
        </pc:sldMkLst>
        <pc:spChg chg="mod">
          <ac:chgData name="Maria Elena Cruz Meza" userId="S::mcruzm@ipn.mx::f7a7522d-34b4-4f78-a277-e6647efa8222" providerId="AD" clId="Web-{25D85C41-5407-46CD-9338-3FD4FA5E72BA}" dt="2020-10-28T16:29:46.762" v="3" actId="1076"/>
          <ac:spMkLst>
            <pc:docMk/>
            <pc:sldMk cId="0" sldId="259"/>
            <ac:spMk id="125" creationId="{00000000-0000-0000-0000-000000000000}"/>
          </ac:spMkLst>
        </pc:spChg>
        <pc:spChg chg="mod">
          <ac:chgData name="Maria Elena Cruz Meza" userId="S::mcruzm@ipn.mx::f7a7522d-34b4-4f78-a277-e6647efa8222" providerId="AD" clId="Web-{25D85C41-5407-46CD-9338-3FD4FA5E72BA}" dt="2020-10-28T16:29:05.417" v="1" actId="1076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Maria Elena Cruz Meza" userId="S::mcruzm@ipn.mx::f7a7522d-34b4-4f78-a277-e6647efa8222" providerId="AD" clId="Web-{25D85C41-5407-46CD-9338-3FD4FA5E72BA}" dt="2020-10-28T16:29:25.043" v="2" actId="14100"/>
          <ac:spMkLst>
            <pc:docMk/>
            <pc:sldMk cId="0" sldId="259"/>
            <ac:spMk id="143" creationId="{00000000-0000-0000-0000-000000000000}"/>
          </ac:spMkLst>
        </pc:spChg>
      </pc:sldChg>
      <pc:sldChg chg="modSp">
        <pc:chgData name="Maria Elena Cruz Meza" userId="S::mcruzm@ipn.mx::f7a7522d-34b4-4f78-a277-e6647efa8222" providerId="AD" clId="Web-{25D85C41-5407-46CD-9338-3FD4FA5E72BA}" dt="2020-10-28T17:57:25.817" v="151" actId="20577"/>
        <pc:sldMkLst>
          <pc:docMk/>
          <pc:sldMk cId="0" sldId="269"/>
        </pc:sldMkLst>
        <pc:spChg chg="mod">
          <ac:chgData name="Maria Elena Cruz Meza" userId="S::mcruzm@ipn.mx::f7a7522d-34b4-4f78-a277-e6647efa8222" providerId="AD" clId="Web-{25D85C41-5407-46CD-9338-3FD4FA5E72BA}" dt="2020-10-28T17:57:25.817" v="151" actId="20577"/>
          <ac:spMkLst>
            <pc:docMk/>
            <pc:sldMk cId="0" sldId="269"/>
            <ac:spMk id="359" creationId="{00000000-0000-0000-0000-000000000000}"/>
          </ac:spMkLst>
        </pc:spChg>
      </pc:sldChg>
      <pc:sldChg chg="modSp">
        <pc:chgData name="Maria Elena Cruz Meza" userId="S::mcruzm@ipn.mx::f7a7522d-34b4-4f78-a277-e6647efa8222" providerId="AD" clId="Web-{25D85C41-5407-46CD-9338-3FD4FA5E72BA}" dt="2020-10-28T16:32:04.938" v="147" actId="20577"/>
        <pc:sldMkLst>
          <pc:docMk/>
          <pc:sldMk cId="0" sldId="272"/>
        </pc:sldMkLst>
        <pc:spChg chg="mod">
          <ac:chgData name="Maria Elena Cruz Meza" userId="S::mcruzm@ipn.mx::f7a7522d-34b4-4f78-a277-e6647efa8222" providerId="AD" clId="Web-{25D85C41-5407-46CD-9338-3FD4FA5E72BA}" dt="2020-10-28T16:32:04.938" v="147" actId="20577"/>
          <ac:spMkLst>
            <pc:docMk/>
            <pc:sldMk cId="0" sldId="272"/>
            <ac:spMk id="3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2187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0558ec0d_0_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750558ec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0558ec0d_0_7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750558ec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0558ec0d_0_16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750558ec0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0558ec0d_0_7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50558ec0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50558ec0d_0_2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750558ec0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8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2" name="Google Shape;72;p8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8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0" name="Google Shape;80;p9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0558ec0d_0_6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50558ec0d_0_65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g750558ec0d_0_6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g750558ec0d_0_6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g750558ec0d_0_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8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903287" y="5235575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RECONOCIMIENTO DE PATRONES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body" idx="1"/>
          </p:nvPr>
        </p:nvSpPr>
        <p:spPr>
          <a:xfrm>
            <a:off x="903287" y="35544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Profesora: M. en C. Ma. Elena Cruz Meza,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lang="en-US" sz="24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escom.pr@gmail.com</a:t>
            </a:r>
            <a:endParaRPr/>
          </a:p>
        </p:txBody>
      </p:sp>
      <p:pic>
        <p:nvPicPr>
          <p:cNvPr id="96" name="Google Shape;96;p1" descr="ip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987" y="257175"/>
            <a:ext cx="850900" cy="120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 descr="http://www.k4ch0.net/blog/wp-content/uploads/2009/07/ESCO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8412" y="349250"/>
            <a:ext cx="1130300" cy="10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blurRad="63500" dist="53881" dir="135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933575" y="333375"/>
            <a:ext cx="5276850" cy="984250"/>
          </a:xfrm>
          <a:prstGeom prst="rect">
            <a:avLst/>
          </a:prstGeom>
          <a:noFill/>
          <a:ln>
            <a:noFill/>
          </a:ln>
          <a:effectLst>
            <a:outerShdw blurRad="63500" dist="53881" dir="135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INSTITUTO POLITÉCNICO NACIONAL</a:t>
            </a: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ESCUELA SUPERIOR DE CÓMPUTO</a:t>
            </a: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 DE INGENIERÍA EN SISTEMAS COMPUTACIONALES</a:t>
            </a: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ACADEMIA DE INGENIERÍA DE SOFTWARE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0"/>
          <p:cNvSpPr txBox="1"/>
          <p:nvPr/>
        </p:nvSpPr>
        <p:spPr>
          <a:xfrm>
            <a:off x="395287" y="728662"/>
            <a:ext cx="84978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Construyendo un clasificador que minimice el riesgo total</a:t>
            </a:r>
            <a:endParaRPr/>
          </a:p>
        </p:txBody>
      </p:sp>
      <p:sp>
        <p:nvSpPr>
          <p:cNvPr id="327" name="Google Shape;327;p70"/>
          <p:cNvSpPr txBox="1"/>
          <p:nvPr/>
        </p:nvSpPr>
        <p:spPr>
          <a:xfrm>
            <a:off x="400050" y="1687512"/>
            <a:ext cx="8532900" cy="1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667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✔"/>
            </a:pPr>
            <a:r>
              <a:rPr lang="en-US" sz="17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clasificador debe elegir entre dos clases y debemos conocer la función de pérdida. </a:t>
            </a:r>
            <a:endParaRPr sz="17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667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✔"/>
            </a:pPr>
            <a:r>
              <a:rPr lang="en-US" sz="17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una cierta frontera en el espacio de características:</a:t>
            </a:r>
            <a:endParaRPr sz="1700"/>
          </a:p>
          <a:p>
            <a:pPr marL="914400" marR="0" lvl="1" indent="-336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○"/>
            </a:pPr>
            <a:r>
              <a:rPr lang="en-US" sz="1700"/>
              <a:t>l</a:t>
            </a:r>
            <a:r>
              <a:rPr lang="en-US" sz="17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llamamos frontera de decisión  o función discriminante (FD),</a:t>
            </a:r>
            <a:endParaRPr sz="17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○"/>
            </a:pPr>
            <a:r>
              <a:rPr lang="en-US" sz="1700"/>
              <a:t>Aquí, l</a:t>
            </a:r>
            <a:r>
              <a:rPr lang="en-US" sz="17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puntos en un lado </a:t>
            </a:r>
            <a:r>
              <a:rPr lang="en-US" sz="1700"/>
              <a:t>⋲ </a:t>
            </a:r>
            <a:r>
              <a:rPr lang="en-US" sz="17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 </a:t>
            </a:r>
            <a:r>
              <a:rPr lang="en-US" sz="17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1 (C1)</a:t>
            </a:r>
            <a:r>
              <a:rPr lang="en-US" sz="17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puntos del otro lado </a:t>
            </a:r>
            <a:r>
              <a:rPr lang="en-US" sz="1700">
                <a:solidFill>
                  <a:schemeClr val="dk1"/>
                </a:solidFill>
              </a:rPr>
              <a:t>⋲</a:t>
            </a:r>
            <a:r>
              <a:rPr lang="en-US" sz="17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7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2 (C2)</a:t>
            </a:r>
            <a:r>
              <a:rPr lang="en-US" sz="17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</p:txBody>
      </p:sp>
      <p:pic>
        <p:nvPicPr>
          <p:cNvPr id="328" name="Google Shape;32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1850" y="3276837"/>
            <a:ext cx="3960811" cy="314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1"/>
          <p:cNvSpPr txBox="1"/>
          <p:nvPr/>
        </p:nvSpPr>
        <p:spPr>
          <a:xfrm>
            <a:off x="395287" y="908050"/>
            <a:ext cx="7772400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Construyendo un clasificador que minimice el riesgo total</a:t>
            </a:r>
            <a:endParaRPr/>
          </a:p>
        </p:txBody>
      </p:sp>
      <p:sp>
        <p:nvSpPr>
          <p:cNvPr id="334" name="Google Shape;334;p71"/>
          <p:cNvSpPr txBox="1"/>
          <p:nvPr/>
        </p:nvSpPr>
        <p:spPr>
          <a:xfrm>
            <a:off x="611175" y="1692275"/>
            <a:ext cx="80472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60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/>
              <a:t>P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roblema: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○"/>
            </a:pPr>
            <a:r>
              <a:rPr lang="en-US" sz="1800" b="0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 HACER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esta frontera</a:t>
            </a:r>
            <a:r>
              <a:rPr lang="en-US" sz="1800"/>
              <a:t>?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pic>
        <p:nvPicPr>
          <p:cNvPr id="335" name="Google Shape;335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9101" y="3568701"/>
            <a:ext cx="5024749" cy="31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71"/>
          <p:cNvSpPr txBox="1"/>
          <p:nvPr/>
        </p:nvSpPr>
        <p:spPr>
          <a:xfrm>
            <a:off x="4433450" y="2443625"/>
            <a:ext cx="4457700" cy="587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Para medidas que caen en la fd, elegir C1 da la misma pérdida esperada que elegir C2</a:t>
            </a:r>
            <a:endParaRPr sz="700"/>
          </a:p>
        </p:txBody>
      </p:sp>
      <p:sp>
        <p:nvSpPr>
          <p:cNvPr id="337" name="Google Shape;337;p71"/>
          <p:cNvSpPr/>
          <p:nvPr/>
        </p:nvSpPr>
        <p:spPr>
          <a:xfrm>
            <a:off x="4127275" y="3111500"/>
            <a:ext cx="1102250" cy="1641096"/>
          </a:xfrm>
          <a:custGeom>
            <a:avLst/>
            <a:gdLst/>
            <a:ahLst/>
            <a:cxnLst/>
            <a:rect l="l" t="t" r="r" b="b"/>
            <a:pathLst>
              <a:path w="46047" h="63192" extrusionOk="0">
                <a:moveTo>
                  <a:pt x="46047" y="0"/>
                </a:moveTo>
                <a:cubicBezTo>
                  <a:pt x="40255" y="0"/>
                  <a:pt x="36376" y="6695"/>
                  <a:pt x="32820" y="11267"/>
                </a:cubicBezTo>
                <a:cubicBezTo>
                  <a:pt x="28140" y="17285"/>
                  <a:pt x="20394" y="20599"/>
                  <a:pt x="16165" y="26942"/>
                </a:cubicBezTo>
                <a:cubicBezTo>
                  <a:pt x="13557" y="30854"/>
                  <a:pt x="30312" y="27231"/>
                  <a:pt x="29391" y="31841"/>
                </a:cubicBezTo>
                <a:cubicBezTo>
                  <a:pt x="27763" y="39996"/>
                  <a:pt x="15879" y="42066"/>
                  <a:pt x="11267" y="48986"/>
                </a:cubicBezTo>
                <a:cubicBezTo>
                  <a:pt x="7915" y="54015"/>
                  <a:pt x="6044" y="63192"/>
                  <a:pt x="0" y="63192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2"/>
          <p:cNvSpPr txBox="1"/>
          <p:nvPr/>
        </p:nvSpPr>
        <p:spPr>
          <a:xfrm>
            <a:off x="529987" y="442675"/>
            <a:ext cx="7772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Construyendo un clasificador que minimice el riesgo total</a:t>
            </a:r>
            <a:endParaRPr/>
          </a:p>
        </p:txBody>
      </p:sp>
      <p:pic>
        <p:nvPicPr>
          <p:cNvPr id="343" name="Google Shape;343;p72"/>
          <p:cNvPicPr preferRelativeResize="0"/>
          <p:nvPr/>
        </p:nvPicPr>
        <p:blipFill rotWithShape="1">
          <a:blip r:embed="rId3">
            <a:alphaModFix/>
          </a:blip>
          <a:srcRect r="69759"/>
          <a:stretch/>
        </p:blipFill>
        <p:spPr>
          <a:xfrm>
            <a:off x="76200" y="1524000"/>
            <a:ext cx="27652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72"/>
          <p:cNvPicPr preferRelativeResize="0"/>
          <p:nvPr/>
        </p:nvPicPr>
        <p:blipFill rotWithShape="1">
          <a:blip r:embed="rId3">
            <a:alphaModFix/>
          </a:blip>
          <a:srcRect l="30481" r="-1072"/>
          <a:stretch/>
        </p:blipFill>
        <p:spPr>
          <a:xfrm>
            <a:off x="2765200" y="1524000"/>
            <a:ext cx="64549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72"/>
          <p:cNvSpPr txBox="1"/>
          <p:nvPr/>
        </p:nvSpPr>
        <p:spPr>
          <a:xfrm>
            <a:off x="120875" y="1876425"/>
            <a:ext cx="3933000" cy="3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La elección de la C1 para el punto </a:t>
            </a:r>
            <a:r>
              <a:rPr lang="en-US" sz="1500" b="1" i="1" u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X?</a:t>
            </a:r>
            <a:endParaRPr sz="1500" b="1" i="1" u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i="1">
              <a:solidFill>
                <a:srgbClr val="F3F3F3"/>
              </a:solidFill>
            </a:endParaRPr>
          </a:p>
          <a:p>
            <a:pPr marL="285750" marR="0" lvl="0" indent="-215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Noto Sans Symbols"/>
              <a:buChar char="✔"/>
            </a:pPr>
            <a:r>
              <a:rPr lang="en-US" sz="1500">
                <a:solidFill>
                  <a:srgbClr val="F3F3F3"/>
                </a:solidFill>
              </a:rPr>
              <a:t>E</a:t>
            </a:r>
            <a:r>
              <a:rPr lang="en-US" sz="1500" b="0" i="0" u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 la frontera de decisión nos da una pérdida esperada de </a:t>
            </a:r>
            <a:endParaRPr sz="300">
              <a:solidFill>
                <a:srgbClr val="F3F3F3"/>
              </a:solidFill>
            </a:endParaRPr>
          </a:p>
          <a:p>
            <a:pPr marL="742950" marR="0" lvl="1" indent="-2032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Noto Sans Symbols"/>
              <a:buChar char="▪"/>
            </a:pPr>
            <a:r>
              <a:rPr lang="en-US" sz="1300" b="0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P{C2 </a:t>
            </a:r>
            <a:r>
              <a:rPr lang="en-US" sz="1300" b="1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x</a:t>
            </a:r>
            <a:r>
              <a:rPr lang="en-US" sz="1300" b="0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}L(2→1)+P{C1</a:t>
            </a:r>
            <a:r>
              <a:rPr lang="en-US" sz="1300" b="1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x </a:t>
            </a:r>
            <a:r>
              <a:rPr lang="en-US" sz="1300" b="0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}L(1→1)=</a:t>
            </a:r>
            <a:endParaRPr sz="100">
              <a:solidFill>
                <a:srgbClr val="F3F3F3"/>
              </a:solidFill>
            </a:endParaRPr>
          </a:p>
          <a:p>
            <a:pPr marL="742950" marR="0" lvl="1" indent="-2032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Noto Sans Symbols"/>
              <a:buChar char="▪"/>
            </a:pPr>
            <a:r>
              <a:rPr lang="en-US" sz="1300" b="0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P{C2 </a:t>
            </a:r>
            <a:r>
              <a:rPr lang="en-US" sz="1300" b="1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x</a:t>
            </a:r>
            <a:r>
              <a:rPr lang="en-US" sz="1300" b="0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}L(2→1)+ 0=</a:t>
            </a:r>
            <a:endParaRPr sz="100">
              <a:solidFill>
                <a:srgbClr val="F3F3F3"/>
              </a:solidFill>
            </a:endParaRPr>
          </a:p>
          <a:p>
            <a:pPr marL="742950" marR="0" lvl="1" indent="-2032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Noto Sans Symbols"/>
              <a:buChar char="▪"/>
            </a:pPr>
            <a:r>
              <a:rPr lang="en-US" sz="1300" b="1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P(2 | x}L(2→1)</a:t>
            </a:r>
            <a:endParaRPr sz="1300" b="1" i="1" u="none" strike="noStrike" cap="none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1300" b="1" i="1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1300" b="1" i="1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1300" b="1" i="1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159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Noto Sans Symbols"/>
              <a:buChar char="✔"/>
            </a:pPr>
            <a:r>
              <a:rPr lang="en-US" sz="1500">
                <a:solidFill>
                  <a:srgbClr val="F3F3F3"/>
                </a:solidFill>
              </a:rPr>
              <a:t>L</a:t>
            </a:r>
            <a:r>
              <a:rPr lang="en-US" sz="1500" b="0" i="0" u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 elección de la C2 nos da una pérdida esperada de </a:t>
            </a:r>
            <a:endParaRPr sz="300">
              <a:solidFill>
                <a:srgbClr val="F3F3F3"/>
              </a:solidFill>
            </a:endParaRPr>
          </a:p>
          <a:p>
            <a:pPr marL="742950" marR="0" lvl="1" indent="-2032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Noto Sans Symbols"/>
              <a:buChar char="▪"/>
            </a:pPr>
            <a:r>
              <a:rPr lang="en-US" sz="1300" b="0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P{C1 </a:t>
            </a:r>
            <a:r>
              <a:rPr lang="en-US" sz="1300" b="1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x</a:t>
            </a:r>
            <a:r>
              <a:rPr lang="en-US" sz="1300" b="0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}L(1→2)+P{C2</a:t>
            </a:r>
            <a:r>
              <a:rPr lang="en-US" sz="1300" b="1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x </a:t>
            </a:r>
            <a:r>
              <a:rPr lang="en-US" sz="1300" b="0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}L(2→2) =</a:t>
            </a:r>
            <a:r>
              <a:rPr lang="en-US" sz="13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">
              <a:solidFill>
                <a:srgbClr val="F3F3F3"/>
              </a:solidFill>
            </a:endParaRPr>
          </a:p>
          <a:p>
            <a:pPr marL="742950" marR="0" lvl="1" indent="-20320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Noto Sans Symbols"/>
              <a:buChar char="▪"/>
            </a:pPr>
            <a:r>
              <a:rPr lang="en-US" sz="1300" b="1" i="1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P(1| x}L(1→2)</a:t>
            </a:r>
            <a:endParaRPr sz="1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3"/>
          <p:cNvSpPr txBox="1"/>
          <p:nvPr/>
        </p:nvSpPr>
        <p:spPr>
          <a:xfrm>
            <a:off x="395287" y="908050"/>
            <a:ext cx="7772400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Construyendo un clasificador que minimice el riesgo total</a:t>
            </a:r>
            <a:endParaRPr/>
          </a:p>
        </p:txBody>
      </p:sp>
      <p:sp>
        <p:nvSpPr>
          <p:cNvPr id="351" name="Google Shape;351;p73"/>
          <p:cNvSpPr txBox="1"/>
          <p:nvPr/>
        </p:nvSpPr>
        <p:spPr>
          <a:xfrm>
            <a:off x="684212" y="1989137"/>
            <a:ext cx="7920037" cy="426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Ambos términos deben ser iguales, significa que la </a:t>
            </a:r>
            <a:r>
              <a:rPr lang="en-US" sz="2200"/>
              <a:t>fd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consiste en puntos </a:t>
            </a:r>
            <a:r>
              <a:rPr lang="en-US" sz="2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donde</a:t>
            </a:r>
            <a:endParaRPr sz="1200"/>
          </a:p>
          <a:p>
            <a:pPr marL="742950" marR="0" lvl="1" indent="-2730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P(1| x}L(1→2)=P(2 | x}L(2→1)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Mediante la regla de Bayes podemos describir:</a:t>
            </a:r>
            <a:endParaRPr sz="1200"/>
          </a:p>
          <a:p>
            <a:pPr marL="285750" marR="0" lvl="0" indent="-1333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expresión identifica los puntos </a:t>
            </a:r>
            <a:r>
              <a:rPr lang="en-US" sz="2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clase frontera, se necesita conocer </a:t>
            </a:r>
            <a:r>
              <a:rPr lang="en-US" sz="2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cómo clasificar 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puntos </a:t>
            </a:r>
            <a:r>
              <a:rPr lang="en-US" sz="2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fuera de la frontera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/>
          </a:p>
        </p:txBody>
      </p:sp>
      <p:pic>
        <p:nvPicPr>
          <p:cNvPr id="352" name="Google Shape;352;p73"/>
          <p:cNvPicPr preferRelativeResize="0"/>
          <p:nvPr/>
        </p:nvPicPr>
        <p:blipFill rotWithShape="1">
          <a:blip r:embed="rId3">
            <a:alphaModFix/>
          </a:blip>
          <a:srcRect l="9884" t="45060" r="15982" b="16637"/>
          <a:stretch/>
        </p:blipFill>
        <p:spPr>
          <a:xfrm>
            <a:off x="3184300" y="3568700"/>
            <a:ext cx="4061050" cy="11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4"/>
          <p:cNvSpPr txBox="1"/>
          <p:nvPr/>
        </p:nvSpPr>
        <p:spPr>
          <a:xfrm>
            <a:off x="395287" y="908050"/>
            <a:ext cx="7772400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Construyendo un clasificador que minimice el riesgo total</a:t>
            </a:r>
            <a:endParaRPr/>
          </a:p>
        </p:txBody>
      </p:sp>
      <p:pic>
        <p:nvPicPr>
          <p:cNvPr id="358" name="Google Shape;358;p74"/>
          <p:cNvPicPr preferRelativeResize="0"/>
          <p:nvPr/>
        </p:nvPicPr>
        <p:blipFill rotWithShape="1">
          <a:blip r:embed="rId3">
            <a:alphaModFix/>
          </a:blip>
          <a:srcRect l="3181" t="22021" r="4526" b="16325"/>
          <a:stretch/>
        </p:blipFill>
        <p:spPr>
          <a:xfrm>
            <a:off x="1843087" y="3141662"/>
            <a:ext cx="6027737" cy="28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74"/>
          <p:cNvSpPr txBox="1"/>
          <p:nvPr/>
        </p:nvSpPr>
        <p:spPr>
          <a:xfrm>
            <a:off x="684212" y="1989137"/>
            <a:ext cx="7920037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90000"/>
              </a:lnSpc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Algunas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pérdidas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inevitables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mínimo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área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sombreada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se llama el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Bayes</a:t>
            </a:r>
            <a:endParaRPr dirty="0"/>
          </a:p>
        </p:txBody>
      </p:sp>
      <p:sp>
        <p:nvSpPr>
          <p:cNvPr id="360" name="Google Shape;360;p74"/>
          <p:cNvSpPr txBox="1"/>
          <p:nvPr/>
        </p:nvSpPr>
        <p:spPr>
          <a:xfrm>
            <a:off x="1331912" y="6002337"/>
            <a:ext cx="2879725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Black"/>
              <a:buNone/>
            </a:pPr>
            <a:r>
              <a:rPr lang="en-US" sz="1400" b="0" i="1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Clases bien separadas</a:t>
            </a:r>
            <a:endParaRPr/>
          </a:p>
          <a:p>
            <a:pPr marL="285750" marR="0" lvl="0" indent="-285750" algn="ctr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42D"/>
              </a:buClr>
              <a:buSzPts val="1400"/>
              <a:buFont typeface="Arial Black"/>
              <a:buNone/>
            </a:pPr>
            <a:r>
              <a:rPr lang="en-US" sz="1400" b="0" i="1" u="none">
                <a:solidFill>
                  <a:srgbClr val="00642D"/>
                </a:solidFill>
                <a:latin typeface="Arial Black"/>
                <a:ea typeface="Arial Black"/>
                <a:cs typeface="Arial Black"/>
                <a:sym typeface="Arial Black"/>
              </a:rPr>
              <a:t>Riesgo de Bayes pequeño</a:t>
            </a:r>
            <a:endParaRPr/>
          </a:p>
        </p:txBody>
      </p:sp>
      <p:sp>
        <p:nvSpPr>
          <p:cNvPr id="361" name="Google Shape;361;p74"/>
          <p:cNvSpPr txBox="1"/>
          <p:nvPr/>
        </p:nvSpPr>
        <p:spPr>
          <a:xfrm>
            <a:off x="4724400" y="6088062"/>
            <a:ext cx="28797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Black"/>
              <a:buNone/>
            </a:pPr>
            <a:r>
              <a:rPr lang="en-US" sz="1400" b="0" i="1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Clases traslapadas</a:t>
            </a:r>
            <a:endParaRPr/>
          </a:p>
          <a:p>
            <a:pPr marL="285750" marR="0" lvl="0" indent="-285750" algn="ctr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642D"/>
              </a:buClr>
              <a:buSzPts val="1400"/>
              <a:buFont typeface="Arial Black"/>
              <a:buNone/>
            </a:pPr>
            <a:r>
              <a:rPr lang="en-US" sz="1400" b="0" i="1" u="none">
                <a:solidFill>
                  <a:srgbClr val="00642D"/>
                </a:solidFill>
                <a:latin typeface="Arial Black"/>
                <a:ea typeface="Arial Black"/>
                <a:cs typeface="Arial Black"/>
                <a:sym typeface="Arial Black"/>
              </a:rPr>
              <a:t>Riesgo de Bayes grande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5"/>
          <p:cNvSpPr txBox="1"/>
          <p:nvPr/>
        </p:nvSpPr>
        <p:spPr>
          <a:xfrm>
            <a:off x="395287" y="1468437"/>
            <a:ext cx="7772400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Construyendo un clasificador que minimice el riesgo total</a:t>
            </a:r>
            <a:endParaRPr/>
          </a:p>
        </p:txBody>
      </p:sp>
      <p:sp>
        <p:nvSpPr>
          <p:cNvPr id="367" name="Google Shape;367;p75"/>
          <p:cNvSpPr txBox="1"/>
          <p:nvPr/>
        </p:nvSpPr>
        <p:spPr>
          <a:xfrm>
            <a:off x="611187" y="2684462"/>
            <a:ext cx="7920037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Generalmente no conocemos </a:t>
            </a:r>
            <a:r>
              <a:rPr lang="en-US" sz="2400" b="1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Pr{x | k}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manera exacta (densidad de clase-condicional Pr(k)), y debemos determinar el clasificador conjunto de datos ejemplo.</a:t>
            </a:r>
            <a:endParaRPr/>
          </a:p>
          <a:p>
            <a:pPr marL="285750" marR="0" lvl="0" indent="-1333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dos estrategias para esto: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Modelos de probabilidad explícita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Determinación de la f</a:t>
            </a:r>
            <a:r>
              <a:rPr lang="en-US" sz="2400"/>
              <a:t>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directa.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6"/>
          <p:cNvSpPr txBox="1"/>
          <p:nvPr/>
        </p:nvSpPr>
        <p:spPr>
          <a:xfrm>
            <a:off x="395287" y="1112837"/>
            <a:ext cx="7772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Clasificador </a:t>
            </a:r>
            <a:r>
              <a:rPr lang="en-US" sz="2400" b="1" i="0" u="none">
                <a:solidFill>
                  <a:srgbClr val="E75C01"/>
                </a:solidFill>
                <a:latin typeface="Arial"/>
                <a:ea typeface="Arial"/>
                <a:cs typeface="Arial"/>
                <a:sym typeface="Arial"/>
              </a:rPr>
              <a:t>No Paramétrico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utilizando los vecinos más cercanos </a:t>
            </a:r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(k,l) </a:t>
            </a:r>
            <a:endParaRPr/>
          </a:p>
        </p:txBody>
      </p:sp>
      <p:sp>
        <p:nvSpPr>
          <p:cNvPr id="373" name="Google Shape;373;p76"/>
          <p:cNvSpPr txBox="1"/>
          <p:nvPr/>
        </p:nvSpPr>
        <p:spPr>
          <a:xfrm>
            <a:off x="1007162" y="2335212"/>
            <a:ext cx="7775700" cy="3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60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Encuentra los </a:t>
            </a:r>
            <a:r>
              <a:rPr lang="en-US" sz="2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puntos m</a:t>
            </a:r>
            <a:r>
              <a:rPr lang="en-US" sz="2000"/>
              <a:t>á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cercanos, al </a:t>
            </a:r>
            <a:r>
              <a:rPr lang="en-US" sz="2000"/>
              <a:t>caso o patrón 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clasificar,</a:t>
            </a:r>
            <a:endParaRPr sz="2000"/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285750" marR="0" lvl="0" indent="-260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 un vector de características x:</a:t>
            </a:r>
            <a:endParaRPr sz="1000"/>
          </a:p>
          <a:p>
            <a:pPr marL="742950" marR="0" lvl="1" indent="-2603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Determinar los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ejemplos de entrenamiento que est</a:t>
            </a:r>
            <a:r>
              <a:rPr lang="en-US" sz="2000"/>
              <a:t>á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más cercanos,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Np, …, Nk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000"/>
          </a:p>
          <a:p>
            <a:pPr marL="742950" marR="0" lvl="1" indent="-2603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Determinar la clase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tiene el mayor número de representantes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este conjunto;</a:t>
            </a:r>
            <a:endParaRPr sz="1000"/>
          </a:p>
          <a:p>
            <a:pPr marL="742950" marR="0" lvl="1" indent="-2603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n&gt;l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clasifica a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sino, no se clasifica</a:t>
            </a:r>
            <a:endParaRPr sz="1000"/>
          </a:p>
        </p:txBody>
      </p:sp>
      <p:sp>
        <p:nvSpPr>
          <p:cNvPr id="374" name="Google Shape;374;p76"/>
          <p:cNvSpPr txBox="1"/>
          <p:nvPr/>
        </p:nvSpPr>
        <p:spPr>
          <a:xfrm>
            <a:off x="3122825" y="5274150"/>
            <a:ext cx="5486700" cy="7029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34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</a:rPr>
              <a:t> Clasifica el caso (patrón) punto con la clase cuyo número de votos sea mayor o igual a </a:t>
            </a:r>
            <a:r>
              <a:rPr lang="en-US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7"/>
          <p:cNvSpPr txBox="1"/>
          <p:nvPr/>
        </p:nvSpPr>
        <p:spPr>
          <a:xfrm>
            <a:off x="395287" y="1123950"/>
            <a:ext cx="80645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b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Clasificador utilizando </a:t>
            </a:r>
            <a:r>
              <a:rPr lang="en-US" sz="2400" b="1" i="0" u="none">
                <a:solidFill>
                  <a:srgbClr val="E75C01"/>
                </a:solidFill>
                <a:latin typeface="Arial"/>
                <a:ea typeface="Arial"/>
                <a:cs typeface="Arial"/>
                <a:sym typeface="Arial"/>
              </a:rPr>
              <a:t>histograma de clase</a:t>
            </a:r>
            <a:endParaRPr/>
          </a:p>
        </p:txBody>
      </p:sp>
      <p:sp>
        <p:nvSpPr>
          <p:cNvPr id="380" name="Google Shape;380;p77"/>
          <p:cNvSpPr txBox="1"/>
          <p:nvPr/>
        </p:nvSpPr>
        <p:spPr>
          <a:xfrm>
            <a:off x="611187" y="2312987"/>
            <a:ext cx="7775575" cy="258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54000" algn="just">
              <a:lnSpc>
                <a:spcPct val="90000"/>
              </a:lnSpc>
              <a:buSzPts val="1900"/>
              <a:buFont typeface="Noto Sans Symbols"/>
              <a:buChar char="✔"/>
            </a:pPr>
            <a:r>
              <a:rPr lang="en-US" sz="1900" dirty="0" err="1"/>
              <a:t>Ej</a:t>
            </a:r>
            <a:r>
              <a:rPr lang="en-US" sz="1900" dirty="0"/>
              <a:t>. </a:t>
            </a:r>
            <a:r>
              <a:rPr lang="en-US" sz="1900" dirty="0" err="1"/>
              <a:t>Reconocimiento</a:t>
            </a:r>
            <a:r>
              <a:rPr lang="en-US" sz="1900" dirty="0"/>
              <a:t> de </a:t>
            </a:r>
            <a:r>
              <a:rPr lang="en-US" sz="1900" dirty="0" err="1"/>
              <a:t>objetos</a:t>
            </a:r>
            <a:r>
              <a:rPr lang="en-US" sz="1900" dirty="0"/>
              <a:t> </a:t>
            </a:r>
            <a:r>
              <a:rPr lang="en-US" sz="1900" dirty="0" err="1"/>
              <a:t>mediante</a:t>
            </a:r>
            <a:r>
              <a:rPr lang="en-US" sz="1900" dirty="0"/>
              <a:t> </a:t>
            </a:r>
            <a:r>
              <a:rPr lang="en-US" sz="1900" dirty="0" err="1"/>
              <a:t>visión</a:t>
            </a:r>
            <a:r>
              <a:rPr lang="en-US" sz="1900" dirty="0"/>
              <a:t> por </a:t>
            </a:r>
            <a:r>
              <a:rPr lang="en-US" sz="1900" dirty="0" err="1"/>
              <a:t>computadora</a:t>
            </a:r>
            <a:r>
              <a:rPr lang="en-US" sz="1900" dirty="0"/>
              <a:t> (</a:t>
            </a:r>
            <a:r>
              <a:rPr lang="en-US" sz="1900" dirty="0" err="1"/>
              <a:t>impagen</a:t>
            </a:r>
            <a:r>
              <a:rPr lang="en-US" sz="1900" dirty="0"/>
              <a:t> o video).</a:t>
            </a:r>
            <a:endParaRPr lang="es-MX" sz="1900" i="1" dirty="0">
              <a:latin typeface="Times New Roman"/>
              <a:cs typeface="Times New Roman"/>
            </a:endParaRPr>
          </a:p>
          <a:p>
            <a:pPr marL="285750" indent="-254000" algn="just">
              <a:lnSpc>
                <a:spcPct val="90000"/>
              </a:lnSpc>
              <a:buSzPts val="1900"/>
              <a:buFont typeface="Noto Sans Symbols"/>
              <a:buChar char="✔"/>
            </a:pPr>
            <a:r>
              <a:rPr lang="en-US" sz="1900" dirty="0"/>
              <a:t>Si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histograma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dividido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el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pixeles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obtendremos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representación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una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función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densidad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probabilidad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condicionada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900" b="0" i="1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85750" marR="0" lvl="0" indent="-2540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✔"/>
            </a:pP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representaciones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 FDP de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condicionada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900" b="1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p(x|1), p(x|2), etc.</a:t>
            </a:r>
            <a:endParaRPr sz="900" dirty="0"/>
          </a:p>
          <a:p>
            <a:pPr marL="285750" marR="0" lvl="0" indent="-2540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✔"/>
            </a:pP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estimación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buena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suficientes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sin embargo, el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histograma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incrementa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dimensión</a:t>
            </a:r>
            <a:endParaRPr sz="900" dirty="0" err="1"/>
          </a:p>
        </p:txBody>
      </p:sp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386" name="Google Shape;386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7" y="1412875"/>
            <a:ext cx="8485187" cy="371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0558ec0d_0_0"/>
          <p:cNvSpPr txBox="1">
            <a:spLocks noGrp="1"/>
          </p:cNvSpPr>
          <p:nvPr>
            <p:ph type="body" idx="1"/>
          </p:nvPr>
        </p:nvSpPr>
        <p:spPr>
          <a:xfrm>
            <a:off x="1792300" y="4800600"/>
            <a:ext cx="7278600" cy="19626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900" i="0" u="none" strike="noStrike" cap="none">
                <a:solidFill>
                  <a:schemeClr val="dk1"/>
                </a:solidFill>
              </a:rPr>
              <a:t>2.1 Introducción a la selección de características</a:t>
            </a:r>
            <a:endParaRPr sz="90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900" i="0" u="none" strike="noStrike" cap="none">
                <a:solidFill>
                  <a:schemeClr val="dk1"/>
                </a:solidFill>
              </a:rPr>
              <a:t>2.2 Pre-procesamiento</a:t>
            </a:r>
            <a:endParaRPr sz="90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</a:rPr>
              <a:t>2.3 Selección de características basada en la prueba de hipótesis estadística</a:t>
            </a:r>
            <a:endParaRPr sz="900" b="1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</a:rPr>
              <a:t>2.4 Medidas para la separación de clases</a:t>
            </a:r>
            <a:endParaRPr sz="900" b="1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</a:rPr>
              <a:t>2.5 Generación óptima de características</a:t>
            </a:r>
            <a:endParaRPr sz="900" b="1"/>
          </a:p>
        </p:txBody>
      </p:sp>
      <p:pic>
        <p:nvPicPr>
          <p:cNvPr id="105" name="Google Shape;105;g750558ec0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34700" cy="261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750558ec0d_0_0"/>
          <p:cNvSpPr txBox="1">
            <a:spLocks noGrp="1"/>
          </p:cNvSpPr>
          <p:nvPr>
            <p:ph type="title"/>
          </p:nvPr>
        </p:nvSpPr>
        <p:spPr>
          <a:xfrm>
            <a:off x="1828788" y="4233900"/>
            <a:ext cx="5486400" cy="56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Unidad II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0558ec0d_0_74"/>
          <p:cNvSpPr txBox="1">
            <a:spLocks noGrp="1"/>
          </p:cNvSpPr>
          <p:nvPr>
            <p:ph type="ctrTitle"/>
          </p:nvPr>
        </p:nvSpPr>
        <p:spPr>
          <a:xfrm>
            <a:off x="0" y="2492375"/>
            <a:ext cx="9144000" cy="19446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Tres esquemas distintos</a:t>
            </a:r>
            <a:b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diseños de soluciones a problemas 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0558ec0d_0_160"/>
          <p:cNvSpPr txBox="1">
            <a:spLocks noGrp="1"/>
          </p:cNvSpPr>
          <p:nvPr>
            <p:ph type="title"/>
          </p:nvPr>
        </p:nvSpPr>
        <p:spPr>
          <a:xfrm>
            <a:off x="179387" y="274637"/>
            <a:ext cx="8856600" cy="6825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Ej-</a:t>
            </a:r>
            <a:r>
              <a:rPr lang="en-US" sz="2400">
                <a:solidFill>
                  <a:schemeClr val="lt1"/>
                </a:solidFill>
              </a:rPr>
              <a:t>1</a:t>
            </a: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Interpretación de un tipo de alimento (frutas y verduras)</a:t>
            </a:r>
            <a:endParaRPr/>
          </a:p>
        </p:txBody>
      </p:sp>
      <p:sp>
        <p:nvSpPr>
          <p:cNvPr id="117" name="Google Shape;117;g750558ec0d_0_16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18" name="Google Shape;118;g750558ec0d_0_160"/>
          <p:cNvSpPr/>
          <p:nvPr/>
        </p:nvSpPr>
        <p:spPr>
          <a:xfrm>
            <a:off x="93662" y="1268412"/>
            <a:ext cx="8964488" cy="5087590"/>
          </a:xfrm>
          <a:custGeom>
            <a:avLst/>
            <a:gdLst/>
            <a:ahLst/>
            <a:cxnLst/>
            <a:rect l="l" t="t" r="r" b="b"/>
            <a:pathLst>
              <a:path w="8964488" h="5087590" extrusionOk="0">
                <a:moveTo>
                  <a:pt x="0" y="0"/>
                </a:moveTo>
                <a:lnTo>
                  <a:pt x="8116539" y="0"/>
                </a:lnTo>
                <a:lnTo>
                  <a:pt x="8964488" y="847949"/>
                </a:lnTo>
                <a:lnTo>
                  <a:pt x="8964488" y="5087590"/>
                </a:lnTo>
                <a:lnTo>
                  <a:pt x="8964488" y="5087590"/>
                </a:lnTo>
                <a:lnTo>
                  <a:pt x="847949" y="5087590"/>
                </a:lnTo>
                <a:lnTo>
                  <a:pt x="0" y="423964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g750558ec0d_0_160"/>
          <p:cNvGrpSpPr/>
          <p:nvPr/>
        </p:nvGrpSpPr>
        <p:grpSpPr>
          <a:xfrm>
            <a:off x="252412" y="1514475"/>
            <a:ext cx="8664574" cy="4535773"/>
            <a:chOff x="78" y="227"/>
            <a:chExt cx="5458" cy="2857"/>
          </a:xfrm>
        </p:grpSpPr>
        <p:sp>
          <p:nvSpPr>
            <p:cNvPr id="120" name="Google Shape;120;g750558ec0d_0_160"/>
            <p:cNvSpPr/>
            <p:nvPr/>
          </p:nvSpPr>
          <p:spPr>
            <a:xfrm>
              <a:off x="3852" y="2290"/>
              <a:ext cx="900" cy="300"/>
            </a:xfrm>
            <a:prstGeom prst="rect">
              <a:avLst/>
            </a:prstGeom>
            <a:gradFill>
              <a:gsLst>
                <a:gs pos="0">
                  <a:srgbClr val="7B86A0"/>
                </a:gs>
                <a:gs pos="80000">
                  <a:srgbClr val="A2B0D3"/>
                </a:gs>
                <a:gs pos="100000">
                  <a:srgbClr val="A2B1D5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Interpretation</a:t>
              </a:r>
              <a:endParaRPr/>
            </a:p>
          </p:txBody>
        </p:sp>
        <p:sp>
          <p:nvSpPr>
            <p:cNvPr id="121" name="Google Shape;121;g750558ec0d_0_160"/>
            <p:cNvSpPr txBox="1"/>
            <p:nvPr/>
          </p:nvSpPr>
          <p:spPr>
            <a:xfrm>
              <a:off x="4936" y="23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food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...</a:t>
              </a:r>
              <a:endParaRPr/>
            </a:p>
          </p:txBody>
        </p:sp>
        <p:cxnSp>
          <p:nvCxnSpPr>
            <p:cNvPr id="122" name="Google Shape;122;g750558ec0d_0_160"/>
            <p:cNvCxnSpPr/>
            <p:nvPr/>
          </p:nvCxnSpPr>
          <p:spPr>
            <a:xfrm rot="10800000">
              <a:off x="4888" y="2314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23" name="Google Shape;123;g750558ec0d_0_160"/>
            <p:cNvSpPr/>
            <p:nvPr/>
          </p:nvSpPr>
          <p:spPr>
            <a:xfrm>
              <a:off x="2796" y="744"/>
              <a:ext cx="600" cy="300"/>
            </a:xfrm>
            <a:prstGeom prst="rect">
              <a:avLst/>
            </a:prstGeom>
            <a:gradFill>
              <a:gsLst>
                <a:gs pos="0">
                  <a:srgbClr val="CAA30A"/>
                </a:gs>
                <a:gs pos="80000">
                  <a:srgbClr val="FFD70D"/>
                </a:gs>
                <a:gs pos="100000">
                  <a:srgbClr val="FFDB08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Pre-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processing</a:t>
              </a:r>
              <a:endParaRPr/>
            </a:p>
          </p:txBody>
        </p:sp>
        <p:sp>
          <p:nvSpPr>
            <p:cNvPr id="124" name="Google Shape;124;g750558ec0d_0_160"/>
            <p:cNvSpPr txBox="1"/>
            <p:nvPr/>
          </p:nvSpPr>
          <p:spPr>
            <a:xfrm>
              <a:off x="78" y="1206"/>
              <a:ext cx="1800" cy="1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750558ec0d_0_160"/>
            <p:cNvSpPr/>
            <p:nvPr/>
          </p:nvSpPr>
          <p:spPr>
            <a:xfrm>
              <a:off x="94" y="1020"/>
              <a:ext cx="600" cy="300"/>
            </a:xfrm>
            <a:prstGeom prst="rect">
              <a:avLst/>
            </a:prstGeom>
            <a:gradFill>
              <a:gsLst>
                <a:gs pos="0">
                  <a:srgbClr val="D15D11"/>
                </a:gs>
                <a:gs pos="80000">
                  <a:srgbClr val="FF7B18"/>
                </a:gs>
                <a:gs pos="100000">
                  <a:srgbClr val="FF7B13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Image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formation</a:t>
              </a:r>
              <a:endParaRPr/>
            </a:p>
          </p:txBody>
        </p:sp>
        <p:sp>
          <p:nvSpPr>
            <p:cNvPr id="126" name="Google Shape;126;g750558ec0d_0_160"/>
            <p:cNvSpPr/>
            <p:nvPr/>
          </p:nvSpPr>
          <p:spPr>
            <a:xfrm>
              <a:off x="3893" y="744"/>
              <a:ext cx="900" cy="300"/>
            </a:xfrm>
            <a:prstGeom prst="rect">
              <a:avLst/>
            </a:prstGeom>
            <a:gradFill>
              <a:gsLst>
                <a:gs pos="0">
                  <a:srgbClr val="941300"/>
                </a:gs>
                <a:gs pos="80000">
                  <a:srgbClr val="C31900"/>
                </a:gs>
                <a:gs pos="100000">
                  <a:srgbClr val="C81600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Segmentation</a:t>
              </a:r>
              <a:endParaRPr/>
            </a:p>
          </p:txBody>
        </p:sp>
        <p:cxnSp>
          <p:nvCxnSpPr>
            <p:cNvPr id="127" name="Google Shape;127;g750558ec0d_0_160"/>
            <p:cNvCxnSpPr/>
            <p:nvPr/>
          </p:nvCxnSpPr>
          <p:spPr>
            <a:xfrm>
              <a:off x="3465" y="931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28" name="Google Shape;128;g750558ec0d_0_160"/>
            <p:cNvSpPr txBox="1"/>
            <p:nvPr/>
          </p:nvSpPr>
          <p:spPr>
            <a:xfrm>
              <a:off x="4950" y="785"/>
              <a:ext cx="557" cy="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binary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image</a:t>
              </a:r>
              <a:endParaRPr/>
            </a:p>
          </p:txBody>
        </p:sp>
        <p:sp>
          <p:nvSpPr>
            <p:cNvPr id="129" name="Google Shape;129;g750558ec0d_0_160"/>
            <p:cNvSpPr txBox="1"/>
            <p:nvPr/>
          </p:nvSpPr>
          <p:spPr>
            <a:xfrm>
              <a:off x="300" y="2184"/>
              <a:ext cx="1200" cy="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750558ec0d_0_160"/>
            <p:cNvSpPr/>
            <p:nvPr/>
          </p:nvSpPr>
          <p:spPr>
            <a:xfrm>
              <a:off x="162" y="2196"/>
              <a:ext cx="1500" cy="300"/>
            </a:xfrm>
            <a:prstGeom prst="parallelogram">
              <a:avLst>
                <a:gd name="adj" fmla="val 5194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750558ec0d_0_160"/>
            <p:cNvSpPr/>
            <p:nvPr/>
          </p:nvSpPr>
          <p:spPr>
            <a:xfrm>
              <a:off x="894" y="1764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750558ec0d_0_160"/>
            <p:cNvSpPr/>
            <p:nvPr/>
          </p:nvSpPr>
          <p:spPr>
            <a:xfrm>
              <a:off x="330" y="1716"/>
              <a:ext cx="1233" cy="672"/>
            </a:xfrm>
            <a:custGeom>
              <a:avLst/>
              <a:gdLst/>
              <a:ahLst/>
              <a:cxnLst/>
              <a:rect l="l" t="t" r="r" b="b"/>
              <a:pathLst>
                <a:path w="1768" h="739" extrusionOk="0">
                  <a:moveTo>
                    <a:pt x="0" y="699"/>
                  </a:moveTo>
                  <a:cubicBezTo>
                    <a:pt x="0" y="428"/>
                    <a:pt x="0" y="276"/>
                    <a:pt x="0" y="5"/>
                  </a:cubicBezTo>
                  <a:lnTo>
                    <a:pt x="1768" y="0"/>
                  </a:lnTo>
                  <a:lnTo>
                    <a:pt x="1768" y="739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750558ec0d_0_160"/>
            <p:cNvSpPr txBox="1"/>
            <p:nvPr/>
          </p:nvSpPr>
          <p:spPr>
            <a:xfrm rot="10800000">
              <a:off x="1062" y="1592"/>
              <a:ext cx="0" cy="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g750558ec0d_0_16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8" y="1626"/>
              <a:ext cx="201" cy="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g750558ec0d_0_16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11" y="1608"/>
              <a:ext cx="187" cy="2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g750558ec0d_0_160"/>
            <p:cNvSpPr txBox="1"/>
            <p:nvPr/>
          </p:nvSpPr>
          <p:spPr>
            <a:xfrm>
              <a:off x="1045" y="142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camera</a:t>
              </a:r>
              <a:endParaRPr/>
            </a:p>
          </p:txBody>
        </p:sp>
        <p:sp>
          <p:nvSpPr>
            <p:cNvPr id="137" name="Google Shape;137;g750558ec0d_0_160"/>
            <p:cNvSpPr txBox="1"/>
            <p:nvPr/>
          </p:nvSpPr>
          <p:spPr>
            <a:xfrm>
              <a:off x="548" y="22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food </a:t>
              </a:r>
              <a:endParaRPr/>
            </a:p>
          </p:txBody>
        </p:sp>
        <p:grpSp>
          <p:nvGrpSpPr>
            <p:cNvPr id="138" name="Google Shape;138;g750558ec0d_0_160"/>
            <p:cNvGrpSpPr/>
            <p:nvPr/>
          </p:nvGrpSpPr>
          <p:grpSpPr>
            <a:xfrm>
              <a:off x="4842" y="1069"/>
              <a:ext cx="659" cy="483"/>
              <a:chOff x="4522" y="1269"/>
              <a:chExt cx="659" cy="483"/>
            </a:xfrm>
          </p:grpSpPr>
          <p:pic>
            <p:nvPicPr>
              <p:cNvPr id="139" name="Google Shape;139;g750558ec0d_0_16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542" y="1270"/>
                <a:ext cx="639" cy="4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0" name="Google Shape;140;g750558ec0d_0_160"/>
              <p:cNvSpPr txBox="1"/>
              <p:nvPr/>
            </p:nvSpPr>
            <p:spPr>
              <a:xfrm>
                <a:off x="4522" y="1269"/>
                <a:ext cx="3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Arial"/>
                  <a:buNone/>
                </a:pPr>
                <a:r>
                  <a:rPr lang="en-US" sz="800" b="1" i="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</p:grpSp>
        <p:cxnSp>
          <p:nvCxnSpPr>
            <p:cNvPr id="141" name="Google Shape;141;g750558ec0d_0_160"/>
            <p:cNvCxnSpPr/>
            <p:nvPr/>
          </p:nvCxnSpPr>
          <p:spPr>
            <a:xfrm rot="10800000" flipH="1">
              <a:off x="934" y="918"/>
              <a:ext cx="1800" cy="600"/>
            </a:xfrm>
            <a:prstGeom prst="bentConnector3">
              <a:avLst>
                <a:gd name="adj1" fmla="val -5448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42" name="Google Shape;142;g750558ec0d_0_160"/>
            <p:cNvCxnSpPr/>
            <p:nvPr/>
          </p:nvCxnSpPr>
          <p:spPr>
            <a:xfrm rot="10800000">
              <a:off x="1044" y="612"/>
              <a:ext cx="0" cy="3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3" name="Google Shape;143;g750558ec0d_0_160"/>
            <p:cNvSpPr txBox="1"/>
            <p:nvPr/>
          </p:nvSpPr>
          <p:spPr>
            <a:xfrm>
              <a:off x="150" y="1830"/>
              <a:ext cx="1363" cy="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750558ec0d_0_160"/>
            <p:cNvSpPr/>
            <p:nvPr/>
          </p:nvSpPr>
          <p:spPr>
            <a:xfrm>
              <a:off x="174" y="1566"/>
              <a:ext cx="1500" cy="300"/>
            </a:xfrm>
            <a:prstGeom prst="parallelogram">
              <a:avLst>
                <a:gd name="adj" fmla="val 5194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750558ec0d_0_160"/>
            <p:cNvSpPr txBox="1"/>
            <p:nvPr/>
          </p:nvSpPr>
          <p:spPr>
            <a:xfrm>
              <a:off x="558" y="1566"/>
              <a:ext cx="1200" cy="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6" name="Google Shape;146;g750558ec0d_0_16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58" y="2208"/>
              <a:ext cx="265" cy="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g750558ec0d_0_16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02" y="247"/>
              <a:ext cx="639" cy="482"/>
            </a:xfrm>
            <a:prstGeom prst="rect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148" name="Google Shape;148;g750558ec0d_0_160"/>
            <p:cNvSpPr txBox="1"/>
            <p:nvPr/>
          </p:nvSpPr>
          <p:spPr>
            <a:xfrm>
              <a:off x="666" y="227"/>
              <a:ext cx="30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pic>
          <p:nvPicPr>
            <p:cNvPr id="149" name="Google Shape;149;g750558ec0d_0_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434" y="249"/>
              <a:ext cx="639" cy="482"/>
            </a:xfrm>
            <a:prstGeom prst="rect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cxnSp>
          <p:nvCxnSpPr>
            <p:cNvPr id="150" name="Google Shape;150;g750558ec0d_0_160"/>
            <p:cNvCxnSpPr/>
            <p:nvPr/>
          </p:nvCxnSpPr>
          <p:spPr>
            <a:xfrm rot="10800000">
              <a:off x="1759" y="625"/>
              <a:ext cx="0" cy="3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1" name="Google Shape;151;g750558ec0d_0_160"/>
            <p:cNvSpPr txBox="1"/>
            <p:nvPr/>
          </p:nvSpPr>
          <p:spPr>
            <a:xfrm>
              <a:off x="1403" y="230"/>
              <a:ext cx="30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pic>
          <p:nvPicPr>
            <p:cNvPr id="152" name="Google Shape;152;g750558ec0d_0_16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162" y="247"/>
              <a:ext cx="639" cy="482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153" name="Google Shape;153;g750558ec0d_0_160"/>
            <p:cNvSpPr txBox="1"/>
            <p:nvPr/>
          </p:nvSpPr>
          <p:spPr>
            <a:xfrm>
              <a:off x="2156" y="240"/>
              <a:ext cx="30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154" name="Google Shape;154;g750558ec0d_0_160"/>
            <p:cNvCxnSpPr/>
            <p:nvPr/>
          </p:nvCxnSpPr>
          <p:spPr>
            <a:xfrm rot="10800000">
              <a:off x="2484" y="618"/>
              <a:ext cx="0" cy="3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5" name="Google Shape;155;g750558ec0d_0_160"/>
            <p:cNvSpPr/>
            <p:nvPr/>
          </p:nvSpPr>
          <p:spPr>
            <a:xfrm>
              <a:off x="3852" y="1570"/>
              <a:ext cx="900" cy="300"/>
            </a:xfrm>
            <a:prstGeom prst="rect">
              <a:avLst/>
            </a:prstGeom>
            <a:gradFill>
              <a:gsLst>
                <a:gs pos="0">
                  <a:srgbClr val="555A62"/>
                </a:gs>
                <a:gs pos="80000">
                  <a:srgbClr val="717680"/>
                </a:gs>
                <a:gs pos="100000">
                  <a:srgbClr val="707782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Measurement</a:t>
              </a:r>
              <a:endParaRPr/>
            </a:p>
          </p:txBody>
        </p:sp>
        <p:cxnSp>
          <p:nvCxnSpPr>
            <p:cNvPr id="156" name="Google Shape;156;g750558ec0d_0_160"/>
            <p:cNvCxnSpPr/>
            <p:nvPr/>
          </p:nvCxnSpPr>
          <p:spPr>
            <a:xfrm>
              <a:off x="4291" y="1118"/>
              <a:ext cx="0" cy="6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57" name="Google Shape;157;g750558ec0d_0_160"/>
            <p:cNvCxnSpPr/>
            <p:nvPr/>
          </p:nvCxnSpPr>
          <p:spPr>
            <a:xfrm>
              <a:off x="3465" y="931"/>
              <a:ext cx="300" cy="900"/>
            </a:xfrm>
            <a:prstGeom prst="bentConnector3">
              <a:avLst>
                <a:gd name="adj1" fmla="val -915709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58" name="Google Shape;158;g750558ec0d_0_160"/>
            <p:cNvCxnSpPr/>
            <p:nvPr/>
          </p:nvCxnSpPr>
          <p:spPr>
            <a:xfrm>
              <a:off x="4292" y="1944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59" name="Google Shape;159;g750558ec0d_0_160"/>
            <p:cNvCxnSpPr/>
            <p:nvPr/>
          </p:nvCxnSpPr>
          <p:spPr>
            <a:xfrm rot="10800000">
              <a:off x="4592" y="1010"/>
              <a:ext cx="0" cy="6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60" name="Google Shape;160;g750558ec0d_0_160"/>
            <p:cNvGrpSpPr/>
            <p:nvPr/>
          </p:nvGrpSpPr>
          <p:grpSpPr>
            <a:xfrm>
              <a:off x="2174" y="1720"/>
              <a:ext cx="1267" cy="900"/>
              <a:chOff x="2174" y="1936"/>
              <a:chExt cx="1267" cy="900"/>
            </a:xfrm>
          </p:grpSpPr>
          <p:sp>
            <p:nvSpPr>
              <p:cNvPr id="161" name="Google Shape;161;g750558ec0d_0_160"/>
              <p:cNvSpPr txBox="1"/>
              <p:nvPr/>
            </p:nvSpPr>
            <p:spPr>
              <a:xfrm>
                <a:off x="2241" y="1936"/>
                <a:ext cx="1200" cy="900"/>
              </a:xfrm>
              <a:prstGeom prst="rect">
                <a:avLst/>
              </a:prstGeom>
              <a:gradFill>
                <a:gsLst>
                  <a:gs pos="0">
                    <a:srgbClr val="305DAF"/>
                  </a:gs>
                  <a:gs pos="48000">
                    <a:srgbClr val="799BDA"/>
                  </a:gs>
                  <a:gs pos="100000">
                    <a:srgbClr val="ACC1E8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g750558ec0d_0_160"/>
              <p:cNvSpPr txBox="1"/>
              <p:nvPr/>
            </p:nvSpPr>
            <p:spPr>
              <a:xfrm>
                <a:off x="2174" y="1965"/>
                <a:ext cx="12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 Area	17.5 cm</a:t>
                </a:r>
                <a:r>
                  <a:rPr lang="en-US" sz="1200" b="0" i="1" u="none" baseline="30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	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 Perimeter	15.1 cm	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 Red	0.80      	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 Green	0.65	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 Blue	0.31	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:		</a:t>
                </a:r>
                <a:endParaRPr/>
              </a:p>
            </p:txBody>
          </p:sp>
        </p:grpSp>
        <p:cxnSp>
          <p:nvCxnSpPr>
            <p:cNvPr id="163" name="Google Shape;163;g750558ec0d_0_160"/>
            <p:cNvCxnSpPr/>
            <p:nvPr/>
          </p:nvCxnSpPr>
          <p:spPr>
            <a:xfrm rot="10800000">
              <a:off x="3866" y="1640"/>
              <a:ext cx="0" cy="9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0558ec0d_0_78"/>
          <p:cNvSpPr/>
          <p:nvPr/>
        </p:nvSpPr>
        <p:spPr>
          <a:xfrm>
            <a:off x="107950" y="1268412"/>
            <a:ext cx="8893175" cy="4981575"/>
          </a:xfrm>
          <a:custGeom>
            <a:avLst/>
            <a:gdLst/>
            <a:ahLst/>
            <a:cxnLst/>
            <a:rect l="l" t="t" r="r" b="b"/>
            <a:pathLst>
              <a:path w="8893175" h="4981575" extrusionOk="0">
                <a:moveTo>
                  <a:pt x="830279" y="0"/>
                </a:moveTo>
                <a:lnTo>
                  <a:pt x="8062896" y="0"/>
                </a:lnTo>
                <a:cubicBezTo>
                  <a:pt x="8521446" y="0"/>
                  <a:pt x="8893175" y="371729"/>
                  <a:pt x="8893175" y="830279"/>
                </a:cubicBezTo>
                <a:lnTo>
                  <a:pt x="8893175" y="4981575"/>
                </a:lnTo>
                <a:lnTo>
                  <a:pt x="8893175" y="4981575"/>
                </a:lnTo>
                <a:lnTo>
                  <a:pt x="0" y="4981575"/>
                </a:lnTo>
                <a:lnTo>
                  <a:pt x="0" y="4981575"/>
                </a:lnTo>
                <a:lnTo>
                  <a:pt x="0" y="830279"/>
                </a:lnTo>
                <a:cubicBezTo>
                  <a:pt x="0" y="371729"/>
                  <a:pt x="371729" y="0"/>
                  <a:pt x="830279" y="0"/>
                </a:cubicBezTo>
                <a:close/>
              </a:path>
            </a:pathLst>
          </a:custGeom>
          <a:solidFill>
            <a:srgbClr val="9A57CD"/>
          </a:solidFill>
          <a:ln w="25400" cap="flat" cmpd="sng">
            <a:solidFill>
              <a:srgbClr val="BB61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50558ec0d_0_78"/>
          <p:cNvSpPr txBox="1">
            <a:spLocks noGrp="1"/>
          </p:cNvSpPr>
          <p:nvPr>
            <p:ph type="title"/>
          </p:nvPr>
        </p:nvSpPr>
        <p:spPr>
          <a:xfrm>
            <a:off x="250825" y="274637"/>
            <a:ext cx="8648700" cy="73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Ej-</a:t>
            </a:r>
            <a:r>
              <a:rPr lang="en-US" sz="2800">
                <a:solidFill>
                  <a:schemeClr val="lt1"/>
                </a:solidFill>
              </a:rPr>
              <a:t>2</a:t>
            </a:r>
            <a:r>
              <a:rPr lang="en-US" sz="2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Detección de tipo de “chip”</a:t>
            </a:r>
            <a:endParaRPr/>
          </a:p>
        </p:txBody>
      </p:sp>
      <p:sp>
        <p:nvSpPr>
          <p:cNvPr id="170" name="Google Shape;170;g750558ec0d_0_7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grpSp>
        <p:nvGrpSpPr>
          <p:cNvPr id="171" name="Google Shape;171;g750558ec0d_0_78"/>
          <p:cNvGrpSpPr/>
          <p:nvPr/>
        </p:nvGrpSpPr>
        <p:grpSpPr>
          <a:xfrm>
            <a:off x="250825" y="1374775"/>
            <a:ext cx="8863013" cy="4724400"/>
            <a:chOff x="78" y="144"/>
            <a:chExt cx="5583" cy="2976"/>
          </a:xfrm>
        </p:grpSpPr>
        <p:grpSp>
          <p:nvGrpSpPr>
            <p:cNvPr id="172" name="Google Shape;172;g750558ec0d_0_78"/>
            <p:cNvGrpSpPr/>
            <p:nvPr/>
          </p:nvGrpSpPr>
          <p:grpSpPr>
            <a:xfrm>
              <a:off x="78" y="144"/>
              <a:ext cx="5583" cy="2976"/>
              <a:chOff x="78" y="144"/>
              <a:chExt cx="5583" cy="2976"/>
            </a:xfrm>
          </p:grpSpPr>
          <p:sp>
            <p:nvSpPr>
              <p:cNvPr id="173" name="Google Shape;173;g750558ec0d_0_78"/>
              <p:cNvSpPr txBox="1"/>
              <p:nvPr/>
            </p:nvSpPr>
            <p:spPr>
              <a:xfrm>
                <a:off x="3300" y="2706"/>
                <a:ext cx="900" cy="300"/>
              </a:xfrm>
              <a:prstGeom prst="rect">
                <a:avLst/>
              </a:prstGeom>
              <a:gradFill>
                <a:gsLst>
                  <a:gs pos="0">
                    <a:srgbClr val="FFAE7F"/>
                  </a:gs>
                  <a:gs pos="35000">
                    <a:srgbClr val="FFC4A5"/>
                  </a:gs>
                  <a:gs pos="100000">
                    <a:srgbClr val="FFE6D9"/>
                  </a:gs>
                </a:gsLst>
                <a:lin ang="16200038" scaled="0"/>
              </a:gradFill>
              <a:ln w="9525" cap="flat" cmpd="sng">
                <a:solidFill>
                  <a:srgbClr val="FD823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3500" dist="20000" dir="540000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Classification</a:t>
                </a:r>
                <a:endParaRPr/>
              </a:p>
            </p:txBody>
          </p:sp>
          <p:sp>
            <p:nvSpPr>
              <p:cNvPr id="174" name="Google Shape;174;g750558ec0d_0_78"/>
              <p:cNvSpPr txBox="1"/>
              <p:nvPr/>
            </p:nvSpPr>
            <p:spPr>
              <a:xfrm>
                <a:off x="4384" y="282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“class A”</a:t>
                </a:r>
                <a:endParaRPr/>
              </a:p>
            </p:txBody>
          </p:sp>
          <p:cxnSp>
            <p:nvCxnSpPr>
              <p:cNvPr id="175" name="Google Shape;175;g750558ec0d_0_78"/>
              <p:cNvCxnSpPr/>
              <p:nvPr/>
            </p:nvCxnSpPr>
            <p:spPr>
              <a:xfrm rot="10800000">
                <a:off x="4336" y="2752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176" name="Google Shape;176;g750558ec0d_0_78"/>
              <p:cNvCxnSpPr/>
              <p:nvPr/>
            </p:nvCxnSpPr>
            <p:spPr>
              <a:xfrm>
                <a:off x="5160" y="1440"/>
                <a:ext cx="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g750558ec0d_0_78"/>
              <p:cNvCxnSpPr/>
              <p:nvPr/>
            </p:nvCxnSpPr>
            <p:spPr>
              <a:xfrm rot="10800000">
                <a:off x="4014" y="630"/>
                <a:ext cx="0" cy="3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g750558ec0d_0_78"/>
              <p:cNvSpPr/>
              <p:nvPr/>
            </p:nvSpPr>
            <p:spPr>
              <a:xfrm>
                <a:off x="2820" y="744"/>
                <a:ext cx="600" cy="300"/>
              </a:xfrm>
              <a:prstGeom prst="rect">
                <a:avLst/>
              </a:prstGeom>
              <a:gradFill>
                <a:gsLst>
                  <a:gs pos="0">
                    <a:srgbClr val="555A62"/>
                  </a:gs>
                  <a:gs pos="80000">
                    <a:srgbClr val="717680"/>
                  </a:gs>
                  <a:gs pos="100000">
                    <a:srgbClr val="707782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Pre-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processing</a:t>
                </a:r>
                <a:endParaRPr/>
              </a:p>
            </p:txBody>
          </p:sp>
          <p:sp>
            <p:nvSpPr>
              <p:cNvPr id="179" name="Google Shape;179;g750558ec0d_0_78"/>
              <p:cNvSpPr txBox="1"/>
              <p:nvPr/>
            </p:nvSpPr>
            <p:spPr>
              <a:xfrm>
                <a:off x="78" y="1206"/>
                <a:ext cx="1800" cy="1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750558ec0d_0_78"/>
              <p:cNvSpPr/>
              <p:nvPr/>
            </p:nvSpPr>
            <p:spPr>
              <a:xfrm>
                <a:off x="242" y="1036"/>
                <a:ext cx="600" cy="3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80000">
                    <a:schemeClr val="dk1"/>
                  </a:gs>
                  <a:gs pos="100000">
                    <a:schemeClr val="dk1"/>
                  </a:gs>
                </a:gsLst>
                <a:lin ang="16200038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Image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acquisition</a:t>
                </a:r>
                <a:endParaRPr/>
              </a:p>
            </p:txBody>
          </p:sp>
          <p:grpSp>
            <p:nvGrpSpPr>
              <p:cNvPr id="181" name="Google Shape;181;g750558ec0d_0_78"/>
              <p:cNvGrpSpPr/>
              <p:nvPr/>
            </p:nvGrpSpPr>
            <p:grpSpPr>
              <a:xfrm>
                <a:off x="3771" y="295"/>
                <a:ext cx="452" cy="446"/>
                <a:chOff x="293" y="3379"/>
                <a:chExt cx="452" cy="446"/>
              </a:xfrm>
            </p:grpSpPr>
            <p:pic>
              <p:nvPicPr>
                <p:cNvPr id="182" name="Google Shape;182;g750558ec0d_0_78" descr="Sin título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33" y="3420"/>
                  <a:ext cx="412" cy="40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pic>
            <p:sp>
              <p:nvSpPr>
                <p:cNvPr id="183" name="Google Shape;183;g750558ec0d_0_78"/>
                <p:cNvSpPr txBox="1"/>
                <p:nvPr/>
              </p:nvSpPr>
              <p:spPr>
                <a:xfrm>
                  <a:off x="293" y="3379"/>
                  <a:ext cx="0" cy="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US" sz="800" b="1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/>
                </a:p>
              </p:txBody>
            </p:sp>
          </p:grpSp>
          <p:grpSp>
            <p:nvGrpSpPr>
              <p:cNvPr id="184" name="Google Shape;184;g750558ec0d_0_78"/>
              <p:cNvGrpSpPr/>
              <p:nvPr/>
            </p:nvGrpSpPr>
            <p:grpSpPr>
              <a:xfrm>
                <a:off x="2052" y="1107"/>
                <a:ext cx="580" cy="557"/>
                <a:chOff x="104" y="3441"/>
                <a:chExt cx="580" cy="557"/>
              </a:xfrm>
            </p:grpSpPr>
            <p:pic>
              <p:nvPicPr>
                <p:cNvPr id="185" name="Google Shape;185;g750558ec0d_0_78" descr="Sin título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72" y="3478"/>
                  <a:ext cx="412" cy="4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pic>
            <p:pic>
              <p:nvPicPr>
                <p:cNvPr id="186" name="Google Shape;186;g750558ec0d_0_78" descr="Sin título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11" y="3536"/>
                  <a:ext cx="412" cy="4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pic>
            <p:pic>
              <p:nvPicPr>
                <p:cNvPr id="187" name="Google Shape;187;g750558ec0d_0_78" descr="Sin título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51" y="3593"/>
                  <a:ext cx="412" cy="40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pic>
            <p:sp>
              <p:nvSpPr>
                <p:cNvPr id="188" name="Google Shape;188;g750558ec0d_0_78"/>
                <p:cNvSpPr txBox="1"/>
                <p:nvPr/>
              </p:nvSpPr>
              <p:spPr>
                <a:xfrm>
                  <a:off x="104" y="3560"/>
                  <a:ext cx="300" cy="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US" sz="800" b="1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  <a:endParaRPr/>
                </a:p>
              </p:txBody>
            </p:sp>
            <p:sp>
              <p:nvSpPr>
                <p:cNvPr id="189" name="Google Shape;189;g750558ec0d_0_78"/>
                <p:cNvSpPr txBox="1"/>
                <p:nvPr/>
              </p:nvSpPr>
              <p:spPr>
                <a:xfrm>
                  <a:off x="160" y="3495"/>
                  <a:ext cx="300" cy="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US" sz="800" b="1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/>
                </a:p>
              </p:txBody>
            </p:sp>
            <p:sp>
              <p:nvSpPr>
                <p:cNvPr id="190" name="Google Shape;190;g750558ec0d_0_78"/>
                <p:cNvSpPr txBox="1"/>
                <p:nvPr/>
              </p:nvSpPr>
              <p:spPr>
                <a:xfrm>
                  <a:off x="231" y="3441"/>
                  <a:ext cx="300" cy="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US" sz="800" b="1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</p:grpSp>
          <p:sp>
            <p:nvSpPr>
              <p:cNvPr id="191" name="Google Shape;191;g750558ec0d_0_78"/>
              <p:cNvSpPr txBox="1"/>
              <p:nvPr/>
            </p:nvSpPr>
            <p:spPr>
              <a:xfrm>
                <a:off x="4761" y="744"/>
                <a:ext cx="900" cy="300"/>
              </a:xfrm>
              <a:prstGeom prst="rect">
                <a:avLst/>
              </a:prstGeom>
              <a:gradFill>
                <a:gsLst>
                  <a:gs pos="0">
                    <a:srgbClr val="A6C5FF"/>
                  </a:gs>
                  <a:gs pos="35000">
                    <a:srgbClr val="C1D5FF"/>
                  </a:gs>
                  <a:gs pos="100000">
                    <a:srgbClr val="E5EEFF"/>
                  </a:gs>
                </a:gsLst>
                <a:lin ang="16200038" scaled="0"/>
              </a:gradFill>
              <a:ln w="9525" cap="flat" cmpd="sng">
                <a:solidFill>
                  <a:srgbClr val="7094D7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3500" dist="20000" dir="540000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Segmentation</a:t>
                </a:r>
                <a:endParaRPr/>
              </a:p>
            </p:txBody>
          </p:sp>
          <p:cxnSp>
            <p:nvCxnSpPr>
              <p:cNvPr id="192" name="Google Shape;192;g750558ec0d_0_78"/>
              <p:cNvCxnSpPr/>
              <p:nvPr/>
            </p:nvCxnSpPr>
            <p:spPr>
              <a:xfrm>
                <a:off x="3489" y="931"/>
                <a:ext cx="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grpSp>
            <p:nvGrpSpPr>
              <p:cNvPr id="193" name="Google Shape;193;g750558ec0d_0_78"/>
              <p:cNvGrpSpPr/>
              <p:nvPr/>
            </p:nvGrpSpPr>
            <p:grpSpPr>
              <a:xfrm>
                <a:off x="2034" y="144"/>
                <a:ext cx="594" cy="572"/>
                <a:chOff x="2534" y="-30"/>
                <a:chExt cx="594" cy="572"/>
              </a:xfrm>
            </p:grpSpPr>
            <p:pic>
              <p:nvPicPr>
                <p:cNvPr id="194" name="Google Shape;194;g750558ec0d_0_7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2707" y="15"/>
                  <a:ext cx="421" cy="41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pic>
            <p:pic>
              <p:nvPicPr>
                <p:cNvPr id="195" name="Google Shape;195;g750558ec0d_0_7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2651" y="69"/>
                  <a:ext cx="422" cy="411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pic>
            <p:pic>
              <p:nvPicPr>
                <p:cNvPr id="196" name="Google Shape;196;g750558ec0d_0_7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2586" y="131"/>
                  <a:ext cx="422" cy="411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pic>
            <p:grpSp>
              <p:nvGrpSpPr>
                <p:cNvPr id="197" name="Google Shape;197;g750558ec0d_0_78"/>
                <p:cNvGrpSpPr/>
                <p:nvPr/>
              </p:nvGrpSpPr>
              <p:grpSpPr>
                <a:xfrm>
                  <a:off x="2534" y="-30"/>
                  <a:ext cx="427" cy="119"/>
                  <a:chOff x="200" y="3537"/>
                  <a:chExt cx="427" cy="119"/>
                </a:xfrm>
              </p:grpSpPr>
              <p:sp>
                <p:nvSpPr>
                  <p:cNvPr id="198" name="Google Shape;198;g750558ec0d_0_78"/>
                  <p:cNvSpPr txBox="1"/>
                  <p:nvPr/>
                </p:nvSpPr>
                <p:spPr>
                  <a:xfrm>
                    <a:off x="200" y="3656"/>
                    <a:ext cx="300" cy="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800"/>
                      <a:buFont typeface="Arial"/>
                      <a:buNone/>
                    </a:pPr>
                    <a:r>
                      <a:rPr lang="en-US" sz="800" b="1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</a:t>
                    </a:r>
                    <a:endParaRPr/>
                  </a:p>
                </p:txBody>
              </p:sp>
              <p:sp>
                <p:nvSpPr>
                  <p:cNvPr id="199" name="Google Shape;199;g750558ec0d_0_78"/>
                  <p:cNvSpPr txBox="1"/>
                  <p:nvPr/>
                </p:nvSpPr>
                <p:spPr>
                  <a:xfrm>
                    <a:off x="256" y="3591"/>
                    <a:ext cx="300" cy="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800"/>
                      <a:buFont typeface="Arial"/>
                      <a:buNone/>
                    </a:pPr>
                    <a:r>
                      <a:rPr lang="en-US" sz="800" b="1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G</a:t>
                    </a:r>
                    <a:endParaRPr/>
                  </a:p>
                </p:txBody>
              </p:sp>
              <p:sp>
                <p:nvSpPr>
                  <p:cNvPr id="200" name="Google Shape;200;g750558ec0d_0_78"/>
                  <p:cNvSpPr txBox="1"/>
                  <p:nvPr/>
                </p:nvSpPr>
                <p:spPr>
                  <a:xfrm>
                    <a:off x="327" y="3537"/>
                    <a:ext cx="300" cy="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800"/>
                      <a:buFont typeface="Arial"/>
                      <a:buNone/>
                    </a:pPr>
                    <a:r>
                      <a:rPr lang="en-US" sz="800" b="1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</p:grpSp>
          </p:grpSp>
          <p:sp>
            <p:nvSpPr>
              <p:cNvPr id="201" name="Google Shape;201;g750558ec0d_0_78"/>
              <p:cNvSpPr txBox="1"/>
              <p:nvPr/>
            </p:nvSpPr>
            <p:spPr>
              <a:xfrm>
                <a:off x="3152" y="1244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color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images</a:t>
                </a:r>
                <a:endParaRPr/>
              </a:p>
            </p:txBody>
          </p:sp>
          <p:sp>
            <p:nvSpPr>
              <p:cNvPr id="202" name="Google Shape;202;g750558ec0d_0_78"/>
              <p:cNvSpPr txBox="1"/>
              <p:nvPr/>
            </p:nvSpPr>
            <p:spPr>
              <a:xfrm>
                <a:off x="3454" y="782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gray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image</a:t>
                </a:r>
                <a:endParaRPr/>
              </a:p>
            </p:txBody>
          </p:sp>
          <p:sp>
            <p:nvSpPr>
              <p:cNvPr id="203" name="Google Shape;203;g750558ec0d_0_78"/>
              <p:cNvSpPr txBox="1"/>
              <p:nvPr/>
            </p:nvSpPr>
            <p:spPr>
              <a:xfrm>
                <a:off x="5132" y="1298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binary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image</a:t>
                </a:r>
                <a:endParaRPr/>
              </a:p>
            </p:txBody>
          </p:sp>
          <p:sp>
            <p:nvSpPr>
              <p:cNvPr id="204" name="Google Shape;204;g750558ec0d_0_78"/>
              <p:cNvSpPr txBox="1"/>
              <p:nvPr/>
            </p:nvSpPr>
            <p:spPr>
              <a:xfrm>
                <a:off x="300" y="2184"/>
                <a:ext cx="1200" cy="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g750558ec0d_0_78"/>
              <p:cNvSpPr/>
              <p:nvPr/>
            </p:nvSpPr>
            <p:spPr>
              <a:xfrm>
                <a:off x="162" y="2196"/>
                <a:ext cx="1500" cy="300"/>
              </a:xfrm>
              <a:prstGeom prst="parallelogram">
                <a:avLst>
                  <a:gd name="adj" fmla="val 5194"/>
                </a:avLst>
              </a:prstGeom>
              <a:solidFill>
                <a:schemeClr val="lt1"/>
              </a:solidFill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750558ec0d_0_78"/>
              <p:cNvSpPr/>
              <p:nvPr/>
            </p:nvSpPr>
            <p:spPr>
              <a:xfrm>
                <a:off x="894" y="1764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750558ec0d_0_78"/>
              <p:cNvSpPr/>
              <p:nvPr/>
            </p:nvSpPr>
            <p:spPr>
              <a:xfrm>
                <a:off x="330" y="1716"/>
                <a:ext cx="1233" cy="672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739" extrusionOk="0">
                    <a:moveTo>
                      <a:pt x="0" y="699"/>
                    </a:moveTo>
                    <a:cubicBezTo>
                      <a:pt x="0" y="428"/>
                      <a:pt x="0" y="276"/>
                      <a:pt x="0" y="5"/>
                    </a:cubicBezTo>
                    <a:lnTo>
                      <a:pt x="1768" y="0"/>
                    </a:lnTo>
                    <a:lnTo>
                      <a:pt x="1768" y="739"/>
                    </a:lnTo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750558ec0d_0_78"/>
              <p:cNvSpPr txBox="1"/>
              <p:nvPr/>
            </p:nvSpPr>
            <p:spPr>
              <a:xfrm rot="10800000">
                <a:off x="1062" y="1592"/>
                <a:ext cx="0" cy="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750558ec0d_0_78"/>
              <p:cNvSpPr txBox="1"/>
              <p:nvPr/>
            </p:nvSpPr>
            <p:spPr>
              <a:xfrm>
                <a:off x="1045" y="1424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camera</a:t>
                </a:r>
                <a:endParaRPr/>
              </a:p>
            </p:txBody>
          </p:sp>
          <p:sp>
            <p:nvSpPr>
              <p:cNvPr id="210" name="Google Shape;210;g750558ec0d_0_78"/>
              <p:cNvSpPr txBox="1"/>
              <p:nvPr/>
            </p:nvSpPr>
            <p:spPr>
              <a:xfrm>
                <a:off x="594" y="2208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0" i="1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chip</a:t>
                </a:r>
                <a:endParaRPr/>
              </a:p>
            </p:txBody>
          </p:sp>
          <p:pic>
            <p:nvPicPr>
              <p:cNvPr id="211" name="Google Shape;211;g750558ec0d_0_7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833" y="2261"/>
                <a:ext cx="286" cy="13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2" name="Google Shape;212;g750558ec0d_0_78"/>
              <p:cNvGrpSpPr/>
              <p:nvPr/>
            </p:nvGrpSpPr>
            <p:grpSpPr>
              <a:xfrm>
                <a:off x="4626" y="1221"/>
                <a:ext cx="351" cy="335"/>
                <a:chOff x="3314" y="3311"/>
                <a:chExt cx="351" cy="335"/>
              </a:xfrm>
            </p:grpSpPr>
            <p:sp>
              <p:nvSpPr>
                <p:cNvPr id="213" name="Google Shape;213;g750558ec0d_0_78"/>
                <p:cNvSpPr txBox="1"/>
                <p:nvPr/>
              </p:nvSpPr>
              <p:spPr>
                <a:xfrm>
                  <a:off x="3352" y="3336"/>
                  <a:ext cx="300" cy="300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g750558ec0d_0_78"/>
                <p:cNvSpPr/>
                <p:nvPr/>
              </p:nvSpPr>
              <p:spPr>
                <a:xfrm>
                  <a:off x="3365" y="3346"/>
                  <a:ext cx="300" cy="3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g750558ec0d_0_78"/>
                <p:cNvSpPr txBox="1"/>
                <p:nvPr/>
              </p:nvSpPr>
              <p:spPr>
                <a:xfrm>
                  <a:off x="3314" y="3311"/>
                  <a:ext cx="300" cy="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800"/>
                    <a:buFont typeface="Arial"/>
                    <a:buNone/>
                  </a:pPr>
                  <a:r>
                    <a:rPr lang="en-US" sz="800" b="1" i="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endParaRPr/>
                </a:p>
              </p:txBody>
            </p:sp>
          </p:grpSp>
          <p:sp>
            <p:nvSpPr>
              <p:cNvPr id="216" name="Google Shape;216;g750558ec0d_0_78"/>
              <p:cNvSpPr txBox="1"/>
              <p:nvPr/>
            </p:nvSpPr>
            <p:spPr>
              <a:xfrm>
                <a:off x="2025" y="2016"/>
                <a:ext cx="600" cy="300"/>
              </a:xfrm>
              <a:prstGeom prst="rect">
                <a:avLst/>
              </a:prstGeom>
              <a:gradFill>
                <a:gsLst>
                  <a:gs pos="0">
                    <a:srgbClr val="FE9F9B"/>
                  </a:gs>
                  <a:gs pos="35000">
                    <a:srgbClr val="FDBDBA"/>
                  </a:gs>
                  <a:gs pos="100000">
                    <a:srgbClr val="FFE5E4"/>
                  </a:gs>
                </a:gsLst>
                <a:lin ang="16200038" scaled="0"/>
              </a:gradFill>
              <a:ln w="9525" cap="flat" cmpd="sng">
                <a:solidFill>
                  <a:srgbClr val="B3281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3500" dist="20000" dir="540000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Red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features</a:t>
                </a:r>
                <a:endParaRPr/>
              </a:p>
            </p:txBody>
          </p:sp>
          <p:sp>
            <p:nvSpPr>
              <p:cNvPr id="217" name="Google Shape;217;g750558ec0d_0_78"/>
              <p:cNvSpPr txBox="1"/>
              <p:nvPr/>
            </p:nvSpPr>
            <p:spPr>
              <a:xfrm>
                <a:off x="2622" y="2016"/>
                <a:ext cx="600" cy="300"/>
              </a:xfrm>
              <a:prstGeom prst="rect">
                <a:avLst/>
              </a:prstGeom>
              <a:gradFill>
                <a:gsLst>
                  <a:gs pos="0">
                    <a:srgbClr val="FFFF81"/>
                  </a:gs>
                  <a:gs pos="35000">
                    <a:srgbClr val="FFFEA7"/>
                  </a:gs>
                  <a:gs pos="100000">
                    <a:srgbClr val="FFFFDA"/>
                  </a:gs>
                </a:gsLst>
                <a:lin ang="16200038" scaled="0"/>
              </a:gradFill>
              <a:ln w="9525" cap="flat" cmpd="sng">
                <a:solidFill>
                  <a:srgbClr val="F4CB27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3500" dist="20000" dir="540000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Green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features</a:t>
                </a:r>
                <a:endParaRPr/>
              </a:p>
            </p:txBody>
          </p:sp>
          <p:sp>
            <p:nvSpPr>
              <p:cNvPr id="218" name="Google Shape;218;g750558ec0d_0_78"/>
              <p:cNvSpPr txBox="1"/>
              <p:nvPr/>
            </p:nvSpPr>
            <p:spPr>
              <a:xfrm>
                <a:off x="3753" y="2016"/>
                <a:ext cx="600" cy="300"/>
              </a:xfrm>
              <a:prstGeom prst="rect">
                <a:avLst/>
              </a:prstGeom>
              <a:gradFill>
                <a:gsLst>
                  <a:gs pos="0">
                    <a:srgbClr val="CCD9FB"/>
                  </a:gs>
                  <a:gs pos="35000">
                    <a:srgbClr val="DAE4FC"/>
                  </a:gs>
                  <a:gs pos="100000">
                    <a:srgbClr val="F0F4FF"/>
                  </a:gs>
                </a:gsLst>
                <a:lin ang="16200038" scaled="0"/>
              </a:gradFill>
              <a:ln w="9525" cap="flat" cmpd="sng">
                <a:solidFill>
                  <a:srgbClr val="A9B5D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3500" dist="20000" dir="540000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L*a*b*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features</a:t>
                </a:r>
                <a:endParaRPr/>
              </a:p>
            </p:txBody>
          </p:sp>
          <p:sp>
            <p:nvSpPr>
              <p:cNvPr id="219" name="Google Shape;219;g750558ec0d_0_78"/>
              <p:cNvSpPr txBox="1"/>
              <p:nvPr/>
            </p:nvSpPr>
            <p:spPr>
              <a:xfrm>
                <a:off x="3198" y="2016"/>
                <a:ext cx="600" cy="300"/>
              </a:xfrm>
              <a:prstGeom prst="rect">
                <a:avLst/>
              </a:prstGeom>
              <a:gradFill>
                <a:gsLst>
                  <a:gs pos="0">
                    <a:srgbClr val="A6C5FF"/>
                  </a:gs>
                  <a:gs pos="35000">
                    <a:srgbClr val="C1D5FF"/>
                  </a:gs>
                  <a:gs pos="100000">
                    <a:srgbClr val="E5EEFF"/>
                  </a:gs>
                </a:gsLst>
                <a:lin ang="16200038" scaled="0"/>
              </a:gradFill>
              <a:ln w="9525" cap="flat" cmpd="sng">
                <a:solidFill>
                  <a:srgbClr val="7094D7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3500" dist="20000" dir="540000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Blue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features</a:t>
                </a:r>
                <a:endParaRPr/>
              </a:p>
            </p:txBody>
          </p:sp>
          <p:sp>
            <p:nvSpPr>
              <p:cNvPr id="220" name="Google Shape;220;g750558ec0d_0_78"/>
              <p:cNvSpPr txBox="1"/>
              <p:nvPr/>
            </p:nvSpPr>
            <p:spPr>
              <a:xfrm>
                <a:off x="4329" y="2016"/>
                <a:ext cx="600" cy="300"/>
              </a:xfrm>
              <a:prstGeom prst="rect">
                <a:avLst/>
              </a:prstGeom>
              <a:solidFill>
                <a:srgbClr val="AEBAD5"/>
              </a:solidFill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3500" dist="20000" dir="540000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Intensity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features</a:t>
                </a:r>
                <a:endParaRPr/>
              </a:p>
            </p:txBody>
          </p:sp>
          <p:sp>
            <p:nvSpPr>
              <p:cNvPr id="221" name="Google Shape;221;g750558ec0d_0_78"/>
              <p:cNvSpPr txBox="1"/>
              <p:nvPr/>
            </p:nvSpPr>
            <p:spPr>
              <a:xfrm>
                <a:off x="4905" y="2016"/>
                <a:ext cx="600" cy="300"/>
              </a:xfrm>
              <a:prstGeom prst="rect">
                <a:avLst/>
              </a:prstGeom>
              <a:gradFill>
                <a:gsLst>
                  <a:gs pos="0">
                    <a:srgbClr val="C7CBD1"/>
                  </a:gs>
                  <a:gs pos="35000">
                    <a:srgbClr val="D7DADE"/>
                  </a:gs>
                  <a:gs pos="100000">
                    <a:srgbClr val="F0F1F3"/>
                  </a:gs>
                </a:gsLst>
                <a:lin ang="16200038" scaled="0"/>
              </a:gradFill>
              <a:ln w="9525" cap="flat" cmpd="sng">
                <a:solidFill>
                  <a:srgbClr val="74798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3500" dist="20000" dir="540000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Geometric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en-US" sz="1200" b="1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features</a:t>
                </a:r>
                <a:endParaRPr/>
              </a:p>
            </p:txBody>
          </p:sp>
          <p:cxnSp>
            <p:nvCxnSpPr>
              <p:cNvPr id="222" name="Google Shape;222;g750558ec0d_0_78"/>
              <p:cNvCxnSpPr/>
              <p:nvPr/>
            </p:nvCxnSpPr>
            <p:spPr>
              <a:xfrm>
                <a:off x="3157" y="1114"/>
                <a:ext cx="0" cy="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g750558ec0d_0_78"/>
              <p:cNvCxnSpPr/>
              <p:nvPr/>
            </p:nvCxnSpPr>
            <p:spPr>
              <a:xfrm rot="10800000">
                <a:off x="3179" y="1116"/>
                <a:ext cx="0" cy="1800"/>
              </a:xfrm>
              <a:prstGeom prst="bentConnector3">
                <a:avLst>
                  <a:gd name="adj1" fmla="val -6523202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224" name="Google Shape;224;g750558ec0d_0_78"/>
              <p:cNvCxnSpPr/>
              <p:nvPr/>
            </p:nvCxnSpPr>
            <p:spPr>
              <a:xfrm rot="10800000">
                <a:off x="3176" y="1716"/>
                <a:ext cx="0" cy="600"/>
              </a:xfrm>
              <a:prstGeom prst="bentConnector3">
                <a:avLst>
                  <a:gd name="adj1" fmla="val -6523202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225" name="Google Shape;225;g750558ec0d_0_78"/>
              <p:cNvCxnSpPr/>
              <p:nvPr/>
            </p:nvCxnSpPr>
            <p:spPr>
              <a:xfrm>
                <a:off x="4548" y="930"/>
                <a:ext cx="0" cy="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26" name="Google Shape;226;g750558ec0d_0_78"/>
              <p:cNvCxnSpPr/>
              <p:nvPr/>
            </p:nvCxnSpPr>
            <p:spPr>
              <a:xfrm>
                <a:off x="5159" y="1118"/>
                <a:ext cx="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27" name="Google Shape;227;g750558ec0d_0_78"/>
              <p:cNvCxnSpPr/>
              <p:nvPr/>
            </p:nvCxnSpPr>
            <p:spPr>
              <a:xfrm>
                <a:off x="3828" y="184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228" name="Google Shape;228;g750558ec0d_0_78"/>
              <p:cNvSpPr/>
              <p:nvPr/>
            </p:nvSpPr>
            <p:spPr>
              <a:xfrm>
                <a:off x="2148" y="1846"/>
                <a:ext cx="3009" cy="170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40" extrusionOk="0">
                    <a:moveTo>
                      <a:pt x="0" y="240"/>
                    </a:moveTo>
                    <a:lnTo>
                      <a:pt x="0" y="0"/>
                    </a:lnTo>
                    <a:lnTo>
                      <a:pt x="302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" name="Google Shape;229;g750558ec0d_0_78"/>
              <p:cNvCxnSpPr/>
              <p:nvPr/>
            </p:nvCxnSpPr>
            <p:spPr>
              <a:xfrm>
                <a:off x="2724" y="184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30" name="Google Shape;230;g750558ec0d_0_78"/>
              <p:cNvCxnSpPr/>
              <p:nvPr/>
            </p:nvCxnSpPr>
            <p:spPr>
              <a:xfrm>
                <a:off x="3300" y="184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31" name="Google Shape;231;g750558ec0d_0_78"/>
              <p:cNvCxnSpPr/>
              <p:nvPr/>
            </p:nvCxnSpPr>
            <p:spPr>
              <a:xfrm>
                <a:off x="4404" y="184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32" name="Google Shape;232;g750558ec0d_0_78"/>
              <p:cNvCxnSpPr/>
              <p:nvPr/>
            </p:nvCxnSpPr>
            <p:spPr>
              <a:xfrm rot="10800000" flipH="1">
                <a:off x="958" y="918"/>
                <a:ext cx="1800" cy="600"/>
              </a:xfrm>
              <a:prstGeom prst="bentConnector3">
                <a:avLst>
                  <a:gd name="adj1" fmla="val 127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33" name="Google Shape;233;g750558ec0d_0_78"/>
              <p:cNvCxnSpPr/>
              <p:nvPr/>
            </p:nvCxnSpPr>
            <p:spPr>
              <a:xfrm rot="10800000">
                <a:off x="2550" y="1392"/>
                <a:ext cx="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g750558ec0d_0_78"/>
              <p:cNvCxnSpPr/>
              <p:nvPr/>
            </p:nvCxnSpPr>
            <p:spPr>
              <a:xfrm rot="10800000">
                <a:off x="2286" y="612"/>
                <a:ext cx="0" cy="3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g750558ec0d_0_78"/>
              <p:cNvCxnSpPr/>
              <p:nvPr/>
            </p:nvCxnSpPr>
            <p:spPr>
              <a:xfrm rot="-5400000" flipH="1">
                <a:off x="2729" y="1940"/>
                <a:ext cx="300" cy="1200"/>
              </a:xfrm>
              <a:prstGeom prst="bentConnector3">
                <a:avLst>
                  <a:gd name="adj1" fmla="val 1427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36" name="Google Shape;236;g750558ec0d_0_78"/>
              <p:cNvCxnSpPr/>
              <p:nvPr/>
            </p:nvCxnSpPr>
            <p:spPr>
              <a:xfrm rot="-5400000" flipH="1">
                <a:off x="3026" y="2240"/>
                <a:ext cx="300" cy="600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37" name="Google Shape;237;g750558ec0d_0_78"/>
              <p:cNvCxnSpPr/>
              <p:nvPr/>
            </p:nvCxnSpPr>
            <p:spPr>
              <a:xfrm rot="-5400000" flipH="1">
                <a:off x="3452" y="2390"/>
                <a:ext cx="300" cy="300"/>
              </a:xfrm>
              <a:prstGeom prst="bentConnector3">
                <a:avLst>
                  <a:gd name="adj1" fmla="val 7248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38" name="Google Shape;238;g750558ec0d_0_78"/>
              <p:cNvCxnSpPr/>
              <p:nvPr/>
            </p:nvCxnSpPr>
            <p:spPr>
              <a:xfrm rot="5400000">
                <a:off x="3707" y="2390"/>
                <a:ext cx="300" cy="300"/>
              </a:xfrm>
              <a:prstGeom prst="bentConnector3">
                <a:avLst>
                  <a:gd name="adj1" fmla="val 6885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39" name="Google Shape;239;g750558ec0d_0_78"/>
              <p:cNvCxnSpPr/>
              <p:nvPr/>
            </p:nvCxnSpPr>
            <p:spPr>
              <a:xfrm rot="5400000">
                <a:off x="4133" y="2240"/>
                <a:ext cx="300" cy="600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40" name="Google Shape;240;g750558ec0d_0_78"/>
              <p:cNvCxnSpPr/>
              <p:nvPr/>
            </p:nvCxnSpPr>
            <p:spPr>
              <a:xfrm rot="5400000">
                <a:off x="4409" y="1940"/>
                <a:ext cx="300" cy="1200"/>
              </a:xfrm>
              <a:prstGeom prst="bentConnector3">
                <a:avLst>
                  <a:gd name="adj1" fmla="val 138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241" name="Google Shape;241;g750558ec0d_0_78"/>
              <p:cNvSpPr txBox="1"/>
              <p:nvPr/>
            </p:nvSpPr>
            <p:spPr>
              <a:xfrm>
                <a:off x="2169" y="2368"/>
                <a:ext cx="30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lang="en-US" sz="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    </a:t>
                </a:r>
                <a:r>
                  <a:rPr lang="en-US" sz="5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               </a:t>
                </a:r>
                <a:r>
                  <a:rPr lang="en-US" sz="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G                              B                            L                               I                               γ</a:t>
                </a:r>
                <a:endParaRPr/>
              </a:p>
            </p:txBody>
          </p:sp>
          <p:sp>
            <p:nvSpPr>
              <p:cNvPr id="242" name="Google Shape;242;g750558ec0d_0_78"/>
              <p:cNvSpPr txBox="1"/>
              <p:nvPr/>
            </p:nvSpPr>
            <p:spPr>
              <a:xfrm>
                <a:off x="150" y="1830"/>
                <a:ext cx="1200" cy="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750558ec0d_0_78"/>
              <p:cNvSpPr/>
              <p:nvPr/>
            </p:nvSpPr>
            <p:spPr>
              <a:xfrm>
                <a:off x="174" y="1566"/>
                <a:ext cx="1500" cy="300"/>
              </a:xfrm>
              <a:prstGeom prst="parallelogram">
                <a:avLst>
                  <a:gd name="adj" fmla="val 5194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g750558ec0d_0_78"/>
              <p:cNvSpPr txBox="1"/>
              <p:nvPr/>
            </p:nvSpPr>
            <p:spPr>
              <a:xfrm>
                <a:off x="558" y="1566"/>
                <a:ext cx="1200" cy="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5" name="Google Shape;245;g750558ec0d_0_7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8" y="1626"/>
              <a:ext cx="201" cy="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g750558ec0d_0_7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311" y="1608"/>
              <a:ext cx="187" cy="2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0558ec0d_0_211"/>
          <p:cNvSpPr/>
          <p:nvPr/>
        </p:nvSpPr>
        <p:spPr>
          <a:xfrm>
            <a:off x="250825" y="981075"/>
            <a:ext cx="8713800" cy="5616600"/>
          </a:xfrm>
          <a:prstGeom prst="roundRect">
            <a:avLst>
              <a:gd name="adj" fmla="val 16667"/>
            </a:avLst>
          </a:prstGeom>
          <a:solidFill>
            <a:srgbClr val="FFEE74"/>
          </a:solidFill>
          <a:ln w="25400" cap="flat" cmpd="sng">
            <a:solidFill>
              <a:srgbClr val="FFEE7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750558ec0d_0_211"/>
          <p:cNvSpPr/>
          <p:nvPr/>
        </p:nvSpPr>
        <p:spPr>
          <a:xfrm>
            <a:off x="2258775" y="5445224"/>
            <a:ext cx="5565600" cy="1079700"/>
          </a:xfrm>
          <a:prstGeom prst="rect">
            <a:avLst/>
          </a:prstGeom>
          <a:solidFill>
            <a:srgbClr val="3B3D4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750558ec0d_0_211"/>
          <p:cNvSpPr txBox="1"/>
          <p:nvPr/>
        </p:nvSpPr>
        <p:spPr>
          <a:xfrm>
            <a:off x="2443162" y="5715000"/>
            <a:ext cx="1366800" cy="59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3881" dir="1350000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  <a:endParaRPr/>
          </a:p>
        </p:txBody>
      </p:sp>
      <p:sp>
        <p:nvSpPr>
          <p:cNvPr id="254" name="Google Shape;254;g750558ec0d_0_211"/>
          <p:cNvSpPr txBox="1"/>
          <p:nvPr/>
        </p:nvSpPr>
        <p:spPr>
          <a:xfrm>
            <a:off x="4330700" y="5713412"/>
            <a:ext cx="1366800" cy="59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3881" dir="1350000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/>
          </a:p>
        </p:txBody>
      </p:sp>
      <p:sp>
        <p:nvSpPr>
          <p:cNvPr id="255" name="Google Shape;255;g750558ec0d_0_211"/>
          <p:cNvSpPr txBox="1"/>
          <p:nvPr/>
        </p:nvSpPr>
        <p:spPr>
          <a:xfrm>
            <a:off x="6376987" y="5713412"/>
            <a:ext cx="1368300" cy="59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3881" dir="1350000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cxnSp>
        <p:nvCxnSpPr>
          <p:cNvPr id="256" name="Google Shape;256;g750558ec0d_0_211"/>
          <p:cNvCxnSpPr/>
          <p:nvPr/>
        </p:nvCxnSpPr>
        <p:spPr>
          <a:xfrm rot="10800000" flipH="1">
            <a:off x="3810000" y="6010362"/>
            <a:ext cx="520800" cy="1500"/>
          </a:xfrm>
          <a:prstGeom prst="straightConnector1">
            <a:avLst/>
          </a:prstGeom>
          <a:noFill/>
          <a:ln w="9525" cap="flat" cmpd="sng">
            <a:solidFill>
              <a:srgbClr val="FE822E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57" name="Google Shape;257;g750558ec0d_0_211"/>
          <p:cNvCxnSpPr/>
          <p:nvPr/>
        </p:nvCxnSpPr>
        <p:spPr>
          <a:xfrm>
            <a:off x="5697537" y="6010275"/>
            <a:ext cx="679500" cy="0"/>
          </a:xfrm>
          <a:prstGeom prst="straightConnector1">
            <a:avLst/>
          </a:prstGeom>
          <a:noFill/>
          <a:ln w="9525" cap="flat" cmpd="sng">
            <a:solidFill>
              <a:srgbClr val="FE822E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58" name="Google Shape;258;g750558ec0d_0_211"/>
          <p:cNvCxnSpPr/>
          <p:nvPr/>
        </p:nvCxnSpPr>
        <p:spPr>
          <a:xfrm>
            <a:off x="7745412" y="6010275"/>
            <a:ext cx="1905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259" name="Google Shape;259;g750558ec0d_0_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837" y="4329112"/>
            <a:ext cx="977900" cy="1012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g750558ec0d_0_211"/>
          <p:cNvCxnSpPr/>
          <p:nvPr/>
        </p:nvCxnSpPr>
        <p:spPr>
          <a:xfrm rot="10800000">
            <a:off x="3994150" y="5341862"/>
            <a:ext cx="0" cy="657300"/>
          </a:xfrm>
          <a:prstGeom prst="straightConnector1">
            <a:avLst/>
          </a:prstGeom>
          <a:noFill/>
          <a:ln w="12700" cap="flat" cmpd="sng">
            <a:solidFill>
              <a:srgbClr val="FE822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61" name="Google Shape;261;g750558ec0d_0_211"/>
          <p:cNvSpPr/>
          <p:nvPr/>
        </p:nvSpPr>
        <p:spPr>
          <a:xfrm>
            <a:off x="3924300" y="5300662"/>
            <a:ext cx="165000" cy="165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g750558ec0d_0_211"/>
          <p:cNvGrpSpPr/>
          <p:nvPr/>
        </p:nvGrpSpPr>
        <p:grpSpPr>
          <a:xfrm flipH="1">
            <a:off x="1669256" y="5341937"/>
            <a:ext cx="23019" cy="679450"/>
            <a:chOff x="2868" y="1370"/>
            <a:chExt cx="28" cy="318"/>
          </a:xfrm>
        </p:grpSpPr>
        <p:cxnSp>
          <p:nvCxnSpPr>
            <p:cNvPr id="263" name="Google Shape;263;g750558ec0d_0_211"/>
            <p:cNvCxnSpPr/>
            <p:nvPr/>
          </p:nvCxnSpPr>
          <p:spPr>
            <a:xfrm rot="10800000">
              <a:off x="2896" y="1388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rgbClr val="FE822E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4" name="Google Shape;264;g750558ec0d_0_211"/>
            <p:cNvSpPr/>
            <p:nvPr/>
          </p:nvSpPr>
          <p:spPr>
            <a:xfrm>
              <a:off x="2868" y="1370"/>
              <a:ext cx="0" cy="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FE82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g750558ec0d_0_211"/>
          <p:cNvSpPr txBox="1"/>
          <p:nvPr/>
        </p:nvSpPr>
        <p:spPr>
          <a:xfrm>
            <a:off x="7989887" y="5999162"/>
            <a:ext cx="768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“defect”</a:t>
            </a:r>
            <a:endParaRPr/>
          </a:p>
        </p:txBody>
      </p:sp>
      <p:sp>
        <p:nvSpPr>
          <p:cNvPr id="266" name="Google Shape;266;g750558ec0d_0_211"/>
          <p:cNvSpPr txBox="1"/>
          <p:nvPr/>
        </p:nvSpPr>
        <p:spPr>
          <a:xfrm>
            <a:off x="6376987" y="2774950"/>
            <a:ext cx="1368300" cy="593700"/>
          </a:xfrm>
          <a:prstGeom prst="rect">
            <a:avLst/>
          </a:prstGeom>
          <a:solidFill>
            <a:srgbClr val="595D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/>
          </a:p>
        </p:txBody>
      </p:sp>
      <p:cxnSp>
        <p:nvCxnSpPr>
          <p:cNvPr id="267" name="Google Shape;267;g750558ec0d_0_211"/>
          <p:cNvCxnSpPr/>
          <p:nvPr/>
        </p:nvCxnSpPr>
        <p:spPr>
          <a:xfrm>
            <a:off x="4254500" y="3071812"/>
            <a:ext cx="2122500" cy="0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268" name="Google Shape;268;g750558ec0d_0_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1800" y="1520825"/>
            <a:ext cx="974725" cy="101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g750558ec0d_0_211"/>
          <p:cNvCxnSpPr/>
          <p:nvPr/>
        </p:nvCxnSpPr>
        <p:spPr>
          <a:xfrm flipH="1">
            <a:off x="2443212" y="2997200"/>
            <a:ext cx="5302200" cy="3054300"/>
          </a:xfrm>
          <a:prstGeom prst="bentConnector5">
            <a:avLst>
              <a:gd name="adj1" fmla="val -931"/>
              <a:gd name="adj2" fmla="val 7474"/>
              <a:gd name="adj3" fmla="val 28385"/>
            </a:avLst>
          </a:prstGeom>
          <a:noFill/>
          <a:ln w="28575" cap="flat" cmpd="sng">
            <a:solidFill>
              <a:srgbClr val="FE822E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270" name="Google Shape;270;g750558ec0d_0_211"/>
          <p:cNvGrpSpPr/>
          <p:nvPr/>
        </p:nvGrpSpPr>
        <p:grpSpPr>
          <a:xfrm>
            <a:off x="714383" y="1466794"/>
            <a:ext cx="3540162" cy="2428863"/>
            <a:chOff x="714891" y="1467037"/>
            <a:chExt cx="3539100" cy="2428377"/>
          </a:xfrm>
        </p:grpSpPr>
        <p:sp>
          <p:nvSpPr>
            <p:cNvPr id="271" name="Google Shape;271;g750558ec0d_0_211"/>
            <p:cNvSpPr txBox="1"/>
            <p:nvPr/>
          </p:nvSpPr>
          <p:spPr>
            <a:xfrm>
              <a:off x="714891" y="1866214"/>
              <a:ext cx="3539100" cy="2029200"/>
            </a:xfrm>
            <a:prstGeom prst="rect">
              <a:avLst/>
            </a:prstGeom>
            <a:solidFill>
              <a:srgbClr val="0070C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g750558ec0d_0_211"/>
            <p:cNvGrpSpPr/>
            <p:nvPr/>
          </p:nvGrpSpPr>
          <p:grpSpPr>
            <a:xfrm>
              <a:off x="1493059" y="2556877"/>
              <a:ext cx="0" cy="504898"/>
              <a:chOff x="2868" y="1370"/>
              <a:chExt cx="28" cy="318"/>
            </a:xfrm>
          </p:grpSpPr>
          <p:cxnSp>
            <p:nvCxnSpPr>
              <p:cNvPr id="273" name="Google Shape;273;g750558ec0d_0_211"/>
              <p:cNvCxnSpPr/>
              <p:nvPr/>
            </p:nvCxnSpPr>
            <p:spPr>
              <a:xfrm rot="10800000">
                <a:off x="2896" y="1388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74" name="Google Shape;274;g750558ec0d_0_211"/>
              <p:cNvSpPr/>
              <p:nvPr/>
            </p:nvSpPr>
            <p:spPr>
              <a:xfrm>
                <a:off x="2868" y="1370"/>
                <a:ext cx="0" cy="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75" name="Google Shape;275;g750558ec0d_0_2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00818" y="2525122"/>
              <a:ext cx="1103441" cy="11384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6" name="Google Shape;276;g750558ec0d_0_211"/>
            <p:cNvGrpSpPr/>
            <p:nvPr/>
          </p:nvGrpSpPr>
          <p:grpSpPr>
            <a:xfrm>
              <a:off x="1273615" y="2864896"/>
              <a:ext cx="466900" cy="500929"/>
              <a:chOff x="1431" y="2016"/>
              <a:chExt cx="300" cy="316"/>
            </a:xfrm>
          </p:grpSpPr>
          <p:sp>
            <p:nvSpPr>
              <p:cNvPr id="277" name="Google Shape;277;g750558ec0d_0_211"/>
              <p:cNvSpPr/>
              <p:nvPr/>
            </p:nvSpPr>
            <p:spPr>
              <a:xfrm>
                <a:off x="1431" y="2022"/>
                <a:ext cx="300" cy="3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8" name="Google Shape;278;g750558ec0d_0_211"/>
              <p:cNvCxnSpPr/>
              <p:nvPr/>
            </p:nvCxnSpPr>
            <p:spPr>
              <a:xfrm>
                <a:off x="1572" y="2016"/>
                <a:ext cx="0" cy="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g750558ec0d_0_211"/>
              <p:cNvCxnSpPr/>
              <p:nvPr/>
            </p:nvCxnSpPr>
            <p:spPr>
              <a:xfrm>
                <a:off x="1614" y="2130"/>
                <a:ext cx="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80" name="Google Shape;280;g750558ec0d_0_211"/>
              <p:cNvSpPr/>
              <p:nvPr/>
            </p:nvSpPr>
            <p:spPr>
              <a:xfrm>
                <a:off x="1550" y="2332"/>
                <a:ext cx="0" cy="0"/>
              </a:xfrm>
              <a:prstGeom prst="flowChartDelay">
                <a:avLst/>
              </a:prstGeom>
              <a:solidFill>
                <a:schemeClr val="lt1"/>
              </a:solidFill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g750558ec0d_0_211"/>
              <p:cNvSpPr txBox="1"/>
              <p:nvPr/>
            </p:nvSpPr>
            <p:spPr>
              <a:xfrm>
                <a:off x="1547" y="2246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2" name="Google Shape;282;g750558ec0d_0_211"/>
            <p:cNvCxnSpPr/>
            <p:nvPr/>
          </p:nvCxnSpPr>
          <p:spPr>
            <a:xfrm rot="10800000" flipH="1">
              <a:off x="1514847" y="2582357"/>
              <a:ext cx="2166300" cy="5334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3" name="Google Shape;283;g750558ec0d_0_211"/>
            <p:cNvCxnSpPr/>
            <p:nvPr/>
          </p:nvCxnSpPr>
          <p:spPr>
            <a:xfrm>
              <a:off x="1514847" y="3115758"/>
              <a:ext cx="2166300" cy="5334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" name="Google Shape;284;g750558ec0d_0_211"/>
            <p:cNvCxnSpPr/>
            <p:nvPr/>
          </p:nvCxnSpPr>
          <p:spPr>
            <a:xfrm rot="10800000" flipH="1">
              <a:off x="1514847" y="2734758"/>
              <a:ext cx="2166300" cy="3810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5" name="Google Shape;285;g750558ec0d_0_211"/>
            <p:cNvCxnSpPr/>
            <p:nvPr/>
          </p:nvCxnSpPr>
          <p:spPr>
            <a:xfrm>
              <a:off x="1514847" y="3115758"/>
              <a:ext cx="2166300" cy="4239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6" name="Google Shape;286;g750558ec0d_0_211"/>
            <p:cNvCxnSpPr/>
            <p:nvPr/>
          </p:nvCxnSpPr>
          <p:spPr>
            <a:xfrm rot="10800000">
              <a:off x="1514965" y="3115686"/>
              <a:ext cx="2166300" cy="2811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7" name="Google Shape;287;g750558ec0d_0_211"/>
            <p:cNvCxnSpPr/>
            <p:nvPr/>
          </p:nvCxnSpPr>
          <p:spPr>
            <a:xfrm flipH="1">
              <a:off x="1514927" y="2977625"/>
              <a:ext cx="2157000" cy="1380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" name="Google Shape;288;g750558ec0d_0_211"/>
            <p:cNvCxnSpPr/>
            <p:nvPr/>
          </p:nvCxnSpPr>
          <p:spPr>
            <a:xfrm rot="10800000" flipH="1">
              <a:off x="1514847" y="3114258"/>
              <a:ext cx="2160300" cy="15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" name="Google Shape;289;g750558ec0d_0_211"/>
            <p:cNvCxnSpPr/>
            <p:nvPr/>
          </p:nvCxnSpPr>
          <p:spPr>
            <a:xfrm>
              <a:off x="1514847" y="3115758"/>
              <a:ext cx="2171100" cy="1524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90" name="Google Shape;290;g750558ec0d_0_211"/>
            <p:cNvSpPr txBox="1"/>
            <p:nvPr/>
          </p:nvSpPr>
          <p:spPr>
            <a:xfrm>
              <a:off x="3673483" y="2393340"/>
              <a:ext cx="82500" cy="135600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750558ec0d_0_211"/>
            <p:cNvSpPr txBox="1"/>
            <p:nvPr/>
          </p:nvSpPr>
          <p:spPr>
            <a:xfrm>
              <a:off x="1127320" y="2120251"/>
              <a:ext cx="669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X-ray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source</a:t>
              </a:r>
              <a:endParaRPr/>
            </a:p>
          </p:txBody>
        </p:sp>
        <p:sp>
          <p:nvSpPr>
            <p:cNvPr id="292" name="Google Shape;292;g750558ec0d_0_211"/>
            <p:cNvSpPr txBox="1"/>
            <p:nvPr/>
          </p:nvSpPr>
          <p:spPr>
            <a:xfrm>
              <a:off x="3205027" y="2009110"/>
              <a:ext cx="7191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detector</a:t>
              </a:r>
              <a:endParaRPr/>
            </a:p>
          </p:txBody>
        </p:sp>
        <p:cxnSp>
          <p:nvCxnSpPr>
            <p:cNvPr id="293" name="Google Shape;293;g750558ec0d_0_211"/>
            <p:cNvCxnSpPr/>
            <p:nvPr/>
          </p:nvCxnSpPr>
          <p:spPr>
            <a:xfrm rot="10800000" flipH="1">
              <a:off x="1519516" y="2853857"/>
              <a:ext cx="2161800" cy="2619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94" name="Google Shape;294;g750558ec0d_0_211"/>
            <p:cNvSpPr/>
            <p:nvPr/>
          </p:nvSpPr>
          <p:spPr>
            <a:xfrm>
              <a:off x="899726" y="1467037"/>
              <a:ext cx="1368000" cy="593700"/>
            </a:xfrm>
            <a:prstGeom prst="rect">
              <a:avLst/>
            </a:prstGeom>
            <a:gradFill>
              <a:gsLst>
                <a:gs pos="0">
                  <a:srgbClr val="D15D11"/>
                </a:gs>
                <a:gs pos="80000">
                  <a:srgbClr val="FF7B18"/>
                </a:gs>
                <a:gs pos="100000">
                  <a:srgbClr val="FF7B13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Image formation</a:t>
              </a:r>
              <a:endParaRPr/>
            </a:p>
          </p:txBody>
        </p:sp>
      </p:grpSp>
      <p:pic>
        <p:nvPicPr>
          <p:cNvPr id="295" name="Google Shape;295;g750558ec0d_0_2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6025" y="4327525"/>
            <a:ext cx="974725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750558ec0d_0_211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363100" cy="631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Ej-3 Detección de rines de autos defectuosos</a:t>
            </a:r>
            <a:endParaRPr/>
          </a:p>
        </p:txBody>
      </p:sp>
      <p:sp>
        <p:nvSpPr>
          <p:cNvPr id="297" name="Google Shape;297;g750558ec0d_0_211"/>
          <p:cNvSpPr txBox="1"/>
          <p:nvPr/>
        </p:nvSpPr>
        <p:spPr>
          <a:xfrm>
            <a:off x="6553200" y="659288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graphicFrame>
        <p:nvGraphicFramePr>
          <p:cNvPr id="298" name="Google Shape;298;g750558ec0d_0_211"/>
          <p:cNvGraphicFramePr/>
          <p:nvPr/>
        </p:nvGraphicFramePr>
        <p:xfrm>
          <a:off x="4737100" y="4159250"/>
          <a:ext cx="1957375" cy="1143335"/>
        </p:xfrm>
        <a:graphic>
          <a:graphicData uri="http://schemas.openxmlformats.org/drawingml/2006/table">
            <a:tbl>
              <a:tblPr>
                <a:noFill/>
                <a:tableStyleId>{A422E837-4EA7-4587-81C8-57C18BF44F9D}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2C16">
                        <a:alpha val="19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2C16">
                        <a:alpha val="196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Perimeter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Gray Value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2C16">
                        <a:alpha val="196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2C16">
                        <a:alpha val="196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2C1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7"/>
          <p:cNvSpPr/>
          <p:nvPr/>
        </p:nvSpPr>
        <p:spPr>
          <a:xfrm>
            <a:off x="5535625" y="2891075"/>
            <a:ext cx="3322200" cy="1224600"/>
          </a:xfrm>
          <a:prstGeom prst="cloudCallout">
            <a:avLst>
              <a:gd name="adj1" fmla="val -11294"/>
              <a:gd name="adj2" fmla="val 87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67"/>
          <p:cNvSpPr txBox="1">
            <a:spLocks noGrp="1"/>
          </p:cNvSpPr>
          <p:nvPr>
            <p:ph type="title"/>
          </p:nvPr>
        </p:nvSpPr>
        <p:spPr>
          <a:xfrm>
            <a:off x="516187" y="403087"/>
            <a:ext cx="82089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Costo de una inapropiada clasificación</a:t>
            </a:r>
            <a:endParaRPr/>
          </a:p>
        </p:txBody>
      </p:sp>
      <p:sp>
        <p:nvSpPr>
          <p:cNvPr id="305" name="Google Shape;305;p67"/>
          <p:cNvSpPr txBox="1">
            <a:spLocks noGrp="1"/>
          </p:cNvSpPr>
          <p:nvPr>
            <p:ph type="body" idx="1"/>
          </p:nvPr>
        </p:nvSpPr>
        <p:spPr>
          <a:xfrm>
            <a:off x="592651" y="1425775"/>
            <a:ext cx="74901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-US" sz="2000">
                <a:solidFill>
                  <a:srgbClr val="000000"/>
                </a:solidFill>
              </a:rPr>
              <a:t>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fecta significativamente la decisión tomada, </a:t>
            </a:r>
            <a:endParaRPr sz="2000">
              <a:solidFill>
                <a:srgbClr val="000000"/>
              </a:solidFill>
            </a:endParaRPr>
          </a:p>
          <a:p>
            <a:pPr marL="3429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-US" sz="2000">
                <a:solidFill>
                  <a:srgbClr val="000000"/>
                </a:solidFill>
              </a:rPr>
              <a:t>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elección de la regla de clasificación depende del costo de cometer un 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-US" sz="2000">
                <a:solidFill>
                  <a:srgbClr val="000000"/>
                </a:solidFill>
              </a:rPr>
              <a:t>Ej. </a:t>
            </a:r>
            <a:r>
              <a:rPr lang="en-US" sz="1700"/>
              <a:t>Un médico constantemente hace clasificación, dado un paciente producen un nombre de una enfermedad. </a:t>
            </a:r>
            <a:endParaRPr sz="23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029" y="4215050"/>
            <a:ext cx="3971621" cy="2642950"/>
          </a:xfrm>
          <a:prstGeom prst="flowChartPunchedTape">
            <a:avLst/>
          </a:prstGeom>
          <a:noFill/>
          <a:ln>
            <a:noFill/>
          </a:ln>
        </p:spPr>
      </p:pic>
      <p:sp>
        <p:nvSpPr>
          <p:cNvPr id="307" name="Google Shape;307;p67"/>
          <p:cNvSpPr/>
          <p:nvPr/>
        </p:nvSpPr>
        <p:spPr>
          <a:xfrm>
            <a:off x="726875" y="3245300"/>
            <a:ext cx="4494600" cy="1874700"/>
          </a:xfrm>
          <a:prstGeom prst="cloudCallout">
            <a:avLst>
              <a:gd name="adj1" fmla="val 82499"/>
              <a:gd name="adj2" fmla="val 22187"/>
            </a:avLst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7"/>
          <p:cNvSpPr txBox="1"/>
          <p:nvPr/>
        </p:nvSpPr>
        <p:spPr>
          <a:xfrm>
            <a:off x="1383600" y="3505850"/>
            <a:ext cx="32064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Paciente que tiene una enfermedad peligrosa y de fácil tratamiento, ¿Qué diagnostico? </a:t>
            </a: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Posible respuesta: que está en buen estado de salud,</a:t>
            </a: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Consecuencia: meterme en problemas. </a:t>
            </a:r>
            <a:endParaRPr sz="200"/>
          </a:p>
        </p:txBody>
      </p:sp>
      <p:sp>
        <p:nvSpPr>
          <p:cNvPr id="309" name="Google Shape;309;p67"/>
          <p:cNvSpPr txBox="1"/>
          <p:nvPr/>
        </p:nvSpPr>
        <p:spPr>
          <a:xfrm>
            <a:off x="5866275" y="2986913"/>
            <a:ext cx="28098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¿Sería mejor equivocarse en clasificar al paciente sano como enfermo, aunque eso lleve el costo de tratar al paciente sano innecesariamente?</a:t>
            </a:r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8"/>
          <p:cNvSpPr txBox="1">
            <a:spLocks noGrp="1"/>
          </p:cNvSpPr>
          <p:nvPr>
            <p:ph type="title"/>
          </p:nvPr>
        </p:nvSpPr>
        <p:spPr>
          <a:xfrm>
            <a:off x="395287" y="1185862"/>
            <a:ext cx="7772400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Pérdida en la toma de decisiones</a:t>
            </a:r>
            <a:endParaRPr/>
          </a:p>
        </p:txBody>
      </p:sp>
      <p:sp>
        <p:nvSpPr>
          <p:cNvPr id="315" name="Google Shape;315;p68"/>
          <p:cNvSpPr txBox="1"/>
          <p:nvPr/>
        </p:nvSpPr>
        <p:spPr>
          <a:xfrm>
            <a:off x="611187" y="2116137"/>
            <a:ext cx="7921625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costo depende de que objeto es mal clasificado y cuál es la clase que se le asigna:</a:t>
            </a:r>
            <a:endParaRPr/>
          </a:p>
          <a:p>
            <a:pPr marL="457200" marR="0" lvl="1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(i→ j), es decir, un objeto de tipo i es clasificado de tipo j.</a:t>
            </a:r>
            <a:endParaRPr/>
          </a:p>
          <a:p>
            <a:pPr marL="457200" marR="0" lvl="1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Cada salida tiene su propio costo que se conoce como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pérdida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Por lo tanto tenemos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funciones de pérdida </a:t>
            </a:r>
            <a:r>
              <a:rPr lang="en-US" sz="2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L(i→j)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significa el valor de la pérdida generada al clasificar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397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las pérdidas asociadas a una clasificación correcta o afectan el diseño del clasificador.</a:t>
            </a:r>
            <a:endParaRPr/>
          </a:p>
          <a:p>
            <a:pPr marL="914400" marR="0" lvl="2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L(i→j) debe ser cero, cualquier otra pérdida tendrá el valor  positivo.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9"/>
          <p:cNvSpPr txBox="1"/>
          <p:nvPr/>
        </p:nvSpPr>
        <p:spPr>
          <a:xfrm>
            <a:off x="395287" y="908050"/>
            <a:ext cx="7772400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Pérdida en la toma de decisiones</a:t>
            </a:r>
            <a:endParaRPr/>
          </a:p>
        </p:txBody>
      </p:sp>
      <p:sp>
        <p:nvSpPr>
          <p:cNvPr id="321" name="Google Shape;321;p69"/>
          <p:cNvSpPr txBox="1"/>
          <p:nvPr/>
        </p:nvSpPr>
        <p:spPr>
          <a:xfrm>
            <a:off x="611187" y="1844675"/>
            <a:ext cx="7921625" cy="442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función de riesgo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una estrategia de clasificación </a:t>
            </a:r>
            <a:r>
              <a:rPr lang="en-US" sz="2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(s)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es la pérdida esperada cuando esta estrategia se utiliza en función del tipo de objeto. </a:t>
            </a:r>
            <a:endParaRPr/>
          </a:p>
          <a:p>
            <a:pPr marL="285750" marR="0" lvl="0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riesgo total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pérdida total esperada cuando se utiliza el clasificador.</a:t>
            </a:r>
            <a:endParaRPr/>
          </a:p>
          <a:p>
            <a:pPr marL="285750" marR="0" lvl="0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Ej.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 se tienen dos clases, el riesgo total al utilizar la estrategia 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será de:</a:t>
            </a:r>
            <a:endParaRPr/>
          </a:p>
          <a:p>
            <a:pPr marL="285750" marR="0" lvl="0" indent="-14605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3" indent="-28575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P(s)=Pr{1→2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usando s}L(1→2)+Pr{2→1</a:t>
            </a: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usando s}L(2→1)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85750" marR="0" lvl="0" indent="-14605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estrategia deseable es aquella que 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minimiza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riesgo total.</a:t>
            </a:r>
            <a:endParaRPr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Tema de Office">
  <a:themeElements>
    <a:clrScheme name="Mirador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9F9B3793FA94CBD8125813BEB9B3F" ma:contentTypeVersion="2" ma:contentTypeDescription="Create a new document." ma:contentTypeScope="" ma:versionID="f6c5828bfcf2c7ef6c5613345b4cd193">
  <xsd:schema xmlns:xsd="http://www.w3.org/2001/XMLSchema" xmlns:xs="http://www.w3.org/2001/XMLSchema" xmlns:p="http://schemas.microsoft.com/office/2006/metadata/properties" xmlns:ns2="8b6f80a5-2a3b-4025-8edd-f312bc1cd86a" targetNamespace="http://schemas.microsoft.com/office/2006/metadata/properties" ma:root="true" ma:fieldsID="0fdcb5c8e16a73d49070157ece263303" ns2:_="">
    <xsd:import namespace="8b6f80a5-2a3b-4025-8edd-f312bc1cd8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f80a5-2a3b-4025-8edd-f312bc1cd8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49AAE-348F-48E7-B141-0B7D1726A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6f80a5-2a3b-4025-8edd-f312bc1cd8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907012-5E5D-4A30-9AEF-3F835C6518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3A275E-7289-4B97-B627-24270ADCCA6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(4:3)</PresentationFormat>
  <Slides>18</Slides>
  <Notes>18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RECONOCIMIENTO DE PATRONES</vt:lpstr>
      <vt:lpstr>Unidad II</vt:lpstr>
      <vt:lpstr>Tres esquemas distintos de diseños de soluciones a problemas </vt:lpstr>
      <vt:lpstr>Ej-1 Interpretación de un tipo de alimento (frutas y verduras)</vt:lpstr>
      <vt:lpstr>Ej-2 Detección de tipo de “chip”</vt:lpstr>
      <vt:lpstr>Ej-3 Detección de rines de autos defectuosos</vt:lpstr>
      <vt:lpstr>Costo de una inapropiada clasificación</vt:lpstr>
      <vt:lpstr>Pérdida en la toma de decisiones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PATRONES</dc:title>
  <dc:creator>Compu</dc:creator>
  <cp:revision>17</cp:revision>
  <dcterms:created xsi:type="dcterms:W3CDTF">2008-08-26T01:47:53Z</dcterms:created>
  <dcterms:modified xsi:type="dcterms:W3CDTF">2020-10-28T17:57:30Z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0x0101003199F9B3793FA94CBD8125813BEB9B3F</vt:lpwstr>
  </property>
</Properties>
</file>