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Arial Narrow"/>
      <p:regular r:id="rId16"/>
      <p:bold r:id="rId17"/>
      <p:italic r:id="rId18"/>
      <p:boldItalic r:id="rId19"/>
    </p:embeddedFont>
    <p:embeddedFont>
      <p:font typeface="Lo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0F6986-926C-4800-A956-3118F9D6F5B1}">
  <a:tblStyle styleId="{300F6986-926C-4800-A956-3118F9D6F5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ArialNarrow-italic.fntdata"/><Relationship Id="rId8" Type="http://schemas.openxmlformats.org/officeDocument/2006/relationships/slide" Target="slides/slide2.xml"/><Relationship Id="rId26" Type="http://schemas.openxmlformats.org/officeDocument/2006/relationships/customXml" Target="../customXml/item3.xml"/><Relationship Id="rId21" Type="http://schemas.openxmlformats.org/officeDocument/2006/relationships/font" Target="fonts/Lora-bold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ArialNarrow-bold.fntdata"/><Relationship Id="rId7" Type="http://schemas.openxmlformats.org/officeDocument/2006/relationships/slide" Target="slides/slide1.xml"/><Relationship Id="rId25" Type="http://schemas.openxmlformats.org/officeDocument/2006/relationships/customXml" Target="../customXml/item2.xml"/><Relationship Id="rId20" Type="http://schemas.openxmlformats.org/officeDocument/2006/relationships/font" Target="fonts/Lora-regular.fntdata"/><Relationship Id="rId2" Type="http://schemas.openxmlformats.org/officeDocument/2006/relationships/viewProps" Target="viewProps.xml"/><Relationship Id="rId16" Type="http://schemas.openxmlformats.org/officeDocument/2006/relationships/font" Target="fonts/ArialNarrow-regular.fntdata"/><Relationship Id="rId11" Type="http://schemas.openxmlformats.org/officeDocument/2006/relationships/slide" Target="slides/slide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1.xml"/><Relationship Id="rId23" Type="http://schemas.openxmlformats.org/officeDocument/2006/relationships/font" Target="fonts/Lora-boldItalic.fntdata"/><Relationship Id="rId15" Type="http://schemas.openxmlformats.org/officeDocument/2006/relationships/font" Target="fonts/AmaticSC-bold.fntdata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9" Type="http://schemas.openxmlformats.org/officeDocument/2006/relationships/font" Target="fonts/ArialNarrow-boldItalic.fntdata"/><Relationship Id="rId22" Type="http://schemas.openxmlformats.org/officeDocument/2006/relationships/font" Target="fonts/Lora-italic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b2c6a6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1b2c6a6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b2c6a6e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b2c6a6e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b2c6a6e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b2c6a6e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1b2c6a6e4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1b2c6a6e4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a6a8cb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a6a8cb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b2c6a6e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b2c6a6e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4038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48200" y="1200150"/>
            <a:ext cx="4038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ckwell"/>
              <a:buNone/>
              <a:defRPr b="1" i="0" sz="1100" u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b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6F9E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379652" y="439775"/>
            <a:ext cx="6452700" cy="29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700">
                <a:latin typeface="Amatic SC"/>
                <a:ea typeface="Amatic SC"/>
                <a:cs typeface="Amatic SC"/>
                <a:sym typeface="Amatic SC"/>
              </a:rPr>
              <a:t>Clasificando tipos de texturas</a:t>
            </a:r>
            <a:endParaRPr b="1" sz="5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379650" y="3680125"/>
            <a:ext cx="671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351C75"/>
                </a:solidFill>
                <a:latin typeface="Lora"/>
                <a:ea typeface="Lora"/>
                <a:cs typeface="Lora"/>
                <a:sym typeface="Lora"/>
              </a:rPr>
              <a:t>Ejercicio2: Diseño de un Clasificador Paramétrico Bayesiano para Distribución Gaussiana (d</a:t>
            </a:r>
            <a:r>
              <a:rPr b="1" lang="en-GB" sz="800">
                <a:solidFill>
                  <a:srgbClr val="351C75"/>
                </a:solidFill>
                <a:latin typeface="Lora"/>
                <a:ea typeface="Lora"/>
                <a:cs typeface="Lora"/>
                <a:sym typeface="Lora"/>
              </a:rPr>
              <a:t>M</a:t>
            </a:r>
            <a:r>
              <a:rPr b="1" lang="en-GB" sz="2600">
                <a:solidFill>
                  <a:srgbClr val="351C75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r>
              <a:rPr b="1" lang="en-GB" sz="800">
                <a:solidFill>
                  <a:srgbClr val="351C75"/>
                </a:solidFill>
                <a:latin typeface="Lora"/>
                <a:ea typeface="Lora"/>
                <a:cs typeface="Lora"/>
                <a:sym typeface="Lora"/>
              </a:rPr>
              <a:t>      </a:t>
            </a:r>
            <a:endParaRPr b="1" sz="800">
              <a:solidFill>
                <a:srgbClr val="351C75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0" y="74375"/>
            <a:ext cx="1893093" cy="50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-10" l="4251" r="4516" t="10"/>
          <a:stretch/>
        </p:blipFill>
        <p:spPr>
          <a:xfrm>
            <a:off x="1220825" y="450"/>
            <a:ext cx="834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192700" y="3459725"/>
            <a:ext cx="19086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dk2"/>
                </a:solidFill>
              </a:rPr>
              <a:t>Objetivo de aprendizaje</a:t>
            </a:r>
            <a:endParaRPr b="1" sz="24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243275" y="445025"/>
            <a:ext cx="43509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Al terminar el ejercicio el(la) estudiante será capaz de implementar los clasificadores con la norma de Mahalanobis,  distinguiendo el uso de este en las siguientes situaciones: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Cuando las probabilidades a priori son iguales para todas las clases,  se puede utilizar la norma de Mahalanobis como una </a:t>
            </a:r>
            <a:r>
              <a:rPr i="1" lang="en-GB" sz="1000"/>
              <a:t>fd</a:t>
            </a:r>
            <a:r>
              <a:rPr lang="en-GB" sz="1000"/>
              <a:t>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En caso contrario, puede emplearse la norma Euclidiana.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375" y="2692825"/>
            <a:ext cx="321945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Planteamiento del problema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Un sistema basado en visión por computador, intenta clasificar tres tipos de texturas naturales basadas en tres componentes de color (</a:t>
            </a:r>
            <a:r>
              <a:rPr i="1" lang="en-GB">
                <a:solidFill>
                  <a:srgbClr val="000000"/>
                </a:solidFill>
              </a:rPr>
              <a:t>R, G, B)</a:t>
            </a:r>
            <a:r>
              <a:rPr lang="en-GB">
                <a:solidFill>
                  <a:srgbClr val="000000"/>
                </a:solidFill>
              </a:rPr>
              <a:t>. Los tres tipos de texturas mencionados corresponden a paisajes naturales en los que se pretende distinguir específicamente tres regiones (Imagen I(x,y)):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Cielo Azul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Zonas Boscosas, con predominio de áreas verdes y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Zonas sin Cultivos, en </a:t>
            </a:r>
            <a:r>
              <a:rPr lang="en-GB">
                <a:solidFill>
                  <a:srgbClr val="000000"/>
                </a:solidFill>
              </a:rPr>
              <a:t>color ocres.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665150" y="4703625"/>
            <a:ext cx="19299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imagen I(x,y)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Se han extraído los siguientes datos de las imágenes, con la siguiente distribución de clases:</a:t>
            </a:r>
            <a:endParaRPr sz="2400"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86600" y="167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{300F6986-926C-4800-A956-3118F9D6F5B1}</a:tableStyleId>
              </a:tblPr>
              <a:tblGrid>
                <a:gridCol w="509400"/>
                <a:gridCol w="509400"/>
                <a:gridCol w="509400"/>
                <a:gridCol w="509400"/>
                <a:gridCol w="509400"/>
                <a:gridCol w="509400"/>
                <a:gridCol w="509400"/>
                <a:gridCol w="509400"/>
                <a:gridCol w="509400"/>
                <a:gridCol w="509400"/>
                <a:gridCol w="509400"/>
                <a:gridCol w="509400"/>
                <a:gridCol w="509400"/>
                <a:gridCol w="509400"/>
                <a:gridCol w="509400"/>
                <a:gridCol w="509400"/>
              </a:tblGrid>
              <a:tr h="7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800"/>
                        <a:t>Ck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-GB" sz="1800">
                          <a:solidFill>
                            <a:schemeClr val="dk1"/>
                          </a:solidFill>
                        </a:rPr>
                        <a:t>C1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="1" i="1" lang="en-GB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="1" i="1" lang="en-GB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</a:tr>
              <a:tr h="7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D9D9D9"/>
                          </a:solidFill>
                        </a:rPr>
                        <a:t>R</a:t>
                      </a:r>
                      <a:endParaRPr b="1" sz="18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200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210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215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210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198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92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87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91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85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30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24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28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22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G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160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170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172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165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177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130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138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128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134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123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44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42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50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46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rgbClr val="D9D9D9"/>
                          </a:solidFill>
                        </a:rPr>
                        <a:t>B</a:t>
                      </a:r>
                      <a:endParaRPr b="1" sz="1800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120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130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133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134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138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54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66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60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55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178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180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184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176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181</a:t>
                      </a:r>
                      <a:endParaRPr i="1"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Se han extraído los siguientes datos de las imágenes, con la siguiente distribución de clases: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23375" y="1580925"/>
            <a:ext cx="5794200" cy="28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rabicPeriod"/>
            </a:pPr>
            <a:r>
              <a:rPr lang="en-GB" sz="1400">
                <a:solidFill>
                  <a:srgbClr val="F3F3F3"/>
                </a:solidFill>
              </a:rPr>
              <a:t>Diseñar un clasificador paramétrico Bayesiano </a:t>
            </a:r>
            <a:r>
              <a:rPr b="1" lang="en-GB" sz="1400">
                <a:solidFill>
                  <a:srgbClr val="F3F3F3"/>
                </a:solidFill>
              </a:rPr>
              <a:t> </a:t>
            </a:r>
            <a:r>
              <a:rPr lang="en-GB" sz="1400">
                <a:solidFill>
                  <a:srgbClr val="F3F3F3"/>
                </a:solidFill>
              </a:rPr>
              <a:t>para una dF con distribución </a:t>
            </a:r>
            <a:endParaRPr sz="1400"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-GB" sz="1400">
                <a:solidFill>
                  <a:srgbClr val="F3F3F3"/>
                </a:solidFill>
              </a:rPr>
              <a:t>Gaussiana </a:t>
            </a:r>
            <a:r>
              <a:rPr lang="en-GB">
                <a:solidFill>
                  <a:srgbClr val="F3F3F3"/>
                </a:solidFill>
              </a:rPr>
              <a:t>dM</a:t>
            </a:r>
            <a:endParaRPr sz="1400"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-GB">
                <a:solidFill>
                  <a:srgbClr val="F3F3F3"/>
                </a:solidFill>
              </a:rPr>
              <a:t>Normal dE</a:t>
            </a:r>
            <a:endParaRPr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rabicPeriod"/>
            </a:pPr>
            <a:r>
              <a:rPr lang="en-GB" sz="1400">
                <a:solidFill>
                  <a:srgbClr val="F3F3F3"/>
                </a:solidFill>
              </a:rPr>
              <a:t>Calcular la separabilidad entre las clases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rabicPeriod"/>
            </a:pPr>
            <a:r>
              <a:rPr lang="en-GB" sz="1400">
                <a:solidFill>
                  <a:srgbClr val="F3F3F3"/>
                </a:solidFill>
              </a:rPr>
              <a:t>Probar el diseño del clasificador introduciendo los patrones desconocidos (aquí se considera que una vez clasificados, se actualiza el sistema)</a:t>
            </a:r>
            <a:endParaRPr sz="1400"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-GB">
                <a:solidFill>
                  <a:srgbClr val="F3F3F3"/>
                </a:solidFill>
              </a:rPr>
              <a:t>X17?=(208, 170, 135) 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lphaLcPeriod"/>
            </a:pPr>
            <a:r>
              <a:rPr lang="en-GB">
                <a:solidFill>
                  <a:srgbClr val="F3F3F3"/>
                </a:solidFill>
              </a:rPr>
              <a:t>X18?=(190, 50, 70)</a:t>
            </a:r>
            <a:endParaRPr>
              <a:solidFill>
                <a:srgbClr val="F3F3F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AutoNum type="arabicPeriod"/>
            </a:pPr>
            <a:r>
              <a:rPr lang="en-GB" sz="1400">
                <a:solidFill>
                  <a:srgbClr val="F3F3F3"/>
                </a:solidFill>
              </a:rPr>
              <a:t>De acuerdo con lo obtenido en a), muestra los parámetros actualizados </a:t>
            </a:r>
            <a:r>
              <a:rPr i="1" lang="en-GB" sz="1400">
                <a:solidFill>
                  <a:srgbClr val="F3F3F3"/>
                </a:solidFill>
              </a:rPr>
              <a:t>mk</a:t>
            </a:r>
            <a:r>
              <a:rPr lang="en-GB" sz="1400">
                <a:solidFill>
                  <a:srgbClr val="F3F3F3"/>
                </a:solidFill>
              </a:rPr>
              <a:t> y C</a:t>
            </a:r>
            <a:r>
              <a:rPr i="1" lang="en-GB" sz="1400">
                <a:solidFill>
                  <a:srgbClr val="F3F3F3"/>
                </a:solidFill>
              </a:rPr>
              <a:t>k </a:t>
            </a:r>
            <a:r>
              <a:rPr lang="en-GB" sz="1400">
                <a:solidFill>
                  <a:srgbClr val="F3F3F3"/>
                </a:solidFill>
              </a:rPr>
              <a:t>y p</a:t>
            </a:r>
            <a:r>
              <a:rPr lang="en-GB" sz="1400">
                <a:solidFill>
                  <a:srgbClr val="F3F3F3"/>
                </a:solidFill>
              </a:rPr>
              <a:t>resente sus conclusiones acerca del resultado obtenido.</a:t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Especificaciones a considerar para su desarrollo y participación:</a:t>
            </a:r>
            <a:endParaRPr sz="1800"/>
          </a:p>
        </p:txBody>
      </p:sp>
      <p:sp>
        <p:nvSpPr>
          <p:cNvPr id="98" name="Google Shape;98;p19"/>
          <p:cNvSpPr txBox="1"/>
          <p:nvPr>
            <p:ph idx="4294967295" type="body"/>
          </p:nvPr>
        </p:nvSpPr>
        <p:spPr>
          <a:xfrm>
            <a:off x="448050" y="1178825"/>
            <a:ext cx="58050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1- Desarrollar el ejercicio a mano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1.1 Identificar las dos fases del Clasificador (Fase de aprendizaje y Fase de recuperación)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1.2 Probar el clasificador de acuerdo con el diseño propuesto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1.3 Presente una conclusión respecto al aprendizaje esperado.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1.4 </a:t>
            </a:r>
            <a:r>
              <a:rPr lang="en-GB" sz="1400"/>
              <a:t>C</a:t>
            </a:r>
            <a:r>
              <a:rPr lang="en-GB" sz="1400"/>
              <a:t>onsulte material sugerido o consulte otras fuentes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2- Participación: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2.1 En clases aleatoriamente se elegirá quien presentará la propuesta del clasificador diseñado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Rúbrica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1271625" y="12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{300F6986-926C-4800-A956-3118F9D6F5B1}</a:tableStyleId>
              </a:tblPr>
              <a:tblGrid>
                <a:gridCol w="5410225"/>
                <a:gridCol w="1711075"/>
              </a:tblGrid>
              <a:tr h="61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Criterio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Puntaje asignado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5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Identifica las fases de la ejecución de la</a:t>
                      </a:r>
                      <a:r>
                        <a:rPr lang="en-GB"/>
                        <a:t> técnica 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1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Ejecuta adecuadamente el algoritmo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1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Presenta una conclusión del trabajo efectuado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1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Sigue indicaciones y las respeta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0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Consulta y menciona las fuentes consultadas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Valoración del trabajo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3875DC86612F438724BC4AFFFE500F" ma:contentTypeVersion="7" ma:contentTypeDescription="Crear nuevo documento." ma:contentTypeScope="" ma:versionID="0a03075d8ead2890e446241a0bd494c4">
  <xsd:schema xmlns:xsd="http://www.w3.org/2001/XMLSchema" xmlns:xs="http://www.w3.org/2001/XMLSchema" xmlns:p="http://schemas.microsoft.com/office/2006/metadata/properties" xmlns:ns2="44468039-dd58-4d3b-b357-060007fdd6a6" targetNamespace="http://schemas.microsoft.com/office/2006/metadata/properties" ma:root="true" ma:fieldsID="9d23c256d2a50d70e9c345363ea675a9" ns2:_="">
    <xsd:import namespace="44468039-dd58-4d3b-b357-060007fdd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68039-dd58-4d3b-b357-060007fdd6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0BFD64-759F-451F-903B-B6040E2C78D0}"/>
</file>

<file path=customXml/itemProps2.xml><?xml version="1.0" encoding="utf-8"?>
<ds:datastoreItem xmlns:ds="http://schemas.openxmlformats.org/officeDocument/2006/customXml" ds:itemID="{4622F1C5-EED7-4891-AE1C-9C96CA2EF3CA}"/>
</file>

<file path=customXml/itemProps3.xml><?xml version="1.0" encoding="utf-8"?>
<ds:datastoreItem xmlns:ds="http://schemas.openxmlformats.org/officeDocument/2006/customXml" ds:itemID="{96257443-21AD-4781-B56A-0AD6DCE1E32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0x0101002A3875DC86612F438724BC4AFFFE500F</vt:lpwstr>
  </property>
</Properties>
</file>