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notesSlides/notesSlide2.xml" ContentType="application/vnd.openxmlformats-officedocument.presentationml.notesSlid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6"/>
  </p:notesMasterIdLst>
  <p:sldIdLst>
    <p:sldId id="257" r:id="rId6"/>
    <p:sldId id="3415" r:id="rId7"/>
    <p:sldId id="291" r:id="rId8"/>
    <p:sldId id="330" r:id="rId9"/>
    <p:sldId id="275" r:id="rId10"/>
    <p:sldId id="384" r:id="rId11"/>
    <p:sldId id="3432" r:id="rId12"/>
    <p:sldId id="407" r:id="rId13"/>
    <p:sldId id="408" r:id="rId14"/>
    <p:sldId id="3431" r:id="rId15"/>
    <p:sldId id="305" r:id="rId16"/>
    <p:sldId id="316" r:id="rId17"/>
    <p:sldId id="322" r:id="rId18"/>
    <p:sldId id="3425" r:id="rId19"/>
    <p:sldId id="3426" r:id="rId20"/>
    <p:sldId id="3427" r:id="rId21"/>
    <p:sldId id="3428" r:id="rId22"/>
    <p:sldId id="3429" r:id="rId23"/>
    <p:sldId id="3430" r:id="rId24"/>
    <p:sldId id="342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43C"/>
    <a:srgbClr val="FFFFFF"/>
    <a:srgbClr val="004620"/>
    <a:srgbClr val="E7E8E8"/>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4A_A2694045.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131_FCD9722F6.xlsx"/><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_142_AD696034.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97_E2BDE21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97_E2BDE2121.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98_FF5F97D8.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98_FF5F97D82.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198_FF5F97D83.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131_FCD9722F.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131_FCD9722F4.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131_FCD9722F5.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_113_F7B7A109.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_13C_1467B1BD.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r>
              <a:rPr lang="en-US" sz="1200" b="1">
                <a:solidFill>
                  <a:schemeClr val="tx1">
                    <a:lumMod val="50000"/>
                  </a:schemeClr>
                </a:solidFill>
                <a:latin typeface="+mj-lt"/>
              </a:rPr>
              <a:t>Overall Predicted vs. Actuals Trend</a:t>
            </a:r>
          </a:p>
        </c:rich>
      </c:tx>
      <c:layout>
        <c:manualLayout>
          <c:xMode val="edge"/>
          <c:yMode val="edge"/>
          <c:x val="0.42224569956418057"/>
          <c:y val="0"/>
        </c:manualLayout>
      </c:layout>
      <c:overlay val="0"/>
      <c:spPr>
        <a:solidFill>
          <a:schemeClr val="bg1">
            <a:lumMod val="95000"/>
          </a:schemeClr>
        </a:solidFill>
        <a:ln>
          <a:noFill/>
        </a:ln>
        <a:effectLst/>
      </c:spPr>
      <c:txPr>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endParaRPr lang="en-US"/>
        </a:p>
      </c:txPr>
    </c:title>
    <c:autoTitleDeleted val="0"/>
    <c:plotArea>
      <c:layout>
        <c:manualLayout>
          <c:layoutTarget val="inner"/>
          <c:xMode val="edge"/>
          <c:yMode val="edge"/>
          <c:x val="0.10742108204216408"/>
          <c:y val="4.9776711252676784E-2"/>
          <c:w val="0.85707194987723312"/>
          <c:h val="0.74284872038935579"/>
        </c:manualLayout>
      </c:layout>
      <c:barChart>
        <c:barDir val="col"/>
        <c:grouping val="clustered"/>
        <c:varyColors val="0"/>
        <c:ser>
          <c:idx val="3"/>
          <c:order val="3"/>
          <c:tx>
            <c:strRef>
              <c:f>Sheet1!$E$1</c:f>
              <c:strCache>
                <c:ptCount val="1"/>
                <c:pt idx="0">
                  <c:v>Residuals</c:v>
                </c:pt>
              </c:strCache>
            </c:strRef>
          </c:tx>
          <c:spPr>
            <a:solidFill>
              <a:schemeClr val="accent4"/>
            </a:solidFill>
            <a:ln>
              <a:noFill/>
            </a:ln>
            <a:effectLst/>
          </c:spPr>
          <c:invertIfNegative val="0"/>
          <c:cat>
            <c:numRef>
              <c:f>Sheet1!$A$2:$A$177</c:f>
              <c:numCache>
                <c:formatCode>m/d/yyyy</c:formatCode>
                <c:ptCount val="176"/>
                <c:pt idx="0">
                  <c:v>42779</c:v>
                </c:pt>
                <c:pt idx="1">
                  <c:v>42786</c:v>
                </c:pt>
                <c:pt idx="2">
                  <c:v>42793</c:v>
                </c:pt>
                <c:pt idx="3">
                  <c:v>42800</c:v>
                </c:pt>
                <c:pt idx="4">
                  <c:v>42807</c:v>
                </c:pt>
                <c:pt idx="5">
                  <c:v>42814</c:v>
                </c:pt>
                <c:pt idx="6">
                  <c:v>42821</c:v>
                </c:pt>
                <c:pt idx="7">
                  <c:v>42828</c:v>
                </c:pt>
                <c:pt idx="8">
                  <c:v>42835</c:v>
                </c:pt>
                <c:pt idx="9">
                  <c:v>42842</c:v>
                </c:pt>
                <c:pt idx="10">
                  <c:v>42849</c:v>
                </c:pt>
                <c:pt idx="11">
                  <c:v>42856</c:v>
                </c:pt>
                <c:pt idx="12">
                  <c:v>42863</c:v>
                </c:pt>
                <c:pt idx="13">
                  <c:v>42870</c:v>
                </c:pt>
                <c:pt idx="14">
                  <c:v>42877</c:v>
                </c:pt>
                <c:pt idx="15">
                  <c:v>42884</c:v>
                </c:pt>
                <c:pt idx="16">
                  <c:v>42891</c:v>
                </c:pt>
                <c:pt idx="17">
                  <c:v>42898</c:v>
                </c:pt>
                <c:pt idx="18">
                  <c:v>42905</c:v>
                </c:pt>
                <c:pt idx="19">
                  <c:v>42912</c:v>
                </c:pt>
                <c:pt idx="20">
                  <c:v>42919</c:v>
                </c:pt>
                <c:pt idx="21">
                  <c:v>42926</c:v>
                </c:pt>
                <c:pt idx="22">
                  <c:v>42933</c:v>
                </c:pt>
                <c:pt idx="23">
                  <c:v>42940</c:v>
                </c:pt>
                <c:pt idx="24">
                  <c:v>42947</c:v>
                </c:pt>
                <c:pt idx="25">
                  <c:v>42954</c:v>
                </c:pt>
                <c:pt idx="26">
                  <c:v>42961</c:v>
                </c:pt>
                <c:pt idx="27">
                  <c:v>42968</c:v>
                </c:pt>
                <c:pt idx="28">
                  <c:v>42975</c:v>
                </c:pt>
                <c:pt idx="29">
                  <c:v>42982</c:v>
                </c:pt>
                <c:pt idx="30">
                  <c:v>42989</c:v>
                </c:pt>
                <c:pt idx="31">
                  <c:v>42996</c:v>
                </c:pt>
                <c:pt idx="32">
                  <c:v>43003</c:v>
                </c:pt>
                <c:pt idx="33">
                  <c:v>43010</c:v>
                </c:pt>
                <c:pt idx="34">
                  <c:v>43017</c:v>
                </c:pt>
                <c:pt idx="35">
                  <c:v>43024</c:v>
                </c:pt>
                <c:pt idx="36">
                  <c:v>43031</c:v>
                </c:pt>
                <c:pt idx="37">
                  <c:v>43038</c:v>
                </c:pt>
                <c:pt idx="38">
                  <c:v>43045</c:v>
                </c:pt>
                <c:pt idx="39">
                  <c:v>43052</c:v>
                </c:pt>
                <c:pt idx="40">
                  <c:v>43059</c:v>
                </c:pt>
                <c:pt idx="41">
                  <c:v>43066</c:v>
                </c:pt>
                <c:pt idx="42">
                  <c:v>43073</c:v>
                </c:pt>
                <c:pt idx="43">
                  <c:v>43080</c:v>
                </c:pt>
                <c:pt idx="44">
                  <c:v>43087</c:v>
                </c:pt>
                <c:pt idx="45">
                  <c:v>43094</c:v>
                </c:pt>
                <c:pt idx="46">
                  <c:v>43101</c:v>
                </c:pt>
                <c:pt idx="47">
                  <c:v>43108</c:v>
                </c:pt>
                <c:pt idx="48">
                  <c:v>43115</c:v>
                </c:pt>
                <c:pt idx="49">
                  <c:v>43122</c:v>
                </c:pt>
                <c:pt idx="50">
                  <c:v>43129</c:v>
                </c:pt>
                <c:pt idx="51">
                  <c:v>43136</c:v>
                </c:pt>
                <c:pt idx="52">
                  <c:v>43143</c:v>
                </c:pt>
                <c:pt idx="53">
                  <c:v>43150</c:v>
                </c:pt>
                <c:pt idx="54">
                  <c:v>43157</c:v>
                </c:pt>
                <c:pt idx="55">
                  <c:v>43164</c:v>
                </c:pt>
                <c:pt idx="56">
                  <c:v>43171</c:v>
                </c:pt>
                <c:pt idx="57">
                  <c:v>43178</c:v>
                </c:pt>
                <c:pt idx="58">
                  <c:v>43185</c:v>
                </c:pt>
                <c:pt idx="59">
                  <c:v>43192</c:v>
                </c:pt>
                <c:pt idx="60">
                  <c:v>43199</c:v>
                </c:pt>
                <c:pt idx="61">
                  <c:v>43206</c:v>
                </c:pt>
                <c:pt idx="62">
                  <c:v>43213</c:v>
                </c:pt>
                <c:pt idx="63">
                  <c:v>43220</c:v>
                </c:pt>
                <c:pt idx="64">
                  <c:v>43227</c:v>
                </c:pt>
                <c:pt idx="65">
                  <c:v>43234</c:v>
                </c:pt>
                <c:pt idx="66">
                  <c:v>43241</c:v>
                </c:pt>
                <c:pt idx="67">
                  <c:v>43248</c:v>
                </c:pt>
                <c:pt idx="68">
                  <c:v>43255</c:v>
                </c:pt>
                <c:pt idx="69">
                  <c:v>43262</c:v>
                </c:pt>
                <c:pt idx="70">
                  <c:v>43269</c:v>
                </c:pt>
                <c:pt idx="71">
                  <c:v>43276</c:v>
                </c:pt>
                <c:pt idx="72">
                  <c:v>43283</c:v>
                </c:pt>
                <c:pt idx="73">
                  <c:v>43290</c:v>
                </c:pt>
                <c:pt idx="74">
                  <c:v>43297</c:v>
                </c:pt>
                <c:pt idx="75">
                  <c:v>43304</c:v>
                </c:pt>
                <c:pt idx="76">
                  <c:v>43311</c:v>
                </c:pt>
                <c:pt idx="77">
                  <c:v>43318</c:v>
                </c:pt>
                <c:pt idx="78">
                  <c:v>43325</c:v>
                </c:pt>
                <c:pt idx="79">
                  <c:v>43332</c:v>
                </c:pt>
                <c:pt idx="80">
                  <c:v>43339</c:v>
                </c:pt>
                <c:pt idx="81">
                  <c:v>43346</c:v>
                </c:pt>
                <c:pt idx="82">
                  <c:v>43353</c:v>
                </c:pt>
                <c:pt idx="83">
                  <c:v>43360</c:v>
                </c:pt>
                <c:pt idx="84">
                  <c:v>43367</c:v>
                </c:pt>
                <c:pt idx="85">
                  <c:v>43374</c:v>
                </c:pt>
                <c:pt idx="86">
                  <c:v>43381</c:v>
                </c:pt>
                <c:pt idx="87">
                  <c:v>43388</c:v>
                </c:pt>
                <c:pt idx="88">
                  <c:v>43395</c:v>
                </c:pt>
                <c:pt idx="89">
                  <c:v>43402</c:v>
                </c:pt>
                <c:pt idx="90">
                  <c:v>43409</c:v>
                </c:pt>
                <c:pt idx="91">
                  <c:v>43416</c:v>
                </c:pt>
                <c:pt idx="92">
                  <c:v>43423</c:v>
                </c:pt>
                <c:pt idx="93">
                  <c:v>43430</c:v>
                </c:pt>
                <c:pt idx="94">
                  <c:v>43437</c:v>
                </c:pt>
                <c:pt idx="95">
                  <c:v>43444</c:v>
                </c:pt>
                <c:pt idx="96">
                  <c:v>43451</c:v>
                </c:pt>
                <c:pt idx="97">
                  <c:v>43458</c:v>
                </c:pt>
                <c:pt idx="98">
                  <c:v>43465</c:v>
                </c:pt>
                <c:pt idx="99">
                  <c:v>43472</c:v>
                </c:pt>
                <c:pt idx="100">
                  <c:v>43479</c:v>
                </c:pt>
                <c:pt idx="101">
                  <c:v>43486</c:v>
                </c:pt>
                <c:pt idx="102">
                  <c:v>43493</c:v>
                </c:pt>
                <c:pt idx="103">
                  <c:v>43500</c:v>
                </c:pt>
                <c:pt idx="104">
                  <c:v>43507</c:v>
                </c:pt>
                <c:pt idx="105">
                  <c:v>43514</c:v>
                </c:pt>
                <c:pt idx="106">
                  <c:v>43521</c:v>
                </c:pt>
                <c:pt idx="107">
                  <c:v>43528</c:v>
                </c:pt>
                <c:pt idx="108">
                  <c:v>43535</c:v>
                </c:pt>
                <c:pt idx="109">
                  <c:v>43542</c:v>
                </c:pt>
                <c:pt idx="110">
                  <c:v>43549</c:v>
                </c:pt>
                <c:pt idx="111">
                  <c:v>43556</c:v>
                </c:pt>
                <c:pt idx="112">
                  <c:v>43563</c:v>
                </c:pt>
                <c:pt idx="113">
                  <c:v>43570</c:v>
                </c:pt>
                <c:pt idx="114">
                  <c:v>43577</c:v>
                </c:pt>
                <c:pt idx="115">
                  <c:v>43584</c:v>
                </c:pt>
                <c:pt idx="116">
                  <c:v>43591</c:v>
                </c:pt>
                <c:pt idx="117">
                  <c:v>43598</c:v>
                </c:pt>
                <c:pt idx="118">
                  <c:v>43605</c:v>
                </c:pt>
                <c:pt idx="119">
                  <c:v>43612</c:v>
                </c:pt>
                <c:pt idx="120">
                  <c:v>43619</c:v>
                </c:pt>
                <c:pt idx="121">
                  <c:v>43626</c:v>
                </c:pt>
                <c:pt idx="122">
                  <c:v>43633</c:v>
                </c:pt>
                <c:pt idx="123">
                  <c:v>43640</c:v>
                </c:pt>
                <c:pt idx="124">
                  <c:v>43647</c:v>
                </c:pt>
                <c:pt idx="125">
                  <c:v>43654</c:v>
                </c:pt>
                <c:pt idx="126">
                  <c:v>43661</c:v>
                </c:pt>
                <c:pt idx="127">
                  <c:v>43668</c:v>
                </c:pt>
                <c:pt idx="128">
                  <c:v>43675</c:v>
                </c:pt>
                <c:pt idx="129">
                  <c:v>43682</c:v>
                </c:pt>
                <c:pt idx="130">
                  <c:v>43689</c:v>
                </c:pt>
                <c:pt idx="131">
                  <c:v>43696</c:v>
                </c:pt>
                <c:pt idx="132">
                  <c:v>43703</c:v>
                </c:pt>
                <c:pt idx="133">
                  <c:v>43710</c:v>
                </c:pt>
                <c:pt idx="134">
                  <c:v>43717</c:v>
                </c:pt>
                <c:pt idx="135">
                  <c:v>43724</c:v>
                </c:pt>
                <c:pt idx="136">
                  <c:v>43731</c:v>
                </c:pt>
                <c:pt idx="137">
                  <c:v>43738</c:v>
                </c:pt>
                <c:pt idx="138">
                  <c:v>43745</c:v>
                </c:pt>
                <c:pt idx="139">
                  <c:v>43752</c:v>
                </c:pt>
                <c:pt idx="140">
                  <c:v>43759</c:v>
                </c:pt>
                <c:pt idx="141">
                  <c:v>43766</c:v>
                </c:pt>
                <c:pt idx="142">
                  <c:v>43773</c:v>
                </c:pt>
                <c:pt idx="143">
                  <c:v>43780</c:v>
                </c:pt>
                <c:pt idx="144">
                  <c:v>43787</c:v>
                </c:pt>
                <c:pt idx="145">
                  <c:v>43794</c:v>
                </c:pt>
                <c:pt idx="146">
                  <c:v>43801</c:v>
                </c:pt>
                <c:pt idx="147">
                  <c:v>43808</c:v>
                </c:pt>
                <c:pt idx="148">
                  <c:v>43815</c:v>
                </c:pt>
                <c:pt idx="149">
                  <c:v>43822</c:v>
                </c:pt>
                <c:pt idx="150">
                  <c:v>43829</c:v>
                </c:pt>
                <c:pt idx="151">
                  <c:v>43836</c:v>
                </c:pt>
                <c:pt idx="152">
                  <c:v>43843</c:v>
                </c:pt>
                <c:pt idx="153">
                  <c:v>43850</c:v>
                </c:pt>
                <c:pt idx="154">
                  <c:v>43857</c:v>
                </c:pt>
                <c:pt idx="155">
                  <c:v>43864</c:v>
                </c:pt>
                <c:pt idx="156">
                  <c:v>43871</c:v>
                </c:pt>
                <c:pt idx="157">
                  <c:v>43878</c:v>
                </c:pt>
                <c:pt idx="158">
                  <c:v>43885</c:v>
                </c:pt>
                <c:pt idx="159">
                  <c:v>43892</c:v>
                </c:pt>
                <c:pt idx="160">
                  <c:v>43899</c:v>
                </c:pt>
                <c:pt idx="161">
                  <c:v>43906</c:v>
                </c:pt>
                <c:pt idx="162">
                  <c:v>43913</c:v>
                </c:pt>
                <c:pt idx="163">
                  <c:v>43920</c:v>
                </c:pt>
                <c:pt idx="164">
                  <c:v>43927</c:v>
                </c:pt>
                <c:pt idx="165">
                  <c:v>43934</c:v>
                </c:pt>
                <c:pt idx="166">
                  <c:v>43941</c:v>
                </c:pt>
                <c:pt idx="167">
                  <c:v>43948</c:v>
                </c:pt>
                <c:pt idx="168">
                  <c:v>43955</c:v>
                </c:pt>
                <c:pt idx="169">
                  <c:v>43962</c:v>
                </c:pt>
                <c:pt idx="170">
                  <c:v>43969</c:v>
                </c:pt>
                <c:pt idx="171">
                  <c:v>43976</c:v>
                </c:pt>
                <c:pt idx="172">
                  <c:v>43983</c:v>
                </c:pt>
                <c:pt idx="173">
                  <c:v>43990</c:v>
                </c:pt>
                <c:pt idx="174">
                  <c:v>43997</c:v>
                </c:pt>
                <c:pt idx="175">
                  <c:v>44004</c:v>
                </c:pt>
              </c:numCache>
            </c:numRef>
          </c:cat>
          <c:val>
            <c:numRef>
              <c:f>Sheet1!$E$2:$E$177</c:f>
              <c:numCache>
                <c:formatCode>[&gt;=1000000]\ \ #,##0.0,,"M";[&lt;1000000]\ #,##0.0,"K";General</c:formatCode>
                <c:ptCount val="176"/>
                <c:pt idx="0">
                  <c:v>-145913.36517455001</c:v>
                </c:pt>
                <c:pt idx="1">
                  <c:v>-114808.71646327899</c:v>
                </c:pt>
                <c:pt idx="2">
                  <c:v>12804.278795051599</c:v>
                </c:pt>
                <c:pt idx="3">
                  <c:v>-106103.336771506</c:v>
                </c:pt>
                <c:pt idx="4">
                  <c:v>-112094.39300415201</c:v>
                </c:pt>
                <c:pt idx="5">
                  <c:v>-129601.83792082799</c:v>
                </c:pt>
                <c:pt idx="6">
                  <c:v>52325.985778599097</c:v>
                </c:pt>
                <c:pt idx="7">
                  <c:v>4293.1599230195798</c:v>
                </c:pt>
                <c:pt idx="8">
                  <c:v>15845.630267540901</c:v>
                </c:pt>
                <c:pt idx="9">
                  <c:v>-31715.1397709337</c:v>
                </c:pt>
                <c:pt idx="10">
                  <c:v>39256.8115728173</c:v>
                </c:pt>
                <c:pt idx="11">
                  <c:v>-92039.882463353395</c:v>
                </c:pt>
                <c:pt idx="12">
                  <c:v>-83873.725148646598</c:v>
                </c:pt>
                <c:pt idx="13">
                  <c:v>-59536.417044977497</c:v>
                </c:pt>
                <c:pt idx="14">
                  <c:v>-69438.643018736795</c:v>
                </c:pt>
                <c:pt idx="15">
                  <c:v>-11037.3415745408</c:v>
                </c:pt>
                <c:pt idx="16">
                  <c:v>59224.336279383999</c:v>
                </c:pt>
                <c:pt idx="17">
                  <c:v>169945.70724840899</c:v>
                </c:pt>
                <c:pt idx="18">
                  <c:v>11948.438109844599</c:v>
                </c:pt>
                <c:pt idx="19">
                  <c:v>85621.567359357796</c:v>
                </c:pt>
                <c:pt idx="20">
                  <c:v>155511.766014872</c:v>
                </c:pt>
                <c:pt idx="21">
                  <c:v>103704.395716229</c:v>
                </c:pt>
                <c:pt idx="22">
                  <c:v>56493.216086181201</c:v>
                </c:pt>
                <c:pt idx="23">
                  <c:v>100417.794049171</c:v>
                </c:pt>
                <c:pt idx="24">
                  <c:v>83063.358935972603</c:v>
                </c:pt>
                <c:pt idx="25">
                  <c:v>150500.555299489</c:v>
                </c:pt>
                <c:pt idx="26">
                  <c:v>110216.36939171</c:v>
                </c:pt>
                <c:pt idx="27">
                  <c:v>68840.709727649795</c:v>
                </c:pt>
                <c:pt idx="28">
                  <c:v>104037.12952538401</c:v>
                </c:pt>
                <c:pt idx="29">
                  <c:v>87402.082513386107</c:v>
                </c:pt>
                <c:pt idx="30">
                  <c:v>-65197.635354111699</c:v>
                </c:pt>
                <c:pt idx="31">
                  <c:v>-95390.758180173798</c:v>
                </c:pt>
                <c:pt idx="32">
                  <c:v>53708.428615467099</c:v>
                </c:pt>
                <c:pt idx="33">
                  <c:v>53178.056637233101</c:v>
                </c:pt>
                <c:pt idx="34">
                  <c:v>-35452.142284668502</c:v>
                </c:pt>
                <c:pt idx="35">
                  <c:v>-5938.9375777441301</c:v>
                </c:pt>
                <c:pt idx="36">
                  <c:v>-18558.304911359599</c:v>
                </c:pt>
                <c:pt idx="37">
                  <c:v>93757.038701236394</c:v>
                </c:pt>
                <c:pt idx="38">
                  <c:v>12054.514246168799</c:v>
                </c:pt>
                <c:pt idx="39">
                  <c:v>-77988.838692305901</c:v>
                </c:pt>
                <c:pt idx="40">
                  <c:v>29047.324175964299</c:v>
                </c:pt>
                <c:pt idx="41">
                  <c:v>-76599.056623724697</c:v>
                </c:pt>
                <c:pt idx="42">
                  <c:v>72210.172765509895</c:v>
                </c:pt>
                <c:pt idx="43">
                  <c:v>77623.424616743301</c:v>
                </c:pt>
                <c:pt idx="44">
                  <c:v>96692.576716822194</c:v>
                </c:pt>
                <c:pt idx="45">
                  <c:v>87023.059289721103</c:v>
                </c:pt>
                <c:pt idx="46">
                  <c:v>218721.49734301999</c:v>
                </c:pt>
                <c:pt idx="47">
                  <c:v>40665.355274469897</c:v>
                </c:pt>
                <c:pt idx="48">
                  <c:v>10865.4531754415</c:v>
                </c:pt>
                <c:pt idx="49">
                  <c:v>-101460.176609399</c:v>
                </c:pt>
                <c:pt idx="50">
                  <c:v>-97013.3025008119</c:v>
                </c:pt>
                <c:pt idx="51">
                  <c:v>10777.6976168646</c:v>
                </c:pt>
                <c:pt idx="52">
                  <c:v>-45023.259636940398</c:v>
                </c:pt>
                <c:pt idx="53">
                  <c:v>-15161.3520656316</c:v>
                </c:pt>
                <c:pt idx="54">
                  <c:v>-56496.566678299998</c:v>
                </c:pt>
                <c:pt idx="55">
                  <c:v>-32742.522318611602</c:v>
                </c:pt>
                <c:pt idx="56">
                  <c:v>-66680.019720355107</c:v>
                </c:pt>
                <c:pt idx="57">
                  <c:v>-127709.991903207</c:v>
                </c:pt>
                <c:pt idx="58">
                  <c:v>51888.984174891601</c:v>
                </c:pt>
                <c:pt idx="59">
                  <c:v>-43960.467318383598</c:v>
                </c:pt>
                <c:pt idx="60">
                  <c:v>106899.60216681899</c:v>
                </c:pt>
                <c:pt idx="61">
                  <c:v>-65165.787929681203</c:v>
                </c:pt>
                <c:pt idx="62">
                  <c:v>94919.933624726196</c:v>
                </c:pt>
                <c:pt idx="63">
                  <c:v>15551.539053729301</c:v>
                </c:pt>
                <c:pt idx="64">
                  <c:v>-6819.3739990694403</c:v>
                </c:pt>
                <c:pt idx="65">
                  <c:v>-56960.381944575201</c:v>
                </c:pt>
                <c:pt idx="66">
                  <c:v>-80634.097852601699</c:v>
                </c:pt>
                <c:pt idx="67">
                  <c:v>-2447.7329360232602</c:v>
                </c:pt>
                <c:pt idx="68">
                  <c:v>86459.643568539293</c:v>
                </c:pt>
                <c:pt idx="69">
                  <c:v>-28459.729458215799</c:v>
                </c:pt>
                <c:pt idx="70">
                  <c:v>-64385.633280064299</c:v>
                </c:pt>
                <c:pt idx="71">
                  <c:v>16184.0866658374</c:v>
                </c:pt>
                <c:pt idx="72">
                  <c:v>74031.152346552801</c:v>
                </c:pt>
                <c:pt idx="73">
                  <c:v>-10265.245887585301</c:v>
                </c:pt>
                <c:pt idx="74">
                  <c:v>-46528.061506432801</c:v>
                </c:pt>
                <c:pt idx="75">
                  <c:v>-25138.152601394399</c:v>
                </c:pt>
                <c:pt idx="76">
                  <c:v>27402.072851165602</c:v>
                </c:pt>
                <c:pt idx="77">
                  <c:v>44933.751055291701</c:v>
                </c:pt>
                <c:pt idx="78">
                  <c:v>2369.0843282860001</c:v>
                </c:pt>
                <c:pt idx="79">
                  <c:v>-20114.564153864601</c:v>
                </c:pt>
                <c:pt idx="80">
                  <c:v>-3188.48130529024</c:v>
                </c:pt>
                <c:pt idx="81">
                  <c:v>1171.4051505233999</c:v>
                </c:pt>
                <c:pt idx="82">
                  <c:v>-119200.09894053701</c:v>
                </c:pt>
                <c:pt idx="83">
                  <c:v>-150041.42276783401</c:v>
                </c:pt>
                <c:pt idx="84">
                  <c:v>8858.4666624317106</c:v>
                </c:pt>
                <c:pt idx="85">
                  <c:v>163710.82083872901</c:v>
                </c:pt>
                <c:pt idx="86">
                  <c:v>-51339.542424144303</c:v>
                </c:pt>
                <c:pt idx="87">
                  <c:v>87901.651508518495</c:v>
                </c:pt>
                <c:pt idx="88">
                  <c:v>37174.192884034201</c:v>
                </c:pt>
                <c:pt idx="89">
                  <c:v>-19195.771771953001</c:v>
                </c:pt>
                <c:pt idx="90">
                  <c:v>82534.768969982004</c:v>
                </c:pt>
                <c:pt idx="91">
                  <c:v>-15532.1665600549</c:v>
                </c:pt>
                <c:pt idx="92">
                  <c:v>15878.898436031101</c:v>
                </c:pt>
                <c:pt idx="93">
                  <c:v>-139.27270047319999</c:v>
                </c:pt>
                <c:pt idx="94">
                  <c:v>84561.692250681604</c:v>
                </c:pt>
                <c:pt idx="95">
                  <c:v>-55792.289371708903</c:v>
                </c:pt>
                <c:pt idx="96">
                  <c:v>-16986.247080579898</c:v>
                </c:pt>
                <c:pt idx="97">
                  <c:v>-8976.2853613260595</c:v>
                </c:pt>
                <c:pt idx="98">
                  <c:v>205662.934982026</c:v>
                </c:pt>
                <c:pt idx="99">
                  <c:v>84765.226891371305</c:v>
                </c:pt>
                <c:pt idx="100">
                  <c:v>25266.435407489</c:v>
                </c:pt>
                <c:pt idx="101">
                  <c:v>-99076.922378415693</c:v>
                </c:pt>
                <c:pt idx="102">
                  <c:v>-91974.422459801004</c:v>
                </c:pt>
                <c:pt idx="103">
                  <c:v>38017.860398990102</c:v>
                </c:pt>
                <c:pt idx="104">
                  <c:v>-110353.17176242</c:v>
                </c:pt>
                <c:pt idx="105">
                  <c:v>-97794.594523854204</c:v>
                </c:pt>
                <c:pt idx="106">
                  <c:v>34003.310099636299</c:v>
                </c:pt>
                <c:pt idx="107">
                  <c:v>-10988.323743082799</c:v>
                </c:pt>
                <c:pt idx="108">
                  <c:v>-70650.2846434573</c:v>
                </c:pt>
                <c:pt idx="109">
                  <c:v>-34913.818882931802</c:v>
                </c:pt>
                <c:pt idx="110">
                  <c:v>-14816.202907955299</c:v>
                </c:pt>
                <c:pt idx="111">
                  <c:v>14404.4815302118</c:v>
                </c:pt>
                <c:pt idx="112">
                  <c:v>43991.782154160603</c:v>
                </c:pt>
                <c:pt idx="113">
                  <c:v>30508.827907204301</c:v>
                </c:pt>
                <c:pt idx="114">
                  <c:v>-32347.112177763702</c:v>
                </c:pt>
                <c:pt idx="115">
                  <c:v>-26051.261978459599</c:v>
                </c:pt>
                <c:pt idx="116">
                  <c:v>36119.581837980499</c:v>
                </c:pt>
                <c:pt idx="117">
                  <c:v>-27216.4250935899</c:v>
                </c:pt>
                <c:pt idx="118">
                  <c:v>-59144.136162056697</c:v>
                </c:pt>
                <c:pt idx="119">
                  <c:v>-101870.951049535</c:v>
                </c:pt>
                <c:pt idx="120">
                  <c:v>78406.162739107996</c:v>
                </c:pt>
                <c:pt idx="121">
                  <c:v>-42625.442151066003</c:v>
                </c:pt>
                <c:pt idx="122">
                  <c:v>-43733.800226903397</c:v>
                </c:pt>
                <c:pt idx="123">
                  <c:v>-23630.7949088643</c:v>
                </c:pt>
                <c:pt idx="124">
                  <c:v>-7507.5990484307904</c:v>
                </c:pt>
                <c:pt idx="125">
                  <c:v>54685.088186037799</c:v>
                </c:pt>
                <c:pt idx="126">
                  <c:v>-62813.934914320998</c:v>
                </c:pt>
                <c:pt idx="127">
                  <c:v>-45634.410331060899</c:v>
                </c:pt>
                <c:pt idx="128">
                  <c:v>24591.334081901499</c:v>
                </c:pt>
                <c:pt idx="129">
                  <c:v>167911.90187633099</c:v>
                </c:pt>
                <c:pt idx="130">
                  <c:v>10630.632298307801</c:v>
                </c:pt>
                <c:pt idx="131">
                  <c:v>45486.4950805759</c:v>
                </c:pt>
                <c:pt idx="132">
                  <c:v>-3402.7706940824801</c:v>
                </c:pt>
                <c:pt idx="133">
                  <c:v>65083.057588891897</c:v>
                </c:pt>
                <c:pt idx="134">
                  <c:v>-47745.896283515998</c:v>
                </c:pt>
                <c:pt idx="135">
                  <c:v>-42234.308008514301</c:v>
                </c:pt>
                <c:pt idx="136">
                  <c:v>61772.036718239498</c:v>
                </c:pt>
                <c:pt idx="137">
                  <c:v>19242.1488802114</c:v>
                </c:pt>
                <c:pt idx="138">
                  <c:v>-52740.810805699897</c:v>
                </c:pt>
                <c:pt idx="139">
                  <c:v>-58174.004417942902</c:v>
                </c:pt>
                <c:pt idx="140">
                  <c:v>-81712.018764293403</c:v>
                </c:pt>
                <c:pt idx="141">
                  <c:v>-99165.500878870997</c:v>
                </c:pt>
                <c:pt idx="142">
                  <c:v>98079.726521816207</c:v>
                </c:pt>
                <c:pt idx="143">
                  <c:v>-27199.271373369898</c:v>
                </c:pt>
                <c:pt idx="144">
                  <c:v>-79512.708519720007</c:v>
                </c:pt>
                <c:pt idx="145">
                  <c:v>-67877.708311256603</c:v>
                </c:pt>
                <c:pt idx="146">
                  <c:v>141665.47581804299</c:v>
                </c:pt>
                <c:pt idx="147">
                  <c:v>-4228.0523714368401</c:v>
                </c:pt>
                <c:pt idx="148">
                  <c:v>74319.864237099406</c:v>
                </c:pt>
                <c:pt idx="149">
                  <c:v>-13520.774268917699</c:v>
                </c:pt>
                <c:pt idx="150">
                  <c:v>31442.431834985899</c:v>
                </c:pt>
                <c:pt idx="151">
                  <c:v>103225.463642459</c:v>
                </c:pt>
                <c:pt idx="152">
                  <c:v>125635.242562581</c:v>
                </c:pt>
                <c:pt idx="153">
                  <c:v>-74090.940591640494</c:v>
                </c:pt>
                <c:pt idx="154">
                  <c:v>-116780.88981523601</c:v>
                </c:pt>
                <c:pt idx="155">
                  <c:v>9855.2328791174805</c:v>
                </c:pt>
                <c:pt idx="156">
                  <c:v>-24221.240994821401</c:v>
                </c:pt>
                <c:pt idx="157">
                  <c:v>-64522.5929272434</c:v>
                </c:pt>
                <c:pt idx="158">
                  <c:v>-18284.674456377699</c:v>
                </c:pt>
                <c:pt idx="159">
                  <c:v>132976.048608643</c:v>
                </c:pt>
                <c:pt idx="160">
                  <c:v>136259.778855493</c:v>
                </c:pt>
                <c:pt idx="161">
                  <c:v>-118795.513941647</c:v>
                </c:pt>
                <c:pt idx="162">
                  <c:v>1.8393620848655701E-8</c:v>
                </c:pt>
                <c:pt idx="163">
                  <c:v>-122524.7395441</c:v>
                </c:pt>
                <c:pt idx="164">
                  <c:v>-47842.6665761556</c:v>
                </c:pt>
                <c:pt idx="165">
                  <c:v>-41715.567702300999</c:v>
                </c:pt>
                <c:pt idx="166">
                  <c:v>-58708.316043300198</c:v>
                </c:pt>
                <c:pt idx="167">
                  <c:v>-123557.880193875</c:v>
                </c:pt>
                <c:pt idx="168">
                  <c:v>92865.768297707298</c:v>
                </c:pt>
                <c:pt idx="169">
                  <c:v>-38646.7614227882</c:v>
                </c:pt>
                <c:pt idx="170">
                  <c:v>-33714.456887788401</c:v>
                </c:pt>
                <c:pt idx="171">
                  <c:v>-83715.592144808805</c:v>
                </c:pt>
                <c:pt idx="172">
                  <c:v>164374.86958376499</c:v>
                </c:pt>
                <c:pt idx="173">
                  <c:v>11813.068086719701</c:v>
                </c:pt>
                <c:pt idx="174">
                  <c:v>38448.816345418199</c:v>
                </c:pt>
                <c:pt idx="175">
                  <c:v>106257.11088578201</c:v>
                </c:pt>
              </c:numCache>
            </c:numRef>
          </c:val>
          <c:extLst>
            <c:ext xmlns:c16="http://schemas.microsoft.com/office/drawing/2014/chart" uri="{C3380CC4-5D6E-409C-BE32-E72D297353CC}">
              <c16:uniqueId val="{00000004-28E6-45F6-84D5-13A10E4C2084}"/>
            </c:ext>
          </c:extLst>
        </c:ser>
        <c:dLbls>
          <c:showLegendKey val="0"/>
          <c:showVal val="0"/>
          <c:showCatName val="0"/>
          <c:showSerName val="0"/>
          <c:showPercent val="0"/>
          <c:showBubbleSize val="0"/>
        </c:dLbls>
        <c:gapWidth val="392"/>
        <c:overlap val="39"/>
        <c:axId val="1044579464"/>
        <c:axId val="1044581704"/>
      </c:barChart>
      <c:lineChart>
        <c:grouping val="standard"/>
        <c:varyColors val="0"/>
        <c:ser>
          <c:idx val="0"/>
          <c:order val="0"/>
          <c:tx>
            <c:strRef>
              <c:f>Sheet1!$B$1</c:f>
              <c:strCache>
                <c:ptCount val="1"/>
                <c:pt idx="0">
                  <c:v>Actuals</c:v>
                </c:pt>
              </c:strCache>
            </c:strRef>
          </c:tx>
          <c:spPr>
            <a:ln w="19050" cap="rnd">
              <a:solidFill>
                <a:schemeClr val="bg1">
                  <a:lumMod val="65000"/>
                </a:schemeClr>
              </a:solidFill>
              <a:round/>
            </a:ln>
            <a:effectLst/>
          </c:spPr>
          <c:marker>
            <c:symbol val="none"/>
          </c:marker>
          <c:cat>
            <c:numRef>
              <c:f>Sheet1!$A$2:$A$177</c:f>
              <c:numCache>
                <c:formatCode>m/d/yyyy</c:formatCode>
                <c:ptCount val="176"/>
                <c:pt idx="0">
                  <c:v>42779</c:v>
                </c:pt>
                <c:pt idx="1">
                  <c:v>42786</c:v>
                </c:pt>
                <c:pt idx="2">
                  <c:v>42793</c:v>
                </c:pt>
                <c:pt idx="3">
                  <c:v>42800</c:v>
                </c:pt>
                <c:pt idx="4">
                  <c:v>42807</c:v>
                </c:pt>
                <c:pt idx="5">
                  <c:v>42814</c:v>
                </c:pt>
                <c:pt idx="6">
                  <c:v>42821</c:v>
                </c:pt>
                <c:pt idx="7">
                  <c:v>42828</c:v>
                </c:pt>
                <c:pt idx="8">
                  <c:v>42835</c:v>
                </c:pt>
                <c:pt idx="9">
                  <c:v>42842</c:v>
                </c:pt>
                <c:pt idx="10">
                  <c:v>42849</c:v>
                </c:pt>
                <c:pt idx="11">
                  <c:v>42856</c:v>
                </c:pt>
                <c:pt idx="12">
                  <c:v>42863</c:v>
                </c:pt>
                <c:pt idx="13">
                  <c:v>42870</c:v>
                </c:pt>
                <c:pt idx="14">
                  <c:v>42877</c:v>
                </c:pt>
                <c:pt idx="15">
                  <c:v>42884</c:v>
                </c:pt>
                <c:pt idx="16">
                  <c:v>42891</c:v>
                </c:pt>
                <c:pt idx="17">
                  <c:v>42898</c:v>
                </c:pt>
                <c:pt idx="18">
                  <c:v>42905</c:v>
                </c:pt>
                <c:pt idx="19">
                  <c:v>42912</c:v>
                </c:pt>
                <c:pt idx="20">
                  <c:v>42919</c:v>
                </c:pt>
                <c:pt idx="21">
                  <c:v>42926</c:v>
                </c:pt>
                <c:pt idx="22">
                  <c:v>42933</c:v>
                </c:pt>
                <c:pt idx="23">
                  <c:v>42940</c:v>
                </c:pt>
                <c:pt idx="24">
                  <c:v>42947</c:v>
                </c:pt>
                <c:pt idx="25">
                  <c:v>42954</c:v>
                </c:pt>
                <c:pt idx="26">
                  <c:v>42961</c:v>
                </c:pt>
                <c:pt idx="27">
                  <c:v>42968</c:v>
                </c:pt>
                <c:pt idx="28">
                  <c:v>42975</c:v>
                </c:pt>
                <c:pt idx="29">
                  <c:v>42982</c:v>
                </c:pt>
                <c:pt idx="30">
                  <c:v>42989</c:v>
                </c:pt>
                <c:pt idx="31">
                  <c:v>42996</c:v>
                </c:pt>
                <c:pt idx="32">
                  <c:v>43003</c:v>
                </c:pt>
                <c:pt idx="33">
                  <c:v>43010</c:v>
                </c:pt>
                <c:pt idx="34">
                  <c:v>43017</c:v>
                </c:pt>
                <c:pt idx="35">
                  <c:v>43024</c:v>
                </c:pt>
                <c:pt idx="36">
                  <c:v>43031</c:v>
                </c:pt>
                <c:pt idx="37">
                  <c:v>43038</c:v>
                </c:pt>
                <c:pt idx="38">
                  <c:v>43045</c:v>
                </c:pt>
                <c:pt idx="39">
                  <c:v>43052</c:v>
                </c:pt>
                <c:pt idx="40">
                  <c:v>43059</c:v>
                </c:pt>
                <c:pt idx="41">
                  <c:v>43066</c:v>
                </c:pt>
                <c:pt idx="42">
                  <c:v>43073</c:v>
                </c:pt>
                <c:pt idx="43">
                  <c:v>43080</c:v>
                </c:pt>
                <c:pt idx="44">
                  <c:v>43087</c:v>
                </c:pt>
                <c:pt idx="45">
                  <c:v>43094</c:v>
                </c:pt>
                <c:pt idx="46">
                  <c:v>43101</c:v>
                </c:pt>
                <c:pt idx="47">
                  <c:v>43108</c:v>
                </c:pt>
                <c:pt idx="48">
                  <c:v>43115</c:v>
                </c:pt>
                <c:pt idx="49">
                  <c:v>43122</c:v>
                </c:pt>
                <c:pt idx="50">
                  <c:v>43129</c:v>
                </c:pt>
                <c:pt idx="51">
                  <c:v>43136</c:v>
                </c:pt>
                <c:pt idx="52">
                  <c:v>43143</c:v>
                </c:pt>
                <c:pt idx="53">
                  <c:v>43150</c:v>
                </c:pt>
                <c:pt idx="54">
                  <c:v>43157</c:v>
                </c:pt>
                <c:pt idx="55">
                  <c:v>43164</c:v>
                </c:pt>
                <c:pt idx="56">
                  <c:v>43171</c:v>
                </c:pt>
                <c:pt idx="57">
                  <c:v>43178</c:v>
                </c:pt>
                <c:pt idx="58">
                  <c:v>43185</c:v>
                </c:pt>
                <c:pt idx="59">
                  <c:v>43192</c:v>
                </c:pt>
                <c:pt idx="60">
                  <c:v>43199</c:v>
                </c:pt>
                <c:pt idx="61">
                  <c:v>43206</c:v>
                </c:pt>
                <c:pt idx="62">
                  <c:v>43213</c:v>
                </c:pt>
                <c:pt idx="63">
                  <c:v>43220</c:v>
                </c:pt>
                <c:pt idx="64">
                  <c:v>43227</c:v>
                </c:pt>
                <c:pt idx="65">
                  <c:v>43234</c:v>
                </c:pt>
                <c:pt idx="66">
                  <c:v>43241</c:v>
                </c:pt>
                <c:pt idx="67">
                  <c:v>43248</c:v>
                </c:pt>
                <c:pt idx="68">
                  <c:v>43255</c:v>
                </c:pt>
                <c:pt idx="69">
                  <c:v>43262</c:v>
                </c:pt>
                <c:pt idx="70">
                  <c:v>43269</c:v>
                </c:pt>
                <c:pt idx="71">
                  <c:v>43276</c:v>
                </c:pt>
                <c:pt idx="72">
                  <c:v>43283</c:v>
                </c:pt>
                <c:pt idx="73">
                  <c:v>43290</c:v>
                </c:pt>
                <c:pt idx="74">
                  <c:v>43297</c:v>
                </c:pt>
                <c:pt idx="75">
                  <c:v>43304</c:v>
                </c:pt>
                <c:pt idx="76">
                  <c:v>43311</c:v>
                </c:pt>
                <c:pt idx="77">
                  <c:v>43318</c:v>
                </c:pt>
                <c:pt idx="78">
                  <c:v>43325</c:v>
                </c:pt>
                <c:pt idx="79">
                  <c:v>43332</c:v>
                </c:pt>
                <c:pt idx="80">
                  <c:v>43339</c:v>
                </c:pt>
                <c:pt idx="81">
                  <c:v>43346</c:v>
                </c:pt>
                <c:pt idx="82">
                  <c:v>43353</c:v>
                </c:pt>
                <c:pt idx="83">
                  <c:v>43360</c:v>
                </c:pt>
                <c:pt idx="84">
                  <c:v>43367</c:v>
                </c:pt>
                <c:pt idx="85">
                  <c:v>43374</c:v>
                </c:pt>
                <c:pt idx="86">
                  <c:v>43381</c:v>
                </c:pt>
                <c:pt idx="87">
                  <c:v>43388</c:v>
                </c:pt>
                <c:pt idx="88">
                  <c:v>43395</c:v>
                </c:pt>
                <c:pt idx="89">
                  <c:v>43402</c:v>
                </c:pt>
                <c:pt idx="90">
                  <c:v>43409</c:v>
                </c:pt>
                <c:pt idx="91">
                  <c:v>43416</c:v>
                </c:pt>
                <c:pt idx="92">
                  <c:v>43423</c:v>
                </c:pt>
                <c:pt idx="93">
                  <c:v>43430</c:v>
                </c:pt>
                <c:pt idx="94">
                  <c:v>43437</c:v>
                </c:pt>
                <c:pt idx="95">
                  <c:v>43444</c:v>
                </c:pt>
                <c:pt idx="96">
                  <c:v>43451</c:v>
                </c:pt>
                <c:pt idx="97">
                  <c:v>43458</c:v>
                </c:pt>
                <c:pt idx="98">
                  <c:v>43465</c:v>
                </c:pt>
                <c:pt idx="99">
                  <c:v>43472</c:v>
                </c:pt>
                <c:pt idx="100">
                  <c:v>43479</c:v>
                </c:pt>
                <c:pt idx="101">
                  <c:v>43486</c:v>
                </c:pt>
                <c:pt idx="102">
                  <c:v>43493</c:v>
                </c:pt>
                <c:pt idx="103">
                  <c:v>43500</c:v>
                </c:pt>
                <c:pt idx="104">
                  <c:v>43507</c:v>
                </c:pt>
                <c:pt idx="105">
                  <c:v>43514</c:v>
                </c:pt>
                <c:pt idx="106">
                  <c:v>43521</c:v>
                </c:pt>
                <c:pt idx="107">
                  <c:v>43528</c:v>
                </c:pt>
                <c:pt idx="108">
                  <c:v>43535</c:v>
                </c:pt>
                <c:pt idx="109">
                  <c:v>43542</c:v>
                </c:pt>
                <c:pt idx="110">
                  <c:v>43549</c:v>
                </c:pt>
                <c:pt idx="111">
                  <c:v>43556</c:v>
                </c:pt>
                <c:pt idx="112">
                  <c:v>43563</c:v>
                </c:pt>
                <c:pt idx="113">
                  <c:v>43570</c:v>
                </c:pt>
                <c:pt idx="114">
                  <c:v>43577</c:v>
                </c:pt>
                <c:pt idx="115">
                  <c:v>43584</c:v>
                </c:pt>
                <c:pt idx="116">
                  <c:v>43591</c:v>
                </c:pt>
                <c:pt idx="117">
                  <c:v>43598</c:v>
                </c:pt>
                <c:pt idx="118">
                  <c:v>43605</c:v>
                </c:pt>
                <c:pt idx="119">
                  <c:v>43612</c:v>
                </c:pt>
                <c:pt idx="120">
                  <c:v>43619</c:v>
                </c:pt>
                <c:pt idx="121">
                  <c:v>43626</c:v>
                </c:pt>
                <c:pt idx="122">
                  <c:v>43633</c:v>
                </c:pt>
                <c:pt idx="123">
                  <c:v>43640</c:v>
                </c:pt>
                <c:pt idx="124">
                  <c:v>43647</c:v>
                </c:pt>
                <c:pt idx="125">
                  <c:v>43654</c:v>
                </c:pt>
                <c:pt idx="126">
                  <c:v>43661</c:v>
                </c:pt>
                <c:pt idx="127">
                  <c:v>43668</c:v>
                </c:pt>
                <c:pt idx="128">
                  <c:v>43675</c:v>
                </c:pt>
                <c:pt idx="129">
                  <c:v>43682</c:v>
                </c:pt>
                <c:pt idx="130">
                  <c:v>43689</c:v>
                </c:pt>
                <c:pt idx="131">
                  <c:v>43696</c:v>
                </c:pt>
                <c:pt idx="132">
                  <c:v>43703</c:v>
                </c:pt>
                <c:pt idx="133">
                  <c:v>43710</c:v>
                </c:pt>
                <c:pt idx="134">
                  <c:v>43717</c:v>
                </c:pt>
                <c:pt idx="135">
                  <c:v>43724</c:v>
                </c:pt>
                <c:pt idx="136">
                  <c:v>43731</c:v>
                </c:pt>
                <c:pt idx="137">
                  <c:v>43738</c:v>
                </c:pt>
                <c:pt idx="138">
                  <c:v>43745</c:v>
                </c:pt>
                <c:pt idx="139">
                  <c:v>43752</c:v>
                </c:pt>
                <c:pt idx="140">
                  <c:v>43759</c:v>
                </c:pt>
                <c:pt idx="141">
                  <c:v>43766</c:v>
                </c:pt>
                <c:pt idx="142">
                  <c:v>43773</c:v>
                </c:pt>
                <c:pt idx="143">
                  <c:v>43780</c:v>
                </c:pt>
                <c:pt idx="144">
                  <c:v>43787</c:v>
                </c:pt>
                <c:pt idx="145">
                  <c:v>43794</c:v>
                </c:pt>
                <c:pt idx="146">
                  <c:v>43801</c:v>
                </c:pt>
                <c:pt idx="147">
                  <c:v>43808</c:v>
                </c:pt>
                <c:pt idx="148">
                  <c:v>43815</c:v>
                </c:pt>
                <c:pt idx="149">
                  <c:v>43822</c:v>
                </c:pt>
                <c:pt idx="150">
                  <c:v>43829</c:v>
                </c:pt>
                <c:pt idx="151">
                  <c:v>43836</c:v>
                </c:pt>
                <c:pt idx="152">
                  <c:v>43843</c:v>
                </c:pt>
                <c:pt idx="153">
                  <c:v>43850</c:v>
                </c:pt>
                <c:pt idx="154">
                  <c:v>43857</c:v>
                </c:pt>
                <c:pt idx="155">
                  <c:v>43864</c:v>
                </c:pt>
                <c:pt idx="156">
                  <c:v>43871</c:v>
                </c:pt>
                <c:pt idx="157">
                  <c:v>43878</c:v>
                </c:pt>
                <c:pt idx="158">
                  <c:v>43885</c:v>
                </c:pt>
                <c:pt idx="159">
                  <c:v>43892</c:v>
                </c:pt>
                <c:pt idx="160">
                  <c:v>43899</c:v>
                </c:pt>
                <c:pt idx="161">
                  <c:v>43906</c:v>
                </c:pt>
                <c:pt idx="162">
                  <c:v>43913</c:v>
                </c:pt>
                <c:pt idx="163">
                  <c:v>43920</c:v>
                </c:pt>
                <c:pt idx="164">
                  <c:v>43927</c:v>
                </c:pt>
                <c:pt idx="165">
                  <c:v>43934</c:v>
                </c:pt>
                <c:pt idx="166">
                  <c:v>43941</c:v>
                </c:pt>
                <c:pt idx="167">
                  <c:v>43948</c:v>
                </c:pt>
                <c:pt idx="168">
                  <c:v>43955</c:v>
                </c:pt>
                <c:pt idx="169">
                  <c:v>43962</c:v>
                </c:pt>
                <c:pt idx="170">
                  <c:v>43969</c:v>
                </c:pt>
                <c:pt idx="171">
                  <c:v>43976</c:v>
                </c:pt>
                <c:pt idx="172">
                  <c:v>43983</c:v>
                </c:pt>
                <c:pt idx="173">
                  <c:v>43990</c:v>
                </c:pt>
                <c:pt idx="174">
                  <c:v>43997</c:v>
                </c:pt>
                <c:pt idx="175">
                  <c:v>44004</c:v>
                </c:pt>
              </c:numCache>
            </c:numRef>
          </c:cat>
          <c:val>
            <c:numRef>
              <c:f>Sheet1!$B$2:$B$177</c:f>
              <c:numCache>
                <c:formatCode>[&gt;=1000000]\ \ #,##0.0,,"M";[&lt;1000000]\ #,##0.0,"K";General</c:formatCode>
                <c:ptCount val="176"/>
                <c:pt idx="0">
                  <c:v>936500</c:v>
                </c:pt>
                <c:pt idx="1">
                  <c:v>943600</c:v>
                </c:pt>
                <c:pt idx="2">
                  <c:v>1241500</c:v>
                </c:pt>
                <c:pt idx="3">
                  <c:v>1283400</c:v>
                </c:pt>
                <c:pt idx="4">
                  <c:v>1004600</c:v>
                </c:pt>
                <c:pt idx="5">
                  <c:v>948700</c:v>
                </c:pt>
                <c:pt idx="6">
                  <c:v>1048800</c:v>
                </c:pt>
                <c:pt idx="7">
                  <c:v>1174599.99999999</c:v>
                </c:pt>
                <c:pt idx="8">
                  <c:v>1068400</c:v>
                </c:pt>
                <c:pt idx="9">
                  <c:v>1035600</c:v>
                </c:pt>
                <c:pt idx="10">
                  <c:v>1112999.99999999</c:v>
                </c:pt>
                <c:pt idx="11">
                  <c:v>1118399.99999999</c:v>
                </c:pt>
                <c:pt idx="12">
                  <c:v>1012899.99999999</c:v>
                </c:pt>
                <c:pt idx="13">
                  <c:v>1025599.99999999</c:v>
                </c:pt>
                <c:pt idx="14">
                  <c:v>1021599.99999999</c:v>
                </c:pt>
                <c:pt idx="15">
                  <c:v>1143100</c:v>
                </c:pt>
                <c:pt idx="16">
                  <c:v>1122999.99999999</c:v>
                </c:pt>
                <c:pt idx="17">
                  <c:v>1250200</c:v>
                </c:pt>
                <c:pt idx="18">
                  <c:v>1093400</c:v>
                </c:pt>
                <c:pt idx="19">
                  <c:v>1154900</c:v>
                </c:pt>
                <c:pt idx="20">
                  <c:v>1311300</c:v>
                </c:pt>
                <c:pt idx="21">
                  <c:v>1174700</c:v>
                </c:pt>
                <c:pt idx="22">
                  <c:v>1085299.99999999</c:v>
                </c:pt>
                <c:pt idx="23">
                  <c:v>1110800</c:v>
                </c:pt>
                <c:pt idx="24">
                  <c:v>1202600</c:v>
                </c:pt>
                <c:pt idx="25">
                  <c:v>1147500</c:v>
                </c:pt>
                <c:pt idx="26">
                  <c:v>1093699.99999999</c:v>
                </c:pt>
                <c:pt idx="27">
                  <c:v>1051100</c:v>
                </c:pt>
                <c:pt idx="28">
                  <c:v>1220099.99999999</c:v>
                </c:pt>
                <c:pt idx="29">
                  <c:v>1125299.99999999</c:v>
                </c:pt>
                <c:pt idx="30">
                  <c:v>955799.99999999895</c:v>
                </c:pt>
                <c:pt idx="31">
                  <c:v>905199.99999999895</c:v>
                </c:pt>
                <c:pt idx="32">
                  <c:v>1062500</c:v>
                </c:pt>
                <c:pt idx="33">
                  <c:v>1138000</c:v>
                </c:pt>
                <c:pt idx="34">
                  <c:v>955599.99999999895</c:v>
                </c:pt>
                <c:pt idx="35">
                  <c:v>949199.99999999895</c:v>
                </c:pt>
                <c:pt idx="36">
                  <c:v>965600</c:v>
                </c:pt>
                <c:pt idx="37">
                  <c:v>1203599.99999999</c:v>
                </c:pt>
                <c:pt idx="38">
                  <c:v>1028200</c:v>
                </c:pt>
                <c:pt idx="39">
                  <c:v>911499.99999999895</c:v>
                </c:pt>
                <c:pt idx="40">
                  <c:v>1027399.99999999</c:v>
                </c:pt>
                <c:pt idx="41">
                  <c:v>1012599.99999999</c:v>
                </c:pt>
                <c:pt idx="42">
                  <c:v>1039600</c:v>
                </c:pt>
                <c:pt idx="43">
                  <c:v>988900</c:v>
                </c:pt>
                <c:pt idx="44">
                  <c:v>1022199.99999999</c:v>
                </c:pt>
                <c:pt idx="45">
                  <c:v>1036699.99999999</c:v>
                </c:pt>
                <c:pt idx="46">
                  <c:v>1354700</c:v>
                </c:pt>
                <c:pt idx="47">
                  <c:v>1064299.99999999</c:v>
                </c:pt>
                <c:pt idx="48">
                  <c:v>1016100</c:v>
                </c:pt>
                <c:pt idx="49">
                  <c:v>894600</c:v>
                </c:pt>
                <c:pt idx="50">
                  <c:v>989999.99999999895</c:v>
                </c:pt>
                <c:pt idx="51">
                  <c:v>969400</c:v>
                </c:pt>
                <c:pt idx="52">
                  <c:v>899500</c:v>
                </c:pt>
                <c:pt idx="53">
                  <c:v>860900</c:v>
                </c:pt>
                <c:pt idx="54">
                  <c:v>987300</c:v>
                </c:pt>
                <c:pt idx="55">
                  <c:v>1175100</c:v>
                </c:pt>
                <c:pt idx="56">
                  <c:v>918600</c:v>
                </c:pt>
                <c:pt idx="57">
                  <c:v>839499.99999999895</c:v>
                </c:pt>
                <c:pt idx="58">
                  <c:v>945000</c:v>
                </c:pt>
                <c:pt idx="59">
                  <c:v>1002599.99999999</c:v>
                </c:pt>
                <c:pt idx="60">
                  <c:v>1048499.99999999</c:v>
                </c:pt>
                <c:pt idx="61">
                  <c:v>903000</c:v>
                </c:pt>
                <c:pt idx="62">
                  <c:v>1036999.99999999</c:v>
                </c:pt>
                <c:pt idx="63">
                  <c:v>1045199.99999999</c:v>
                </c:pt>
                <c:pt idx="64">
                  <c:v>975400</c:v>
                </c:pt>
                <c:pt idx="65">
                  <c:v>906600</c:v>
                </c:pt>
                <c:pt idx="66">
                  <c:v>889900</c:v>
                </c:pt>
                <c:pt idx="67">
                  <c:v>1096800</c:v>
                </c:pt>
                <c:pt idx="68">
                  <c:v>1087200</c:v>
                </c:pt>
                <c:pt idx="69">
                  <c:v>955300</c:v>
                </c:pt>
                <c:pt idx="70">
                  <c:v>942600</c:v>
                </c:pt>
                <c:pt idx="71">
                  <c:v>1001199.99999999</c:v>
                </c:pt>
                <c:pt idx="72">
                  <c:v>1131500</c:v>
                </c:pt>
                <c:pt idx="73">
                  <c:v>970600</c:v>
                </c:pt>
                <c:pt idx="74">
                  <c:v>937499.99999999895</c:v>
                </c:pt>
                <c:pt idx="75">
                  <c:v>944800</c:v>
                </c:pt>
                <c:pt idx="76">
                  <c:v>1103500</c:v>
                </c:pt>
                <c:pt idx="77">
                  <c:v>1011000</c:v>
                </c:pt>
                <c:pt idx="78">
                  <c:v>986100</c:v>
                </c:pt>
                <c:pt idx="79">
                  <c:v>965499.99999999895</c:v>
                </c:pt>
                <c:pt idx="80">
                  <c:v>1087599.99999999</c:v>
                </c:pt>
                <c:pt idx="81">
                  <c:v>989900</c:v>
                </c:pt>
                <c:pt idx="82">
                  <c:v>853499.99999999895</c:v>
                </c:pt>
                <c:pt idx="83">
                  <c:v>821100</c:v>
                </c:pt>
                <c:pt idx="84">
                  <c:v>966499.99999999895</c:v>
                </c:pt>
                <c:pt idx="85">
                  <c:v>1173900</c:v>
                </c:pt>
                <c:pt idx="86">
                  <c:v>850900</c:v>
                </c:pt>
                <c:pt idx="87">
                  <c:v>1010299.99999999</c:v>
                </c:pt>
                <c:pt idx="88">
                  <c:v>959900</c:v>
                </c:pt>
                <c:pt idx="89">
                  <c:v>995199.99999999895</c:v>
                </c:pt>
                <c:pt idx="90">
                  <c:v>996199.99999999895</c:v>
                </c:pt>
                <c:pt idx="91">
                  <c:v>881400</c:v>
                </c:pt>
                <c:pt idx="92">
                  <c:v>909999.99999999895</c:v>
                </c:pt>
                <c:pt idx="93">
                  <c:v>982600</c:v>
                </c:pt>
                <c:pt idx="94">
                  <c:v>991500</c:v>
                </c:pt>
                <c:pt idx="95">
                  <c:v>881999.99999999895</c:v>
                </c:pt>
                <c:pt idx="96">
                  <c:v>924500</c:v>
                </c:pt>
                <c:pt idx="97">
                  <c:v>931399.99999999895</c:v>
                </c:pt>
                <c:pt idx="98">
                  <c:v>1253899.99999999</c:v>
                </c:pt>
                <c:pt idx="99">
                  <c:v>1006699.99999999</c:v>
                </c:pt>
                <c:pt idx="100">
                  <c:v>912300</c:v>
                </c:pt>
                <c:pt idx="101">
                  <c:v>784000</c:v>
                </c:pt>
                <c:pt idx="102">
                  <c:v>870099.99999999895</c:v>
                </c:pt>
                <c:pt idx="103">
                  <c:v>951700</c:v>
                </c:pt>
                <c:pt idx="104">
                  <c:v>796499.99999999895</c:v>
                </c:pt>
                <c:pt idx="105">
                  <c:v>808600</c:v>
                </c:pt>
                <c:pt idx="106">
                  <c:v>1074400</c:v>
                </c:pt>
                <c:pt idx="107">
                  <c:v>1141000</c:v>
                </c:pt>
                <c:pt idx="108">
                  <c:v>857000</c:v>
                </c:pt>
                <c:pt idx="109">
                  <c:v>871200</c:v>
                </c:pt>
                <c:pt idx="110">
                  <c:v>866799.99999999895</c:v>
                </c:pt>
                <c:pt idx="111">
                  <c:v>1021299.99999999</c:v>
                </c:pt>
                <c:pt idx="112">
                  <c:v>879600</c:v>
                </c:pt>
                <c:pt idx="113">
                  <c:v>863799.99999999895</c:v>
                </c:pt>
                <c:pt idx="114">
                  <c:v>800000</c:v>
                </c:pt>
                <c:pt idx="115">
                  <c:v>891199.99999999895</c:v>
                </c:pt>
                <c:pt idx="116">
                  <c:v>868200</c:v>
                </c:pt>
                <c:pt idx="117">
                  <c:v>804600</c:v>
                </c:pt>
                <c:pt idx="118">
                  <c:v>773300</c:v>
                </c:pt>
                <c:pt idx="119">
                  <c:v>844000</c:v>
                </c:pt>
                <c:pt idx="120">
                  <c:v>931499.99999999895</c:v>
                </c:pt>
                <c:pt idx="121">
                  <c:v>835299.99999999895</c:v>
                </c:pt>
                <c:pt idx="122">
                  <c:v>810500</c:v>
                </c:pt>
                <c:pt idx="123">
                  <c:v>848300</c:v>
                </c:pt>
                <c:pt idx="124">
                  <c:v>945699.99999999895</c:v>
                </c:pt>
                <c:pt idx="125">
                  <c:v>924699.99999999895</c:v>
                </c:pt>
                <c:pt idx="126">
                  <c:v>864300</c:v>
                </c:pt>
                <c:pt idx="127">
                  <c:v>864600</c:v>
                </c:pt>
                <c:pt idx="128">
                  <c:v>954499.99999999895</c:v>
                </c:pt>
                <c:pt idx="129">
                  <c:v>1025899.99999999</c:v>
                </c:pt>
                <c:pt idx="130">
                  <c:v>936200</c:v>
                </c:pt>
                <c:pt idx="131">
                  <c:v>979500</c:v>
                </c:pt>
                <c:pt idx="132">
                  <c:v>1044999.99999999</c:v>
                </c:pt>
                <c:pt idx="133">
                  <c:v>1003200</c:v>
                </c:pt>
                <c:pt idx="134">
                  <c:v>878099.99999999895</c:v>
                </c:pt>
                <c:pt idx="135">
                  <c:v>869100</c:v>
                </c:pt>
                <c:pt idx="136">
                  <c:v>977800</c:v>
                </c:pt>
                <c:pt idx="137">
                  <c:v>1044800</c:v>
                </c:pt>
                <c:pt idx="138">
                  <c:v>879900</c:v>
                </c:pt>
                <c:pt idx="139">
                  <c:v>868500</c:v>
                </c:pt>
                <c:pt idx="140">
                  <c:v>838600</c:v>
                </c:pt>
                <c:pt idx="141">
                  <c:v>918600</c:v>
                </c:pt>
                <c:pt idx="142">
                  <c:v>1013400</c:v>
                </c:pt>
                <c:pt idx="143">
                  <c:v>918699.99999999895</c:v>
                </c:pt>
                <c:pt idx="144">
                  <c:v>845599.99999999895</c:v>
                </c:pt>
                <c:pt idx="145">
                  <c:v>927500</c:v>
                </c:pt>
                <c:pt idx="146">
                  <c:v>1011500</c:v>
                </c:pt>
                <c:pt idx="147">
                  <c:v>869100</c:v>
                </c:pt>
                <c:pt idx="148">
                  <c:v>954599.99999999895</c:v>
                </c:pt>
                <c:pt idx="149">
                  <c:v>875899.99999999895</c:v>
                </c:pt>
                <c:pt idx="150">
                  <c:v>1007999.99999999</c:v>
                </c:pt>
                <c:pt idx="151">
                  <c:v>995400</c:v>
                </c:pt>
                <c:pt idx="152">
                  <c:v>1022499.99999999</c:v>
                </c:pt>
                <c:pt idx="153">
                  <c:v>819699.99999999895</c:v>
                </c:pt>
                <c:pt idx="154">
                  <c:v>859300</c:v>
                </c:pt>
                <c:pt idx="155">
                  <c:v>890099.99999999895</c:v>
                </c:pt>
                <c:pt idx="156">
                  <c:v>808300</c:v>
                </c:pt>
                <c:pt idx="157">
                  <c:v>798300</c:v>
                </c:pt>
                <c:pt idx="158">
                  <c:v>930200</c:v>
                </c:pt>
                <c:pt idx="159">
                  <c:v>1209200</c:v>
                </c:pt>
                <c:pt idx="160">
                  <c:v>1224199.99999999</c:v>
                </c:pt>
                <c:pt idx="161">
                  <c:v>948499.99999999895</c:v>
                </c:pt>
                <c:pt idx="162">
                  <c:v>688699.99999999895</c:v>
                </c:pt>
                <c:pt idx="163">
                  <c:v>827899.99999999895</c:v>
                </c:pt>
                <c:pt idx="164">
                  <c:v>803299.99999999895</c:v>
                </c:pt>
                <c:pt idx="165">
                  <c:v>745699.99999999895</c:v>
                </c:pt>
                <c:pt idx="166">
                  <c:v>798500</c:v>
                </c:pt>
                <c:pt idx="167">
                  <c:v>815199.99999999895</c:v>
                </c:pt>
                <c:pt idx="168">
                  <c:v>934500</c:v>
                </c:pt>
                <c:pt idx="169">
                  <c:v>830700</c:v>
                </c:pt>
                <c:pt idx="170">
                  <c:v>861600</c:v>
                </c:pt>
                <c:pt idx="171">
                  <c:v>901499.99999999895</c:v>
                </c:pt>
                <c:pt idx="172">
                  <c:v>994900</c:v>
                </c:pt>
                <c:pt idx="173">
                  <c:v>910400</c:v>
                </c:pt>
                <c:pt idx="174">
                  <c:v>953800</c:v>
                </c:pt>
                <c:pt idx="175">
                  <c:v>1024499.99999999</c:v>
                </c:pt>
              </c:numCache>
            </c:numRef>
          </c:val>
          <c:smooth val="0"/>
          <c:extLst>
            <c:ext xmlns:c16="http://schemas.microsoft.com/office/drawing/2014/chart" uri="{C3380CC4-5D6E-409C-BE32-E72D297353CC}">
              <c16:uniqueId val="{00000000-28E6-45F6-84D5-13A10E4C2084}"/>
            </c:ext>
          </c:extLst>
        </c:ser>
        <c:ser>
          <c:idx val="1"/>
          <c:order val="1"/>
          <c:tx>
            <c:strRef>
              <c:f>Sheet1!$C$1</c:f>
              <c:strCache>
                <c:ptCount val="1"/>
                <c:pt idx="0">
                  <c:v>Predicted (Test)</c:v>
                </c:pt>
              </c:strCache>
            </c:strRef>
          </c:tx>
          <c:spPr>
            <a:ln w="19050" cap="rnd">
              <a:solidFill>
                <a:schemeClr val="accent3"/>
              </a:solidFill>
              <a:round/>
            </a:ln>
            <a:effectLst/>
          </c:spPr>
          <c:marker>
            <c:symbol val="none"/>
          </c:marker>
          <c:cat>
            <c:numRef>
              <c:f>Sheet1!$A$2:$A$177</c:f>
              <c:numCache>
                <c:formatCode>m/d/yyyy</c:formatCode>
                <c:ptCount val="176"/>
                <c:pt idx="0">
                  <c:v>42779</c:v>
                </c:pt>
                <c:pt idx="1">
                  <c:v>42786</c:v>
                </c:pt>
                <c:pt idx="2">
                  <c:v>42793</c:v>
                </c:pt>
                <c:pt idx="3">
                  <c:v>42800</c:v>
                </c:pt>
                <c:pt idx="4">
                  <c:v>42807</c:v>
                </c:pt>
                <c:pt idx="5">
                  <c:v>42814</c:v>
                </c:pt>
                <c:pt idx="6">
                  <c:v>42821</c:v>
                </c:pt>
                <c:pt idx="7">
                  <c:v>42828</c:v>
                </c:pt>
                <c:pt idx="8">
                  <c:v>42835</c:v>
                </c:pt>
                <c:pt idx="9">
                  <c:v>42842</c:v>
                </c:pt>
                <c:pt idx="10">
                  <c:v>42849</c:v>
                </c:pt>
                <c:pt idx="11">
                  <c:v>42856</c:v>
                </c:pt>
                <c:pt idx="12">
                  <c:v>42863</c:v>
                </c:pt>
                <c:pt idx="13">
                  <c:v>42870</c:v>
                </c:pt>
                <c:pt idx="14">
                  <c:v>42877</c:v>
                </c:pt>
                <c:pt idx="15">
                  <c:v>42884</c:v>
                </c:pt>
                <c:pt idx="16">
                  <c:v>42891</c:v>
                </c:pt>
                <c:pt idx="17">
                  <c:v>42898</c:v>
                </c:pt>
                <c:pt idx="18">
                  <c:v>42905</c:v>
                </c:pt>
                <c:pt idx="19">
                  <c:v>42912</c:v>
                </c:pt>
                <c:pt idx="20">
                  <c:v>42919</c:v>
                </c:pt>
                <c:pt idx="21">
                  <c:v>42926</c:v>
                </c:pt>
                <c:pt idx="22">
                  <c:v>42933</c:v>
                </c:pt>
                <c:pt idx="23">
                  <c:v>42940</c:v>
                </c:pt>
                <c:pt idx="24">
                  <c:v>42947</c:v>
                </c:pt>
                <c:pt idx="25">
                  <c:v>42954</c:v>
                </c:pt>
                <c:pt idx="26">
                  <c:v>42961</c:v>
                </c:pt>
                <c:pt idx="27">
                  <c:v>42968</c:v>
                </c:pt>
                <c:pt idx="28">
                  <c:v>42975</c:v>
                </c:pt>
                <c:pt idx="29">
                  <c:v>42982</c:v>
                </c:pt>
                <c:pt idx="30">
                  <c:v>42989</c:v>
                </c:pt>
                <c:pt idx="31">
                  <c:v>42996</c:v>
                </c:pt>
                <c:pt idx="32">
                  <c:v>43003</c:v>
                </c:pt>
                <c:pt idx="33">
                  <c:v>43010</c:v>
                </c:pt>
                <c:pt idx="34">
                  <c:v>43017</c:v>
                </c:pt>
                <c:pt idx="35">
                  <c:v>43024</c:v>
                </c:pt>
                <c:pt idx="36">
                  <c:v>43031</c:v>
                </c:pt>
                <c:pt idx="37">
                  <c:v>43038</c:v>
                </c:pt>
                <c:pt idx="38">
                  <c:v>43045</c:v>
                </c:pt>
                <c:pt idx="39">
                  <c:v>43052</c:v>
                </c:pt>
                <c:pt idx="40">
                  <c:v>43059</c:v>
                </c:pt>
                <c:pt idx="41">
                  <c:v>43066</c:v>
                </c:pt>
                <c:pt idx="42">
                  <c:v>43073</c:v>
                </c:pt>
                <c:pt idx="43">
                  <c:v>43080</c:v>
                </c:pt>
                <c:pt idx="44">
                  <c:v>43087</c:v>
                </c:pt>
                <c:pt idx="45">
                  <c:v>43094</c:v>
                </c:pt>
                <c:pt idx="46">
                  <c:v>43101</c:v>
                </c:pt>
                <c:pt idx="47">
                  <c:v>43108</c:v>
                </c:pt>
                <c:pt idx="48">
                  <c:v>43115</c:v>
                </c:pt>
                <c:pt idx="49">
                  <c:v>43122</c:v>
                </c:pt>
                <c:pt idx="50">
                  <c:v>43129</c:v>
                </c:pt>
                <c:pt idx="51">
                  <c:v>43136</c:v>
                </c:pt>
                <c:pt idx="52">
                  <c:v>43143</c:v>
                </c:pt>
                <c:pt idx="53">
                  <c:v>43150</c:v>
                </c:pt>
                <c:pt idx="54">
                  <c:v>43157</c:v>
                </c:pt>
                <c:pt idx="55">
                  <c:v>43164</c:v>
                </c:pt>
                <c:pt idx="56">
                  <c:v>43171</c:v>
                </c:pt>
                <c:pt idx="57">
                  <c:v>43178</c:v>
                </c:pt>
                <c:pt idx="58">
                  <c:v>43185</c:v>
                </c:pt>
                <c:pt idx="59">
                  <c:v>43192</c:v>
                </c:pt>
                <c:pt idx="60">
                  <c:v>43199</c:v>
                </c:pt>
                <c:pt idx="61">
                  <c:v>43206</c:v>
                </c:pt>
                <c:pt idx="62">
                  <c:v>43213</c:v>
                </c:pt>
                <c:pt idx="63">
                  <c:v>43220</c:v>
                </c:pt>
                <c:pt idx="64">
                  <c:v>43227</c:v>
                </c:pt>
                <c:pt idx="65">
                  <c:v>43234</c:v>
                </c:pt>
                <c:pt idx="66">
                  <c:v>43241</c:v>
                </c:pt>
                <c:pt idx="67">
                  <c:v>43248</c:v>
                </c:pt>
                <c:pt idx="68">
                  <c:v>43255</c:v>
                </c:pt>
                <c:pt idx="69">
                  <c:v>43262</c:v>
                </c:pt>
                <c:pt idx="70">
                  <c:v>43269</c:v>
                </c:pt>
                <c:pt idx="71">
                  <c:v>43276</c:v>
                </c:pt>
                <c:pt idx="72">
                  <c:v>43283</c:v>
                </c:pt>
                <c:pt idx="73">
                  <c:v>43290</c:v>
                </c:pt>
                <c:pt idx="74">
                  <c:v>43297</c:v>
                </c:pt>
                <c:pt idx="75">
                  <c:v>43304</c:v>
                </c:pt>
                <c:pt idx="76">
                  <c:v>43311</c:v>
                </c:pt>
                <c:pt idx="77">
                  <c:v>43318</c:v>
                </c:pt>
                <c:pt idx="78">
                  <c:v>43325</c:v>
                </c:pt>
                <c:pt idx="79">
                  <c:v>43332</c:v>
                </c:pt>
                <c:pt idx="80">
                  <c:v>43339</c:v>
                </c:pt>
                <c:pt idx="81">
                  <c:v>43346</c:v>
                </c:pt>
                <c:pt idx="82">
                  <c:v>43353</c:v>
                </c:pt>
                <c:pt idx="83">
                  <c:v>43360</c:v>
                </c:pt>
                <c:pt idx="84">
                  <c:v>43367</c:v>
                </c:pt>
                <c:pt idx="85">
                  <c:v>43374</c:v>
                </c:pt>
                <c:pt idx="86">
                  <c:v>43381</c:v>
                </c:pt>
                <c:pt idx="87">
                  <c:v>43388</c:v>
                </c:pt>
                <c:pt idx="88">
                  <c:v>43395</c:v>
                </c:pt>
                <c:pt idx="89">
                  <c:v>43402</c:v>
                </c:pt>
                <c:pt idx="90">
                  <c:v>43409</c:v>
                </c:pt>
                <c:pt idx="91">
                  <c:v>43416</c:v>
                </c:pt>
                <c:pt idx="92">
                  <c:v>43423</c:v>
                </c:pt>
                <c:pt idx="93">
                  <c:v>43430</c:v>
                </c:pt>
                <c:pt idx="94">
                  <c:v>43437</c:v>
                </c:pt>
                <c:pt idx="95">
                  <c:v>43444</c:v>
                </c:pt>
                <c:pt idx="96">
                  <c:v>43451</c:v>
                </c:pt>
                <c:pt idx="97">
                  <c:v>43458</c:v>
                </c:pt>
                <c:pt idx="98">
                  <c:v>43465</c:v>
                </c:pt>
                <c:pt idx="99">
                  <c:v>43472</c:v>
                </c:pt>
                <c:pt idx="100">
                  <c:v>43479</c:v>
                </c:pt>
                <c:pt idx="101">
                  <c:v>43486</c:v>
                </c:pt>
                <c:pt idx="102">
                  <c:v>43493</c:v>
                </c:pt>
                <c:pt idx="103">
                  <c:v>43500</c:v>
                </c:pt>
                <c:pt idx="104">
                  <c:v>43507</c:v>
                </c:pt>
                <c:pt idx="105">
                  <c:v>43514</c:v>
                </c:pt>
                <c:pt idx="106">
                  <c:v>43521</c:v>
                </c:pt>
                <c:pt idx="107">
                  <c:v>43528</c:v>
                </c:pt>
                <c:pt idx="108">
                  <c:v>43535</c:v>
                </c:pt>
                <c:pt idx="109">
                  <c:v>43542</c:v>
                </c:pt>
                <c:pt idx="110">
                  <c:v>43549</c:v>
                </c:pt>
                <c:pt idx="111">
                  <c:v>43556</c:v>
                </c:pt>
                <c:pt idx="112">
                  <c:v>43563</c:v>
                </c:pt>
                <c:pt idx="113">
                  <c:v>43570</c:v>
                </c:pt>
                <c:pt idx="114">
                  <c:v>43577</c:v>
                </c:pt>
                <c:pt idx="115">
                  <c:v>43584</c:v>
                </c:pt>
                <c:pt idx="116">
                  <c:v>43591</c:v>
                </c:pt>
                <c:pt idx="117">
                  <c:v>43598</c:v>
                </c:pt>
                <c:pt idx="118">
                  <c:v>43605</c:v>
                </c:pt>
                <c:pt idx="119">
                  <c:v>43612</c:v>
                </c:pt>
                <c:pt idx="120">
                  <c:v>43619</c:v>
                </c:pt>
                <c:pt idx="121">
                  <c:v>43626</c:v>
                </c:pt>
                <c:pt idx="122">
                  <c:v>43633</c:v>
                </c:pt>
                <c:pt idx="123">
                  <c:v>43640</c:v>
                </c:pt>
                <c:pt idx="124">
                  <c:v>43647</c:v>
                </c:pt>
                <c:pt idx="125">
                  <c:v>43654</c:v>
                </c:pt>
                <c:pt idx="126">
                  <c:v>43661</c:v>
                </c:pt>
                <c:pt idx="127">
                  <c:v>43668</c:v>
                </c:pt>
                <c:pt idx="128">
                  <c:v>43675</c:v>
                </c:pt>
                <c:pt idx="129">
                  <c:v>43682</c:v>
                </c:pt>
                <c:pt idx="130">
                  <c:v>43689</c:v>
                </c:pt>
                <c:pt idx="131">
                  <c:v>43696</c:v>
                </c:pt>
                <c:pt idx="132">
                  <c:v>43703</c:v>
                </c:pt>
                <c:pt idx="133">
                  <c:v>43710</c:v>
                </c:pt>
                <c:pt idx="134">
                  <c:v>43717</c:v>
                </c:pt>
                <c:pt idx="135">
                  <c:v>43724</c:v>
                </c:pt>
                <c:pt idx="136">
                  <c:v>43731</c:v>
                </c:pt>
                <c:pt idx="137">
                  <c:v>43738</c:v>
                </c:pt>
                <c:pt idx="138">
                  <c:v>43745</c:v>
                </c:pt>
                <c:pt idx="139">
                  <c:v>43752</c:v>
                </c:pt>
                <c:pt idx="140">
                  <c:v>43759</c:v>
                </c:pt>
                <c:pt idx="141">
                  <c:v>43766</c:v>
                </c:pt>
                <c:pt idx="142">
                  <c:v>43773</c:v>
                </c:pt>
                <c:pt idx="143">
                  <c:v>43780</c:v>
                </c:pt>
                <c:pt idx="144">
                  <c:v>43787</c:v>
                </c:pt>
                <c:pt idx="145">
                  <c:v>43794</c:v>
                </c:pt>
                <c:pt idx="146">
                  <c:v>43801</c:v>
                </c:pt>
                <c:pt idx="147">
                  <c:v>43808</c:v>
                </c:pt>
                <c:pt idx="148">
                  <c:v>43815</c:v>
                </c:pt>
                <c:pt idx="149">
                  <c:v>43822</c:v>
                </c:pt>
                <c:pt idx="150">
                  <c:v>43829</c:v>
                </c:pt>
                <c:pt idx="151">
                  <c:v>43836</c:v>
                </c:pt>
                <c:pt idx="152">
                  <c:v>43843</c:v>
                </c:pt>
                <c:pt idx="153">
                  <c:v>43850</c:v>
                </c:pt>
                <c:pt idx="154">
                  <c:v>43857</c:v>
                </c:pt>
                <c:pt idx="155">
                  <c:v>43864</c:v>
                </c:pt>
                <c:pt idx="156">
                  <c:v>43871</c:v>
                </c:pt>
                <c:pt idx="157">
                  <c:v>43878</c:v>
                </c:pt>
                <c:pt idx="158">
                  <c:v>43885</c:v>
                </c:pt>
                <c:pt idx="159">
                  <c:v>43892</c:v>
                </c:pt>
                <c:pt idx="160">
                  <c:v>43899</c:v>
                </c:pt>
                <c:pt idx="161">
                  <c:v>43906</c:v>
                </c:pt>
                <c:pt idx="162">
                  <c:v>43913</c:v>
                </c:pt>
                <c:pt idx="163">
                  <c:v>43920</c:v>
                </c:pt>
                <c:pt idx="164">
                  <c:v>43927</c:v>
                </c:pt>
                <c:pt idx="165">
                  <c:v>43934</c:v>
                </c:pt>
                <c:pt idx="166">
                  <c:v>43941</c:v>
                </c:pt>
                <c:pt idx="167">
                  <c:v>43948</c:v>
                </c:pt>
                <c:pt idx="168">
                  <c:v>43955</c:v>
                </c:pt>
                <c:pt idx="169">
                  <c:v>43962</c:v>
                </c:pt>
                <c:pt idx="170">
                  <c:v>43969</c:v>
                </c:pt>
                <c:pt idx="171">
                  <c:v>43976</c:v>
                </c:pt>
                <c:pt idx="172">
                  <c:v>43983</c:v>
                </c:pt>
                <c:pt idx="173">
                  <c:v>43990</c:v>
                </c:pt>
                <c:pt idx="174">
                  <c:v>43997</c:v>
                </c:pt>
                <c:pt idx="175">
                  <c:v>44004</c:v>
                </c:pt>
              </c:numCache>
            </c:numRef>
          </c:cat>
          <c:val>
            <c:numRef>
              <c:f>Sheet1!$C$2:$C$177</c:f>
              <c:numCache>
                <c:formatCode>General</c:formatCode>
                <c:ptCount val="176"/>
                <c:pt idx="136" formatCode="[&gt;=1000000]\ \ #,##0.0,,&quot;M&quot;;[&lt;1000000]\ #,##0.0,&quot;K&quot;;General">
                  <c:v>916027.96328175999</c:v>
                </c:pt>
                <c:pt idx="137" formatCode="[&gt;=1000000]\ \ #,##0.0,,&quot;M&quot;;[&lt;1000000]\ #,##0.0,&quot;K&quot;;General">
                  <c:v>1025557.85111978</c:v>
                </c:pt>
                <c:pt idx="138" formatCode="[&gt;=1000000]\ \ #,##0.0,,&quot;M&quot;;[&lt;1000000]\ #,##0.0,&quot;K&quot;;General">
                  <c:v>932640.81080570002</c:v>
                </c:pt>
                <c:pt idx="139" formatCode="[&gt;=1000000]\ \ #,##0.0,,&quot;M&quot;;[&lt;1000000]\ #,##0.0,&quot;K&quot;;General">
                  <c:v>926674.00441794295</c:v>
                </c:pt>
                <c:pt idx="140" formatCode="[&gt;=1000000]\ \ #,##0.0,,&quot;M&quot;;[&lt;1000000]\ #,##0.0,&quot;K&quot;;General">
                  <c:v>920312.01876429305</c:v>
                </c:pt>
                <c:pt idx="141" formatCode="[&gt;=1000000]\ \ #,##0.0,,&quot;M&quot;;[&lt;1000000]\ #,##0.0,&quot;K&quot;;General">
                  <c:v>1017765.50087887</c:v>
                </c:pt>
                <c:pt idx="142" formatCode="[&gt;=1000000]\ \ #,##0.0,,&quot;M&quot;;[&lt;1000000]\ #,##0.0,&quot;K&quot;;General">
                  <c:v>915320.27347818401</c:v>
                </c:pt>
                <c:pt idx="143" formatCode="[&gt;=1000000]\ \ #,##0.0,,&quot;M&quot;;[&lt;1000000]\ #,##0.0,&quot;K&quot;;General">
                  <c:v>945899.27137336903</c:v>
                </c:pt>
                <c:pt idx="144" formatCode="[&gt;=1000000]\ \ #,##0.0,,&quot;M&quot;;[&lt;1000000]\ #,##0.0,&quot;K&quot;;General">
                  <c:v>925112.70851971896</c:v>
                </c:pt>
                <c:pt idx="145" formatCode="[&gt;=1000000]\ \ #,##0.0,,&quot;M&quot;;[&lt;1000000]\ #,##0.0,&quot;K&quot;;General">
                  <c:v>995377.70831125695</c:v>
                </c:pt>
                <c:pt idx="146" formatCode="[&gt;=1000000]\ \ #,##0.0,,&quot;M&quot;;[&lt;1000000]\ #,##0.0,&quot;K&quot;;General">
                  <c:v>869834.52418195701</c:v>
                </c:pt>
                <c:pt idx="147" formatCode="[&gt;=1000000]\ \ #,##0.0,,&quot;M&quot;;[&lt;1000000]\ #,##0.0,&quot;K&quot;;General">
                  <c:v>873328.05237143696</c:v>
                </c:pt>
                <c:pt idx="148" formatCode="[&gt;=1000000]\ \ #,##0.0,,&quot;M&quot;;[&lt;1000000]\ #,##0.0,&quot;K&quot;;General">
                  <c:v>880280.1357629</c:v>
                </c:pt>
                <c:pt idx="149" formatCode="[&gt;=1000000]\ \ #,##0.0,,&quot;M&quot;;[&lt;1000000]\ #,##0.0,&quot;K&quot;;General">
                  <c:v>889420.77426891704</c:v>
                </c:pt>
                <c:pt idx="150" formatCode="[&gt;=1000000]\ \ #,##0.0,,&quot;M&quot;;[&lt;1000000]\ #,##0.0,&quot;K&quot;;General">
                  <c:v>976557.56816501298</c:v>
                </c:pt>
              </c:numCache>
            </c:numRef>
          </c:val>
          <c:smooth val="0"/>
          <c:extLst>
            <c:ext xmlns:c16="http://schemas.microsoft.com/office/drawing/2014/chart" uri="{C3380CC4-5D6E-409C-BE32-E72D297353CC}">
              <c16:uniqueId val="{00000001-28E6-45F6-84D5-13A10E4C2084}"/>
            </c:ext>
          </c:extLst>
        </c:ser>
        <c:ser>
          <c:idx val="2"/>
          <c:order val="2"/>
          <c:tx>
            <c:strRef>
              <c:f>Sheet1!$D$1</c:f>
              <c:strCache>
                <c:ptCount val="1"/>
                <c:pt idx="0">
                  <c:v>Predicted (Train)</c:v>
                </c:pt>
              </c:strCache>
            </c:strRef>
          </c:tx>
          <c:spPr>
            <a:ln w="19050" cap="rnd">
              <a:solidFill>
                <a:schemeClr val="tx1"/>
              </a:solidFill>
              <a:round/>
            </a:ln>
            <a:effectLst/>
          </c:spPr>
          <c:marker>
            <c:symbol val="none"/>
          </c:marker>
          <c:cat>
            <c:numRef>
              <c:f>Sheet1!$A$2:$A$177</c:f>
              <c:numCache>
                <c:formatCode>m/d/yyyy</c:formatCode>
                <c:ptCount val="176"/>
                <c:pt idx="0">
                  <c:v>42779</c:v>
                </c:pt>
                <c:pt idx="1">
                  <c:v>42786</c:v>
                </c:pt>
                <c:pt idx="2">
                  <c:v>42793</c:v>
                </c:pt>
                <c:pt idx="3">
                  <c:v>42800</c:v>
                </c:pt>
                <c:pt idx="4">
                  <c:v>42807</c:v>
                </c:pt>
                <c:pt idx="5">
                  <c:v>42814</c:v>
                </c:pt>
                <c:pt idx="6">
                  <c:v>42821</c:v>
                </c:pt>
                <c:pt idx="7">
                  <c:v>42828</c:v>
                </c:pt>
                <c:pt idx="8">
                  <c:v>42835</c:v>
                </c:pt>
                <c:pt idx="9">
                  <c:v>42842</c:v>
                </c:pt>
                <c:pt idx="10">
                  <c:v>42849</c:v>
                </c:pt>
                <c:pt idx="11">
                  <c:v>42856</c:v>
                </c:pt>
                <c:pt idx="12">
                  <c:v>42863</c:v>
                </c:pt>
                <c:pt idx="13">
                  <c:v>42870</c:v>
                </c:pt>
                <c:pt idx="14">
                  <c:v>42877</c:v>
                </c:pt>
                <c:pt idx="15">
                  <c:v>42884</c:v>
                </c:pt>
                <c:pt idx="16">
                  <c:v>42891</c:v>
                </c:pt>
                <c:pt idx="17">
                  <c:v>42898</c:v>
                </c:pt>
                <c:pt idx="18">
                  <c:v>42905</c:v>
                </c:pt>
                <c:pt idx="19">
                  <c:v>42912</c:v>
                </c:pt>
                <c:pt idx="20">
                  <c:v>42919</c:v>
                </c:pt>
                <c:pt idx="21">
                  <c:v>42926</c:v>
                </c:pt>
                <c:pt idx="22">
                  <c:v>42933</c:v>
                </c:pt>
                <c:pt idx="23">
                  <c:v>42940</c:v>
                </c:pt>
                <c:pt idx="24">
                  <c:v>42947</c:v>
                </c:pt>
                <c:pt idx="25">
                  <c:v>42954</c:v>
                </c:pt>
                <c:pt idx="26">
                  <c:v>42961</c:v>
                </c:pt>
                <c:pt idx="27">
                  <c:v>42968</c:v>
                </c:pt>
                <c:pt idx="28">
                  <c:v>42975</c:v>
                </c:pt>
                <c:pt idx="29">
                  <c:v>42982</c:v>
                </c:pt>
                <c:pt idx="30">
                  <c:v>42989</c:v>
                </c:pt>
                <c:pt idx="31">
                  <c:v>42996</c:v>
                </c:pt>
                <c:pt idx="32">
                  <c:v>43003</c:v>
                </c:pt>
                <c:pt idx="33">
                  <c:v>43010</c:v>
                </c:pt>
                <c:pt idx="34">
                  <c:v>43017</c:v>
                </c:pt>
                <c:pt idx="35">
                  <c:v>43024</c:v>
                </c:pt>
                <c:pt idx="36">
                  <c:v>43031</c:v>
                </c:pt>
                <c:pt idx="37">
                  <c:v>43038</c:v>
                </c:pt>
                <c:pt idx="38">
                  <c:v>43045</c:v>
                </c:pt>
                <c:pt idx="39">
                  <c:v>43052</c:v>
                </c:pt>
                <c:pt idx="40">
                  <c:v>43059</c:v>
                </c:pt>
                <c:pt idx="41">
                  <c:v>43066</c:v>
                </c:pt>
                <c:pt idx="42">
                  <c:v>43073</c:v>
                </c:pt>
                <c:pt idx="43">
                  <c:v>43080</c:v>
                </c:pt>
                <c:pt idx="44">
                  <c:v>43087</c:v>
                </c:pt>
                <c:pt idx="45">
                  <c:v>43094</c:v>
                </c:pt>
                <c:pt idx="46">
                  <c:v>43101</c:v>
                </c:pt>
                <c:pt idx="47">
                  <c:v>43108</c:v>
                </c:pt>
                <c:pt idx="48">
                  <c:v>43115</c:v>
                </c:pt>
                <c:pt idx="49">
                  <c:v>43122</c:v>
                </c:pt>
                <c:pt idx="50">
                  <c:v>43129</c:v>
                </c:pt>
                <c:pt idx="51">
                  <c:v>43136</c:v>
                </c:pt>
                <c:pt idx="52">
                  <c:v>43143</c:v>
                </c:pt>
                <c:pt idx="53">
                  <c:v>43150</c:v>
                </c:pt>
                <c:pt idx="54">
                  <c:v>43157</c:v>
                </c:pt>
                <c:pt idx="55">
                  <c:v>43164</c:v>
                </c:pt>
                <c:pt idx="56">
                  <c:v>43171</c:v>
                </c:pt>
                <c:pt idx="57">
                  <c:v>43178</c:v>
                </c:pt>
                <c:pt idx="58">
                  <c:v>43185</c:v>
                </c:pt>
                <c:pt idx="59">
                  <c:v>43192</c:v>
                </c:pt>
                <c:pt idx="60">
                  <c:v>43199</c:v>
                </c:pt>
                <c:pt idx="61">
                  <c:v>43206</c:v>
                </c:pt>
                <c:pt idx="62">
                  <c:v>43213</c:v>
                </c:pt>
                <c:pt idx="63">
                  <c:v>43220</c:v>
                </c:pt>
                <c:pt idx="64">
                  <c:v>43227</c:v>
                </c:pt>
                <c:pt idx="65">
                  <c:v>43234</c:v>
                </c:pt>
                <c:pt idx="66">
                  <c:v>43241</c:v>
                </c:pt>
                <c:pt idx="67">
                  <c:v>43248</c:v>
                </c:pt>
                <c:pt idx="68">
                  <c:v>43255</c:v>
                </c:pt>
                <c:pt idx="69">
                  <c:v>43262</c:v>
                </c:pt>
                <c:pt idx="70">
                  <c:v>43269</c:v>
                </c:pt>
                <c:pt idx="71">
                  <c:v>43276</c:v>
                </c:pt>
                <c:pt idx="72">
                  <c:v>43283</c:v>
                </c:pt>
                <c:pt idx="73">
                  <c:v>43290</c:v>
                </c:pt>
                <c:pt idx="74">
                  <c:v>43297</c:v>
                </c:pt>
                <c:pt idx="75">
                  <c:v>43304</c:v>
                </c:pt>
                <c:pt idx="76">
                  <c:v>43311</c:v>
                </c:pt>
                <c:pt idx="77">
                  <c:v>43318</c:v>
                </c:pt>
                <c:pt idx="78">
                  <c:v>43325</c:v>
                </c:pt>
                <c:pt idx="79">
                  <c:v>43332</c:v>
                </c:pt>
                <c:pt idx="80">
                  <c:v>43339</c:v>
                </c:pt>
                <c:pt idx="81">
                  <c:v>43346</c:v>
                </c:pt>
                <c:pt idx="82">
                  <c:v>43353</c:v>
                </c:pt>
                <c:pt idx="83">
                  <c:v>43360</c:v>
                </c:pt>
                <c:pt idx="84">
                  <c:v>43367</c:v>
                </c:pt>
                <c:pt idx="85">
                  <c:v>43374</c:v>
                </c:pt>
                <c:pt idx="86">
                  <c:v>43381</c:v>
                </c:pt>
                <c:pt idx="87">
                  <c:v>43388</c:v>
                </c:pt>
                <c:pt idx="88">
                  <c:v>43395</c:v>
                </c:pt>
                <c:pt idx="89">
                  <c:v>43402</c:v>
                </c:pt>
                <c:pt idx="90">
                  <c:v>43409</c:v>
                </c:pt>
                <c:pt idx="91">
                  <c:v>43416</c:v>
                </c:pt>
                <c:pt idx="92">
                  <c:v>43423</c:v>
                </c:pt>
                <c:pt idx="93">
                  <c:v>43430</c:v>
                </c:pt>
                <c:pt idx="94">
                  <c:v>43437</c:v>
                </c:pt>
                <c:pt idx="95">
                  <c:v>43444</c:v>
                </c:pt>
                <c:pt idx="96">
                  <c:v>43451</c:v>
                </c:pt>
                <c:pt idx="97">
                  <c:v>43458</c:v>
                </c:pt>
                <c:pt idx="98">
                  <c:v>43465</c:v>
                </c:pt>
                <c:pt idx="99">
                  <c:v>43472</c:v>
                </c:pt>
                <c:pt idx="100">
                  <c:v>43479</c:v>
                </c:pt>
                <c:pt idx="101">
                  <c:v>43486</c:v>
                </c:pt>
                <c:pt idx="102">
                  <c:v>43493</c:v>
                </c:pt>
                <c:pt idx="103">
                  <c:v>43500</c:v>
                </c:pt>
                <c:pt idx="104">
                  <c:v>43507</c:v>
                </c:pt>
                <c:pt idx="105">
                  <c:v>43514</c:v>
                </c:pt>
                <c:pt idx="106">
                  <c:v>43521</c:v>
                </c:pt>
                <c:pt idx="107">
                  <c:v>43528</c:v>
                </c:pt>
                <c:pt idx="108">
                  <c:v>43535</c:v>
                </c:pt>
                <c:pt idx="109">
                  <c:v>43542</c:v>
                </c:pt>
                <c:pt idx="110">
                  <c:v>43549</c:v>
                </c:pt>
                <c:pt idx="111">
                  <c:v>43556</c:v>
                </c:pt>
                <c:pt idx="112">
                  <c:v>43563</c:v>
                </c:pt>
                <c:pt idx="113">
                  <c:v>43570</c:v>
                </c:pt>
                <c:pt idx="114">
                  <c:v>43577</c:v>
                </c:pt>
                <c:pt idx="115">
                  <c:v>43584</c:v>
                </c:pt>
                <c:pt idx="116">
                  <c:v>43591</c:v>
                </c:pt>
                <c:pt idx="117">
                  <c:v>43598</c:v>
                </c:pt>
                <c:pt idx="118">
                  <c:v>43605</c:v>
                </c:pt>
                <c:pt idx="119">
                  <c:v>43612</c:v>
                </c:pt>
                <c:pt idx="120">
                  <c:v>43619</c:v>
                </c:pt>
                <c:pt idx="121">
                  <c:v>43626</c:v>
                </c:pt>
                <c:pt idx="122">
                  <c:v>43633</c:v>
                </c:pt>
                <c:pt idx="123">
                  <c:v>43640</c:v>
                </c:pt>
                <c:pt idx="124">
                  <c:v>43647</c:v>
                </c:pt>
                <c:pt idx="125">
                  <c:v>43654</c:v>
                </c:pt>
                <c:pt idx="126">
                  <c:v>43661</c:v>
                </c:pt>
                <c:pt idx="127">
                  <c:v>43668</c:v>
                </c:pt>
                <c:pt idx="128">
                  <c:v>43675</c:v>
                </c:pt>
                <c:pt idx="129">
                  <c:v>43682</c:v>
                </c:pt>
                <c:pt idx="130">
                  <c:v>43689</c:v>
                </c:pt>
                <c:pt idx="131">
                  <c:v>43696</c:v>
                </c:pt>
                <c:pt idx="132">
                  <c:v>43703</c:v>
                </c:pt>
                <c:pt idx="133">
                  <c:v>43710</c:v>
                </c:pt>
                <c:pt idx="134">
                  <c:v>43717</c:v>
                </c:pt>
                <c:pt idx="135">
                  <c:v>43724</c:v>
                </c:pt>
                <c:pt idx="136">
                  <c:v>43731</c:v>
                </c:pt>
                <c:pt idx="137">
                  <c:v>43738</c:v>
                </c:pt>
                <c:pt idx="138">
                  <c:v>43745</c:v>
                </c:pt>
                <c:pt idx="139">
                  <c:v>43752</c:v>
                </c:pt>
                <c:pt idx="140">
                  <c:v>43759</c:v>
                </c:pt>
                <c:pt idx="141">
                  <c:v>43766</c:v>
                </c:pt>
                <c:pt idx="142">
                  <c:v>43773</c:v>
                </c:pt>
                <c:pt idx="143">
                  <c:v>43780</c:v>
                </c:pt>
                <c:pt idx="144">
                  <c:v>43787</c:v>
                </c:pt>
                <c:pt idx="145">
                  <c:v>43794</c:v>
                </c:pt>
                <c:pt idx="146">
                  <c:v>43801</c:v>
                </c:pt>
                <c:pt idx="147">
                  <c:v>43808</c:v>
                </c:pt>
                <c:pt idx="148">
                  <c:v>43815</c:v>
                </c:pt>
                <c:pt idx="149">
                  <c:v>43822</c:v>
                </c:pt>
                <c:pt idx="150">
                  <c:v>43829</c:v>
                </c:pt>
                <c:pt idx="151">
                  <c:v>43836</c:v>
                </c:pt>
                <c:pt idx="152">
                  <c:v>43843</c:v>
                </c:pt>
                <c:pt idx="153">
                  <c:v>43850</c:v>
                </c:pt>
                <c:pt idx="154">
                  <c:v>43857</c:v>
                </c:pt>
                <c:pt idx="155">
                  <c:v>43864</c:v>
                </c:pt>
                <c:pt idx="156">
                  <c:v>43871</c:v>
                </c:pt>
                <c:pt idx="157">
                  <c:v>43878</c:v>
                </c:pt>
                <c:pt idx="158">
                  <c:v>43885</c:v>
                </c:pt>
                <c:pt idx="159">
                  <c:v>43892</c:v>
                </c:pt>
                <c:pt idx="160">
                  <c:v>43899</c:v>
                </c:pt>
                <c:pt idx="161">
                  <c:v>43906</c:v>
                </c:pt>
                <c:pt idx="162">
                  <c:v>43913</c:v>
                </c:pt>
                <c:pt idx="163">
                  <c:v>43920</c:v>
                </c:pt>
                <c:pt idx="164">
                  <c:v>43927</c:v>
                </c:pt>
                <c:pt idx="165">
                  <c:v>43934</c:v>
                </c:pt>
                <c:pt idx="166">
                  <c:v>43941</c:v>
                </c:pt>
                <c:pt idx="167">
                  <c:v>43948</c:v>
                </c:pt>
                <c:pt idx="168">
                  <c:v>43955</c:v>
                </c:pt>
                <c:pt idx="169">
                  <c:v>43962</c:v>
                </c:pt>
                <c:pt idx="170">
                  <c:v>43969</c:v>
                </c:pt>
                <c:pt idx="171">
                  <c:v>43976</c:v>
                </c:pt>
                <c:pt idx="172">
                  <c:v>43983</c:v>
                </c:pt>
                <c:pt idx="173">
                  <c:v>43990</c:v>
                </c:pt>
                <c:pt idx="174">
                  <c:v>43997</c:v>
                </c:pt>
                <c:pt idx="175">
                  <c:v>44004</c:v>
                </c:pt>
              </c:numCache>
            </c:numRef>
          </c:cat>
          <c:val>
            <c:numRef>
              <c:f>Sheet1!$D$2:$D$177</c:f>
              <c:numCache>
                <c:formatCode>[&gt;=1000000]\ \ #,##0.0,,"M";[&lt;1000000]\ #,##0.0,"K";General</c:formatCode>
                <c:ptCount val="176"/>
                <c:pt idx="0">
                  <c:v>1082413.3651745501</c:v>
                </c:pt>
                <c:pt idx="1">
                  <c:v>1058408.7164632699</c:v>
                </c:pt>
                <c:pt idx="2">
                  <c:v>1228695.72120494</c:v>
                </c:pt>
                <c:pt idx="3">
                  <c:v>1389503.3367715001</c:v>
                </c:pt>
                <c:pt idx="4">
                  <c:v>1116694.3930041499</c:v>
                </c:pt>
                <c:pt idx="5">
                  <c:v>1078301.8379208201</c:v>
                </c:pt>
                <c:pt idx="6">
                  <c:v>996474.01422140095</c:v>
                </c:pt>
                <c:pt idx="7">
                  <c:v>1170306.8400769799</c:v>
                </c:pt>
                <c:pt idx="8">
                  <c:v>1052554.36973246</c:v>
                </c:pt>
                <c:pt idx="9">
                  <c:v>1067315.1397709299</c:v>
                </c:pt>
                <c:pt idx="10">
                  <c:v>1073743.1884271801</c:v>
                </c:pt>
                <c:pt idx="11">
                  <c:v>1210439.88246335</c:v>
                </c:pt>
                <c:pt idx="12">
                  <c:v>1096773.7251486401</c:v>
                </c:pt>
                <c:pt idx="13">
                  <c:v>1085136.41704497</c:v>
                </c:pt>
                <c:pt idx="14">
                  <c:v>1091038.64301873</c:v>
                </c:pt>
                <c:pt idx="15">
                  <c:v>1154137.3415745399</c:v>
                </c:pt>
                <c:pt idx="16">
                  <c:v>1063775.6637206101</c:v>
                </c:pt>
                <c:pt idx="17">
                  <c:v>1080254.29275159</c:v>
                </c:pt>
                <c:pt idx="18">
                  <c:v>1081451.56189015</c:v>
                </c:pt>
                <c:pt idx="19">
                  <c:v>1069278.4326406401</c:v>
                </c:pt>
                <c:pt idx="20">
                  <c:v>1155788.23398512</c:v>
                </c:pt>
                <c:pt idx="21">
                  <c:v>1070995.6042837701</c:v>
                </c:pt>
                <c:pt idx="22">
                  <c:v>1028806.78391381</c:v>
                </c:pt>
                <c:pt idx="23">
                  <c:v>1010382.20595082</c:v>
                </c:pt>
                <c:pt idx="24">
                  <c:v>1119536.6410640201</c:v>
                </c:pt>
                <c:pt idx="25">
                  <c:v>996999.44470051001</c:v>
                </c:pt>
                <c:pt idx="26">
                  <c:v>983483.63060828799</c:v>
                </c:pt>
                <c:pt idx="27">
                  <c:v>982259.29027234996</c:v>
                </c:pt>
                <c:pt idx="28">
                  <c:v>1116062.87047461</c:v>
                </c:pt>
                <c:pt idx="29">
                  <c:v>1037897.91748661</c:v>
                </c:pt>
                <c:pt idx="30">
                  <c:v>1020997.63535411</c:v>
                </c:pt>
                <c:pt idx="31">
                  <c:v>1000590.75818017</c:v>
                </c:pt>
                <c:pt idx="32">
                  <c:v>1008791.57138453</c:v>
                </c:pt>
                <c:pt idx="33">
                  <c:v>1084821.9433627599</c:v>
                </c:pt>
                <c:pt idx="34">
                  <c:v>991052.14228466805</c:v>
                </c:pt>
                <c:pt idx="35">
                  <c:v>955138.93757774401</c:v>
                </c:pt>
                <c:pt idx="36">
                  <c:v>984158.30491136003</c:v>
                </c:pt>
                <c:pt idx="37">
                  <c:v>1109842.96129876</c:v>
                </c:pt>
                <c:pt idx="38">
                  <c:v>1016145.4857538301</c:v>
                </c:pt>
                <c:pt idx="39">
                  <c:v>989488.83869230503</c:v>
                </c:pt>
                <c:pt idx="40">
                  <c:v>998352.67582403496</c:v>
                </c:pt>
                <c:pt idx="41">
                  <c:v>1089199.0566237201</c:v>
                </c:pt>
                <c:pt idx="42">
                  <c:v>967389.82723448996</c:v>
                </c:pt>
                <c:pt idx="43">
                  <c:v>911276.575383257</c:v>
                </c:pt>
                <c:pt idx="44">
                  <c:v>925507.42328317696</c:v>
                </c:pt>
                <c:pt idx="45">
                  <c:v>949676.940710278</c:v>
                </c:pt>
                <c:pt idx="46">
                  <c:v>1135978.50265698</c:v>
                </c:pt>
                <c:pt idx="47">
                  <c:v>1023634.64472552</c:v>
                </c:pt>
                <c:pt idx="48">
                  <c:v>1005234.54682455</c:v>
                </c:pt>
                <c:pt idx="49">
                  <c:v>996060.17660939903</c:v>
                </c:pt>
                <c:pt idx="50">
                  <c:v>1087013.30250081</c:v>
                </c:pt>
                <c:pt idx="51">
                  <c:v>958622.30238313496</c:v>
                </c:pt>
                <c:pt idx="52">
                  <c:v>944523.25963693997</c:v>
                </c:pt>
                <c:pt idx="53">
                  <c:v>876061.352065632</c:v>
                </c:pt>
                <c:pt idx="54">
                  <c:v>1043796.5666783</c:v>
                </c:pt>
                <c:pt idx="55">
                  <c:v>1207842.52231861</c:v>
                </c:pt>
                <c:pt idx="56">
                  <c:v>985280.01972035505</c:v>
                </c:pt>
                <c:pt idx="57">
                  <c:v>967209.99190320703</c:v>
                </c:pt>
                <c:pt idx="58">
                  <c:v>893111.01582510897</c:v>
                </c:pt>
                <c:pt idx="59">
                  <c:v>1046560.46731838</c:v>
                </c:pt>
                <c:pt idx="60">
                  <c:v>941600.39783317898</c:v>
                </c:pt>
                <c:pt idx="61">
                  <c:v>968165.78792968101</c:v>
                </c:pt>
                <c:pt idx="62">
                  <c:v>942080.06637527305</c:v>
                </c:pt>
                <c:pt idx="63">
                  <c:v>1029648.46094626</c:v>
                </c:pt>
                <c:pt idx="64">
                  <c:v>982219.37399907003</c:v>
                </c:pt>
                <c:pt idx="65">
                  <c:v>963560.381944575</c:v>
                </c:pt>
                <c:pt idx="66">
                  <c:v>970534.09785260202</c:v>
                </c:pt>
                <c:pt idx="67">
                  <c:v>1099247.73293602</c:v>
                </c:pt>
                <c:pt idx="68">
                  <c:v>1000740.35643146</c:v>
                </c:pt>
                <c:pt idx="69">
                  <c:v>983759.729458216</c:v>
                </c:pt>
                <c:pt idx="70">
                  <c:v>1006985.63328006</c:v>
                </c:pt>
                <c:pt idx="71">
                  <c:v>985015.91333416197</c:v>
                </c:pt>
                <c:pt idx="72">
                  <c:v>1057468.84765344</c:v>
                </c:pt>
                <c:pt idx="73">
                  <c:v>980865.24588758498</c:v>
                </c:pt>
                <c:pt idx="74">
                  <c:v>984028.06150643202</c:v>
                </c:pt>
                <c:pt idx="75">
                  <c:v>969938.15260139504</c:v>
                </c:pt>
                <c:pt idx="76">
                  <c:v>1076097.9271488299</c:v>
                </c:pt>
                <c:pt idx="77">
                  <c:v>966066.24894470803</c:v>
                </c:pt>
                <c:pt idx="78">
                  <c:v>983730.915671714</c:v>
                </c:pt>
                <c:pt idx="79">
                  <c:v>985614.564153863</c:v>
                </c:pt>
                <c:pt idx="80">
                  <c:v>1090788.48130529</c:v>
                </c:pt>
                <c:pt idx="81">
                  <c:v>988728.59484947706</c:v>
                </c:pt>
                <c:pt idx="82">
                  <c:v>972700.09894053603</c:v>
                </c:pt>
                <c:pt idx="83">
                  <c:v>971141.42276783404</c:v>
                </c:pt>
                <c:pt idx="84">
                  <c:v>957641.533337567</c:v>
                </c:pt>
                <c:pt idx="85">
                  <c:v>1010189.17916127</c:v>
                </c:pt>
                <c:pt idx="86">
                  <c:v>902239.54242414399</c:v>
                </c:pt>
                <c:pt idx="87">
                  <c:v>922398.34849148104</c:v>
                </c:pt>
                <c:pt idx="88">
                  <c:v>922725.80711596599</c:v>
                </c:pt>
                <c:pt idx="89">
                  <c:v>1014395.7717719499</c:v>
                </c:pt>
                <c:pt idx="90">
                  <c:v>913665.23103001702</c:v>
                </c:pt>
                <c:pt idx="91">
                  <c:v>896932.16656005499</c:v>
                </c:pt>
                <c:pt idx="92">
                  <c:v>894121.101563968</c:v>
                </c:pt>
                <c:pt idx="93">
                  <c:v>982739.27270047297</c:v>
                </c:pt>
                <c:pt idx="94">
                  <c:v>906938.30774931796</c:v>
                </c:pt>
                <c:pt idx="95">
                  <c:v>937792.28937170794</c:v>
                </c:pt>
                <c:pt idx="96">
                  <c:v>941486.24708057998</c:v>
                </c:pt>
                <c:pt idx="97">
                  <c:v>940376.28536132502</c:v>
                </c:pt>
                <c:pt idx="98">
                  <c:v>1048237.06501797</c:v>
                </c:pt>
                <c:pt idx="99">
                  <c:v>921934.773108628</c:v>
                </c:pt>
                <c:pt idx="100">
                  <c:v>887033.56459251</c:v>
                </c:pt>
                <c:pt idx="101">
                  <c:v>883076.92237841501</c:v>
                </c:pt>
                <c:pt idx="102">
                  <c:v>962074.42245980003</c:v>
                </c:pt>
                <c:pt idx="103">
                  <c:v>913682.13960101001</c:v>
                </c:pt>
                <c:pt idx="104">
                  <c:v>906853.17176241998</c:v>
                </c:pt>
                <c:pt idx="105">
                  <c:v>906394.59452385397</c:v>
                </c:pt>
                <c:pt idx="106">
                  <c:v>1040396.68990036</c:v>
                </c:pt>
                <c:pt idx="107">
                  <c:v>1151988.32374308</c:v>
                </c:pt>
                <c:pt idx="108">
                  <c:v>927650.28464345704</c:v>
                </c:pt>
                <c:pt idx="109">
                  <c:v>906113.81888293196</c:v>
                </c:pt>
                <c:pt idx="110">
                  <c:v>881616.20290795399</c:v>
                </c:pt>
                <c:pt idx="111">
                  <c:v>1006895.51846978</c:v>
                </c:pt>
                <c:pt idx="112">
                  <c:v>835608.21784583898</c:v>
                </c:pt>
                <c:pt idx="113">
                  <c:v>833291.17209279502</c:v>
                </c:pt>
                <c:pt idx="114">
                  <c:v>832347.11217776395</c:v>
                </c:pt>
                <c:pt idx="115">
                  <c:v>917251.26197845896</c:v>
                </c:pt>
                <c:pt idx="116">
                  <c:v>832080.41816201899</c:v>
                </c:pt>
                <c:pt idx="117">
                  <c:v>831816.425093589</c:v>
                </c:pt>
                <c:pt idx="118">
                  <c:v>832444.13616205601</c:v>
                </c:pt>
                <c:pt idx="119">
                  <c:v>945870.95104953495</c:v>
                </c:pt>
                <c:pt idx="120">
                  <c:v>853093.83726089098</c:v>
                </c:pt>
                <c:pt idx="121">
                  <c:v>877925.44215106498</c:v>
                </c:pt>
                <c:pt idx="122">
                  <c:v>854233.80022690305</c:v>
                </c:pt>
                <c:pt idx="123">
                  <c:v>871930.79490886396</c:v>
                </c:pt>
                <c:pt idx="124">
                  <c:v>953207.59904842998</c:v>
                </c:pt>
                <c:pt idx="125">
                  <c:v>870014.91181396099</c:v>
                </c:pt>
                <c:pt idx="126">
                  <c:v>927113.93491432106</c:v>
                </c:pt>
                <c:pt idx="127">
                  <c:v>910234.41033106099</c:v>
                </c:pt>
                <c:pt idx="128">
                  <c:v>929908.66591809795</c:v>
                </c:pt>
                <c:pt idx="129">
                  <c:v>857988.09812366799</c:v>
                </c:pt>
                <c:pt idx="130">
                  <c:v>925569.36770169204</c:v>
                </c:pt>
                <c:pt idx="131">
                  <c:v>934013.50491942395</c:v>
                </c:pt>
                <c:pt idx="132">
                  <c:v>1048402.77069408</c:v>
                </c:pt>
                <c:pt idx="133">
                  <c:v>938116.94241110794</c:v>
                </c:pt>
                <c:pt idx="134">
                  <c:v>925845.89628351503</c:v>
                </c:pt>
                <c:pt idx="135">
                  <c:v>911334.308008514</c:v>
                </c:pt>
                <c:pt idx="136">
                  <c:v>916027.96328175999</c:v>
                </c:pt>
                <c:pt idx="150">
                  <c:v>976557.56816501298</c:v>
                </c:pt>
                <c:pt idx="151">
                  <c:v>892174.53635754006</c:v>
                </c:pt>
                <c:pt idx="152">
                  <c:v>896864.75743741705</c:v>
                </c:pt>
                <c:pt idx="153">
                  <c:v>893790.94059163996</c:v>
                </c:pt>
                <c:pt idx="154">
                  <c:v>976080.88981523598</c:v>
                </c:pt>
                <c:pt idx="155">
                  <c:v>880244.76712088101</c:v>
                </c:pt>
                <c:pt idx="156">
                  <c:v>832521.24099482095</c:v>
                </c:pt>
                <c:pt idx="157">
                  <c:v>862822.59292724298</c:v>
                </c:pt>
                <c:pt idx="158">
                  <c:v>948484.67445637705</c:v>
                </c:pt>
                <c:pt idx="159">
                  <c:v>1076223.95139135</c:v>
                </c:pt>
                <c:pt idx="160">
                  <c:v>1087940.2211445</c:v>
                </c:pt>
                <c:pt idx="161">
                  <c:v>1067295.51394164</c:v>
                </c:pt>
                <c:pt idx="162">
                  <c:v>688699.99999998102</c:v>
                </c:pt>
                <c:pt idx="163">
                  <c:v>950424.73954409896</c:v>
                </c:pt>
                <c:pt idx="164">
                  <c:v>851142.666576155</c:v>
                </c:pt>
                <c:pt idx="165">
                  <c:v>787415.56770230003</c:v>
                </c:pt>
                <c:pt idx="166">
                  <c:v>857208.31604329997</c:v>
                </c:pt>
                <c:pt idx="167">
                  <c:v>938757.88019387401</c:v>
                </c:pt>
                <c:pt idx="168">
                  <c:v>841634.23170229199</c:v>
                </c:pt>
                <c:pt idx="169">
                  <c:v>869346.76142278803</c:v>
                </c:pt>
                <c:pt idx="170">
                  <c:v>895314.45688778895</c:v>
                </c:pt>
                <c:pt idx="171">
                  <c:v>985215.59214480803</c:v>
                </c:pt>
                <c:pt idx="172">
                  <c:v>830525.13041623496</c:v>
                </c:pt>
                <c:pt idx="173">
                  <c:v>898586.93191328004</c:v>
                </c:pt>
                <c:pt idx="174">
                  <c:v>915351.18365458201</c:v>
                </c:pt>
                <c:pt idx="175">
                  <c:v>918242.88911421702</c:v>
                </c:pt>
              </c:numCache>
            </c:numRef>
          </c:val>
          <c:smooth val="0"/>
          <c:extLst>
            <c:ext xmlns:c16="http://schemas.microsoft.com/office/drawing/2014/chart" uri="{C3380CC4-5D6E-409C-BE32-E72D297353CC}">
              <c16:uniqueId val="{00000002-28E6-45F6-84D5-13A10E4C2084}"/>
            </c:ext>
          </c:extLst>
        </c:ser>
        <c:dLbls>
          <c:showLegendKey val="0"/>
          <c:showVal val="0"/>
          <c:showCatName val="0"/>
          <c:showSerName val="0"/>
          <c:showPercent val="0"/>
          <c:showBubbleSize val="0"/>
        </c:dLbls>
        <c:marker val="1"/>
        <c:smooth val="0"/>
        <c:axId val="1044579464"/>
        <c:axId val="1044581704"/>
      </c:lineChart>
      <c:dateAx>
        <c:axId val="1044579464"/>
        <c:scaling>
          <c:orientation val="minMax"/>
        </c:scaling>
        <c:delete val="0"/>
        <c:axPos val="b"/>
        <c:numFmt formatCode="[$-409]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1044581704"/>
        <c:crosses val="autoZero"/>
        <c:auto val="1"/>
        <c:lblOffset val="100"/>
        <c:baseTimeUnit val="days"/>
        <c:majorUnit val="1"/>
        <c:majorTimeUnit val="years"/>
        <c:minorUnit val="1"/>
        <c:minorTimeUnit val="months"/>
      </c:dateAx>
      <c:valAx>
        <c:axId val="1044581704"/>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r>
                  <a:rPr lang="en-US"/>
                  <a:t>Sales (in EUR)</a:t>
                </a:r>
              </a:p>
            </c:rich>
          </c:tx>
          <c:layout>
            <c:manualLayout>
              <c:xMode val="edge"/>
              <c:yMode val="edge"/>
              <c:x val="6.8817204301075269E-3"/>
              <c:y val="0.3111585069001718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title>
        <c:numFmt formatCode="[&gt;=1000000]\ \ #,##0.0,,&quot;M&quot;;[&lt;1000000]\ #,##0.0,&quot;K&quot;;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1044579464"/>
        <c:crosses val="autoZero"/>
        <c:crossBetween val="between"/>
      </c:valAx>
      <c:spPr>
        <a:noFill/>
        <a:ln>
          <a:noFill/>
        </a:ln>
        <a:effectLst/>
      </c:spPr>
    </c:plotArea>
    <c:legend>
      <c:legendPos val="b"/>
      <c:legendEntry>
        <c:idx val="2"/>
        <c:delete val="1"/>
      </c:legendEntry>
      <c:layout>
        <c:manualLayout>
          <c:xMode val="edge"/>
          <c:yMode val="edge"/>
          <c:x val="0.24209097015436218"/>
          <c:y val="0.88148398886875468"/>
          <c:w val="0.61140861908390487"/>
          <c:h val="0.1007519113657990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50000"/>
            </a:schemeClr>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r>
              <a:rPr lang="en-US" sz="1200" b="1">
                <a:solidFill>
                  <a:schemeClr val="tx1">
                    <a:lumMod val="50000"/>
                  </a:schemeClr>
                </a:solidFill>
                <a:latin typeface="+mj-lt"/>
              </a:rPr>
              <a:t>Spending – Across Years</a:t>
            </a:r>
          </a:p>
        </c:rich>
      </c:tx>
      <c:layout>
        <c:manualLayout>
          <c:xMode val="edge"/>
          <c:yMode val="edge"/>
          <c:x val="0.35122889023454806"/>
          <c:y val="1.1246148526201091E-2"/>
        </c:manualLayout>
      </c:layout>
      <c:overlay val="0"/>
      <c:spPr>
        <a:solidFill>
          <a:schemeClr val="bg1">
            <a:lumMod val="95000"/>
          </a:schemeClr>
        </a:solidFill>
        <a:ln>
          <a:noFill/>
        </a:ln>
        <a:effectLst/>
      </c:spPr>
      <c:txPr>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endParaRPr lang="en-US"/>
        </a:p>
      </c:txPr>
    </c:title>
    <c:autoTitleDeleted val="0"/>
    <c:plotArea>
      <c:layout>
        <c:manualLayout>
          <c:layoutTarget val="inner"/>
          <c:xMode val="edge"/>
          <c:yMode val="edge"/>
          <c:x val="0.33333199135799457"/>
          <c:y val="9.4417051014603973E-2"/>
          <c:w val="0.65463759442868663"/>
          <c:h val="0.62201541369126112"/>
        </c:manualLayout>
      </c:layout>
      <c:barChart>
        <c:barDir val="col"/>
        <c:grouping val="stacked"/>
        <c:varyColors val="0"/>
        <c:ser>
          <c:idx val="0"/>
          <c:order val="0"/>
          <c:tx>
            <c:strRef>
              <c:f>Sheet1!$B$1</c:f>
              <c:strCache>
                <c:ptCount val="1"/>
                <c:pt idx="0">
                  <c:v>Media - Digital</c:v>
                </c:pt>
              </c:strCache>
            </c:strRef>
          </c:tx>
          <c:spPr>
            <a:solidFill>
              <a:schemeClr val="accent1"/>
            </a:solidFill>
            <a:ln>
              <a:noFill/>
            </a:ln>
            <a:effectLst/>
          </c:spPr>
          <c:invertIfNegative val="0"/>
          <c:cat>
            <c:strRef>
              <c:f>Sheet1!$A$2:$A$5</c:f>
              <c:strCache>
                <c:ptCount val="4"/>
                <c:pt idx="0">
                  <c:v>2017</c:v>
                </c:pt>
                <c:pt idx="1">
                  <c:v>2018</c:v>
                </c:pt>
                <c:pt idx="2">
                  <c:v>2019</c:v>
                </c:pt>
                <c:pt idx="3">
                  <c:v>2020 YTD</c:v>
                </c:pt>
              </c:strCache>
            </c:strRef>
          </c:cat>
          <c:val>
            <c:numRef>
              <c:f>Sheet1!$B$2:$B$5</c:f>
              <c:numCache>
                <c:formatCode>[&gt;=1000000]\ \ #,##0.0,,"M";[&lt;1000000]\ #,##0.0,"K";General</c:formatCode>
                <c:ptCount val="4"/>
                <c:pt idx="0">
                  <c:v>1634570.58</c:v>
                </c:pt>
                <c:pt idx="1">
                  <c:v>3288592.66</c:v>
                </c:pt>
                <c:pt idx="2">
                  <c:v>2901438.04</c:v>
                </c:pt>
                <c:pt idx="3">
                  <c:v>813027.57</c:v>
                </c:pt>
              </c:numCache>
            </c:numRef>
          </c:val>
          <c:extLst>
            <c:ext xmlns:c16="http://schemas.microsoft.com/office/drawing/2014/chart" uri="{C3380CC4-5D6E-409C-BE32-E72D297353CC}">
              <c16:uniqueId val="{00000000-7077-4234-AD67-C922C11D2FCB}"/>
            </c:ext>
          </c:extLst>
        </c:ser>
        <c:ser>
          <c:idx val="1"/>
          <c:order val="1"/>
          <c:tx>
            <c:strRef>
              <c:f>Sheet1!$C$1</c:f>
              <c:strCache>
                <c:ptCount val="1"/>
                <c:pt idx="0">
                  <c:v>Media - Offline</c:v>
                </c:pt>
              </c:strCache>
            </c:strRef>
          </c:tx>
          <c:spPr>
            <a:solidFill>
              <a:schemeClr val="tx1">
                <a:lumMod val="50000"/>
                <a:lumOff val="50000"/>
              </a:schemeClr>
            </a:solidFill>
            <a:ln>
              <a:noFill/>
            </a:ln>
            <a:effectLst/>
          </c:spPr>
          <c:invertIfNegative val="0"/>
          <c:cat>
            <c:strRef>
              <c:f>Sheet1!$A$2:$A$5</c:f>
              <c:strCache>
                <c:ptCount val="4"/>
                <c:pt idx="0">
                  <c:v>2017</c:v>
                </c:pt>
                <c:pt idx="1">
                  <c:v>2018</c:v>
                </c:pt>
                <c:pt idx="2">
                  <c:v>2019</c:v>
                </c:pt>
                <c:pt idx="3">
                  <c:v>2020 YTD</c:v>
                </c:pt>
              </c:strCache>
            </c:strRef>
          </c:cat>
          <c:val>
            <c:numRef>
              <c:f>Sheet1!$C$2:$C$5</c:f>
              <c:numCache>
                <c:formatCode>[&gt;=1000000]\ \ #,##0.0,,"M";[&lt;1000000]\ #,##0.0,"K";General</c:formatCode>
                <c:ptCount val="4"/>
                <c:pt idx="0">
                  <c:v>3822522.66</c:v>
                </c:pt>
                <c:pt idx="1">
                  <c:v>1351580.11</c:v>
                </c:pt>
                <c:pt idx="2">
                  <c:v>697599.59</c:v>
                </c:pt>
                <c:pt idx="3">
                  <c:v>88158.82</c:v>
                </c:pt>
              </c:numCache>
            </c:numRef>
          </c:val>
          <c:extLst>
            <c:ext xmlns:c16="http://schemas.microsoft.com/office/drawing/2014/chart" uri="{C3380CC4-5D6E-409C-BE32-E72D297353CC}">
              <c16:uniqueId val="{00000001-7077-4234-AD67-C922C11D2FCB}"/>
            </c:ext>
          </c:extLst>
        </c:ser>
        <c:dLbls>
          <c:showLegendKey val="0"/>
          <c:showVal val="0"/>
          <c:showCatName val="0"/>
          <c:showSerName val="0"/>
          <c:showPercent val="0"/>
          <c:showBubbleSize val="0"/>
        </c:dLbls>
        <c:gapWidth val="150"/>
        <c:overlap val="100"/>
        <c:axId val="579621752"/>
        <c:axId val="579619512"/>
      </c:barChart>
      <c:lineChart>
        <c:grouping val="standard"/>
        <c:varyColors val="0"/>
        <c:ser>
          <c:idx val="2"/>
          <c:order val="2"/>
          <c:tx>
            <c:strRef>
              <c:f>Sheet1!$D$1</c:f>
              <c:strCache>
                <c:ptCount val="1"/>
                <c:pt idx="0">
                  <c:v>Totals</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2017</c:v>
                </c:pt>
                <c:pt idx="1">
                  <c:v>2018</c:v>
                </c:pt>
                <c:pt idx="2">
                  <c:v>2019</c:v>
                </c:pt>
                <c:pt idx="3">
                  <c:v>2020 YTD</c:v>
                </c:pt>
              </c:strCache>
            </c:strRef>
          </c:cat>
          <c:val>
            <c:numRef>
              <c:f>Sheet1!$D$2:$D$5</c:f>
              <c:numCache>
                <c:formatCode>[&gt;=1000000]\ \ #,##0.0,,"M";[&lt;1000000]\ #,##0.0,"K";General</c:formatCode>
                <c:ptCount val="4"/>
                <c:pt idx="0">
                  <c:v>5457093.2400000002</c:v>
                </c:pt>
                <c:pt idx="1">
                  <c:v>4640172.7699999996</c:v>
                </c:pt>
                <c:pt idx="2">
                  <c:v>3599037.63</c:v>
                </c:pt>
                <c:pt idx="3">
                  <c:v>901186.39</c:v>
                </c:pt>
              </c:numCache>
            </c:numRef>
          </c:val>
          <c:smooth val="0"/>
          <c:extLst>
            <c:ext xmlns:c16="http://schemas.microsoft.com/office/drawing/2014/chart" uri="{C3380CC4-5D6E-409C-BE32-E72D297353CC}">
              <c16:uniqueId val="{00000002-7077-4234-AD67-C922C11D2FCB}"/>
            </c:ext>
          </c:extLst>
        </c:ser>
        <c:dLbls>
          <c:showLegendKey val="0"/>
          <c:showVal val="0"/>
          <c:showCatName val="0"/>
          <c:showSerName val="0"/>
          <c:showPercent val="0"/>
          <c:showBubbleSize val="0"/>
        </c:dLbls>
        <c:marker val="1"/>
        <c:smooth val="0"/>
        <c:axId val="519722888"/>
        <c:axId val="840727672"/>
      </c:lineChart>
      <c:catAx>
        <c:axId val="579621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579619512"/>
        <c:crosses val="autoZero"/>
        <c:auto val="1"/>
        <c:lblAlgn val="ctr"/>
        <c:lblOffset val="100"/>
        <c:noMultiLvlLbl val="0"/>
      </c:catAx>
      <c:valAx>
        <c:axId val="5796195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r>
                  <a:rPr lang="en-US"/>
                  <a:t>Spends (in EUR)</a:t>
                </a:r>
              </a:p>
            </c:rich>
          </c:tx>
          <c:layout>
            <c:manualLayout>
              <c:xMode val="edge"/>
              <c:yMode val="edge"/>
              <c:x val="9.9250917259878974E-2"/>
              <c:y val="0.3073199327371335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title>
        <c:numFmt formatCode="[&gt;=1000000]\ \ #,##0.0,,&quot;M&quot;;[&lt;1000000]\ #,##0.0,&quot;K&quot;;General"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579621752"/>
        <c:crosses val="autoZero"/>
        <c:crossBetween val="between"/>
      </c:valAx>
      <c:valAx>
        <c:axId val="840727672"/>
        <c:scaling>
          <c:orientation val="minMax"/>
        </c:scaling>
        <c:delete val="0"/>
        <c:axPos val="r"/>
        <c:numFmt formatCode="[&gt;=1000000]\ \ #,##0.0,,&quot;M&quot;;[&lt;1000000]\ #,##0.0,&quot;K&quot;;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519722888"/>
        <c:crosses val="max"/>
        <c:crossBetween val="between"/>
      </c:valAx>
      <c:catAx>
        <c:axId val="519722888"/>
        <c:scaling>
          <c:orientation val="minMax"/>
        </c:scaling>
        <c:delete val="1"/>
        <c:axPos val="b"/>
        <c:numFmt formatCode="General" sourceLinked="1"/>
        <c:majorTickMark val="out"/>
        <c:minorTickMark val="none"/>
        <c:tickLblPos val="nextTo"/>
        <c:crossAx val="840727672"/>
        <c:crosses val="autoZero"/>
        <c:auto val="1"/>
        <c:lblAlgn val="ctr"/>
        <c:lblOffset val="100"/>
        <c:noMultiLvlLbl val="0"/>
      </c:catAx>
      <c:dTable>
        <c:showHorzBorder val="0"/>
        <c:showVertBorder val="1"/>
        <c:showOutline val="1"/>
        <c:showKeys val="1"/>
        <c:spPr>
          <a:noFill/>
          <a:ln w="9525" cap="flat" cmpd="sng" algn="ctr">
            <a:solidFill>
              <a:schemeClr val="bg1">
                <a:lumMod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50000"/>
            </a:schemeClr>
          </a:solidFill>
          <a:latin typeface="+mn-lt"/>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r>
              <a:rPr lang="en-US" sz="1200" b="1">
                <a:solidFill>
                  <a:schemeClr val="tx1">
                    <a:lumMod val="50000"/>
                  </a:schemeClr>
                </a:solidFill>
                <a:latin typeface="+mj-lt"/>
              </a:rPr>
              <a:t>Spends Mix</a:t>
            </a:r>
          </a:p>
        </c:rich>
      </c:tx>
      <c:layout>
        <c:manualLayout>
          <c:xMode val="edge"/>
          <c:yMode val="edge"/>
          <c:x val="0.47802845130109051"/>
          <c:y val="1.69863370325198E-2"/>
        </c:manualLayout>
      </c:layout>
      <c:overlay val="0"/>
      <c:spPr>
        <a:solidFill>
          <a:schemeClr val="bg1">
            <a:lumMod val="95000"/>
          </a:schemeClr>
        </a:solidFill>
        <a:ln>
          <a:noFill/>
        </a:ln>
        <a:effectLst/>
      </c:spPr>
      <c:txPr>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endParaRPr lang="en-US"/>
        </a:p>
      </c:txPr>
    </c:title>
    <c:autoTitleDeleted val="0"/>
    <c:plotArea>
      <c:layout>
        <c:manualLayout>
          <c:layoutTarget val="inner"/>
          <c:xMode val="edge"/>
          <c:yMode val="edge"/>
          <c:x val="0.24962431769058871"/>
          <c:y val="9.4417051014603973E-2"/>
          <c:w val="0.73641810455361389"/>
          <c:h val="0.55600451703458531"/>
        </c:manualLayout>
      </c:layout>
      <c:barChart>
        <c:barDir val="col"/>
        <c:grouping val="percentStacked"/>
        <c:varyColors val="0"/>
        <c:ser>
          <c:idx val="0"/>
          <c:order val="0"/>
          <c:tx>
            <c:strRef>
              <c:f>Sheet1!$B$1</c:f>
              <c:strCache>
                <c:ptCount val="1"/>
                <c:pt idx="0">
                  <c:v>Media - Digital</c:v>
                </c:pt>
              </c:strCache>
            </c:strRef>
          </c:tx>
          <c:spPr>
            <a:solidFill>
              <a:srgbClr val="009FE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2017 Mix</c:v>
                </c:pt>
                <c:pt idx="1">
                  <c:v>2018 Mix</c:v>
                </c:pt>
                <c:pt idx="2">
                  <c:v>Current Mix (2019 + 2020 YTD)</c:v>
                </c:pt>
                <c:pt idx="3">
                  <c:v>Optimized Mix (2021)</c:v>
                </c:pt>
              </c:strCache>
            </c:strRef>
          </c:cat>
          <c:val>
            <c:numRef>
              <c:f>Sheet1!$B$2:$B$5</c:f>
              <c:numCache>
                <c:formatCode>0%</c:formatCode>
                <c:ptCount val="4"/>
                <c:pt idx="0">
                  <c:v>0.29949999999999999</c:v>
                </c:pt>
                <c:pt idx="1">
                  <c:v>0.7087</c:v>
                </c:pt>
                <c:pt idx="2">
                  <c:v>0.82540000000000002</c:v>
                </c:pt>
                <c:pt idx="3">
                  <c:v>0.69669999999999999</c:v>
                </c:pt>
              </c:numCache>
            </c:numRef>
          </c:val>
          <c:extLst>
            <c:ext xmlns:c16="http://schemas.microsoft.com/office/drawing/2014/chart" uri="{C3380CC4-5D6E-409C-BE32-E72D297353CC}">
              <c16:uniqueId val="{00000000-FD45-4BBD-B921-8769B2FEC634}"/>
            </c:ext>
          </c:extLst>
        </c:ser>
        <c:ser>
          <c:idx val="1"/>
          <c:order val="1"/>
          <c:tx>
            <c:strRef>
              <c:f>Sheet1!$C$1</c:f>
              <c:strCache>
                <c:ptCount val="1"/>
                <c:pt idx="0">
                  <c:v>Media - Offline</c:v>
                </c:pt>
              </c:strCache>
            </c:strRef>
          </c:tx>
          <c:spPr>
            <a:solidFill>
              <a:srgbClr val="00267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2017 Mix</c:v>
                </c:pt>
                <c:pt idx="1">
                  <c:v>2018 Mix</c:v>
                </c:pt>
                <c:pt idx="2">
                  <c:v>Current Mix (2019 + 2020 YTD)</c:v>
                </c:pt>
                <c:pt idx="3">
                  <c:v>Optimized Mix (2021)</c:v>
                </c:pt>
              </c:strCache>
            </c:strRef>
          </c:cat>
          <c:val>
            <c:numRef>
              <c:f>Sheet1!$C$2:$C$5</c:f>
              <c:numCache>
                <c:formatCode>0%</c:formatCode>
                <c:ptCount val="4"/>
                <c:pt idx="0">
                  <c:v>0.70050000000000001</c:v>
                </c:pt>
                <c:pt idx="1">
                  <c:v>0.2913</c:v>
                </c:pt>
                <c:pt idx="2">
                  <c:v>0.17460000000000001</c:v>
                </c:pt>
                <c:pt idx="3">
                  <c:v>0.30330000000000001</c:v>
                </c:pt>
              </c:numCache>
            </c:numRef>
          </c:val>
          <c:extLst>
            <c:ext xmlns:c16="http://schemas.microsoft.com/office/drawing/2014/chart" uri="{C3380CC4-5D6E-409C-BE32-E72D297353CC}">
              <c16:uniqueId val="{00000001-FD45-4BBD-B921-8769B2FEC634}"/>
            </c:ext>
          </c:extLst>
        </c:ser>
        <c:dLbls>
          <c:dLblPos val="ctr"/>
          <c:showLegendKey val="0"/>
          <c:showVal val="1"/>
          <c:showCatName val="0"/>
          <c:showSerName val="0"/>
          <c:showPercent val="0"/>
          <c:showBubbleSize val="0"/>
        </c:dLbls>
        <c:gapWidth val="150"/>
        <c:overlap val="100"/>
        <c:axId val="579621752"/>
        <c:axId val="579619512"/>
      </c:barChart>
      <c:catAx>
        <c:axId val="579621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579619512"/>
        <c:crosses val="autoZero"/>
        <c:auto val="1"/>
        <c:lblAlgn val="ctr"/>
        <c:lblOffset val="100"/>
        <c:noMultiLvlLbl val="0"/>
      </c:catAx>
      <c:valAx>
        <c:axId val="5796195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r>
                  <a:rPr lang="en-US"/>
                  <a:t>Spends Mix</a:t>
                </a:r>
              </a:p>
            </c:rich>
          </c:tx>
          <c:layout>
            <c:manualLayout>
              <c:xMode val="edge"/>
              <c:yMode val="edge"/>
              <c:x val="0.15074992511842383"/>
              <c:y val="0.1953884123192920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title>
        <c:numFmt formatCode="0%"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mn-lt"/>
                <a:ea typeface="+mn-ea"/>
                <a:cs typeface="+mn-cs"/>
              </a:defRPr>
            </a:pPr>
            <a:endParaRPr lang="en-US"/>
          </a:p>
        </c:txPr>
        <c:crossAx val="579621752"/>
        <c:crosses val="autoZero"/>
        <c:crossBetween val="between"/>
        <c:majorUnit val="0.2"/>
      </c:valAx>
      <c:dTable>
        <c:showHorzBorder val="0"/>
        <c:showVertBorder val="1"/>
        <c:showOutline val="1"/>
        <c:showKeys val="1"/>
        <c:spPr>
          <a:noFill/>
          <a:ln w="9525" cap="flat" cmpd="sng" algn="ctr">
            <a:solidFill>
              <a:schemeClr val="bg1">
                <a:lumMod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50000"/>
            </a:schemeClr>
          </a:solidFill>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2">
                    <a:lumMod val="50000"/>
                  </a:schemeClr>
                </a:solidFill>
                <a:latin typeface="+mj-lt"/>
                <a:ea typeface="+mn-ea"/>
                <a:cs typeface="+mn-cs"/>
              </a:defRPr>
            </a:pPr>
            <a:r>
              <a:rPr lang="en-IN" sz="1400" b="1">
                <a:latin typeface="+mj-lt"/>
              </a:rPr>
              <a:t>Response Curve</a:t>
            </a:r>
          </a:p>
        </c:rich>
      </c:tx>
      <c:layout>
        <c:manualLayout>
          <c:xMode val="edge"/>
          <c:yMode val="edge"/>
          <c:x val="0.43382604499153038"/>
          <c:y val="1.5225668078637579E-2"/>
        </c:manualLayout>
      </c:layout>
      <c:overlay val="0"/>
      <c:spPr>
        <a:solidFill>
          <a:schemeClr val="bg1">
            <a:lumMod val="85000"/>
          </a:schemeClr>
        </a:solidFill>
        <a:ln>
          <a:noFill/>
        </a:ln>
        <a:effectLst/>
      </c:spPr>
      <c:txPr>
        <a:bodyPr rot="0" spcFirstLastPara="1" vertOverflow="ellipsis" vert="horz" wrap="square" anchor="ctr" anchorCtr="1"/>
        <a:lstStyle/>
        <a:p>
          <a:pPr>
            <a:defRPr sz="1400" b="1" i="0" u="none" strike="noStrike" kern="1200" spc="0" baseline="0">
              <a:solidFill>
                <a:schemeClr val="tx2">
                  <a:lumMod val="50000"/>
                </a:schemeClr>
              </a:solidFill>
              <a:latin typeface="+mj-lt"/>
              <a:ea typeface="+mn-ea"/>
              <a:cs typeface="+mn-cs"/>
            </a:defRPr>
          </a:pPr>
          <a:endParaRPr lang="en-US"/>
        </a:p>
      </c:txPr>
    </c:title>
    <c:autoTitleDeleted val="0"/>
    <c:plotArea>
      <c:layout>
        <c:manualLayout>
          <c:layoutTarget val="inner"/>
          <c:xMode val="edge"/>
          <c:yMode val="edge"/>
          <c:x val="0.13358379389415329"/>
          <c:y val="9.593749197470644E-2"/>
          <c:w val="0.76859030516435767"/>
          <c:h val="0.73088583228466664"/>
        </c:manualLayout>
      </c:layout>
      <c:scatterChart>
        <c:scatterStyle val="smoothMarker"/>
        <c:varyColors val="0"/>
        <c:ser>
          <c:idx val="2"/>
          <c:order val="0"/>
          <c:tx>
            <c:strRef>
              <c:f>Sheet1!$C$1</c:f>
              <c:strCache>
                <c:ptCount val="1"/>
                <c:pt idx="0">
                  <c:v>Incremental Sales</c:v>
                </c:pt>
              </c:strCache>
            </c:strRef>
          </c:tx>
          <c:spPr>
            <a:ln w="22225" cap="rnd">
              <a:solidFill>
                <a:schemeClr val="tx2"/>
              </a:solidFill>
              <a:round/>
            </a:ln>
            <a:effectLst/>
          </c:spPr>
          <c:marker>
            <c:symbol val="none"/>
          </c:marker>
          <c:xVal>
            <c:numRef>
              <c:f>Sheet1!$B$3:$B$22</c:f>
              <c:numCache>
                <c:formatCode>#,##0</c:formatCode>
                <c:ptCount val="20"/>
                <c:pt idx="0">
                  <c:v>355326.45022162591</c:v>
                </c:pt>
                <c:pt idx="1">
                  <c:v>710652.90044325183</c:v>
                </c:pt>
                <c:pt idx="2">
                  <c:v>1065979.3506648778</c:v>
                </c:pt>
                <c:pt idx="3">
                  <c:v>1421305.8008865037</c:v>
                </c:pt>
                <c:pt idx="4">
                  <c:v>1776632.2511081297</c:v>
                </c:pt>
                <c:pt idx="5">
                  <c:v>2131958.7013297556</c:v>
                </c:pt>
                <c:pt idx="6">
                  <c:v>2487285.1515513812</c:v>
                </c:pt>
                <c:pt idx="7">
                  <c:v>2842611.6017730073</c:v>
                </c:pt>
                <c:pt idx="8">
                  <c:v>3197938.0519946334</c:v>
                </c:pt>
                <c:pt idx="9">
                  <c:v>3553264.5022162595</c:v>
                </c:pt>
                <c:pt idx="10">
                  <c:v>3908590.9524378851</c:v>
                </c:pt>
                <c:pt idx="11">
                  <c:v>4263917.4026595112</c:v>
                </c:pt>
                <c:pt idx="12">
                  <c:v>4619243.8528811373</c:v>
                </c:pt>
                <c:pt idx="13">
                  <c:v>4974570.3031027624</c:v>
                </c:pt>
                <c:pt idx="14">
                  <c:v>5329896.7533243895</c:v>
                </c:pt>
                <c:pt idx="15">
                  <c:v>5685223.2035460146</c:v>
                </c:pt>
                <c:pt idx="16">
                  <c:v>6040549.6537676407</c:v>
                </c:pt>
                <c:pt idx="17">
                  <c:v>6395876.1039892668</c:v>
                </c:pt>
                <c:pt idx="18">
                  <c:v>6751202.5542108929</c:v>
                </c:pt>
                <c:pt idx="19">
                  <c:v>7106529.004432519</c:v>
                </c:pt>
              </c:numCache>
            </c:numRef>
          </c:xVal>
          <c:yVal>
            <c:numRef>
              <c:f>Sheet1!$C$3:$C$22</c:f>
              <c:numCache>
                <c:formatCode>#,##0</c:formatCode>
                <c:ptCount val="20"/>
                <c:pt idx="0">
                  <c:v>5196571.1603155397</c:v>
                </c:pt>
                <c:pt idx="1">
                  <c:v>5623008.1409931071</c:v>
                </c:pt>
                <c:pt idx="2">
                  <c:v>5891621.3599682609</c:v>
                </c:pt>
                <c:pt idx="3">
                  <c:v>6090927.1628873562</c:v>
                </c:pt>
                <c:pt idx="4">
                  <c:v>6249984.63691488</c:v>
                </c:pt>
                <c:pt idx="5">
                  <c:v>6382362.9095280282</c:v>
                </c:pt>
                <c:pt idx="6">
                  <c:v>6495627.9966122638</c:v>
                </c:pt>
                <c:pt idx="7">
                  <c:v>6594480.0523564685</c:v>
                </c:pt>
                <c:pt idx="8">
                  <c:v>6682059.3431381183</c:v>
                </c:pt>
                <c:pt idx="9">
                  <c:v>6760576.7299870532</c:v>
                </c:pt>
                <c:pt idx="10">
                  <c:v>6831651.4672149951</c:v>
                </c:pt>
                <c:pt idx="11">
                  <c:v>6896506.7485927055</c:v>
                </c:pt>
                <c:pt idx="12">
                  <c:v>6956089.8741613571</c:v>
                </c:pt>
                <c:pt idx="13">
                  <c:v>7011149.6863558087</c:v>
                </c:pt>
                <c:pt idx="14">
                  <c:v>7062288.4362802263</c:v>
                </c:pt>
                <c:pt idx="15">
                  <c:v>7109997.655096042</c:v>
                </c:pt>
                <c:pt idx="16">
                  <c:v>7154683.6427565347</c:v>
                </c:pt>
                <c:pt idx="17">
                  <c:v>7196686.0025238954</c:v>
                </c:pt>
                <c:pt idx="18">
                  <c:v>7236291.3906782269</c:v>
                </c:pt>
                <c:pt idx="19">
                  <c:v>7273743.8964022035</c:v>
                </c:pt>
              </c:numCache>
            </c:numRef>
          </c:yVal>
          <c:smooth val="1"/>
          <c:extLst>
            <c:ext xmlns:c16="http://schemas.microsoft.com/office/drawing/2014/chart" uri="{C3380CC4-5D6E-409C-BE32-E72D297353CC}">
              <c16:uniqueId val="{00000002-E8AB-43AA-9544-65384CB0B32E}"/>
            </c:ext>
          </c:extLst>
        </c:ser>
        <c:ser>
          <c:idx val="4"/>
          <c:order val="2"/>
          <c:tx>
            <c:strRef>
              <c:f>Sheet1!$E$1</c:f>
              <c:strCache>
                <c:ptCount val="1"/>
                <c:pt idx="0">
                  <c:v>Current Level</c:v>
                </c:pt>
              </c:strCache>
            </c:strRef>
          </c:tx>
          <c:spPr>
            <a:ln w="12700" cap="rnd">
              <a:solidFill>
                <a:schemeClr val="accent4"/>
              </a:solidFill>
              <a:round/>
            </a:ln>
            <a:effectLst/>
          </c:spPr>
          <c:marker>
            <c:symbol val="none"/>
          </c:marker>
          <c:dLbls>
            <c:dLbl>
              <c:idx val="18"/>
              <c:layout>
                <c:manualLayout>
                  <c:x val="2.5028309214724227E-2"/>
                  <c:y val="-2.2677970732322882E-2"/>
                </c:manualLayout>
              </c:layout>
              <c:tx>
                <c:rich>
                  <a:bodyPr rot="0" spcFirstLastPara="1" vertOverflow="clip" horzOverflow="clip" vert="horz" wrap="square" lIns="38100" tIns="19050" rIns="38100" bIns="19050" anchor="ctr" anchorCtr="1">
                    <a:noAutofit/>
                  </a:bodyPr>
                  <a:lstStyle/>
                  <a:p>
                    <a:pPr>
                      <a:defRPr sz="1197" b="1" i="0" u="none" strike="noStrike" kern="1200" baseline="0">
                        <a:solidFill>
                          <a:schemeClr val="tx2">
                            <a:lumMod val="50000"/>
                          </a:schemeClr>
                        </a:solidFill>
                        <a:latin typeface="+mj-lt"/>
                        <a:ea typeface="+mn-ea"/>
                        <a:cs typeface="+mn-cs"/>
                      </a:defRPr>
                    </a:pPr>
                    <a:r>
                      <a:rPr lang="en-US">
                        <a:latin typeface="+mj-lt"/>
                      </a:rPr>
                      <a:t>Current</a:t>
                    </a:r>
                  </a:p>
                </c:rich>
              </c:tx>
              <c:spPr>
                <a:solidFill>
                  <a:srgbClr val="FFFFFF">
                    <a:lumMod val="85000"/>
                  </a:srgbClr>
                </a:solidFill>
                <a:ln>
                  <a:noFill/>
                </a:ln>
                <a:effectLst/>
              </c:spPr>
              <c:txPr>
                <a:bodyPr rot="0" spcFirstLastPara="1" vertOverflow="clip" horzOverflow="clip" vert="horz" wrap="square" lIns="38100" tIns="19050" rIns="38100" bIns="19050" anchor="ctr" anchorCtr="1">
                  <a:noAutofit/>
                </a:bodyPr>
                <a:lstStyle/>
                <a:p>
                  <a:pPr>
                    <a:defRPr sz="1197" b="1" i="0" u="none" strike="noStrike" kern="1200" baseline="0">
                      <a:solidFill>
                        <a:schemeClr val="tx2">
                          <a:lumMod val="50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9.1396757750053514E-2"/>
                      <c:h val="5.2091179727679841E-2"/>
                    </c:manualLayout>
                  </c15:layout>
                  <c15:showDataLabelsRange val="0"/>
                </c:ext>
                <c:ext xmlns:c16="http://schemas.microsoft.com/office/drawing/2014/chart" uri="{C3380CC4-5D6E-409C-BE32-E72D297353CC}">
                  <c16:uniqueId val="{00000014-E8AB-43AA-9544-65384CB0B32E}"/>
                </c:ext>
              </c:extLst>
            </c:dLbl>
            <c:spPr>
              <a:solidFill>
                <a:schemeClr val="bg1">
                  <a:lumMod val="85000"/>
                </a:schemeClr>
              </a:solid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tx2">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Sheet1!$E$3:$E$22</c:f>
              <c:numCache>
                <c:formatCode>#,##0</c:formatCode>
                <c:ptCount val="20"/>
                <c:pt idx="0">
                  <c:v>1258073.1113505957</c:v>
                </c:pt>
                <c:pt idx="1">
                  <c:v>1258073.1113505957</c:v>
                </c:pt>
                <c:pt idx="2">
                  <c:v>1258073.1113505957</c:v>
                </c:pt>
                <c:pt idx="3">
                  <c:v>1258073.1113505957</c:v>
                </c:pt>
                <c:pt idx="4">
                  <c:v>1258073.1113505957</c:v>
                </c:pt>
                <c:pt idx="5">
                  <c:v>1258073.1113505957</c:v>
                </c:pt>
                <c:pt idx="6">
                  <c:v>1258073.1113505957</c:v>
                </c:pt>
                <c:pt idx="7">
                  <c:v>1258073.1113505957</c:v>
                </c:pt>
                <c:pt idx="8">
                  <c:v>1258073.1113505957</c:v>
                </c:pt>
                <c:pt idx="9">
                  <c:v>1258073.1113505957</c:v>
                </c:pt>
                <c:pt idx="10">
                  <c:v>1258073.1113505957</c:v>
                </c:pt>
                <c:pt idx="11">
                  <c:v>1258073.1113505957</c:v>
                </c:pt>
                <c:pt idx="12">
                  <c:v>1258073.1113505957</c:v>
                </c:pt>
                <c:pt idx="13">
                  <c:v>1258073.1113505957</c:v>
                </c:pt>
                <c:pt idx="14">
                  <c:v>1258073.1113505957</c:v>
                </c:pt>
                <c:pt idx="15">
                  <c:v>1258073.1113505957</c:v>
                </c:pt>
                <c:pt idx="16">
                  <c:v>1258073.1113505957</c:v>
                </c:pt>
                <c:pt idx="17">
                  <c:v>1258073.1113505957</c:v>
                </c:pt>
                <c:pt idx="18">
                  <c:v>1258073.1113505957</c:v>
                </c:pt>
                <c:pt idx="19">
                  <c:v>1258073.1113505957</c:v>
                </c:pt>
              </c:numCache>
            </c:numRef>
          </c:xVal>
          <c:yVal>
            <c:numRef>
              <c:f>Sheet1!$B$3:$B$22</c:f>
              <c:numCache>
                <c:formatCode>#,##0</c:formatCode>
                <c:ptCount val="20"/>
                <c:pt idx="0">
                  <c:v>355326.45022162591</c:v>
                </c:pt>
                <c:pt idx="1">
                  <c:v>710652.90044325183</c:v>
                </c:pt>
                <c:pt idx="2">
                  <c:v>1065979.3506648778</c:v>
                </c:pt>
                <c:pt idx="3">
                  <c:v>1421305.8008865037</c:v>
                </c:pt>
                <c:pt idx="4">
                  <c:v>1776632.2511081297</c:v>
                </c:pt>
                <c:pt idx="5">
                  <c:v>2131958.7013297556</c:v>
                </c:pt>
                <c:pt idx="6">
                  <c:v>2487285.1515513812</c:v>
                </c:pt>
                <c:pt idx="7">
                  <c:v>2842611.6017730073</c:v>
                </c:pt>
                <c:pt idx="8">
                  <c:v>3197938.0519946334</c:v>
                </c:pt>
                <c:pt idx="9">
                  <c:v>3553264.5022162595</c:v>
                </c:pt>
                <c:pt idx="10">
                  <c:v>3908590.9524378851</c:v>
                </c:pt>
                <c:pt idx="11">
                  <c:v>4263917.4026595112</c:v>
                </c:pt>
                <c:pt idx="12">
                  <c:v>4619243.8528811373</c:v>
                </c:pt>
                <c:pt idx="13">
                  <c:v>4974570.3031027624</c:v>
                </c:pt>
                <c:pt idx="14">
                  <c:v>5329896.7533243895</c:v>
                </c:pt>
                <c:pt idx="15">
                  <c:v>5685223.2035460146</c:v>
                </c:pt>
                <c:pt idx="16">
                  <c:v>6040549.6537676407</c:v>
                </c:pt>
                <c:pt idx="17">
                  <c:v>6395876.1039892668</c:v>
                </c:pt>
                <c:pt idx="18">
                  <c:v>6751202.5542108929</c:v>
                </c:pt>
                <c:pt idx="19">
                  <c:v>7106529.004432519</c:v>
                </c:pt>
              </c:numCache>
            </c:numRef>
          </c:yVal>
          <c:smooth val="1"/>
          <c:extLst>
            <c:ext xmlns:c16="http://schemas.microsoft.com/office/drawing/2014/chart" uri="{C3380CC4-5D6E-409C-BE32-E72D297353CC}">
              <c16:uniqueId val="{00000004-E8AB-43AA-9544-65384CB0B32E}"/>
            </c:ext>
          </c:extLst>
        </c:ser>
        <c:ser>
          <c:idx val="5"/>
          <c:order val="3"/>
          <c:tx>
            <c:strRef>
              <c:f>Sheet1!$F$1</c:f>
              <c:strCache>
                <c:ptCount val="1"/>
                <c:pt idx="0">
                  <c:v>Optimum Level</c:v>
                </c:pt>
              </c:strCache>
            </c:strRef>
          </c:tx>
          <c:spPr>
            <a:ln w="12700" cap="rnd">
              <a:solidFill>
                <a:schemeClr val="accent5"/>
              </a:solidFill>
              <a:round/>
            </a:ln>
            <a:effectLst/>
          </c:spPr>
          <c:marker>
            <c:symbol val="none"/>
          </c:marker>
          <c:dLbls>
            <c:dLbl>
              <c:idx val="15"/>
              <c:layout>
                <c:manualLayout>
                  <c:x val="1.483159064576246E-2"/>
                  <c:y val="-7.559323577440955E-3"/>
                </c:manualLayout>
              </c:layout>
              <c:tx>
                <c:rich>
                  <a:bodyPr rot="0" spcFirstLastPara="1" vertOverflow="clip" horzOverflow="clip" vert="horz" wrap="square" lIns="38100" tIns="19050" rIns="38100" bIns="19050" anchor="ctr" anchorCtr="1">
                    <a:spAutoFit/>
                  </a:bodyPr>
                  <a:lstStyle/>
                  <a:p>
                    <a:pPr>
                      <a:defRPr sz="1197" b="1" i="0" u="none" strike="noStrike" kern="1200" baseline="0">
                        <a:solidFill>
                          <a:schemeClr val="tx2">
                            <a:lumMod val="50000"/>
                          </a:schemeClr>
                        </a:solidFill>
                        <a:latin typeface="+mj-lt"/>
                        <a:ea typeface="+mn-ea"/>
                        <a:cs typeface="+mn-cs"/>
                      </a:defRPr>
                    </a:pPr>
                    <a:r>
                      <a:rPr lang="en-US" b="1">
                        <a:latin typeface="+mj-lt"/>
                      </a:rPr>
                      <a:t>Recommended</a:t>
                    </a:r>
                  </a:p>
                </c:rich>
              </c:tx>
              <c:spPr>
                <a:solidFill>
                  <a:srgbClr val="3EA938">
                    <a:lumMod val="40000"/>
                    <a:lumOff val="60000"/>
                  </a:srgbClr>
                </a:solid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tx2">
                          <a:lumMod val="50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15-E8AB-43AA-9544-65384CB0B32E}"/>
                </c:ext>
              </c:extLst>
            </c:dLbl>
            <c:spPr>
              <a:solidFill>
                <a:schemeClr val="accent5">
                  <a:lumMod val="40000"/>
                  <a:lumOff val="60000"/>
                </a:schemeClr>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lumMod val="50000"/>
                      </a:schemeClr>
                    </a:solidFill>
                    <a:latin typeface="+mj-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Sheet1!$F$3:$F$22</c:f>
              <c:numCache>
                <c:formatCode>#,##0</c:formatCode>
                <c:ptCount val="20"/>
                <c:pt idx="0">
                  <c:v>2005573.111350596</c:v>
                </c:pt>
                <c:pt idx="1">
                  <c:v>2005573.111350596</c:v>
                </c:pt>
                <c:pt idx="2">
                  <c:v>2005573.111350596</c:v>
                </c:pt>
                <c:pt idx="3">
                  <c:v>2005573.111350596</c:v>
                </c:pt>
                <c:pt idx="4">
                  <c:v>2005573.111350596</c:v>
                </c:pt>
                <c:pt idx="5">
                  <c:v>2005573.111350596</c:v>
                </c:pt>
                <c:pt idx="6">
                  <c:v>2005573.111350596</c:v>
                </c:pt>
                <c:pt idx="7">
                  <c:v>2005573.111350596</c:v>
                </c:pt>
                <c:pt idx="8">
                  <c:v>2005573.111350596</c:v>
                </c:pt>
                <c:pt idx="9">
                  <c:v>2005573.111350596</c:v>
                </c:pt>
                <c:pt idx="10">
                  <c:v>2005573.111350596</c:v>
                </c:pt>
                <c:pt idx="11">
                  <c:v>2005573.111350596</c:v>
                </c:pt>
                <c:pt idx="12">
                  <c:v>2005573.111350596</c:v>
                </c:pt>
                <c:pt idx="13">
                  <c:v>2005573.111350596</c:v>
                </c:pt>
                <c:pt idx="14">
                  <c:v>2005573.111350596</c:v>
                </c:pt>
                <c:pt idx="15">
                  <c:v>2005573.111350596</c:v>
                </c:pt>
                <c:pt idx="16">
                  <c:v>2005573.111350596</c:v>
                </c:pt>
                <c:pt idx="17">
                  <c:v>2005573.111350596</c:v>
                </c:pt>
                <c:pt idx="18">
                  <c:v>2005573.111350596</c:v>
                </c:pt>
                <c:pt idx="19">
                  <c:v>2005573.111350596</c:v>
                </c:pt>
              </c:numCache>
            </c:numRef>
          </c:xVal>
          <c:yVal>
            <c:numRef>
              <c:f>Sheet1!$B$3:$B$22</c:f>
              <c:numCache>
                <c:formatCode>#,##0</c:formatCode>
                <c:ptCount val="20"/>
                <c:pt idx="0">
                  <c:v>355326.45022162591</c:v>
                </c:pt>
                <c:pt idx="1">
                  <c:v>710652.90044325183</c:v>
                </c:pt>
                <c:pt idx="2">
                  <c:v>1065979.3506648778</c:v>
                </c:pt>
                <c:pt idx="3">
                  <c:v>1421305.8008865037</c:v>
                </c:pt>
                <c:pt idx="4">
                  <c:v>1776632.2511081297</c:v>
                </c:pt>
                <c:pt idx="5">
                  <c:v>2131958.7013297556</c:v>
                </c:pt>
                <c:pt idx="6">
                  <c:v>2487285.1515513812</c:v>
                </c:pt>
                <c:pt idx="7">
                  <c:v>2842611.6017730073</c:v>
                </c:pt>
                <c:pt idx="8">
                  <c:v>3197938.0519946334</c:v>
                </c:pt>
                <c:pt idx="9">
                  <c:v>3553264.5022162595</c:v>
                </c:pt>
                <c:pt idx="10">
                  <c:v>3908590.9524378851</c:v>
                </c:pt>
                <c:pt idx="11">
                  <c:v>4263917.4026595112</c:v>
                </c:pt>
                <c:pt idx="12">
                  <c:v>4619243.8528811373</c:v>
                </c:pt>
                <c:pt idx="13">
                  <c:v>4974570.3031027624</c:v>
                </c:pt>
                <c:pt idx="14">
                  <c:v>5329896.7533243895</c:v>
                </c:pt>
                <c:pt idx="15">
                  <c:v>5685223.2035460146</c:v>
                </c:pt>
                <c:pt idx="16">
                  <c:v>6040549.6537676407</c:v>
                </c:pt>
                <c:pt idx="17">
                  <c:v>6395876.1039892668</c:v>
                </c:pt>
                <c:pt idx="18">
                  <c:v>6751202.5542108929</c:v>
                </c:pt>
                <c:pt idx="19">
                  <c:v>7106529.004432519</c:v>
                </c:pt>
              </c:numCache>
            </c:numRef>
          </c:yVal>
          <c:smooth val="1"/>
          <c:extLst>
            <c:ext xmlns:c16="http://schemas.microsoft.com/office/drawing/2014/chart" uri="{C3380CC4-5D6E-409C-BE32-E72D297353CC}">
              <c16:uniqueId val="{00000005-E8AB-43AA-9544-65384CB0B32E}"/>
            </c:ext>
          </c:extLst>
        </c:ser>
        <c:dLbls>
          <c:showLegendKey val="0"/>
          <c:showVal val="0"/>
          <c:showCatName val="0"/>
          <c:showSerName val="0"/>
          <c:showPercent val="0"/>
          <c:showBubbleSize val="0"/>
        </c:dLbls>
        <c:axId val="432725856"/>
        <c:axId val="432724216"/>
      </c:scatterChart>
      <c:scatterChart>
        <c:scatterStyle val="smoothMarker"/>
        <c:varyColors val="0"/>
        <c:ser>
          <c:idx val="3"/>
          <c:order val="1"/>
          <c:tx>
            <c:strRef>
              <c:f>Sheet1!$D$1</c:f>
              <c:strCache>
                <c:ptCount val="1"/>
                <c:pt idx="0">
                  <c:v>ROI</c:v>
                </c:pt>
              </c:strCache>
            </c:strRef>
          </c:tx>
          <c:spPr>
            <a:ln w="22225" cap="rnd">
              <a:solidFill>
                <a:schemeClr val="accent6"/>
              </a:solidFill>
              <a:prstDash val="dash"/>
              <a:round/>
            </a:ln>
            <a:effectLst/>
          </c:spPr>
          <c:marker>
            <c:symbol val="none"/>
          </c:marker>
          <c:xVal>
            <c:numRef>
              <c:f>Sheet1!$B$3:$B$22</c:f>
              <c:numCache>
                <c:formatCode>#,##0</c:formatCode>
                <c:ptCount val="20"/>
                <c:pt idx="0">
                  <c:v>355326.45022162591</c:v>
                </c:pt>
                <c:pt idx="1">
                  <c:v>710652.90044325183</c:v>
                </c:pt>
                <c:pt idx="2">
                  <c:v>1065979.3506648778</c:v>
                </c:pt>
                <c:pt idx="3">
                  <c:v>1421305.8008865037</c:v>
                </c:pt>
                <c:pt idx="4">
                  <c:v>1776632.2511081297</c:v>
                </c:pt>
                <c:pt idx="5">
                  <c:v>2131958.7013297556</c:v>
                </c:pt>
                <c:pt idx="6">
                  <c:v>2487285.1515513812</c:v>
                </c:pt>
                <c:pt idx="7">
                  <c:v>2842611.6017730073</c:v>
                </c:pt>
                <c:pt idx="8">
                  <c:v>3197938.0519946334</c:v>
                </c:pt>
                <c:pt idx="9">
                  <c:v>3553264.5022162595</c:v>
                </c:pt>
                <c:pt idx="10">
                  <c:v>3908590.9524378851</c:v>
                </c:pt>
                <c:pt idx="11">
                  <c:v>4263917.4026595112</c:v>
                </c:pt>
                <c:pt idx="12">
                  <c:v>4619243.8528811373</c:v>
                </c:pt>
                <c:pt idx="13">
                  <c:v>4974570.3031027624</c:v>
                </c:pt>
                <c:pt idx="14">
                  <c:v>5329896.7533243895</c:v>
                </c:pt>
                <c:pt idx="15">
                  <c:v>5685223.2035460146</c:v>
                </c:pt>
                <c:pt idx="16">
                  <c:v>6040549.6537676407</c:v>
                </c:pt>
                <c:pt idx="17">
                  <c:v>6395876.1039892668</c:v>
                </c:pt>
                <c:pt idx="18">
                  <c:v>6751202.5542108929</c:v>
                </c:pt>
                <c:pt idx="19">
                  <c:v>7106529.004432519</c:v>
                </c:pt>
              </c:numCache>
            </c:numRef>
          </c:xVal>
          <c:yVal>
            <c:numRef>
              <c:f>Sheet1!$D$3:$D$22</c:f>
              <c:numCache>
                <c:formatCode>#,##0</c:formatCode>
                <c:ptCount val="20"/>
                <c:pt idx="0">
                  <c:v>14.624779993367534</c:v>
                </c:pt>
                <c:pt idx="1">
                  <c:v>7.9124536570327058</c:v>
                </c:pt>
                <c:pt idx="2">
                  <c:v>5.5269563676758935</c:v>
                </c:pt>
                <c:pt idx="3">
                  <c:v>4.2854445250897406</c:v>
                </c:pt>
                <c:pt idx="4">
                  <c:v>3.5178831370513559</c:v>
                </c:pt>
                <c:pt idx="5">
                  <c:v>2.9936616058965821</c:v>
                </c:pt>
                <c:pt idx="6">
                  <c:v>2.6115332986894488</c:v>
                </c:pt>
                <c:pt idx="7">
                  <c:v>2.3198667198302179</c:v>
                </c:pt>
                <c:pt idx="8">
                  <c:v>2.0894899258509252</c:v>
                </c:pt>
                <c:pt idx="9">
                  <c:v>1.9026381868758471</c:v>
                </c:pt>
                <c:pt idx="10">
                  <c:v>1.7478553141903796</c:v>
                </c:pt>
                <c:pt idx="11">
                  <c:v>1.6174109621099093</c:v>
                </c:pt>
                <c:pt idx="12">
                  <c:v>1.5058936258198776</c:v>
                </c:pt>
                <c:pt idx="13">
                  <c:v>1.4093980503165835</c:v>
                </c:pt>
                <c:pt idx="14">
                  <c:v>1.3250328783339567</c:v>
                </c:pt>
                <c:pt idx="15">
                  <c:v>1.250610116883601</c:v>
                </c:pt>
                <c:pt idx="16">
                  <c:v>1.1844424850135915</c:v>
                </c:pt>
                <c:pt idx="17">
                  <c:v>1.1252072250172487</c:v>
                </c:pt>
                <c:pt idx="18">
                  <c:v>1.0718522118944234</c:v>
                </c:pt>
                <c:pt idx="19">
                  <c:v>1.0235297557873033</c:v>
                </c:pt>
              </c:numCache>
            </c:numRef>
          </c:yVal>
          <c:smooth val="1"/>
          <c:extLst>
            <c:ext xmlns:c16="http://schemas.microsoft.com/office/drawing/2014/chart" uri="{C3380CC4-5D6E-409C-BE32-E72D297353CC}">
              <c16:uniqueId val="{00000003-E8AB-43AA-9544-65384CB0B32E}"/>
            </c:ext>
          </c:extLst>
        </c:ser>
        <c:dLbls>
          <c:showLegendKey val="0"/>
          <c:showVal val="0"/>
          <c:showCatName val="0"/>
          <c:showSerName val="0"/>
          <c:showPercent val="0"/>
          <c:showBubbleSize val="0"/>
        </c:dLbls>
        <c:axId val="435719640"/>
        <c:axId val="435720952"/>
      </c:scatterChart>
      <c:valAx>
        <c:axId val="43272585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2">
                        <a:lumMod val="50000"/>
                      </a:schemeClr>
                    </a:solidFill>
                    <a:latin typeface="+mn-lt"/>
                    <a:ea typeface="+mn-ea"/>
                    <a:cs typeface="+mn-cs"/>
                  </a:defRPr>
                </a:pPr>
                <a:r>
                  <a:rPr lang="en-IN" sz="1200" b="1">
                    <a:solidFill>
                      <a:schemeClr val="tx2">
                        <a:lumMod val="50000"/>
                      </a:schemeClr>
                    </a:solidFill>
                    <a:latin typeface="+mn-lt"/>
                  </a:rPr>
                  <a:t>Spends (in $)</a:t>
                </a:r>
              </a:p>
            </c:rich>
          </c:tx>
          <c:layout>
            <c:manualLayout>
              <c:xMode val="edge"/>
              <c:yMode val="edge"/>
              <c:x val="0.44478173516905867"/>
              <c:y val="0.90318741796099966"/>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2">
                      <a:lumMod val="50000"/>
                    </a:schemeClr>
                  </a:solidFill>
                  <a:latin typeface="+mn-lt"/>
                  <a:ea typeface="+mn-ea"/>
                  <a:cs typeface="+mn-cs"/>
                </a:defRPr>
              </a:pPr>
              <a:endParaRPr lang="en-US"/>
            </a:p>
          </c:txPr>
        </c:title>
        <c:numFmt formatCode="[&gt;=1000000]\ #,##0.0,,&quot;M&quot;;[&lt;1000000]\ #,##0.0,&quot;K&quot;;General"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050" b="1" i="0" u="none" strike="noStrike" kern="1200" baseline="0">
                <a:solidFill>
                  <a:schemeClr val="tx2">
                    <a:lumMod val="50000"/>
                  </a:schemeClr>
                </a:solidFill>
                <a:latin typeface="+mn-lt"/>
                <a:ea typeface="+mn-ea"/>
                <a:cs typeface="+mn-cs"/>
              </a:defRPr>
            </a:pPr>
            <a:endParaRPr lang="en-US"/>
          </a:p>
        </c:txPr>
        <c:crossAx val="432724216"/>
        <c:crosses val="autoZero"/>
        <c:crossBetween val="midCat"/>
      </c:valAx>
      <c:valAx>
        <c:axId val="43272421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2">
                        <a:lumMod val="50000"/>
                      </a:schemeClr>
                    </a:solidFill>
                    <a:latin typeface="+mn-lt"/>
                    <a:ea typeface="+mn-ea"/>
                    <a:cs typeface="+mn-cs"/>
                  </a:defRPr>
                </a:pPr>
                <a:r>
                  <a:rPr lang="en-IN" sz="1400" b="1">
                    <a:solidFill>
                      <a:schemeClr val="tx2"/>
                    </a:solidFill>
                    <a:latin typeface="+mn-lt"/>
                  </a:rPr>
                  <a:t>Incremental Sales (in $)</a:t>
                </a:r>
              </a:p>
            </c:rich>
          </c:tx>
          <c:layout>
            <c:manualLayout>
              <c:xMode val="edge"/>
              <c:yMode val="edge"/>
              <c:x val="4.3104891495943315E-3"/>
              <c:y val="0.1814964809377812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2">
                      <a:lumMod val="50000"/>
                    </a:schemeClr>
                  </a:solidFill>
                  <a:latin typeface="+mn-lt"/>
                  <a:ea typeface="+mn-ea"/>
                  <a:cs typeface="+mn-cs"/>
                </a:defRPr>
              </a:pPr>
              <a:endParaRPr lang="en-US"/>
            </a:p>
          </c:txPr>
        </c:title>
        <c:numFmt formatCode="[&gt;=1000000]\ #,##0.0,,&quot;M&quot;;[&lt;1000000]\ #,##0.0,&quot;K&quot;;General" sourceLinked="0"/>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050" b="1" i="0" u="none" strike="noStrike" kern="1200" baseline="0">
                <a:solidFill>
                  <a:schemeClr val="tx2">
                    <a:lumMod val="50000"/>
                  </a:schemeClr>
                </a:solidFill>
                <a:latin typeface="+mn-lt"/>
                <a:ea typeface="+mn-ea"/>
                <a:cs typeface="+mn-cs"/>
              </a:defRPr>
            </a:pPr>
            <a:endParaRPr lang="en-US"/>
          </a:p>
        </c:txPr>
        <c:crossAx val="432725856"/>
        <c:crosses val="autoZero"/>
        <c:crossBetween val="midCat"/>
      </c:valAx>
      <c:valAx>
        <c:axId val="435720952"/>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solidFill>
                    <a:latin typeface="+mj-lt"/>
                    <a:ea typeface="+mn-ea"/>
                    <a:cs typeface="+mn-cs"/>
                  </a:defRPr>
                </a:pPr>
                <a:r>
                  <a:rPr lang="en-IN" sz="1400" b="1">
                    <a:solidFill>
                      <a:schemeClr val="tx1"/>
                    </a:solidFill>
                    <a:latin typeface="+mj-lt"/>
                  </a:rPr>
                  <a:t>ROI</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j-lt"/>
                  <a:ea typeface="+mn-ea"/>
                  <a:cs typeface="+mn-cs"/>
                </a:defRPr>
              </a:pPr>
              <a:endParaRPr lang="en-US"/>
            </a:p>
          </c:txPr>
        </c:title>
        <c:numFmt formatCode="#,##0.0" sourceLinked="0"/>
        <c:majorTickMark val="out"/>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050" b="1" i="0" u="none" strike="noStrike" kern="1200" baseline="0">
                <a:solidFill>
                  <a:schemeClr val="tx2">
                    <a:lumMod val="50000"/>
                  </a:schemeClr>
                </a:solidFill>
                <a:latin typeface="+mn-lt"/>
                <a:ea typeface="+mn-ea"/>
                <a:cs typeface="+mn-cs"/>
              </a:defRPr>
            </a:pPr>
            <a:endParaRPr lang="en-US"/>
          </a:p>
        </c:txPr>
        <c:crossAx val="435719640"/>
        <c:crosses val="max"/>
        <c:crossBetween val="midCat"/>
      </c:valAx>
      <c:valAx>
        <c:axId val="435719640"/>
        <c:scaling>
          <c:orientation val="minMax"/>
        </c:scaling>
        <c:delete val="1"/>
        <c:axPos val="t"/>
        <c:numFmt formatCode="#,##0" sourceLinked="1"/>
        <c:majorTickMark val="out"/>
        <c:minorTickMark val="none"/>
        <c:tickLblPos val="nextTo"/>
        <c:crossAx val="435720952"/>
        <c:crosses val="max"/>
        <c:crossBetween val="midCat"/>
      </c:valAx>
      <c:spPr>
        <a:noFill/>
        <a:ln>
          <a:noFill/>
        </a:ln>
        <a:effectLst/>
      </c:spPr>
    </c:plotArea>
    <c:legend>
      <c:legendPos val="b"/>
      <c:legendEntry>
        <c:idx val="1"/>
        <c:delete val="1"/>
      </c:legendEntry>
      <c:legendEntry>
        <c:idx val="2"/>
        <c:delete val="1"/>
      </c:legendEntry>
      <c:layout>
        <c:manualLayout>
          <c:xMode val="edge"/>
          <c:yMode val="edge"/>
          <c:x val="0.64316260079968601"/>
          <c:y val="0.11915763691637062"/>
          <c:w val="0.24691069954003689"/>
          <c:h val="0.1200069402923553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lumMod val="50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j-lt"/>
                <a:ea typeface="+mn-ea"/>
                <a:cs typeface="+mn-cs"/>
              </a:defRPr>
            </a:pPr>
            <a:r>
              <a:rPr lang="en-IN">
                <a:solidFill>
                  <a:schemeClr val="tx2">
                    <a:lumMod val="50000"/>
                  </a:schemeClr>
                </a:solidFill>
              </a:rPr>
              <a:t>ROI –</a:t>
            </a:r>
            <a:r>
              <a:rPr lang="en-IN" baseline="0">
                <a:solidFill>
                  <a:schemeClr val="tx2">
                    <a:lumMod val="50000"/>
                  </a:schemeClr>
                </a:solidFill>
              </a:rPr>
              <a:t> Across Brands</a:t>
            </a:r>
            <a:endParaRPr lang="en-IN">
              <a:solidFill>
                <a:schemeClr val="tx2">
                  <a:lumMod val="50000"/>
                </a:schemeClr>
              </a:solidFill>
            </a:endParaRPr>
          </a:p>
        </c:rich>
      </c:tx>
      <c:layout>
        <c:manualLayout>
          <c:xMode val="edge"/>
          <c:yMode val="edge"/>
          <c:x val="0.29459593845220045"/>
          <c:y val="0"/>
        </c:manualLayout>
      </c:layout>
      <c:overlay val="0"/>
      <c:spPr>
        <a:solidFill>
          <a:schemeClr val="bg1">
            <a:lumMod val="85000"/>
          </a:schemeClr>
        </a:solid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manualLayout>
          <c:layoutTarget val="inner"/>
          <c:xMode val="edge"/>
          <c:yMode val="edge"/>
          <c:x val="0.45146743085063379"/>
          <c:y val="0.15093759547236804"/>
          <c:w val="0.54853256914936621"/>
          <c:h val="0.74033168805201799"/>
        </c:manualLayout>
      </c:layout>
      <c:barChart>
        <c:barDir val="bar"/>
        <c:grouping val="stacked"/>
        <c:varyColors val="0"/>
        <c:ser>
          <c:idx val="0"/>
          <c:order val="0"/>
          <c:tx>
            <c:strRef>
              <c:f>Sheet1!$B$1</c:f>
              <c:strCache>
                <c:ptCount val="1"/>
                <c:pt idx="0">
                  <c:v>Direct ROI</c:v>
                </c:pt>
              </c:strCache>
            </c:strRef>
          </c:tx>
          <c:spPr>
            <a:solidFill>
              <a:schemeClr val="accent1"/>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7201-45D7-B0F7-FB2B133C0BEE}"/>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3-7201-45D7-B0F7-FB2B133C0BEE}"/>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7201-45D7-B0F7-FB2B133C0BEE}"/>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7201-45D7-B0F7-FB2B133C0BEE}"/>
              </c:ext>
            </c:extLst>
          </c:dPt>
          <c:dLbls>
            <c:dLbl>
              <c:idx val="2"/>
              <c:layout>
                <c:manualLayout>
                  <c:x val="1.3765203029970478E-2"/>
                  <c:y val="3.499195724931718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201-45D7-B0F7-FB2B133C0BEE}"/>
                </c:ext>
              </c:extLst>
            </c:dLbl>
            <c:dLbl>
              <c:idx val="3"/>
              <c:delete val="1"/>
              <c:extLst>
                <c:ext xmlns:c15="http://schemas.microsoft.com/office/drawing/2012/chart" uri="{CE6537A1-D6FC-4f65-9D91-7224C49458BB}"/>
                <c:ext xmlns:c16="http://schemas.microsoft.com/office/drawing/2014/chart" uri="{C3380CC4-5D6E-409C-BE32-E72D297353CC}">
                  <c16:uniqueId val="{00000007-7201-45D7-B0F7-FB2B133C0BEE}"/>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2">
                        <a:lumMod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Brand 1 Core</c:v>
                </c:pt>
                <c:pt idx="1">
                  <c:v>Brand 1 Core Plus</c:v>
                </c:pt>
                <c:pt idx="2">
                  <c:v>Brand 1 TN - Soy</c:v>
                </c:pt>
                <c:pt idx="3">
                  <c:v>Brand 1 TN - Others</c:v>
                </c:pt>
              </c:strCache>
            </c:strRef>
          </c:cat>
          <c:val>
            <c:numRef>
              <c:f>Sheet1!$B$2:$B$5</c:f>
              <c:numCache>
                <c:formatCode>0.0</c:formatCode>
                <c:ptCount val="4"/>
                <c:pt idx="0">
                  <c:v>3.5234648402632178</c:v>
                </c:pt>
                <c:pt idx="1">
                  <c:v>4.5146790567049617</c:v>
                </c:pt>
                <c:pt idx="2">
                  <c:v>0.43961059477957848</c:v>
                </c:pt>
                <c:pt idx="3">
                  <c:v>0</c:v>
                </c:pt>
              </c:numCache>
            </c:numRef>
          </c:val>
          <c:extLst>
            <c:ext xmlns:c16="http://schemas.microsoft.com/office/drawing/2014/chart" uri="{C3380CC4-5D6E-409C-BE32-E72D297353CC}">
              <c16:uniqueId val="{00000008-7201-45D7-B0F7-FB2B133C0BEE}"/>
            </c:ext>
          </c:extLst>
        </c:ser>
        <c:ser>
          <c:idx val="1"/>
          <c:order val="1"/>
          <c:tx>
            <c:strRef>
              <c:f>Sheet1!$C$1</c:f>
              <c:strCache>
                <c:ptCount val="1"/>
                <c:pt idx="0">
                  <c:v>Halo ROI</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2">
                        <a:lumMod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Brand 1 Core</c:v>
                </c:pt>
                <c:pt idx="1">
                  <c:v>Brand 1 Core Plus</c:v>
                </c:pt>
                <c:pt idx="2">
                  <c:v>Brand 1 TN - Soy</c:v>
                </c:pt>
                <c:pt idx="3">
                  <c:v>Brand 1 TN - Others</c:v>
                </c:pt>
              </c:strCache>
            </c:strRef>
          </c:cat>
          <c:val>
            <c:numRef>
              <c:f>Sheet1!$C$2:$C$5</c:f>
              <c:numCache>
                <c:formatCode>0.0</c:formatCode>
                <c:ptCount val="4"/>
                <c:pt idx="0">
                  <c:v>1.0125062473537529</c:v>
                </c:pt>
                <c:pt idx="1">
                  <c:v>3.6885680132539349</c:v>
                </c:pt>
                <c:pt idx="2">
                  <c:v>4.5070939585064167</c:v>
                </c:pt>
                <c:pt idx="3">
                  <c:v>4.5359710876169714</c:v>
                </c:pt>
              </c:numCache>
            </c:numRef>
          </c:val>
          <c:extLst>
            <c:ext xmlns:c16="http://schemas.microsoft.com/office/drawing/2014/chart" uri="{C3380CC4-5D6E-409C-BE32-E72D297353CC}">
              <c16:uniqueId val="{00000009-7201-45D7-B0F7-FB2B133C0BEE}"/>
            </c:ext>
          </c:extLst>
        </c:ser>
        <c:dLbls>
          <c:dLblPos val="ctr"/>
          <c:showLegendKey val="0"/>
          <c:showVal val="1"/>
          <c:showCatName val="0"/>
          <c:showSerName val="0"/>
          <c:showPercent val="0"/>
          <c:showBubbleSize val="0"/>
        </c:dLbls>
        <c:gapWidth val="182"/>
        <c:overlap val="100"/>
        <c:axId val="596776744"/>
        <c:axId val="596775104"/>
      </c:barChart>
      <c:catAx>
        <c:axId val="596776744"/>
        <c:scaling>
          <c:orientation val="maxMin"/>
        </c:scaling>
        <c:delete val="0"/>
        <c:axPos val="l"/>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lang="en-IN" sz="1200" b="1" i="0" u="none" strike="noStrike" kern="1200" baseline="0">
                <a:solidFill>
                  <a:schemeClr val="tx2">
                    <a:lumMod val="50000"/>
                  </a:schemeClr>
                </a:solidFill>
                <a:latin typeface="+mn-lt"/>
                <a:ea typeface="+mn-ea"/>
                <a:cs typeface="+mn-cs"/>
              </a:defRPr>
            </a:pPr>
            <a:endParaRPr lang="en-US"/>
          </a:p>
        </c:txPr>
        <c:crossAx val="596775104"/>
        <c:crosses val="autoZero"/>
        <c:auto val="1"/>
        <c:lblAlgn val="ctr"/>
        <c:lblOffset val="100"/>
        <c:noMultiLvlLbl val="0"/>
      </c:catAx>
      <c:valAx>
        <c:axId val="596775104"/>
        <c:scaling>
          <c:orientation val="minMax"/>
        </c:scaling>
        <c:delete val="1"/>
        <c:axPos val="b"/>
        <c:title>
          <c:tx>
            <c:rich>
              <a:bodyPr rot="0" spcFirstLastPara="1" vertOverflow="ellipsis" vert="horz" wrap="square" anchor="ctr" anchorCtr="1"/>
              <a:lstStyle/>
              <a:p>
                <a:pPr>
                  <a:defRPr sz="1200" b="1" i="0" u="none" strike="noStrike" kern="1200" baseline="0">
                    <a:solidFill>
                      <a:schemeClr val="tx2">
                        <a:lumMod val="50000"/>
                      </a:schemeClr>
                    </a:solidFill>
                    <a:latin typeface="+mn-lt"/>
                    <a:ea typeface="+mn-ea"/>
                    <a:cs typeface="+mn-cs"/>
                  </a:defRPr>
                </a:pPr>
                <a:r>
                  <a:rPr lang="en-US" sz="1200">
                    <a:solidFill>
                      <a:schemeClr val="tx2">
                        <a:lumMod val="50000"/>
                      </a:schemeClr>
                    </a:solidFill>
                    <a:latin typeface="+mn-lt"/>
                  </a:rPr>
                  <a:t>ROI</a:t>
                </a:r>
                <a:endParaRPr lang="en-IN" sz="1200">
                  <a:solidFill>
                    <a:schemeClr val="tx2">
                      <a:lumMod val="50000"/>
                    </a:schemeClr>
                  </a:solidFill>
                  <a:latin typeface="+mn-lt"/>
                </a:endParaRP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lumMod val="50000"/>
                    </a:schemeClr>
                  </a:solidFill>
                  <a:latin typeface="+mn-lt"/>
                  <a:ea typeface="+mn-ea"/>
                  <a:cs typeface="+mn-cs"/>
                </a:defRPr>
              </a:pPr>
              <a:endParaRPr lang="en-US"/>
            </a:p>
          </c:txPr>
        </c:title>
        <c:numFmt formatCode="0.0" sourceLinked="1"/>
        <c:majorTickMark val="none"/>
        <c:minorTickMark val="none"/>
        <c:tickLblPos val="nextTo"/>
        <c:crossAx val="596776744"/>
        <c:crosses val="max"/>
        <c:crossBetween val="between"/>
      </c:valAx>
      <c:spPr>
        <a:noFill/>
        <a:ln>
          <a:noFill/>
        </a:ln>
        <a:effectLst/>
      </c:spPr>
    </c:plotArea>
    <c:legend>
      <c:legendPos val="r"/>
      <c:legendEntry>
        <c:idx val="0"/>
        <c:delete val="1"/>
      </c:legendEntry>
      <c:layout>
        <c:manualLayout>
          <c:xMode val="edge"/>
          <c:yMode val="edge"/>
          <c:x val="0.69926364292846566"/>
          <c:y val="0.11527400862319512"/>
          <c:w val="0.29375986297390932"/>
          <c:h val="7.173461429645422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2">
                  <a:lumMod val="50000"/>
                </a:schemeClr>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latin typeface="+mj-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E1EF-41EE-A988-05280BA53C20}"/>
              </c:ext>
            </c:extLst>
          </c:dPt>
          <c:dPt>
            <c:idx val="1"/>
            <c:bubble3D val="0"/>
            <c:spPr>
              <a:solidFill>
                <a:schemeClr val="accent6"/>
              </a:solidFill>
              <a:ln w="19050">
                <a:noFill/>
              </a:ln>
              <a:effectLst/>
            </c:spPr>
            <c:extLst>
              <c:ext xmlns:c16="http://schemas.microsoft.com/office/drawing/2014/chart" uri="{C3380CC4-5D6E-409C-BE32-E72D297353CC}">
                <c16:uniqueId val="{00000003-E1EF-41EE-A988-05280BA53C20}"/>
              </c:ext>
            </c:extLst>
          </c:dPt>
          <c:dPt>
            <c:idx val="2"/>
            <c:bubble3D val="0"/>
            <c:spPr>
              <a:solidFill>
                <a:schemeClr val="accent4"/>
              </a:solidFill>
              <a:ln w="19050">
                <a:noFill/>
              </a:ln>
              <a:effectLst/>
            </c:spPr>
            <c:extLst>
              <c:ext xmlns:c16="http://schemas.microsoft.com/office/drawing/2014/chart" uri="{C3380CC4-5D6E-409C-BE32-E72D297353CC}">
                <c16:uniqueId val="{00000005-E1EF-41EE-A988-05280BA53C20}"/>
              </c:ext>
            </c:extLst>
          </c:dPt>
          <c:dLbls>
            <c:dLbl>
              <c:idx val="0"/>
              <c:layout>
                <c:manualLayout>
                  <c:x val="0.10289351851851852"/>
                  <c:y val="7.055555555555548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1EF-41EE-A988-05280BA53C20}"/>
                </c:ext>
              </c:extLst>
            </c:dLbl>
            <c:dLbl>
              <c:idx val="1"/>
              <c:layout>
                <c:manualLayout>
                  <c:x val="-8.2314814814814813E-2"/>
                  <c:y val="8.62345679012345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1EF-41EE-A988-05280BA53C20}"/>
                </c:ext>
              </c:extLst>
            </c:dLbl>
            <c:dLbl>
              <c:idx val="2"/>
              <c:layout>
                <c:manualLayout>
                  <c:x val="-0.12053240740740744"/>
                  <c:y val="-3.9197530864197531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1EF-41EE-A988-05280BA53C20}"/>
                </c:ext>
              </c:extLst>
            </c:dLbl>
            <c:spPr>
              <a:solidFill>
                <a:srgbClr val="FFFFFF">
                  <a:lumMod val="85000"/>
                </a:srgbClr>
              </a:solidFill>
              <a:ln>
                <a:no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tx2">
                        <a:lumMod val="50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Brand 1 Core</c:v>
                </c:pt>
                <c:pt idx="1">
                  <c:v>Brand 1 Core Plus</c:v>
                </c:pt>
                <c:pt idx="2">
                  <c:v>Brand 1 TN</c:v>
                </c:pt>
              </c:strCache>
            </c:strRef>
          </c:cat>
          <c:val>
            <c:numRef>
              <c:f>Sheet1!$B$2:$B$4</c:f>
              <c:numCache>
                <c:formatCode>General</c:formatCode>
                <c:ptCount val="3"/>
                <c:pt idx="0">
                  <c:v>339425.99862818402</c:v>
                </c:pt>
                <c:pt idx="1">
                  <c:v>105117.87848810561</c:v>
                </c:pt>
                <c:pt idx="2">
                  <c:v>278910.72039033059</c:v>
                </c:pt>
              </c:numCache>
            </c:numRef>
          </c:val>
          <c:extLst>
            <c:ext xmlns:c16="http://schemas.microsoft.com/office/drawing/2014/chart" uri="{C3380CC4-5D6E-409C-BE32-E72D297353CC}">
              <c16:uniqueId val="{00000000-DDA6-405E-9024-004FE2A2FF43}"/>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mj-l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2DE1-4DDC-BF38-9E3BB024ED86}"/>
              </c:ext>
            </c:extLst>
          </c:dPt>
          <c:dPt>
            <c:idx val="1"/>
            <c:bubble3D val="0"/>
            <c:spPr>
              <a:solidFill>
                <a:schemeClr val="accent6"/>
              </a:solidFill>
              <a:ln w="19050">
                <a:noFill/>
              </a:ln>
              <a:effectLst/>
            </c:spPr>
            <c:extLst>
              <c:ext xmlns:c16="http://schemas.microsoft.com/office/drawing/2014/chart" uri="{C3380CC4-5D6E-409C-BE32-E72D297353CC}">
                <c16:uniqueId val="{00000003-2DE1-4DDC-BF38-9E3BB024ED86}"/>
              </c:ext>
            </c:extLst>
          </c:dPt>
          <c:dPt>
            <c:idx val="2"/>
            <c:bubble3D val="0"/>
            <c:spPr>
              <a:solidFill>
                <a:schemeClr val="accent4"/>
              </a:solidFill>
              <a:ln w="19050">
                <a:noFill/>
              </a:ln>
              <a:effectLst/>
            </c:spPr>
            <c:extLst>
              <c:ext xmlns:c16="http://schemas.microsoft.com/office/drawing/2014/chart" uri="{C3380CC4-5D6E-409C-BE32-E72D297353CC}">
                <c16:uniqueId val="{00000001-610A-4180-8E04-E49834FD8C76}"/>
              </c:ext>
            </c:extLst>
          </c:dPt>
          <c:dLbls>
            <c:dLbl>
              <c:idx val="0"/>
              <c:layout>
                <c:manualLayout>
                  <c:x val="0.10958575843699399"/>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DE1-4DDC-BF38-9E3BB024ED86}"/>
                </c:ext>
              </c:extLst>
            </c:dLbl>
            <c:dLbl>
              <c:idx val="1"/>
              <c:layout>
                <c:manualLayout>
                  <c:x val="-0.11271678010662238"/>
                  <c:y val="4.703703703703696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DE1-4DDC-BF38-9E3BB024ED86}"/>
                </c:ext>
              </c:extLst>
            </c:dLbl>
            <c:dLbl>
              <c:idx val="2"/>
              <c:layout>
                <c:manualLayout>
                  <c:x val="-9.7061671758480378E-2"/>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10A-4180-8E04-E49834FD8C76}"/>
                </c:ext>
              </c:extLst>
            </c:dLbl>
            <c:spPr>
              <a:solidFill>
                <a:srgbClr val="FFFFFF">
                  <a:lumMod val="85000"/>
                </a:srgbClr>
              </a:solid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tx2">
                        <a:lumMod val="50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Brand 1 Core</c:v>
                </c:pt>
                <c:pt idx="1">
                  <c:v>Brand 1 Core Plus</c:v>
                </c:pt>
                <c:pt idx="2">
                  <c:v>Brand 1 TN</c:v>
                </c:pt>
              </c:strCache>
            </c:strRef>
          </c:cat>
          <c:val>
            <c:numRef>
              <c:f>Sheet1!$B$2:$B$4</c:f>
              <c:numCache>
                <c:formatCode>General</c:formatCode>
                <c:ptCount val="3"/>
                <c:pt idx="0">
                  <c:v>339425.99862818402</c:v>
                </c:pt>
                <c:pt idx="1">
                  <c:v>206517.87848810561</c:v>
                </c:pt>
                <c:pt idx="2">
                  <c:v>627762.89430337399</c:v>
                </c:pt>
              </c:numCache>
            </c:numRef>
          </c:val>
          <c:extLst>
            <c:ext xmlns:c16="http://schemas.microsoft.com/office/drawing/2014/chart" uri="{C3380CC4-5D6E-409C-BE32-E72D297353CC}">
              <c16:uniqueId val="{00000000-610A-4180-8E04-E49834FD8C76}"/>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mj-lt"/>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F4BA-4E86-8118-ECC1F1123ED9}"/>
              </c:ext>
            </c:extLst>
          </c:dPt>
          <c:dPt>
            <c:idx val="1"/>
            <c:bubble3D val="0"/>
            <c:spPr>
              <a:solidFill>
                <a:schemeClr val="accent6"/>
              </a:solidFill>
              <a:ln w="19050">
                <a:noFill/>
              </a:ln>
              <a:effectLst/>
            </c:spPr>
            <c:extLst>
              <c:ext xmlns:c16="http://schemas.microsoft.com/office/drawing/2014/chart" uri="{C3380CC4-5D6E-409C-BE32-E72D297353CC}">
                <c16:uniqueId val="{00000003-F4BA-4E86-8118-ECC1F1123ED9}"/>
              </c:ext>
            </c:extLst>
          </c:dPt>
          <c:dPt>
            <c:idx val="2"/>
            <c:bubble3D val="0"/>
            <c:spPr>
              <a:solidFill>
                <a:schemeClr val="accent4"/>
              </a:solidFill>
              <a:ln w="19050">
                <a:noFill/>
              </a:ln>
              <a:effectLst/>
            </c:spPr>
            <c:extLst>
              <c:ext xmlns:c16="http://schemas.microsoft.com/office/drawing/2014/chart" uri="{C3380CC4-5D6E-409C-BE32-E72D297353CC}">
                <c16:uniqueId val="{00000005-F4BA-4E86-8118-ECC1F1123ED9}"/>
              </c:ext>
            </c:extLst>
          </c:dPt>
          <c:dLbls>
            <c:dLbl>
              <c:idx val="0"/>
              <c:layout>
                <c:manualLayout>
                  <c:x val="0.10289351851851852"/>
                  <c:y val="7.055555555555548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4BA-4E86-8118-ECC1F1123ED9}"/>
                </c:ext>
              </c:extLst>
            </c:dLbl>
            <c:dLbl>
              <c:idx val="1"/>
              <c:layout>
                <c:manualLayout>
                  <c:x val="-8.2314814814814813E-2"/>
                  <c:y val="8.62345679012345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4BA-4E86-8118-ECC1F1123ED9}"/>
                </c:ext>
              </c:extLst>
            </c:dLbl>
            <c:dLbl>
              <c:idx val="2"/>
              <c:layout>
                <c:manualLayout>
                  <c:x val="-0.12053240740740744"/>
                  <c:y val="-3.9197530864197531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4BA-4E86-8118-ECC1F1123ED9}"/>
                </c:ext>
              </c:extLst>
            </c:dLbl>
            <c:spPr>
              <a:solidFill>
                <a:srgbClr val="FFFFFF">
                  <a:lumMod val="85000"/>
                </a:srgbClr>
              </a:solidFill>
              <a:ln>
                <a:no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tx2">
                        <a:lumMod val="50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Brand 1 Core</c:v>
                </c:pt>
                <c:pt idx="1">
                  <c:v>Brand 1 Core Plus</c:v>
                </c:pt>
                <c:pt idx="2">
                  <c:v>Brand 1 TN</c:v>
                </c:pt>
              </c:strCache>
            </c:strRef>
          </c:cat>
          <c:val>
            <c:numRef>
              <c:f>Sheet1!$B$2:$B$4</c:f>
              <c:numCache>
                <c:formatCode>General</c:formatCode>
                <c:ptCount val="3"/>
                <c:pt idx="0">
                  <c:v>735422.99702773208</c:v>
                </c:pt>
                <c:pt idx="1">
                  <c:v>59128.806649559396</c:v>
                </c:pt>
                <c:pt idx="2">
                  <c:v>463521.30767330434</c:v>
                </c:pt>
              </c:numCache>
            </c:numRef>
          </c:val>
          <c:extLst>
            <c:ext xmlns:c16="http://schemas.microsoft.com/office/drawing/2014/chart" uri="{C3380CC4-5D6E-409C-BE32-E72D297353CC}">
              <c16:uniqueId val="{00000008-F4BA-4E86-8118-ECC1F1123ED9}"/>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2">
                  <a:lumMod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mj-lt"/>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50000"/>
                  </a:schemeClr>
                </a:solidFill>
                <a:latin typeface="Calibri Regular"/>
                <a:ea typeface="+mn-ea"/>
                <a:cs typeface="+mn-cs"/>
              </a:defRPr>
            </a:pPr>
            <a:r>
              <a:rPr lang="en-US" sz="1000" b="1">
                <a:solidFill>
                  <a:schemeClr val="tx1">
                    <a:lumMod val="50000"/>
                  </a:schemeClr>
                </a:solidFill>
              </a:rPr>
              <a:t>Overall</a:t>
            </a:r>
          </a:p>
        </c:rich>
      </c:tx>
      <c:layout>
        <c:manualLayout>
          <c:xMode val="edge"/>
          <c:yMode val="edge"/>
          <c:x val="0.63293809548832658"/>
          <c:y val="0.85039822222307859"/>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50000"/>
                </a:schemeClr>
              </a:solidFill>
              <a:latin typeface="Calibri Regular"/>
              <a:ea typeface="+mn-ea"/>
              <a:cs typeface="+mn-cs"/>
            </a:defRPr>
          </a:pPr>
          <a:endParaRPr lang="en-US"/>
        </a:p>
      </c:txPr>
    </c:title>
    <c:autoTitleDeleted val="0"/>
    <c:plotArea>
      <c:layout>
        <c:manualLayout>
          <c:layoutTarget val="inner"/>
          <c:xMode val="edge"/>
          <c:yMode val="edge"/>
          <c:x val="0.46783119553251351"/>
          <c:y val="0.13890592340201682"/>
          <c:w val="0.45986827167801425"/>
          <c:h val="0.6703067802072501"/>
        </c:manualLayout>
      </c:layout>
      <c:doughnutChart>
        <c:varyColors val="1"/>
        <c:ser>
          <c:idx val="0"/>
          <c:order val="0"/>
          <c:tx>
            <c:strRef>
              <c:f>Sheet1!$B$1</c:f>
              <c:strCache>
                <c:ptCount val="1"/>
                <c:pt idx="0">
                  <c:v>Spends</c:v>
                </c:pt>
              </c:strCache>
            </c:strRef>
          </c:tx>
          <c:spPr>
            <a:solidFill>
              <a:schemeClr val="bg1">
                <a:lumMod val="50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AD5-46E7-A589-1C31C2F71723}"/>
              </c:ext>
            </c:extLst>
          </c:dPt>
          <c:dPt>
            <c:idx val="1"/>
            <c:bubble3D val="0"/>
            <c:spPr>
              <a:solidFill>
                <a:schemeClr val="tx1">
                  <a:lumMod val="50000"/>
                  <a:lumOff val="50000"/>
                </a:schemeClr>
              </a:solidFill>
              <a:ln w="19050">
                <a:noFill/>
              </a:ln>
              <a:effectLst/>
            </c:spPr>
            <c:extLst>
              <c:ext xmlns:c16="http://schemas.microsoft.com/office/drawing/2014/chart" uri="{C3380CC4-5D6E-409C-BE32-E72D297353CC}">
                <c16:uniqueId val="{00000003-6AD5-46E7-A589-1C31C2F71723}"/>
              </c:ext>
            </c:extLst>
          </c:dPt>
          <c:dPt>
            <c:idx val="2"/>
            <c:bubble3D val="0"/>
            <c:spPr>
              <a:solidFill>
                <a:srgbClr val="009FE3"/>
              </a:solidFill>
              <a:ln w="19050">
                <a:noFill/>
              </a:ln>
              <a:effectLst/>
            </c:spPr>
            <c:extLst>
              <c:ext xmlns:c16="http://schemas.microsoft.com/office/drawing/2014/chart" uri="{C3380CC4-5D6E-409C-BE32-E72D297353CC}">
                <c16:uniqueId val="{00000005-6AD5-46E7-A589-1C31C2F71723}"/>
              </c:ext>
            </c:extLst>
          </c:dPt>
          <c:dPt>
            <c:idx val="3"/>
            <c:bubble3D val="0"/>
            <c:spPr>
              <a:solidFill>
                <a:srgbClr val="9283BE"/>
              </a:solidFill>
              <a:ln w="19050">
                <a:noFill/>
              </a:ln>
              <a:effectLst/>
            </c:spPr>
            <c:extLst>
              <c:ext xmlns:c16="http://schemas.microsoft.com/office/drawing/2014/chart" uri="{C3380CC4-5D6E-409C-BE32-E72D297353CC}">
                <c16:uniqueId val="{00000007-6AD5-46E7-A589-1C31C2F71723}"/>
              </c:ext>
            </c:extLst>
          </c:dPt>
          <c:dPt>
            <c:idx val="4"/>
            <c:bubble3D val="0"/>
            <c:spPr>
              <a:solidFill>
                <a:srgbClr val="ED8B00"/>
              </a:solidFill>
              <a:ln w="19050">
                <a:noFill/>
              </a:ln>
              <a:effectLst/>
            </c:spPr>
            <c:extLst>
              <c:ext xmlns:c16="http://schemas.microsoft.com/office/drawing/2014/chart" uri="{C3380CC4-5D6E-409C-BE32-E72D297353CC}">
                <c16:uniqueId val="{00000009-6AD5-46E7-A589-1C31C2F71723}"/>
              </c:ext>
            </c:extLst>
          </c:dPt>
          <c:dPt>
            <c:idx val="5"/>
            <c:bubble3D val="0"/>
            <c:spPr>
              <a:solidFill>
                <a:srgbClr val="DA281C"/>
              </a:solidFill>
              <a:ln w="19050">
                <a:noFill/>
              </a:ln>
              <a:effectLst/>
            </c:spPr>
            <c:extLst>
              <c:ext xmlns:c16="http://schemas.microsoft.com/office/drawing/2014/chart" uri="{C3380CC4-5D6E-409C-BE32-E72D297353CC}">
                <c16:uniqueId val="{0000000B-6AD5-46E7-A589-1C31C2F71723}"/>
              </c:ext>
            </c:extLst>
          </c:dPt>
          <c:dPt>
            <c:idx val="6"/>
            <c:bubble3D val="0"/>
            <c:spPr>
              <a:solidFill>
                <a:srgbClr val="92D050"/>
              </a:solidFill>
              <a:ln w="19050">
                <a:noFill/>
              </a:ln>
              <a:effectLst/>
            </c:spPr>
            <c:extLst>
              <c:ext xmlns:c16="http://schemas.microsoft.com/office/drawing/2014/chart" uri="{C3380CC4-5D6E-409C-BE32-E72D297353CC}">
                <c16:uniqueId val="{0000000D-6AD5-46E7-A589-1C31C2F71723}"/>
              </c:ext>
            </c:extLst>
          </c:dPt>
          <c:dPt>
            <c:idx val="7"/>
            <c:bubble3D val="0"/>
            <c:spPr>
              <a:solidFill>
                <a:srgbClr val="28743C"/>
              </a:solidFill>
              <a:ln w="19050">
                <a:noFill/>
              </a:ln>
              <a:effectLst/>
            </c:spPr>
            <c:extLst>
              <c:ext xmlns:c16="http://schemas.microsoft.com/office/drawing/2014/chart" uri="{C3380CC4-5D6E-409C-BE32-E72D297353CC}">
                <c16:uniqueId val="{0000000F-6AD5-46E7-A589-1C31C2F71723}"/>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Calibri Regular"/>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Media - Digital</c:v>
                </c:pt>
                <c:pt idx="1">
                  <c:v>Media - Offline</c:v>
                </c:pt>
              </c:strCache>
            </c:strRef>
          </c:cat>
          <c:val>
            <c:numRef>
              <c:f>Sheet1!$B$2:$B$3</c:f>
              <c:numCache>
                <c:formatCode>[&gt;=1000000]\ \ #,##0.0,,"M";[&lt;1000000]\ #,##0.0,"K";General</c:formatCode>
                <c:ptCount val="2"/>
                <c:pt idx="0">
                  <c:v>8637628.8599999994</c:v>
                </c:pt>
                <c:pt idx="1">
                  <c:v>5959861.1799999997</c:v>
                </c:pt>
              </c:numCache>
            </c:numRef>
          </c:val>
          <c:extLst>
            <c:ext xmlns:c16="http://schemas.microsoft.com/office/drawing/2014/chart" uri="{C3380CC4-5D6E-409C-BE32-E72D297353CC}">
              <c16:uniqueId val="{00000010-6AD5-46E7-A589-1C31C2F71723}"/>
            </c:ext>
          </c:extLst>
        </c:ser>
        <c:dLbls>
          <c:showLegendKey val="0"/>
          <c:showVal val="1"/>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2.0986372738470468E-2"/>
          <c:y val="0.30592899008647539"/>
          <c:w val="0.39647653673953731"/>
          <c:h val="0.363700477539091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50000"/>
                </a:schemeClr>
              </a:solidFill>
              <a:latin typeface="Calibri Regular"/>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tx1"/>
          </a:solidFill>
          <a:latin typeface="Calibri Regula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63129203991206E-2"/>
          <c:y val="7.4378870581970277E-2"/>
          <c:w val="0.87178042016003066"/>
          <c:h val="0.76592017132705015"/>
        </c:manualLayout>
      </c:layout>
      <c:barChart>
        <c:barDir val="col"/>
        <c:grouping val="percentStacked"/>
        <c:varyColors val="0"/>
        <c:ser>
          <c:idx val="0"/>
          <c:order val="0"/>
          <c:tx>
            <c:strRef>
              <c:f>Sheet1!$B$1</c:f>
              <c:strCache>
                <c:ptCount val="1"/>
                <c:pt idx="0">
                  <c:v>Media - Digital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Calibri Regular"/>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2017</c:v>
                </c:pt>
                <c:pt idx="1">
                  <c:v>2018</c:v>
                </c:pt>
                <c:pt idx="2">
                  <c:v>2019</c:v>
                </c:pt>
                <c:pt idx="3">
                  <c:v>2020 YTD</c:v>
                </c:pt>
              </c:strCache>
            </c:strRef>
          </c:cat>
          <c:val>
            <c:numRef>
              <c:f>Sheet1!$B$2:$B$5</c:f>
              <c:numCache>
                <c:formatCode>0%</c:formatCode>
                <c:ptCount val="4"/>
                <c:pt idx="0">
                  <c:v>0.3</c:v>
                </c:pt>
                <c:pt idx="1">
                  <c:v>0.70899999999999996</c:v>
                </c:pt>
                <c:pt idx="2">
                  <c:v>0.80600000000000005</c:v>
                </c:pt>
                <c:pt idx="3">
                  <c:v>0.90200000000000002</c:v>
                </c:pt>
              </c:numCache>
            </c:numRef>
          </c:val>
          <c:extLst>
            <c:ext xmlns:c16="http://schemas.microsoft.com/office/drawing/2014/chart" uri="{C3380CC4-5D6E-409C-BE32-E72D297353CC}">
              <c16:uniqueId val="{00000000-E5C9-47FA-97D1-4C51E4EC3F04}"/>
            </c:ext>
          </c:extLst>
        </c:ser>
        <c:ser>
          <c:idx val="1"/>
          <c:order val="1"/>
          <c:tx>
            <c:strRef>
              <c:f>Sheet1!$C$1</c:f>
              <c:strCache>
                <c:ptCount val="1"/>
                <c:pt idx="0">
                  <c:v>Media - Offline</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Calibri Regular"/>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2017</c:v>
                </c:pt>
                <c:pt idx="1">
                  <c:v>2018</c:v>
                </c:pt>
                <c:pt idx="2">
                  <c:v>2019</c:v>
                </c:pt>
                <c:pt idx="3">
                  <c:v>2020 YTD</c:v>
                </c:pt>
              </c:strCache>
            </c:strRef>
          </c:cat>
          <c:val>
            <c:numRef>
              <c:f>Sheet1!$C$2:$C$5</c:f>
              <c:numCache>
                <c:formatCode>0%</c:formatCode>
                <c:ptCount val="4"/>
                <c:pt idx="0">
                  <c:v>0.7</c:v>
                </c:pt>
                <c:pt idx="1">
                  <c:v>0.29099999999999998</c:v>
                </c:pt>
                <c:pt idx="2">
                  <c:v>0.19400000000000001</c:v>
                </c:pt>
                <c:pt idx="3">
                  <c:v>9.8000000000000004E-2</c:v>
                </c:pt>
              </c:numCache>
            </c:numRef>
          </c:val>
          <c:extLst>
            <c:ext xmlns:c16="http://schemas.microsoft.com/office/drawing/2014/chart" uri="{C3380CC4-5D6E-409C-BE32-E72D297353CC}">
              <c16:uniqueId val="{00000001-E5C9-47FA-97D1-4C51E4EC3F04}"/>
            </c:ext>
          </c:extLst>
        </c:ser>
        <c:dLbls>
          <c:dLblPos val="ctr"/>
          <c:showLegendKey val="0"/>
          <c:showVal val="1"/>
          <c:showCatName val="0"/>
          <c:showSerName val="0"/>
          <c:showPercent val="0"/>
          <c:showBubbleSize val="0"/>
        </c:dLbls>
        <c:gapWidth val="150"/>
        <c:overlap val="100"/>
        <c:axId val="579621752"/>
        <c:axId val="579619512"/>
      </c:barChart>
      <c:catAx>
        <c:axId val="579621752"/>
        <c:scaling>
          <c:orientation val="minMax"/>
        </c:scaling>
        <c:delete val="0"/>
        <c:axPos val="b"/>
        <c:numFmt formatCode="General" sourceLinked="1"/>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50000"/>
                  </a:schemeClr>
                </a:solidFill>
                <a:latin typeface="Calibri Regular"/>
                <a:ea typeface="+mn-ea"/>
                <a:cs typeface="+mn-cs"/>
              </a:defRPr>
            </a:pPr>
            <a:endParaRPr lang="en-US"/>
          </a:p>
        </c:txPr>
        <c:crossAx val="579619512"/>
        <c:crosses val="autoZero"/>
        <c:auto val="1"/>
        <c:lblAlgn val="ctr"/>
        <c:lblOffset val="100"/>
        <c:noMultiLvlLbl val="0"/>
      </c:catAx>
      <c:valAx>
        <c:axId val="579619512"/>
        <c:scaling>
          <c:orientation val="minMax"/>
        </c:scaling>
        <c:delete val="1"/>
        <c:axPos val="l"/>
        <c:numFmt formatCode="0%" sourceLinked="1"/>
        <c:majorTickMark val="none"/>
        <c:minorTickMark val="none"/>
        <c:tickLblPos val="nextTo"/>
        <c:crossAx val="579621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i="0" u="none">
          <a:solidFill>
            <a:schemeClr val="bg1"/>
          </a:solidFill>
          <a:latin typeface="Calibri Regula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r>
              <a:rPr lang="en-US" sz="1200" b="1">
                <a:latin typeface="+mj-lt"/>
              </a:rPr>
              <a:t>Overall</a:t>
            </a:r>
            <a:r>
              <a:rPr lang="en-US" sz="1200" b="1" baseline="0">
                <a:latin typeface="+mj-lt"/>
              </a:rPr>
              <a:t> Spending – Across Months</a:t>
            </a:r>
            <a:endParaRPr lang="en-US" sz="1200" b="1">
              <a:latin typeface="+mj-lt"/>
            </a:endParaRPr>
          </a:p>
        </c:rich>
      </c:tx>
      <c:overlay val="0"/>
      <c:spPr>
        <a:solidFill>
          <a:schemeClr val="bg1">
            <a:lumMod val="95000"/>
          </a:schemeClr>
        </a:solidFill>
        <a:ln>
          <a:noFill/>
        </a:ln>
        <a:effectLst/>
      </c:spPr>
      <c:txPr>
        <a:bodyPr rot="0" spcFirstLastPara="1" vertOverflow="ellipsis" vert="horz" wrap="square" anchor="ctr" anchorCtr="1"/>
        <a:lstStyle/>
        <a:p>
          <a:pPr>
            <a:defRPr sz="1200" b="1" i="0" u="none" strike="noStrike" kern="1200" spc="0" baseline="0">
              <a:solidFill>
                <a:schemeClr val="tx1">
                  <a:lumMod val="50000"/>
                </a:schemeClr>
              </a:solidFill>
              <a:latin typeface="+mj-lt"/>
              <a:ea typeface="+mn-ea"/>
              <a:cs typeface="+mn-cs"/>
            </a:defRPr>
          </a:pPr>
          <a:endParaRPr lang="en-US"/>
        </a:p>
      </c:txPr>
    </c:title>
    <c:autoTitleDeleted val="0"/>
    <c:plotArea>
      <c:layout>
        <c:manualLayout>
          <c:layoutTarget val="inner"/>
          <c:xMode val="edge"/>
          <c:yMode val="edge"/>
          <c:x val="0.13518814399620174"/>
          <c:y val="8.7153973948105284E-2"/>
          <c:w val="0.83395550744570035"/>
          <c:h val="0.78304712183517722"/>
        </c:manualLayout>
      </c:layout>
      <c:barChart>
        <c:barDir val="col"/>
        <c:grouping val="stacked"/>
        <c:varyColors val="0"/>
        <c:ser>
          <c:idx val="0"/>
          <c:order val="0"/>
          <c:tx>
            <c:strRef>
              <c:f>Sheet1!$B$1</c:f>
              <c:strCache>
                <c:ptCount val="1"/>
                <c:pt idx="0">
                  <c:v>Media - Digital</c:v>
                </c:pt>
              </c:strCache>
            </c:strRef>
          </c:tx>
          <c:spPr>
            <a:solidFill>
              <a:schemeClr val="accent1"/>
            </a:solidFill>
            <a:ln w="19050">
              <a:noFill/>
            </a:ln>
            <a:effectLst/>
          </c:spPr>
          <c:invertIfNegative val="0"/>
          <c:cat>
            <c:numRef>
              <c:f>Sheet1!$A$2:$A$43</c:f>
              <c:numCache>
                <c:formatCode>m/d/yyyy</c:formatCode>
                <c:ptCount val="4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numCache>
            </c:numRef>
          </c:cat>
          <c:val>
            <c:numRef>
              <c:f>Sheet1!$B$2:$B$43</c:f>
              <c:numCache>
                <c:formatCode>[&gt;=1000000]\ \ #,##0.0,,"M";[&lt;1000000]\ #,##0.0,"K";General</c:formatCode>
                <c:ptCount val="42"/>
                <c:pt idx="0">
                  <c:v>79752.399999999994</c:v>
                </c:pt>
                <c:pt idx="1">
                  <c:v>32115.78</c:v>
                </c:pt>
                <c:pt idx="2">
                  <c:v>104155.58</c:v>
                </c:pt>
                <c:pt idx="3">
                  <c:v>177473.68</c:v>
                </c:pt>
                <c:pt idx="4">
                  <c:v>95580.52</c:v>
                </c:pt>
                <c:pt idx="5">
                  <c:v>128512.03</c:v>
                </c:pt>
                <c:pt idx="6">
                  <c:v>119937.59</c:v>
                </c:pt>
                <c:pt idx="7">
                  <c:v>160683.56</c:v>
                </c:pt>
                <c:pt idx="8">
                  <c:v>134605.62</c:v>
                </c:pt>
                <c:pt idx="9">
                  <c:v>201077.71</c:v>
                </c:pt>
                <c:pt idx="10">
                  <c:v>184791.22</c:v>
                </c:pt>
                <c:pt idx="11">
                  <c:v>215884.89</c:v>
                </c:pt>
                <c:pt idx="12">
                  <c:v>71323.48</c:v>
                </c:pt>
                <c:pt idx="13">
                  <c:v>143441.67000000001</c:v>
                </c:pt>
                <c:pt idx="14">
                  <c:v>126496.71</c:v>
                </c:pt>
                <c:pt idx="15">
                  <c:v>219951.5</c:v>
                </c:pt>
                <c:pt idx="16">
                  <c:v>512575.69</c:v>
                </c:pt>
                <c:pt idx="17">
                  <c:v>543019.6</c:v>
                </c:pt>
                <c:pt idx="18">
                  <c:v>569960.38</c:v>
                </c:pt>
                <c:pt idx="19">
                  <c:v>422213.87</c:v>
                </c:pt>
                <c:pt idx="20">
                  <c:v>134705.10999999999</c:v>
                </c:pt>
                <c:pt idx="21">
                  <c:v>83452.06</c:v>
                </c:pt>
                <c:pt idx="22">
                  <c:v>335830.27</c:v>
                </c:pt>
                <c:pt idx="23">
                  <c:v>125622.32</c:v>
                </c:pt>
                <c:pt idx="24">
                  <c:v>134872.66</c:v>
                </c:pt>
                <c:pt idx="25">
                  <c:v>263318.06</c:v>
                </c:pt>
                <c:pt idx="26">
                  <c:v>511619.16</c:v>
                </c:pt>
                <c:pt idx="27">
                  <c:v>223886.22</c:v>
                </c:pt>
                <c:pt idx="28">
                  <c:v>267382.12</c:v>
                </c:pt>
                <c:pt idx="29">
                  <c:v>317893.69</c:v>
                </c:pt>
                <c:pt idx="30">
                  <c:v>469627.08</c:v>
                </c:pt>
                <c:pt idx="31">
                  <c:v>87655.1</c:v>
                </c:pt>
                <c:pt idx="32">
                  <c:v>248814.06</c:v>
                </c:pt>
                <c:pt idx="33">
                  <c:v>255583.98</c:v>
                </c:pt>
                <c:pt idx="34">
                  <c:v>82150.37</c:v>
                </c:pt>
                <c:pt idx="35">
                  <c:v>38635.550000000003</c:v>
                </c:pt>
                <c:pt idx="36">
                  <c:v>19089.72</c:v>
                </c:pt>
                <c:pt idx="37">
                  <c:v>146309.82999999999</c:v>
                </c:pt>
                <c:pt idx="38">
                  <c:v>185494.52</c:v>
                </c:pt>
                <c:pt idx="39">
                  <c:v>104310.75</c:v>
                </c:pt>
                <c:pt idx="40">
                  <c:v>149552.23000000001</c:v>
                </c:pt>
                <c:pt idx="41">
                  <c:v>208270.51</c:v>
                </c:pt>
              </c:numCache>
            </c:numRef>
          </c:val>
          <c:extLst>
            <c:ext xmlns:c16="http://schemas.microsoft.com/office/drawing/2014/chart" uri="{C3380CC4-5D6E-409C-BE32-E72D297353CC}">
              <c16:uniqueId val="{00000000-86A3-4010-A6E8-0BB4EA605BF1}"/>
            </c:ext>
          </c:extLst>
        </c:ser>
        <c:ser>
          <c:idx val="1"/>
          <c:order val="1"/>
          <c:tx>
            <c:strRef>
              <c:f>Sheet1!$C$1</c:f>
              <c:strCache>
                <c:ptCount val="1"/>
                <c:pt idx="0">
                  <c:v>Media - Offline</c:v>
                </c:pt>
              </c:strCache>
            </c:strRef>
          </c:tx>
          <c:spPr>
            <a:solidFill>
              <a:schemeClr val="tx1">
                <a:lumMod val="50000"/>
                <a:lumOff val="50000"/>
              </a:schemeClr>
            </a:solidFill>
            <a:ln w="19050">
              <a:noFill/>
            </a:ln>
            <a:effectLst/>
          </c:spPr>
          <c:invertIfNegative val="0"/>
          <c:cat>
            <c:numRef>
              <c:f>Sheet1!$A$2:$A$43</c:f>
              <c:numCache>
                <c:formatCode>m/d/yyyy</c:formatCode>
                <c:ptCount val="4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numCache>
            </c:numRef>
          </c:cat>
          <c:val>
            <c:numRef>
              <c:f>Sheet1!$C$2:$C$43</c:f>
              <c:numCache>
                <c:formatCode>[&gt;=1000000]\ \ #,##0.0,,"M";[&lt;1000000]\ #,##0.0,"K";General</c:formatCode>
                <c:ptCount val="42"/>
                <c:pt idx="0">
                  <c:v>9781.19</c:v>
                </c:pt>
                <c:pt idx="1">
                  <c:v>90976.09</c:v>
                </c:pt>
                <c:pt idx="2">
                  <c:v>523861.62</c:v>
                </c:pt>
                <c:pt idx="3">
                  <c:v>173295.12</c:v>
                </c:pt>
                <c:pt idx="4">
                  <c:v>533877.18000000005</c:v>
                </c:pt>
                <c:pt idx="5">
                  <c:v>396460.01</c:v>
                </c:pt>
                <c:pt idx="6">
                  <c:v>304004.74</c:v>
                </c:pt>
                <c:pt idx="7">
                  <c:v>377114.49</c:v>
                </c:pt>
                <c:pt idx="8">
                  <c:v>304789.92</c:v>
                </c:pt>
                <c:pt idx="9">
                  <c:v>248209.85</c:v>
                </c:pt>
                <c:pt idx="10">
                  <c:v>462692</c:v>
                </c:pt>
                <c:pt idx="11">
                  <c:v>397460.45</c:v>
                </c:pt>
                <c:pt idx="12">
                  <c:v>264061.5</c:v>
                </c:pt>
                <c:pt idx="13">
                  <c:v>116224.51</c:v>
                </c:pt>
                <c:pt idx="14">
                  <c:v>9565.23</c:v>
                </c:pt>
                <c:pt idx="15">
                  <c:v>6732.95</c:v>
                </c:pt>
                <c:pt idx="16">
                  <c:v>72030.45</c:v>
                </c:pt>
                <c:pt idx="17">
                  <c:v>609811.66</c:v>
                </c:pt>
                <c:pt idx="18">
                  <c:v>177678.25</c:v>
                </c:pt>
                <c:pt idx="19">
                  <c:v>39531.61</c:v>
                </c:pt>
                <c:pt idx="20">
                  <c:v>15347.05</c:v>
                </c:pt>
                <c:pt idx="21">
                  <c:v>23885.7</c:v>
                </c:pt>
                <c:pt idx="22">
                  <c:v>8089.2</c:v>
                </c:pt>
                <c:pt idx="23">
                  <c:v>8622</c:v>
                </c:pt>
                <c:pt idx="24">
                  <c:v>266985.88</c:v>
                </c:pt>
                <c:pt idx="25">
                  <c:v>205800.61</c:v>
                </c:pt>
                <c:pt idx="26">
                  <c:v>20241.150000000001</c:v>
                </c:pt>
                <c:pt idx="27">
                  <c:v>7812.25</c:v>
                </c:pt>
                <c:pt idx="28">
                  <c:v>8240.2999999999993</c:v>
                </c:pt>
                <c:pt idx="29">
                  <c:v>47628.75</c:v>
                </c:pt>
                <c:pt idx="30">
                  <c:v>43993</c:v>
                </c:pt>
                <c:pt idx="31">
                  <c:v>27588</c:v>
                </c:pt>
                <c:pt idx="32">
                  <c:v>22221.65</c:v>
                </c:pt>
                <c:pt idx="33">
                  <c:v>14203.17</c:v>
                </c:pt>
                <c:pt idx="34">
                  <c:v>22865.95</c:v>
                </c:pt>
                <c:pt idx="35">
                  <c:v>10018.879999999999</c:v>
                </c:pt>
                <c:pt idx="36">
                  <c:v>12376</c:v>
                </c:pt>
                <c:pt idx="37">
                  <c:v>20622.61</c:v>
                </c:pt>
                <c:pt idx="38">
                  <c:v>17284.990000000002</c:v>
                </c:pt>
                <c:pt idx="39">
                  <c:v>11785.7</c:v>
                </c:pt>
                <c:pt idx="40">
                  <c:v>12257.91</c:v>
                </c:pt>
                <c:pt idx="41">
                  <c:v>13831.61</c:v>
                </c:pt>
              </c:numCache>
            </c:numRef>
          </c:val>
          <c:extLst>
            <c:ext xmlns:c16="http://schemas.microsoft.com/office/drawing/2014/chart" uri="{C3380CC4-5D6E-409C-BE32-E72D297353CC}">
              <c16:uniqueId val="{00000001-86A3-4010-A6E8-0BB4EA605BF1}"/>
            </c:ext>
          </c:extLst>
        </c:ser>
        <c:dLbls>
          <c:showLegendKey val="0"/>
          <c:showVal val="0"/>
          <c:showCatName val="0"/>
          <c:showSerName val="0"/>
          <c:showPercent val="0"/>
          <c:showBubbleSize val="0"/>
        </c:dLbls>
        <c:gapWidth val="119"/>
        <c:overlap val="100"/>
        <c:axId val="579621752"/>
        <c:axId val="579619512"/>
      </c:barChart>
      <c:dateAx>
        <c:axId val="579621752"/>
        <c:scaling>
          <c:orientation val="minMax"/>
        </c:scaling>
        <c:delete val="0"/>
        <c:axPos val="b"/>
        <c:numFmt formatCode="mmm\ yy" sourceLinked="0"/>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Calibri Regular"/>
                <a:ea typeface="+mn-ea"/>
                <a:cs typeface="+mn-cs"/>
              </a:defRPr>
            </a:pPr>
            <a:endParaRPr lang="en-US"/>
          </a:p>
        </c:txPr>
        <c:crossAx val="579619512"/>
        <c:crosses val="autoZero"/>
        <c:auto val="1"/>
        <c:lblOffset val="100"/>
        <c:baseTimeUnit val="months"/>
        <c:majorUnit val="6"/>
        <c:majorTimeUnit val="months"/>
      </c:dateAx>
      <c:valAx>
        <c:axId val="5796195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50000"/>
                      </a:schemeClr>
                    </a:solidFill>
                    <a:latin typeface="Calibri Regular"/>
                    <a:ea typeface="+mn-ea"/>
                    <a:cs typeface="+mn-cs"/>
                  </a:defRPr>
                </a:pPr>
                <a:r>
                  <a:rPr lang="en-US"/>
                  <a:t>Monthly</a:t>
                </a:r>
                <a:r>
                  <a:rPr lang="en-US" baseline="0"/>
                  <a:t> </a:t>
                </a:r>
                <a:r>
                  <a:rPr lang="en-US"/>
                  <a:t>Spends (in EUR)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50000"/>
                    </a:schemeClr>
                  </a:solidFill>
                  <a:latin typeface="Calibri Regular"/>
                  <a:ea typeface="+mn-ea"/>
                  <a:cs typeface="+mn-cs"/>
                </a:defRPr>
              </a:pPr>
              <a:endParaRPr lang="en-US"/>
            </a:p>
          </c:txPr>
        </c:title>
        <c:numFmt formatCode="[&gt;=1000000]\ \ #,##0.0,,&quot;M&quot;;[&lt;1000000]\ #,##0.0,&quot;K&quot;;General"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000" b="0" i="0" u="none" strike="noStrike" kern="1200" baseline="0">
                <a:solidFill>
                  <a:schemeClr val="tx1">
                    <a:lumMod val="50000"/>
                  </a:schemeClr>
                </a:solidFill>
                <a:latin typeface="Calibri Regular"/>
                <a:ea typeface="+mn-ea"/>
                <a:cs typeface="+mn-cs"/>
              </a:defRPr>
            </a:pPr>
            <a:endParaRPr lang="en-US"/>
          </a:p>
        </c:txPr>
        <c:crossAx val="579621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50000"/>
            </a:schemeClr>
          </a:solidFill>
          <a:latin typeface="Calibri Regula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Sheet1!$A$2:$A$29</cx:f>
        <cx:lvl ptCount="28">
          <cx:pt idx="0">Baseline</cx:pt>
          <cx:pt idx="1">Price Support</cx:pt>
          <cx:pt idx="2">TV - Free</cx:pt>
          <cx:pt idx="3">TV - Paid</cx:pt>
          <cx:pt idx="4">Newspaper</cx:pt>
          <cx:pt idx="5">Radio</cx:pt>
          <cx:pt idx="6">OOH</cx:pt>
          <cx:pt idx="7">Concourse Roadshow</cx:pt>
          <cx:pt idx="8">Activation</cx:pt>
          <cx:pt idx="9">Dry Sampling</cx:pt>
          <cx:pt idx="10">NC Wet Sampling</cx:pt>
          <cx:pt idx="11">NC POSM</cx:pt>
          <cx:pt idx="12">NC Premium</cx:pt>
          <cx:pt idx="13">Channel Premium</cx:pt>
          <cx:pt idx="14">Channel Activities</cx:pt>
          <cx:pt idx="15">Digital - Facebook</cx:pt>
          <cx:pt idx="16">Digital - Google SEM</cx:pt>
          <cx:pt idx="17">Digital - Influencers</cx:pt>
          <cx:pt idx="18">Digital - Programmatic</cx:pt>
          <cx:pt idx="19">Digital - YouTube</cx:pt>
          <cx:pt idx="20">Events - Conferences</cx:pt>
          <cx:pt idx="21">Events - External CXEs</cx:pt>
          <cx:pt idx="22">(Halo) TV</cx:pt>
          <cx:pt idx="23">(Halo) Wet Sampling</cx:pt>
          <cx:pt idx="24">(Halo) Digital</cx:pt>
          <cx:pt idx="25">(Halo) Events</cx:pt>
          <cx:pt idx="26">Competitor Spends</cx:pt>
          <cx:pt idx="27">Competitor Pricing</cx:pt>
        </cx:lvl>
      </cx:strDim>
      <cx:numDim type="val">
        <cx:f>Sheet1!$B$2:$B$29</cx:f>
        <cx:lvl ptCount="28" formatCode="0.0%">
          <cx:pt idx="0">0.55977860975558469</cx:pt>
          <cx:pt idx="1">0.089898180883723838</cx:pt>
          <cx:pt idx="2">0.050926944079142292</cx:pt>
          <cx:pt idx="3">0.034159518728914762</cx:pt>
          <cx:pt idx="4">0.0058877925270412745</cx:pt>
          <cx:pt idx="5">0.0035446217353713645</cx:pt>
          <cx:pt idx="6">0.013903830287415372</cx:pt>
          <cx:pt idx="7">0.0041173383053757402</cx:pt>
          <cx:pt idx="8">0.0050581824356434072</cx:pt>
          <cx:pt idx="9">0.02226147477885362</cx:pt>
          <cx:pt idx="10">0.011312128416462468</cx:pt>
          <cx:pt idx="11">0.013337150516956242</cx:pt>
          <cx:pt idx="12">0.018056960824784696</cx:pt>
          <cx:pt idx="13">0.0072242647367590793</cx:pt>
          <cx:pt idx="14">0.044999999999999998</cx:pt>
          <cx:pt idx="15">0.014420945669683711</cx:pt>
          <cx:pt idx="16">0.0022373003154274201</cx:pt>
          <cx:pt idx="17">0.023037277099016356</cx:pt>
          <cx:pt idx="18">0.0019056273896566546</cx:pt>
          <cx:pt idx="19">0.0016403944579923158</cx:pt>
          <cx:pt idx="20">0.0045148429839248312</cx:pt>
          <cx:pt idx="21">0.044339187421709739</cx:pt>
          <cx:pt idx="22">0.053421439219604461</cx:pt>
          <cx:pt idx="23">0.0020930754887606945</cx:pt>
          <cx:pt idx="24">0.022785071625163338</cx:pt>
          <cx:pt idx="25">0.010267790407627151</cx:pt>
          <cx:pt idx="26">-0.043211836797021154</cx:pt>
          <cx:pt idx="27">-0.021017633446838019</cx:pt>
        </cx:lvl>
      </cx:numDim>
    </cx:data>
  </cx:chartData>
  <cx:chart>
    <cx:plotArea>
      <cx:plotAreaRegion>
        <cx:series layoutId="waterfall" uniqueId="{8D056F6F-6A82-452F-A840-3E2D745A943C}">
          <cx:dataPt idx="0">
            <cx:spPr>
              <a:solidFill>
                <a:srgbClr val="FFFFFF">
                  <a:lumMod val="65000"/>
                </a:srgbClr>
              </a:solidFill>
            </cx:spPr>
          </cx:dataPt>
          <cx:dataLabels>
            <cx:txPr>
              <a:bodyPr spcFirstLastPara="1" vertOverflow="ellipsis" horzOverflow="overflow" wrap="square" lIns="0" tIns="0" rIns="0" bIns="0" anchor="ctr" anchorCtr="1"/>
              <a:lstStyle/>
              <a:p>
                <a:pPr algn="ctr" rtl="0">
                  <a:defRPr sz="1000" b="1">
                    <a:solidFill>
                      <a:schemeClr val="tx2">
                        <a:lumMod val="50000"/>
                      </a:schemeClr>
                    </a:solidFill>
                  </a:defRPr>
                </a:pPr>
                <a:endParaRPr lang="en-US" sz="1000" b="1" i="0" u="none" strike="noStrike" baseline="0">
                  <a:solidFill>
                    <a:schemeClr val="tx2">
                      <a:lumMod val="50000"/>
                    </a:schemeClr>
                  </a:solidFill>
                  <a:latin typeface="Calibri"/>
                </a:endParaRPr>
              </a:p>
            </cx:txPr>
            <cx:visibility seriesName="0" categoryName="0" value="1"/>
          </cx:dataLabels>
          <cx:dataId val="0"/>
          <cx:layoutPr>
            <cx:subtotals/>
          </cx:layoutPr>
        </cx:series>
      </cx:plotAreaRegion>
      <cx:axis id="0">
        <cx:catScaling gapWidth="0.5"/>
        <cx:tickLabels/>
        <cx:spPr>
          <a:ln>
            <a:solidFill>
              <a:schemeClr val="bg1">
                <a:lumMod val="75000"/>
              </a:schemeClr>
            </a:solidFill>
          </a:ln>
        </cx:spPr>
        <cx:txPr>
          <a:bodyPr vertOverflow="overflow" horzOverflow="overflow" wrap="square" lIns="0" tIns="0" rIns="0" bIns="0"/>
          <a:lstStyle/>
          <a:p>
            <a:pPr algn="ctr" rtl="0">
              <a:defRPr sz="1197" b="0" i="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defRPr>
            </a:pPr>
            <a:endParaRPr lang="en-IN">
              <a:solidFill>
                <a:schemeClr val="tx2">
                  <a:lumMod val="50000"/>
                </a:schemeClr>
              </a:solidFill>
            </a:endParaRPr>
          </a:p>
        </cx:txPr>
      </cx:axis>
      <cx:axis id="1">
        <cx:valScaling/>
        <cx:tickLabels/>
        <cx:numFmt formatCode="0%" sourceLinked="0"/>
        <cx:spPr>
          <a:ln>
            <a:solidFill>
              <a:schemeClr val="bg1">
                <a:lumMod val="75000"/>
              </a:schemeClr>
            </a:solidFill>
          </a:ln>
        </cx:spPr>
        <cx:txPr>
          <a:bodyPr vertOverflow="overflow" horzOverflow="overflow" wrap="square" lIns="0" tIns="0" rIns="0" bIns="0"/>
          <a:lstStyle/>
          <a:p>
            <a:pPr algn="ctr" rtl="0">
              <a:defRPr sz="1197" b="1" i="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defRPr>
            </a:pPr>
            <a:endParaRPr lang="en-IN" b="1">
              <a:solidFill>
                <a:schemeClr val="tx2">
                  <a:lumMod val="50000"/>
                </a:schemeClr>
              </a:solidFill>
            </a:endParaRPr>
          </a:p>
        </cx:txPr>
      </cx:axis>
    </cx:plotArea>
  </cx:chart>
  <cx:fmtOvrs>
    <cx:fmtOvr idx="1">
      <cx:spPr>
        <a:solidFill>
          <a:schemeClr val="accent4"/>
        </a:solidFill>
      </cx:spPr>
    </cx:fmtOvr>
    <cx:fmtOvr idx="0">
      <cx:spPr>
        <a:solidFill>
          <a:schemeClr val="accent5"/>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Baseline</cx:pt>
          <cx:pt idx="1">Media - Digital</cx:pt>
          <cx:pt idx="2">Media - Offline</cx:pt>
          <cx:pt idx="3">Promo</cx:pt>
        </cx:lvl>
      </cx:strDim>
      <cx:numDim type="val">
        <cx:f>Sheet1!$B$2:$B$5</cx:f>
        <cx:lvl ptCount="4" formatCode="0.0%">
          <cx:pt idx="0">0.84399999999999997</cx:pt>
          <cx:pt idx="1">0.058999999999999997</cx:pt>
          <cx:pt idx="2">0.029000000000000001</cx:pt>
          <cx:pt idx="3">0.069000000000000006</cx:pt>
        </cx:lvl>
      </cx:numDim>
    </cx:data>
  </cx:chartData>
  <cx:chart>
    <cx:title pos="t" align="ctr" overlay="0">
      <cx:tx>
        <cx:txData>
          <cx:v>Sales Contribution Waterfall</cx:v>
        </cx:txData>
      </cx:tx>
      <cx:spPr>
        <a:solidFill>
          <a:schemeClr val="bg1">
            <a:lumMod val="95000"/>
          </a:schemeClr>
        </a:solidFill>
      </cx:spPr>
      <cx:txPr>
        <a:bodyPr vertOverflow="overflow" horzOverflow="overflow" wrap="square" lIns="0" tIns="0" rIns="0" bIns="0"/>
        <a:lstStyle/>
        <a:p>
          <a:pPr algn="ctr" rtl="0">
            <a:defRPr sz="1200" b="1" i="0">
              <a:solidFill>
                <a:schemeClr val="tx1">
                  <a:lumMod val="50000"/>
                </a:schemeClr>
              </a:solidFill>
              <a:latin typeface="+mj-lt"/>
              <a:ea typeface="Calibri Regular"/>
              <a:cs typeface="Calibri Regular"/>
            </a:defRPr>
          </a:pPr>
          <a:r>
            <a:rPr lang="en-US" sz="1200" b="1">
              <a:solidFill>
                <a:schemeClr val="tx1">
                  <a:lumMod val="50000"/>
                </a:schemeClr>
              </a:solidFill>
              <a:latin typeface="+mj-lt"/>
            </a:rPr>
            <a:t>Sales Contribution Waterfall</a:t>
          </a:r>
        </a:p>
      </cx:txPr>
    </cx:title>
    <cx:plotArea>
      <cx:plotAreaRegion>
        <cx:series layoutId="waterfall" uniqueId="{6981C3B9-A7F0-4C6F-8239-E984084080A0}">
          <cx:tx>
            <cx:txData>
              <cx:f>Sheet1!$B$1</cx:f>
              <cx:v>Series1</cx:v>
            </cx:txData>
          </cx:tx>
          <cx:spPr>
            <a:solidFill>
              <a:schemeClr val="tx1"/>
            </a:solidFill>
          </cx:spPr>
          <cx:dataPt idx="0">
            <cx:spPr>
              <a:solidFill>
                <a:srgbClr val="FFFFFF">
                  <a:lumMod val="75000"/>
                </a:srgbClr>
              </a:solidFill>
            </cx:spPr>
          </cx:dataPt>
          <cx:dataPt idx="1">
            <cx:spPr>
              <a:solidFill>
                <a:srgbClr val="0069B3"/>
              </a:solidFill>
            </cx:spPr>
          </cx:dataPt>
          <cx:dataPt idx="3">
            <cx:spPr>
              <a:solidFill>
                <a:srgbClr val="FFFFFF">
                  <a:lumMod val="75000"/>
                </a:srgbClr>
              </a:solidFill>
            </cx:spPr>
          </cx:dataPt>
          <cx:dataLabels pos="outEnd">
            <cx:numFmt formatCode="0.0%" sourceLinked="0"/>
            <cx:txPr>
              <a:bodyPr spcFirstLastPara="1" vertOverflow="ellipsis" horzOverflow="overflow" wrap="square" lIns="0" tIns="0" rIns="0" bIns="0" anchor="ctr" anchorCtr="1"/>
              <a:lstStyle/>
              <a:p>
                <a:pPr algn="ctr" rtl="0">
                  <a:defRPr sz="1000" b="1">
                    <a:solidFill>
                      <a:schemeClr val="tx1">
                        <a:lumMod val="50000"/>
                      </a:schemeClr>
                    </a:solidFill>
                    <a:latin typeface="Calibri Regular"/>
                    <a:ea typeface="Calibri Regular"/>
                    <a:cs typeface="Calibri Regular"/>
                  </a:defRPr>
                </a:pPr>
                <a:endParaRPr lang="en-US" sz="1000" b="1" i="0" u="none" strike="noStrike" baseline="0">
                  <a:solidFill>
                    <a:schemeClr val="tx1">
                      <a:lumMod val="50000"/>
                    </a:schemeClr>
                  </a:solidFill>
                  <a:latin typeface="Calibri Regular"/>
                </a:endParaRPr>
              </a:p>
            </cx:txPr>
            <cx:visibility seriesName="0" categoryName="0" value="1"/>
            <cx:separator>, </cx:separator>
          </cx:dataLabels>
          <cx:dataId val="0"/>
          <cx:layoutPr>
            <cx:subtotals/>
          </cx:layoutPr>
        </cx:series>
      </cx:plotAreaRegion>
      <cx:axis id="0">
        <cx:catScaling gapWidth="0.5"/>
        <cx:tickLabels/>
        <cx:spPr>
          <a:ln>
            <a:solidFill>
              <a:schemeClr val="bg1">
                <a:lumMod val="85000"/>
              </a:schemeClr>
            </a:solidFill>
          </a:ln>
        </cx:spPr>
        <cx:txPr>
          <a:bodyPr vertOverflow="overflow" horzOverflow="overflow" wrap="square" lIns="0" tIns="0" rIns="0" bIns="0"/>
          <a:lstStyle/>
          <a:p>
            <a:pPr algn="ctr" rtl="0">
              <a:defRPr sz="1000" b="0" i="0">
                <a:solidFill>
                  <a:schemeClr val="tx1">
                    <a:lumMod val="50000"/>
                  </a:schemeClr>
                </a:solidFill>
                <a:latin typeface="Calibri Regular"/>
                <a:ea typeface="Calibri Regular"/>
                <a:cs typeface="Calibri Regular"/>
              </a:defRPr>
            </a:pPr>
            <a:endParaRPr lang="en-US" sz="1000">
              <a:solidFill>
                <a:schemeClr val="tx1">
                  <a:lumMod val="50000"/>
                </a:schemeClr>
              </a:solidFill>
              <a:latin typeface="Calibri Regular"/>
            </a:endParaRPr>
          </a:p>
        </cx:txPr>
      </cx:axis>
      <cx:axis id="1">
        <cx:valScaling/>
        <cx:tickLabels/>
        <cx:numFmt formatCode="0%" sourceLinked="0"/>
        <cx:spPr>
          <a:ln>
            <a:solidFill>
              <a:schemeClr val="bg1">
                <a:lumMod val="85000"/>
              </a:schemeClr>
            </a:solidFill>
          </a:ln>
        </cx:spPr>
        <cx:txPr>
          <a:bodyPr vertOverflow="overflow" horzOverflow="overflow" wrap="square" lIns="0" tIns="0" rIns="0" bIns="0"/>
          <a:lstStyle/>
          <a:p>
            <a:pPr algn="ctr" rtl="0">
              <a:defRPr sz="1000" b="0" i="0">
                <a:solidFill>
                  <a:schemeClr val="tx1">
                    <a:lumMod val="50000"/>
                  </a:schemeClr>
                </a:solidFill>
                <a:latin typeface="Calibri Regular"/>
                <a:ea typeface="Calibri Regular"/>
                <a:cs typeface="Calibri Regular"/>
              </a:defRPr>
            </a:pPr>
            <a:endParaRPr lang="en-US" sz="1000">
              <a:solidFill>
                <a:schemeClr val="tx1">
                  <a:lumMod val="50000"/>
                </a:schemeClr>
              </a:solidFill>
              <a:latin typeface="Calibri Regular"/>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716B9-F46E-41ED-9AF1-53229F79C7E2}" type="datetimeFigureOut">
              <a:rPr lang="en-IN" smtClean="0"/>
              <a:t>04-02-2022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7FBD8-D021-4914-9AA6-D2EB50B8AD1C}" type="slidenum">
              <a:rPr lang="en-IN" smtClean="0"/>
              <a:t>‹#›</a:t>
            </a:fld>
            <a:endParaRPr lang="en-IN"/>
          </a:p>
        </p:txBody>
      </p:sp>
    </p:spTree>
    <p:extLst>
      <p:ext uri="{BB962C8B-B14F-4D97-AF65-F5344CB8AC3E}">
        <p14:creationId xmlns:p14="http://schemas.microsoft.com/office/powerpoint/2010/main" val="345841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6D86932-1AD3-AC47-A31B-B658F7AF3FE0}" type="slidenum">
              <a:rPr lang="en-US" smtClean="0"/>
              <a:t>4</a:t>
            </a:fld>
            <a:endParaRPr lang="en-US"/>
          </a:p>
        </p:txBody>
      </p:sp>
    </p:spTree>
    <p:extLst>
      <p:ext uri="{BB962C8B-B14F-4D97-AF65-F5344CB8AC3E}">
        <p14:creationId xmlns:p14="http://schemas.microsoft.com/office/powerpoint/2010/main" val="355969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6D86932-1AD3-AC47-A31B-B658F7AF3FE0}" type="slidenum">
              <a:rPr lang="en-US" smtClean="0"/>
              <a:t>13</a:t>
            </a:fld>
            <a:endParaRPr lang="en-US"/>
          </a:p>
        </p:txBody>
      </p:sp>
    </p:spTree>
    <p:extLst>
      <p:ext uri="{BB962C8B-B14F-4D97-AF65-F5344CB8AC3E}">
        <p14:creationId xmlns:p14="http://schemas.microsoft.com/office/powerpoint/2010/main" val="3928871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1.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Header_White_1">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041AAAA-31C1-414B-BFE7-1D15513B6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a:extLst>
              <a:ext uri="{FF2B5EF4-FFF2-40B4-BE49-F238E27FC236}">
                <a16:creationId xmlns:a16="http://schemas.microsoft.com/office/drawing/2014/main" id="{4B62930D-5365-42AF-B710-A07766F66253}"/>
              </a:ext>
            </a:extLst>
          </p:cNvPr>
          <p:cNvSpPr>
            <a:spLocks noGrp="1"/>
          </p:cNvSpPr>
          <p:nvPr>
            <p:ph type="sldNum" sz="quarter" idx="4"/>
          </p:nvPr>
        </p:nvSpPr>
        <p:spPr>
          <a:xfrm>
            <a:off x="11676667" y="0"/>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2512949751"/>
      </p:ext>
    </p:extLst>
  </p:cSld>
  <p:clrMapOvr>
    <a:masterClrMapping/>
  </p:clrMapOvr>
  <p:extLst>
    <p:ext uri="{DCECCB84-F9BA-43D5-87BE-67443E8EF086}">
      <p15:sldGuideLst xmlns:p15="http://schemas.microsoft.com/office/powerpoint/2012/main">
        <p15:guide id="7" orient="horz" pos="43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10" name="Title Placeholder 42">
            <a:extLst>
              <a:ext uri="{FF2B5EF4-FFF2-40B4-BE49-F238E27FC236}">
                <a16:creationId xmlns:a16="http://schemas.microsoft.com/office/drawing/2014/main" id="{91FAE170-FFC9-427A-9968-88E53D7C21A3}"/>
              </a:ext>
            </a:extLst>
          </p:cNvPr>
          <p:cNvSpPr>
            <a:spLocks noGrp="1"/>
          </p:cNvSpPr>
          <p:nvPr>
            <p:ph type="title"/>
          </p:nvPr>
        </p:nvSpPr>
        <p:spPr>
          <a:xfrm>
            <a:off x="236075" y="225340"/>
            <a:ext cx="11428379" cy="727160"/>
          </a:xfrm>
          <a:prstGeom prst="rect">
            <a:avLst/>
          </a:prstGeom>
        </p:spPr>
        <p:txBody>
          <a:bodyPr vert="horz" lIns="91440" tIns="45720" rIns="91440" bIns="45720" rtlCol="0" anchor="ctr">
            <a:normAutofit/>
          </a:bodyPr>
          <a:lstStyle>
            <a:lvl1pPr>
              <a:defRPr>
                <a:latin typeface="Calibri Regular"/>
              </a:defRPr>
            </a:lvl1pPr>
          </a:lstStyle>
          <a:p>
            <a:endParaRPr lang="en-US"/>
          </a:p>
        </p:txBody>
      </p:sp>
      <p:sp>
        <p:nvSpPr>
          <p:cNvPr id="12" name="Text Placeholder 43">
            <a:extLst>
              <a:ext uri="{FF2B5EF4-FFF2-40B4-BE49-F238E27FC236}">
                <a16:creationId xmlns:a16="http://schemas.microsoft.com/office/drawing/2014/main" id="{5EA54053-3F16-430D-B12D-A9BF9739BA1C}"/>
              </a:ext>
            </a:extLst>
          </p:cNvPr>
          <p:cNvSpPr>
            <a:spLocks noGrp="1"/>
          </p:cNvSpPr>
          <p:nvPr>
            <p:ph idx="1"/>
          </p:nvPr>
        </p:nvSpPr>
        <p:spPr>
          <a:xfrm>
            <a:off x="457199" y="1181100"/>
            <a:ext cx="11207255" cy="4995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
            <a:extLst>
              <a:ext uri="{FF2B5EF4-FFF2-40B4-BE49-F238E27FC236}">
                <a16:creationId xmlns:a16="http://schemas.microsoft.com/office/drawing/2014/main" id="{55B9DF88-1896-4343-8AD0-88D2292160AC}"/>
              </a:ext>
            </a:extLst>
          </p:cNvPr>
          <p:cNvSpPr>
            <a:spLocks noGrp="1"/>
          </p:cNvSpPr>
          <p:nvPr>
            <p:ph type="sldNum" sz="quarter" idx="4"/>
          </p:nvPr>
        </p:nvSpPr>
        <p:spPr>
          <a:xfrm>
            <a:off x="11693030" y="68404"/>
            <a:ext cx="435470" cy="128361"/>
          </a:xfrm>
          <a:prstGeom prst="rect">
            <a:avLst/>
          </a:prstGeom>
        </p:spPr>
        <p:txBody>
          <a:bodyPr anchor="ctr"/>
          <a:lstStyle>
            <a:lvl1pPr algn="r">
              <a:defRPr sz="1100">
                <a:latin typeface="Calibri Regular"/>
              </a:defRPr>
            </a:lvl1pPr>
          </a:lstStyle>
          <a:p>
            <a:fld id="{754A7E0C-9029-4945-9920-02C782E37437}" type="slidenum">
              <a:rPr lang="en-US" smtClean="0"/>
              <a:pPr/>
              <a:t>‹#›</a:t>
            </a:fld>
            <a:endParaRPr lang="en-US"/>
          </a:p>
        </p:txBody>
      </p:sp>
    </p:spTree>
    <p:extLst>
      <p:ext uri="{BB962C8B-B14F-4D97-AF65-F5344CB8AC3E}">
        <p14:creationId xmlns:p14="http://schemas.microsoft.com/office/powerpoint/2010/main" val="13471440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tion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BFAE6C83-11BF-4891-BCE0-E305D74E4B4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922"/>
          <a:stretch/>
        </p:blipFill>
        <p:spPr>
          <a:xfrm>
            <a:off x="0" y="-19097"/>
            <a:ext cx="12200313" cy="6877097"/>
          </a:xfrm>
          <a:prstGeom prst="rect">
            <a:avLst/>
          </a:prstGeom>
        </p:spPr>
      </p:pic>
      <p:sp>
        <p:nvSpPr>
          <p:cNvPr id="21" name="Title 1">
            <a:extLst>
              <a:ext uri="{FF2B5EF4-FFF2-40B4-BE49-F238E27FC236}">
                <a16:creationId xmlns:a16="http://schemas.microsoft.com/office/drawing/2014/main" id="{EFC8795C-7511-44EE-9227-79FE1B419BA3}"/>
              </a:ext>
            </a:extLst>
          </p:cNvPr>
          <p:cNvSpPr>
            <a:spLocks noGrp="1"/>
          </p:cNvSpPr>
          <p:nvPr>
            <p:ph type="title" hasCustomPrompt="1"/>
          </p:nvPr>
        </p:nvSpPr>
        <p:spPr>
          <a:xfrm>
            <a:off x="1485900" y="3429000"/>
            <a:ext cx="9867900" cy="1325563"/>
          </a:xfrm>
          <a:prstGeom prst="rect">
            <a:avLst/>
          </a:prstGeom>
        </p:spPr>
        <p:txBody>
          <a:bodyPr/>
          <a:lstStyle>
            <a:lvl1pPr>
              <a:defRPr>
                <a:solidFill>
                  <a:schemeClr val="bg1"/>
                </a:solidFill>
                <a:latin typeface="Montserrat" panose="00000500000000000000"/>
              </a:defRPr>
            </a:lvl1pPr>
          </a:lstStyle>
          <a:p>
            <a:r>
              <a:rPr lang="en-US"/>
              <a:t>TRANSTITION SLIDE</a:t>
            </a:r>
          </a:p>
        </p:txBody>
      </p:sp>
      <p:pic>
        <p:nvPicPr>
          <p:cNvPr id="22" name="Graphic 21">
            <a:extLst>
              <a:ext uri="{FF2B5EF4-FFF2-40B4-BE49-F238E27FC236}">
                <a16:creationId xmlns:a16="http://schemas.microsoft.com/office/drawing/2014/main" id="{754A24C4-F646-4C9F-98F6-14F78C1B9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23" name="Graphic 22">
            <a:extLst>
              <a:ext uri="{FF2B5EF4-FFF2-40B4-BE49-F238E27FC236}">
                <a16:creationId xmlns:a16="http://schemas.microsoft.com/office/drawing/2014/main" id="{5FA786B9-A740-497F-A71E-EE20B55F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5" name="Footer Placeholder 5">
            <a:extLst>
              <a:ext uri="{FF2B5EF4-FFF2-40B4-BE49-F238E27FC236}">
                <a16:creationId xmlns:a16="http://schemas.microsoft.com/office/drawing/2014/main" id="{6160426A-393A-4651-BBE7-64A7787F9A89}"/>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a:t>Proprietary and Confidential</a:t>
            </a:r>
          </a:p>
        </p:txBody>
      </p:sp>
      <p:sp>
        <p:nvSpPr>
          <p:cNvPr id="26" name="Slide Number Placeholder 6">
            <a:extLst>
              <a:ext uri="{FF2B5EF4-FFF2-40B4-BE49-F238E27FC236}">
                <a16:creationId xmlns:a16="http://schemas.microsoft.com/office/drawing/2014/main" id="{3A7323EB-60CC-4F26-B0F7-875253D83BA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p>
        </p:txBody>
      </p:sp>
      <p:pic>
        <p:nvPicPr>
          <p:cNvPr id="9" name="Graphic 8">
            <a:extLst>
              <a:ext uri="{FF2B5EF4-FFF2-40B4-BE49-F238E27FC236}">
                <a16:creationId xmlns:a16="http://schemas.microsoft.com/office/drawing/2014/main" id="{B9D71593-1DE1-4A26-8729-9DD37C0669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81197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CA218-40E4-4CE7-BACD-6DD157817C3E}"/>
              </a:ext>
            </a:extLst>
          </p:cNvPr>
          <p:cNvSpPr>
            <a:spLocks noGrp="1"/>
          </p:cNvSpPr>
          <p:nvPr>
            <p:ph type="body" idx="1" hasCustomPrompt="1"/>
          </p:nvPr>
        </p:nvSpPr>
        <p:spPr>
          <a:xfrm>
            <a:off x="5883153" y="697793"/>
            <a:ext cx="5924550" cy="5349243"/>
          </a:xfrm>
          <a:prstGeom prst="rect">
            <a:avLst/>
          </a:prstGeom>
        </p:spPr>
        <p:txBody>
          <a:bodyPr/>
          <a:lstStyle>
            <a:lvl1pPr marL="342900" indent="-342900">
              <a:lnSpc>
                <a:spcPct val="200000"/>
              </a:lnSpc>
              <a:buSzPct val="99000"/>
              <a:buFontTx/>
              <a:buBlip>
                <a:blip r:embed="rId2"/>
              </a:buBlip>
              <a:defRPr sz="2400">
                <a:solidFill>
                  <a:srgbClr val="0F0F0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Agenda 1</a:t>
            </a:r>
          </a:p>
          <a:p>
            <a:pPr lvl="0"/>
            <a:r>
              <a:rPr lang="en-US"/>
              <a:t>Agenda 2</a:t>
            </a:r>
          </a:p>
          <a:p>
            <a:pPr lvl="0"/>
            <a:r>
              <a:rPr lang="en-US"/>
              <a:t>Agenda 3</a:t>
            </a:r>
          </a:p>
          <a:p>
            <a:pPr lvl="0"/>
            <a:r>
              <a:rPr lang="en-US"/>
              <a:t>Agenda 4</a:t>
            </a:r>
          </a:p>
          <a:p>
            <a:pPr lvl="0"/>
            <a:r>
              <a:rPr lang="en-US"/>
              <a:t>Agenda 5</a:t>
            </a:r>
          </a:p>
        </p:txBody>
      </p:sp>
      <p:pic>
        <p:nvPicPr>
          <p:cNvPr id="7" name="Graphic 6">
            <a:extLst>
              <a:ext uri="{FF2B5EF4-FFF2-40B4-BE49-F238E27FC236}">
                <a16:creationId xmlns:a16="http://schemas.microsoft.com/office/drawing/2014/main" id="{A586085B-A8BD-406F-AC96-7C03FBFA1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5257800" cy="6857999"/>
          </a:xfrm>
          <a:prstGeom prst="rect">
            <a:avLst/>
          </a:prstGeom>
        </p:spPr>
      </p:pic>
      <p:sp>
        <p:nvSpPr>
          <p:cNvPr id="2" name="Title 1">
            <a:extLst>
              <a:ext uri="{FF2B5EF4-FFF2-40B4-BE49-F238E27FC236}">
                <a16:creationId xmlns:a16="http://schemas.microsoft.com/office/drawing/2014/main" id="{B7997CB0-C2B5-4B08-8662-D088944A5616}"/>
              </a:ext>
            </a:extLst>
          </p:cNvPr>
          <p:cNvSpPr>
            <a:spLocks noGrp="1"/>
          </p:cNvSpPr>
          <p:nvPr>
            <p:ph type="title" hasCustomPrompt="1"/>
          </p:nvPr>
        </p:nvSpPr>
        <p:spPr>
          <a:xfrm>
            <a:off x="879475" y="2876378"/>
            <a:ext cx="4283075" cy="1105245"/>
          </a:xfrm>
          <a:prstGeom prst="rect">
            <a:avLst/>
          </a:prstGeom>
        </p:spPr>
        <p:txBody>
          <a:bodyPr anchor="b">
            <a:normAutofit/>
          </a:bodyPr>
          <a:lstStyle>
            <a:lvl1pPr>
              <a:defRPr sz="6000" b="1">
                <a:solidFill>
                  <a:schemeClr val="bg1"/>
                </a:solidFill>
                <a:latin typeface="Montserrat" panose="00000500000000000000" pitchFamily="50" charset="0"/>
              </a:defRPr>
            </a:lvl1pPr>
          </a:lstStyle>
          <a:p>
            <a:r>
              <a:rPr lang="en-US"/>
              <a:t>Agenda</a:t>
            </a:r>
          </a:p>
        </p:txBody>
      </p:sp>
      <p:pic>
        <p:nvPicPr>
          <p:cNvPr id="8" name="Graphic 7">
            <a:extLst>
              <a:ext uri="{FF2B5EF4-FFF2-40B4-BE49-F238E27FC236}">
                <a16:creationId xmlns:a16="http://schemas.microsoft.com/office/drawing/2014/main" id="{84E78379-5DDB-45AD-94B1-2A1ADCF96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6812281"/>
            <a:ext cx="12192000" cy="45719"/>
          </a:xfrm>
          <a:prstGeom prst="rect">
            <a:avLst/>
          </a:prstGeom>
        </p:spPr>
      </p:pic>
    </p:spTree>
    <p:extLst>
      <p:ext uri="{BB962C8B-B14F-4D97-AF65-F5344CB8AC3E}">
        <p14:creationId xmlns:p14="http://schemas.microsoft.com/office/powerpoint/2010/main" val="132455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70272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700088" y="42760"/>
            <a:ext cx="10284386" cy="773762"/>
          </a:xfrm>
        </p:spPr>
        <p:txBody>
          <a:bodyPr>
            <a:noAutofit/>
          </a:bodyPr>
          <a:lstStyle>
            <a:lvl1pPr>
              <a:defRPr b="1" baseline="0"/>
            </a:lvl1pPr>
          </a:lstStyle>
          <a:p>
            <a:r>
              <a:rPr lang="en-US"/>
              <a:t>HEADING LEVEL 1 in Calibri Bold 26PT</a:t>
            </a:r>
          </a:p>
        </p:txBody>
      </p:sp>
      <p:sp>
        <p:nvSpPr>
          <p:cNvPr id="14" name="Text Placeholder 2"/>
          <p:cNvSpPr>
            <a:spLocks noGrp="1"/>
          </p:cNvSpPr>
          <p:nvPr>
            <p:ph type="body" idx="13" hasCustomPrompt="1"/>
          </p:nvPr>
        </p:nvSpPr>
        <p:spPr>
          <a:xfrm>
            <a:off x="700088" y="814278"/>
            <a:ext cx="10286160" cy="600921"/>
          </a:xfrm>
        </p:spPr>
        <p:txBody>
          <a:bodyPr>
            <a:noAutofit/>
          </a:bodyPr>
          <a:lstStyle>
            <a:lvl1pPr marL="0" indent="0">
              <a:buNone/>
              <a:defRPr sz="1800" b="0" cap="all" baseline="0">
                <a:solidFill>
                  <a:schemeClr val="tx1"/>
                </a:solidFill>
              </a:defRPr>
            </a:lvl1pPr>
            <a:lvl2pPr marL="457211" indent="0">
              <a:buNone/>
              <a:defRPr sz="2000">
                <a:solidFill>
                  <a:schemeClr val="tx1">
                    <a:tint val="75000"/>
                  </a:schemeClr>
                </a:solidFill>
              </a:defRPr>
            </a:lvl2pPr>
            <a:lvl3pPr marL="914420" indent="0">
              <a:buNone/>
              <a:defRPr sz="1800">
                <a:solidFill>
                  <a:schemeClr val="tx1">
                    <a:tint val="75000"/>
                  </a:schemeClr>
                </a:solidFill>
              </a:defRPr>
            </a:lvl3pPr>
            <a:lvl4pPr marL="1371631" indent="0">
              <a:buNone/>
              <a:defRPr sz="1600">
                <a:solidFill>
                  <a:schemeClr val="tx1">
                    <a:tint val="75000"/>
                  </a:schemeClr>
                </a:solidFill>
              </a:defRPr>
            </a:lvl4pPr>
            <a:lvl5pPr marL="1828842" indent="0">
              <a:buNone/>
              <a:defRPr sz="1600">
                <a:solidFill>
                  <a:schemeClr val="tx1">
                    <a:tint val="75000"/>
                  </a:schemeClr>
                </a:solidFill>
              </a:defRPr>
            </a:lvl5pPr>
            <a:lvl6pPr marL="2286051" indent="0">
              <a:buNone/>
              <a:defRPr sz="1600">
                <a:solidFill>
                  <a:schemeClr val="tx1">
                    <a:tint val="75000"/>
                  </a:schemeClr>
                </a:solidFill>
              </a:defRPr>
            </a:lvl6pPr>
            <a:lvl7pPr marL="2743262" indent="0">
              <a:buNone/>
              <a:defRPr sz="1600">
                <a:solidFill>
                  <a:schemeClr val="tx1">
                    <a:tint val="75000"/>
                  </a:schemeClr>
                </a:solidFill>
              </a:defRPr>
            </a:lvl7pPr>
            <a:lvl8pPr marL="3200473" indent="0">
              <a:buNone/>
              <a:defRPr sz="1600">
                <a:solidFill>
                  <a:schemeClr val="tx1">
                    <a:tint val="75000"/>
                  </a:schemeClr>
                </a:solidFill>
              </a:defRPr>
            </a:lvl8pPr>
            <a:lvl9pPr marL="3657683" indent="0">
              <a:buNone/>
              <a:defRPr sz="1600">
                <a:solidFill>
                  <a:schemeClr val="tx1">
                    <a:tint val="75000"/>
                  </a:schemeClr>
                </a:solidFill>
              </a:defRPr>
            </a:lvl9pPr>
          </a:lstStyle>
          <a:p>
            <a:pPr lvl="0"/>
            <a:r>
              <a:rPr lang="en-US"/>
              <a:t>SUBHEADING IN Calibri REGULAR 18PT</a:t>
            </a:r>
          </a:p>
        </p:txBody>
      </p:sp>
      <p:sp>
        <p:nvSpPr>
          <p:cNvPr id="15" name="Text Placeholder 13"/>
          <p:cNvSpPr>
            <a:spLocks noGrp="1"/>
          </p:cNvSpPr>
          <p:nvPr>
            <p:ph type="body" sz="quarter" idx="15" hasCustomPrompt="1"/>
          </p:nvPr>
        </p:nvSpPr>
        <p:spPr>
          <a:xfrm>
            <a:off x="700088" y="1506398"/>
            <a:ext cx="10284386" cy="4343496"/>
          </a:xfrm>
        </p:spPr>
        <p:txBody>
          <a:bodyPr>
            <a:noAutofit/>
          </a:bodyPr>
          <a:lstStyle>
            <a:lvl1pPr>
              <a:lnSpc>
                <a:spcPct val="110000"/>
              </a:lnSpc>
              <a:spcBef>
                <a:spcPts val="0"/>
              </a:spcBef>
              <a:defRPr sz="1800"/>
            </a:lvl1pPr>
            <a:lvl2pPr>
              <a:lnSpc>
                <a:spcPct val="110000"/>
              </a:lnSpc>
              <a:spcBef>
                <a:spcPts val="0"/>
              </a:spcBef>
              <a:defRPr sz="1800"/>
            </a:lvl2pPr>
            <a:lvl3pPr>
              <a:lnSpc>
                <a:spcPct val="110000"/>
              </a:lnSpc>
              <a:spcBef>
                <a:spcPts val="0"/>
              </a:spcBef>
              <a:spcAft>
                <a:spcPts val="0"/>
              </a:spcAft>
              <a:defRPr sz="2400"/>
            </a:lvl3pPr>
            <a:lvl4pPr indent="-163296">
              <a:lnSpc>
                <a:spcPct val="110000"/>
              </a:lnSpc>
              <a:spcBef>
                <a:spcPts val="0"/>
              </a:spcBef>
              <a:spcAft>
                <a:spcPts val="0"/>
              </a:spcAft>
              <a:defRPr sz="1800"/>
            </a:lvl4pPr>
            <a:lvl5pPr marL="326592" indent="-163296">
              <a:lnSpc>
                <a:spcPct val="110000"/>
              </a:lnSpc>
              <a:spcBef>
                <a:spcPts val="0"/>
              </a:spcBef>
              <a:spcAft>
                <a:spcPts val="0"/>
              </a:spcAft>
              <a:defRPr sz="1800"/>
            </a:lvl5pPr>
            <a:lvl6pPr marL="489888" indent="-163296">
              <a:lnSpc>
                <a:spcPct val="110000"/>
              </a:lnSpc>
              <a:spcBef>
                <a:spcPts val="0"/>
              </a:spcBef>
              <a:spcAft>
                <a:spcPts val="0"/>
              </a:spcAft>
              <a:defRPr sz="1800"/>
            </a:lvl6pPr>
          </a:lstStyle>
          <a:p>
            <a:pPr lvl="2"/>
            <a:r>
              <a:rPr lang="en-US"/>
              <a:t>Heading level 3 Calibri Bold 23pt</a:t>
            </a:r>
          </a:p>
        </p:txBody>
      </p:sp>
    </p:spTree>
    <p:extLst>
      <p:ext uri="{BB962C8B-B14F-4D97-AF65-F5344CB8AC3E}">
        <p14:creationId xmlns:p14="http://schemas.microsoft.com/office/powerpoint/2010/main" val="1053458641"/>
      </p:ext>
    </p:extLst>
  </p:cSld>
  <p:clrMapOvr>
    <a:masterClrMapping/>
  </p:clrMapOvr>
  <p:extLst>
    <p:ext uri="{DCECCB84-F9BA-43D5-87BE-67443E8EF086}">
      <p15:sldGuideLst xmlns:p15="http://schemas.microsoft.com/office/powerpoint/2012/main">
        <p15:guide id="1" pos="3792">
          <p15:clr>
            <a:srgbClr val="FBAE40"/>
          </p15:clr>
        </p15:guide>
        <p15:guide id="2" pos="3888">
          <p15:clr>
            <a:srgbClr val="FBAE40"/>
          </p15:clr>
        </p15:guide>
        <p15:guide id="3" orient="horz" pos="519">
          <p15:clr>
            <a:srgbClr val="FBAE40"/>
          </p15:clr>
        </p15:guide>
        <p15:guide id="4" orient="horz" pos="391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10" name="Title Placeholder 42">
            <a:extLst>
              <a:ext uri="{FF2B5EF4-FFF2-40B4-BE49-F238E27FC236}">
                <a16:creationId xmlns:a16="http://schemas.microsoft.com/office/drawing/2014/main" id="{91FAE170-FFC9-427A-9968-88E53D7C21A3}"/>
              </a:ext>
            </a:extLst>
          </p:cNvPr>
          <p:cNvSpPr>
            <a:spLocks noGrp="1"/>
          </p:cNvSpPr>
          <p:nvPr>
            <p:ph type="title"/>
          </p:nvPr>
        </p:nvSpPr>
        <p:spPr>
          <a:xfrm>
            <a:off x="236075" y="225340"/>
            <a:ext cx="11428379" cy="727160"/>
          </a:xfrm>
          <a:prstGeom prst="rect">
            <a:avLst/>
          </a:prstGeom>
        </p:spPr>
        <p:txBody>
          <a:bodyPr vert="horz" lIns="91440" tIns="45720" rIns="91440" bIns="45720" rtlCol="0" anchor="ctr">
            <a:normAutofit/>
          </a:bodyPr>
          <a:lstStyle>
            <a:lvl1pPr>
              <a:defRPr>
                <a:latin typeface="Calibri Regular"/>
              </a:defRPr>
            </a:lvl1pPr>
          </a:lstStyle>
          <a:p>
            <a:endParaRPr lang="en-US"/>
          </a:p>
        </p:txBody>
      </p:sp>
      <p:sp>
        <p:nvSpPr>
          <p:cNvPr id="12" name="Text Placeholder 43">
            <a:extLst>
              <a:ext uri="{FF2B5EF4-FFF2-40B4-BE49-F238E27FC236}">
                <a16:creationId xmlns:a16="http://schemas.microsoft.com/office/drawing/2014/main" id="{5EA54053-3F16-430D-B12D-A9BF9739BA1C}"/>
              </a:ext>
            </a:extLst>
          </p:cNvPr>
          <p:cNvSpPr>
            <a:spLocks noGrp="1"/>
          </p:cNvSpPr>
          <p:nvPr>
            <p:ph idx="1"/>
          </p:nvPr>
        </p:nvSpPr>
        <p:spPr>
          <a:xfrm>
            <a:off x="457199" y="1181100"/>
            <a:ext cx="11207255" cy="4995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
            <a:extLst>
              <a:ext uri="{FF2B5EF4-FFF2-40B4-BE49-F238E27FC236}">
                <a16:creationId xmlns:a16="http://schemas.microsoft.com/office/drawing/2014/main" id="{55B9DF88-1896-4343-8AD0-88D2292160AC}"/>
              </a:ext>
            </a:extLst>
          </p:cNvPr>
          <p:cNvSpPr>
            <a:spLocks noGrp="1"/>
          </p:cNvSpPr>
          <p:nvPr>
            <p:ph type="sldNum" sz="quarter" idx="4"/>
          </p:nvPr>
        </p:nvSpPr>
        <p:spPr>
          <a:xfrm>
            <a:off x="11693030" y="68404"/>
            <a:ext cx="435470" cy="128361"/>
          </a:xfrm>
          <a:prstGeom prst="rect">
            <a:avLst/>
          </a:prstGeom>
        </p:spPr>
        <p:txBody>
          <a:bodyPr anchor="ctr"/>
          <a:lstStyle>
            <a:lvl1pPr algn="r">
              <a:defRPr sz="1100">
                <a:latin typeface="Calibri Regular"/>
              </a:defRPr>
            </a:lvl1pPr>
          </a:lstStyle>
          <a:p>
            <a:fld id="{754A7E0C-9029-4945-9920-02C782E37437}" type="slidenum">
              <a:rPr lang="en-US" smtClean="0"/>
              <a:pPr/>
              <a:t>‹#›</a:t>
            </a:fld>
            <a:endParaRPr lang="en-US"/>
          </a:p>
        </p:txBody>
      </p:sp>
    </p:spTree>
    <p:extLst>
      <p:ext uri="{BB962C8B-B14F-4D97-AF65-F5344CB8AC3E}">
        <p14:creationId xmlns:p14="http://schemas.microsoft.com/office/powerpoint/2010/main" val="28908935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700088" y="42760"/>
            <a:ext cx="10284386" cy="773762"/>
          </a:xfrm>
        </p:spPr>
        <p:txBody>
          <a:bodyPr>
            <a:noAutofit/>
          </a:bodyPr>
          <a:lstStyle>
            <a:lvl1pPr>
              <a:defRPr b="1" baseline="0"/>
            </a:lvl1pPr>
          </a:lstStyle>
          <a:p>
            <a:r>
              <a:rPr lang="en-US"/>
              <a:t>HEADING LEVEL 1 in Calibri Bold 26PT</a:t>
            </a:r>
          </a:p>
        </p:txBody>
      </p:sp>
      <p:sp>
        <p:nvSpPr>
          <p:cNvPr id="14" name="Text Placeholder 2"/>
          <p:cNvSpPr>
            <a:spLocks noGrp="1"/>
          </p:cNvSpPr>
          <p:nvPr>
            <p:ph type="body" idx="13" hasCustomPrompt="1"/>
          </p:nvPr>
        </p:nvSpPr>
        <p:spPr>
          <a:xfrm>
            <a:off x="700088" y="814278"/>
            <a:ext cx="10286160" cy="600921"/>
          </a:xfrm>
        </p:spPr>
        <p:txBody>
          <a:bodyPr>
            <a:noAutofit/>
          </a:bodyPr>
          <a:lstStyle>
            <a:lvl1pPr marL="0" indent="0">
              <a:buNone/>
              <a:defRPr sz="1800" b="0" cap="all" baseline="0">
                <a:solidFill>
                  <a:schemeClr val="tx1"/>
                </a:solidFill>
              </a:defRPr>
            </a:lvl1pPr>
            <a:lvl2pPr marL="457211" indent="0">
              <a:buNone/>
              <a:defRPr sz="2000">
                <a:solidFill>
                  <a:schemeClr val="tx1">
                    <a:tint val="75000"/>
                  </a:schemeClr>
                </a:solidFill>
              </a:defRPr>
            </a:lvl2pPr>
            <a:lvl3pPr marL="914420" indent="0">
              <a:buNone/>
              <a:defRPr sz="1800">
                <a:solidFill>
                  <a:schemeClr val="tx1">
                    <a:tint val="75000"/>
                  </a:schemeClr>
                </a:solidFill>
              </a:defRPr>
            </a:lvl3pPr>
            <a:lvl4pPr marL="1371631" indent="0">
              <a:buNone/>
              <a:defRPr sz="1600">
                <a:solidFill>
                  <a:schemeClr val="tx1">
                    <a:tint val="75000"/>
                  </a:schemeClr>
                </a:solidFill>
              </a:defRPr>
            </a:lvl4pPr>
            <a:lvl5pPr marL="1828842" indent="0">
              <a:buNone/>
              <a:defRPr sz="1600">
                <a:solidFill>
                  <a:schemeClr val="tx1">
                    <a:tint val="75000"/>
                  </a:schemeClr>
                </a:solidFill>
              </a:defRPr>
            </a:lvl5pPr>
            <a:lvl6pPr marL="2286051" indent="0">
              <a:buNone/>
              <a:defRPr sz="1600">
                <a:solidFill>
                  <a:schemeClr val="tx1">
                    <a:tint val="75000"/>
                  </a:schemeClr>
                </a:solidFill>
              </a:defRPr>
            </a:lvl6pPr>
            <a:lvl7pPr marL="2743262" indent="0">
              <a:buNone/>
              <a:defRPr sz="1600">
                <a:solidFill>
                  <a:schemeClr val="tx1">
                    <a:tint val="75000"/>
                  </a:schemeClr>
                </a:solidFill>
              </a:defRPr>
            </a:lvl7pPr>
            <a:lvl8pPr marL="3200473" indent="0">
              <a:buNone/>
              <a:defRPr sz="1600">
                <a:solidFill>
                  <a:schemeClr val="tx1">
                    <a:tint val="75000"/>
                  </a:schemeClr>
                </a:solidFill>
              </a:defRPr>
            </a:lvl8pPr>
            <a:lvl9pPr marL="3657683" indent="0">
              <a:buNone/>
              <a:defRPr sz="1600">
                <a:solidFill>
                  <a:schemeClr val="tx1">
                    <a:tint val="75000"/>
                  </a:schemeClr>
                </a:solidFill>
              </a:defRPr>
            </a:lvl9pPr>
          </a:lstStyle>
          <a:p>
            <a:pPr lvl="0"/>
            <a:r>
              <a:rPr lang="en-US"/>
              <a:t>SUBHEADING IN Calibri REGULAR 18PT</a:t>
            </a:r>
          </a:p>
        </p:txBody>
      </p:sp>
      <p:sp>
        <p:nvSpPr>
          <p:cNvPr id="15" name="Text Placeholder 13"/>
          <p:cNvSpPr>
            <a:spLocks noGrp="1"/>
          </p:cNvSpPr>
          <p:nvPr>
            <p:ph type="body" sz="quarter" idx="15" hasCustomPrompt="1"/>
          </p:nvPr>
        </p:nvSpPr>
        <p:spPr>
          <a:xfrm>
            <a:off x="700088" y="1506398"/>
            <a:ext cx="10284386" cy="4343496"/>
          </a:xfrm>
        </p:spPr>
        <p:txBody>
          <a:bodyPr>
            <a:noAutofit/>
          </a:bodyPr>
          <a:lstStyle>
            <a:lvl1pPr>
              <a:lnSpc>
                <a:spcPct val="110000"/>
              </a:lnSpc>
              <a:spcBef>
                <a:spcPts val="0"/>
              </a:spcBef>
              <a:defRPr sz="1800"/>
            </a:lvl1pPr>
            <a:lvl2pPr>
              <a:lnSpc>
                <a:spcPct val="110000"/>
              </a:lnSpc>
              <a:spcBef>
                <a:spcPts val="0"/>
              </a:spcBef>
              <a:defRPr sz="1800"/>
            </a:lvl2pPr>
            <a:lvl3pPr>
              <a:lnSpc>
                <a:spcPct val="110000"/>
              </a:lnSpc>
              <a:spcBef>
                <a:spcPts val="0"/>
              </a:spcBef>
              <a:spcAft>
                <a:spcPts val="0"/>
              </a:spcAft>
              <a:defRPr sz="2400"/>
            </a:lvl3pPr>
            <a:lvl4pPr indent="-163296">
              <a:lnSpc>
                <a:spcPct val="110000"/>
              </a:lnSpc>
              <a:spcBef>
                <a:spcPts val="0"/>
              </a:spcBef>
              <a:spcAft>
                <a:spcPts val="0"/>
              </a:spcAft>
              <a:defRPr sz="1800"/>
            </a:lvl4pPr>
            <a:lvl5pPr marL="326592" indent="-163296">
              <a:lnSpc>
                <a:spcPct val="110000"/>
              </a:lnSpc>
              <a:spcBef>
                <a:spcPts val="0"/>
              </a:spcBef>
              <a:spcAft>
                <a:spcPts val="0"/>
              </a:spcAft>
              <a:defRPr sz="1800"/>
            </a:lvl5pPr>
            <a:lvl6pPr marL="489888" indent="-163296">
              <a:lnSpc>
                <a:spcPct val="110000"/>
              </a:lnSpc>
              <a:spcBef>
                <a:spcPts val="0"/>
              </a:spcBef>
              <a:spcAft>
                <a:spcPts val="0"/>
              </a:spcAft>
              <a:defRPr sz="1800"/>
            </a:lvl6pPr>
          </a:lstStyle>
          <a:p>
            <a:pPr lvl="2"/>
            <a:r>
              <a:rPr lang="en-US"/>
              <a:t>Heading level 3 Calibri Bold 23pt</a:t>
            </a:r>
          </a:p>
        </p:txBody>
      </p:sp>
    </p:spTree>
    <p:extLst>
      <p:ext uri="{BB962C8B-B14F-4D97-AF65-F5344CB8AC3E}">
        <p14:creationId xmlns:p14="http://schemas.microsoft.com/office/powerpoint/2010/main" val="1469281702"/>
      </p:ext>
    </p:extLst>
  </p:cSld>
  <p:clrMapOvr>
    <a:masterClrMapping/>
  </p:clrMapOvr>
  <p:extLst>
    <p:ext uri="{DCECCB84-F9BA-43D5-87BE-67443E8EF086}">
      <p15:sldGuideLst xmlns:p15="http://schemas.microsoft.com/office/powerpoint/2012/main">
        <p15:guide id="1" pos="3792">
          <p15:clr>
            <a:srgbClr val="FBAE40"/>
          </p15:clr>
        </p15:guide>
        <p15:guide id="2" pos="3888">
          <p15:clr>
            <a:srgbClr val="FBAE40"/>
          </p15:clr>
        </p15:guide>
        <p15:guide id="3" orient="horz" pos="519">
          <p15:clr>
            <a:srgbClr val="FBAE40"/>
          </p15:clr>
        </p15:guide>
        <p15:guide id="4" orient="horz" pos="39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1 Division Log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56177" y="2996008"/>
            <a:ext cx="9040801" cy="674596"/>
          </a:xfrm>
        </p:spPr>
        <p:txBody>
          <a:bodyPr anchor="ctr">
            <a:noAutofit/>
          </a:bodyPr>
          <a:lstStyle>
            <a:lvl1pPr algn="l">
              <a:defRPr sz="3200" b="1" i="0" cap="none" baseline="0">
                <a:solidFill>
                  <a:srgbClr val="00A8D7"/>
                </a:solidFill>
                <a:latin typeface="Calibri Regular" charset="0"/>
                <a:ea typeface="Calibri Regular" charset="0"/>
                <a:cs typeface="Calibri Regular" charset="0"/>
              </a:defRPr>
            </a:lvl1pPr>
          </a:lstStyle>
          <a:p>
            <a:r>
              <a:rPr lang="en-US"/>
              <a:t>Calibri Bold 32pt</a:t>
            </a:r>
          </a:p>
        </p:txBody>
      </p:sp>
    </p:spTree>
    <p:extLst>
      <p:ext uri="{BB962C8B-B14F-4D97-AF65-F5344CB8AC3E}">
        <p14:creationId xmlns:p14="http://schemas.microsoft.com/office/powerpoint/2010/main" val="144974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85782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323C2-9C0B-4A12-9629-C5581FDAE68C}"/>
              </a:ext>
            </a:extLst>
          </p:cNvPr>
          <p:cNvSpPr>
            <a:spLocks noGrp="1"/>
          </p:cNvSpPr>
          <p:nvPr>
            <p:ph type="title"/>
          </p:nvPr>
        </p:nvSpPr>
        <p:spPr>
          <a:xfrm>
            <a:off x="479425" y="96598"/>
            <a:ext cx="11233150" cy="869560"/>
          </a:xfrm>
          <a:prstGeom prst="rect">
            <a:avLst/>
          </a:prstGeom>
        </p:spPr>
        <p:txBody>
          <a:bodyPr vert="horz" lIns="91440" tIns="45720" rIns="91440" bIns="45720" rtlCol="0" anchor="b">
            <a:normAutofit/>
          </a:bodyPr>
          <a:lstStyle/>
          <a:p>
            <a:r>
              <a:rPr lang="en-US"/>
              <a:t>Click to edit Master title style</a:t>
            </a:r>
          </a:p>
        </p:txBody>
      </p:sp>
      <p:sp>
        <p:nvSpPr>
          <p:cNvPr id="5" name="Slide Number Placeholder 4">
            <a:extLst>
              <a:ext uri="{FF2B5EF4-FFF2-40B4-BE49-F238E27FC236}">
                <a16:creationId xmlns:a16="http://schemas.microsoft.com/office/drawing/2014/main" id="{B1AE96B4-C4C3-4A1E-981F-CB9ACF41DA90}"/>
              </a:ext>
            </a:extLst>
          </p:cNvPr>
          <p:cNvSpPr>
            <a:spLocks noGrp="1"/>
          </p:cNvSpPr>
          <p:nvPr>
            <p:ph type="sldNum" sz="quarter" idx="4"/>
          </p:nvPr>
        </p:nvSpPr>
        <p:spPr>
          <a:xfrm>
            <a:off x="11676667" y="0"/>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
        <p:nvSpPr>
          <p:cNvPr id="3" name="Text Placeholder 2">
            <a:extLst>
              <a:ext uri="{FF2B5EF4-FFF2-40B4-BE49-F238E27FC236}">
                <a16:creationId xmlns:a16="http://schemas.microsoft.com/office/drawing/2014/main" id="{1284A600-0263-483D-B8AF-73ED62F4C515}"/>
              </a:ext>
            </a:extLst>
          </p:cNvPr>
          <p:cNvSpPr>
            <a:spLocks noGrp="1"/>
          </p:cNvSpPr>
          <p:nvPr>
            <p:ph type="body" idx="1"/>
          </p:nvPr>
        </p:nvSpPr>
        <p:spPr>
          <a:xfrm>
            <a:off x="479425" y="1412875"/>
            <a:ext cx="11233150" cy="478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DAC73A46-9FE8-476F-A46C-CB676E8CB68E}"/>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124459" y="6541511"/>
            <a:ext cx="1964504" cy="230731"/>
          </a:xfrm>
          <a:prstGeom prst="rect">
            <a:avLst/>
          </a:prstGeom>
        </p:spPr>
      </p:pic>
    </p:spTree>
    <p:extLst>
      <p:ext uri="{BB962C8B-B14F-4D97-AF65-F5344CB8AC3E}">
        <p14:creationId xmlns:p14="http://schemas.microsoft.com/office/powerpoint/2010/main" val="600993383"/>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2" r:id="rId3"/>
    <p:sldLayoutId id="2147483661" r:id="rId4"/>
    <p:sldLayoutId id="2147483677" r:id="rId5"/>
    <p:sldLayoutId id="2147483679" r:id="rId6"/>
  </p:sldLayoutIdLst>
  <p:hf hdr="0" dt="0"/>
  <p:txStyles>
    <p:titleStyle>
      <a:lvl1pPr algn="l" defTabSz="914400" rtl="0" eaLnBrk="1" latinLnBrk="0" hangingPunct="1">
        <a:lnSpc>
          <a:spcPct val="90000"/>
        </a:lnSpc>
        <a:spcBef>
          <a:spcPct val="0"/>
        </a:spcBef>
        <a:buNone/>
        <a:defRPr lang="en-US" sz="2800" b="1" kern="1200" cap="all" baseline="0" dirty="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orient="horz" pos="890">
          <p15:clr>
            <a:srgbClr val="F26B43"/>
          </p15:clr>
        </p15:guide>
        <p15:guide id="3" pos="302">
          <p15:clr>
            <a:srgbClr val="F26B43"/>
          </p15:clr>
        </p15:guide>
        <p15:guide id="4" pos="73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0037" y="0"/>
            <a:ext cx="10284386" cy="773762"/>
          </a:xfrm>
          <a:prstGeom prst="rect">
            <a:avLst/>
          </a:prstGeom>
        </p:spPr>
        <p:txBody>
          <a:bodyPr vert="horz" lIns="0" tIns="0" rIns="0" bIns="0" rtlCol="0" anchor="b">
            <a:normAutofit/>
          </a:bodyPr>
          <a:lstStyle/>
          <a:p>
            <a:r>
              <a:rPr lang="en-US"/>
              <a:t>HEADING LEVEL 1 IN Calibri bold 26PT</a:t>
            </a:r>
          </a:p>
        </p:txBody>
      </p:sp>
      <p:sp>
        <p:nvSpPr>
          <p:cNvPr id="3" name="Text Placeholder 2"/>
          <p:cNvSpPr>
            <a:spLocks noGrp="1"/>
          </p:cNvSpPr>
          <p:nvPr>
            <p:ph type="body" idx="1"/>
          </p:nvPr>
        </p:nvSpPr>
        <p:spPr>
          <a:xfrm>
            <a:off x="707403" y="1506692"/>
            <a:ext cx="10722489" cy="4684185"/>
          </a:xfrm>
          <a:prstGeom prst="rect">
            <a:avLst/>
          </a:prstGeom>
        </p:spPr>
        <p:txBody>
          <a:bodyPr vert="horz" lIns="0" tIns="0" rIns="91440" bIns="45720" rtlCol="0">
            <a:normAutofit/>
          </a:bodyPr>
          <a:lstStyle/>
          <a:p>
            <a:pPr lvl="0"/>
            <a:r>
              <a:rPr lang="en-US"/>
              <a:t>Body copy set in Calibri Regular 18pt</a:t>
            </a:r>
          </a:p>
          <a:p>
            <a:pPr lvl="1"/>
            <a:r>
              <a:rPr lang="en-US"/>
              <a:t>Heading level 2 Calibri Bold 18pt</a:t>
            </a:r>
          </a:p>
          <a:p>
            <a:pPr lvl="2"/>
            <a:r>
              <a:rPr lang="en-US"/>
              <a:t>Heading level 3 Calibri Bold 23pt</a:t>
            </a:r>
          </a:p>
          <a:p>
            <a:pPr lvl="3"/>
            <a:r>
              <a:rPr lang="en-US"/>
              <a:t>Bullet list level 1</a:t>
            </a:r>
          </a:p>
          <a:p>
            <a:pPr lvl="4"/>
            <a:r>
              <a:rPr lang="en-US"/>
              <a:t>Bullet list level 2</a:t>
            </a:r>
          </a:p>
          <a:p>
            <a:pPr lvl="5"/>
            <a:r>
              <a:rPr lang="en-US"/>
              <a:t>Bullet list level 3</a:t>
            </a:r>
          </a:p>
        </p:txBody>
      </p:sp>
      <p:pic>
        <p:nvPicPr>
          <p:cNvPr id="5" name="Picture 4" descr="A picture containing drawing&#10;&#10;Description automatically generated">
            <a:extLst>
              <a:ext uri="{FF2B5EF4-FFF2-40B4-BE49-F238E27FC236}">
                <a16:creationId xmlns:a16="http://schemas.microsoft.com/office/drawing/2014/main" id="{3C1AF477-20D3-4C0D-939B-08D13D3E4BF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017456" y="75494"/>
            <a:ext cx="2119952" cy="295183"/>
          </a:xfrm>
          <a:prstGeom prst="rect">
            <a:avLst/>
          </a:prstGeom>
        </p:spPr>
      </p:pic>
    </p:spTree>
    <p:extLst>
      <p:ext uri="{BB962C8B-B14F-4D97-AF65-F5344CB8AC3E}">
        <p14:creationId xmlns:p14="http://schemas.microsoft.com/office/powerpoint/2010/main" val="271776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8" r:id="rId4"/>
  </p:sldLayoutIdLst>
  <p:hf hdr="0" ftr="0" dt="0"/>
  <p:txStyles>
    <p:titleStyle>
      <a:lvl1pPr algn="l" defTabSz="914420" rtl="0" eaLnBrk="1" latinLnBrk="0" hangingPunct="1">
        <a:lnSpc>
          <a:spcPct val="90000"/>
        </a:lnSpc>
        <a:spcBef>
          <a:spcPct val="0"/>
        </a:spcBef>
        <a:buNone/>
        <a:defRPr sz="2600" b="1" i="0" kern="1200" cap="all" baseline="0">
          <a:solidFill>
            <a:schemeClr val="tx1"/>
          </a:solidFill>
          <a:latin typeface="Calibri Regular" charset="0"/>
          <a:ea typeface="Calibri Regular" charset="0"/>
          <a:cs typeface="Calibri Regular" charset="0"/>
        </a:defRPr>
      </a:lvl1pPr>
    </p:titleStyle>
    <p:bodyStyle>
      <a:lvl1pPr marL="0" indent="0" algn="l" defTabSz="914420" rtl="0" eaLnBrk="1" latinLnBrk="0" hangingPunct="1">
        <a:lnSpc>
          <a:spcPct val="110000"/>
        </a:lnSpc>
        <a:spcBef>
          <a:spcPts val="0"/>
        </a:spcBef>
        <a:buSzPct val="100000"/>
        <a:buFont typeface=".LucidaGrandeUI" charset="0"/>
        <a:buNone/>
        <a:defRPr sz="1800" b="0" i="0" kern="1200" baseline="0">
          <a:solidFill>
            <a:schemeClr val="tx2"/>
          </a:solidFill>
          <a:latin typeface="Calibri Regular" charset="0"/>
          <a:ea typeface="Calibri Regular" charset="0"/>
          <a:cs typeface="Calibri Regular" charset="0"/>
        </a:defRPr>
      </a:lvl1pPr>
      <a:lvl2pPr marL="0" indent="0" algn="l" defTabSz="914420" rtl="0" eaLnBrk="1" latinLnBrk="0" hangingPunct="1">
        <a:lnSpc>
          <a:spcPct val="110000"/>
        </a:lnSpc>
        <a:spcBef>
          <a:spcPts val="0"/>
        </a:spcBef>
        <a:buSzPct val="100000"/>
        <a:buFont typeface=".LucidaGrandeUI" charset="0"/>
        <a:buNone/>
        <a:defRPr sz="1800" b="1" i="0" kern="1200" baseline="0">
          <a:solidFill>
            <a:schemeClr val="tx2"/>
          </a:solidFill>
          <a:latin typeface="Calibri Regular" charset="0"/>
          <a:ea typeface="Calibri Regular" charset="0"/>
          <a:cs typeface="Calibri Regular" charset="0"/>
        </a:defRPr>
      </a:lvl2pPr>
      <a:lvl3pPr marL="0" indent="0" algn="l" defTabSz="914420" rtl="0" eaLnBrk="1" latinLnBrk="0" hangingPunct="1">
        <a:lnSpc>
          <a:spcPct val="110000"/>
        </a:lnSpc>
        <a:spcBef>
          <a:spcPts val="0"/>
        </a:spcBef>
        <a:spcAft>
          <a:spcPts val="0"/>
        </a:spcAft>
        <a:buSzPct val="100000"/>
        <a:buFont typeface=".LucidaGrandeUI" charset="0"/>
        <a:buNone/>
        <a:defRPr sz="2400" b="1" i="0" kern="1200">
          <a:solidFill>
            <a:schemeClr val="accent1"/>
          </a:solidFill>
          <a:latin typeface="Calibri Regular" charset="0"/>
          <a:ea typeface="Calibri Regular" charset="0"/>
          <a:cs typeface="Calibri Regular" charset="0"/>
        </a:defRPr>
      </a:lvl3pPr>
      <a:lvl4pPr marL="0" indent="-163296" algn="l" defTabSz="914420" rtl="0" eaLnBrk="1" latinLnBrk="0" hangingPunct="1">
        <a:lnSpc>
          <a:spcPct val="110000"/>
        </a:lnSpc>
        <a:spcBef>
          <a:spcPts val="0"/>
        </a:spcBef>
        <a:buSzPct val="100000"/>
        <a:buFont typeface=".LucidaGrandeUI" charset="0"/>
        <a:buChar char="●"/>
        <a:defRPr sz="1800" b="0" i="0" kern="1200">
          <a:solidFill>
            <a:schemeClr val="tx2"/>
          </a:solidFill>
          <a:latin typeface="Calibri Regular" charset="0"/>
          <a:ea typeface="Calibri Regular" charset="0"/>
          <a:cs typeface="Calibri Regular" charset="0"/>
        </a:defRPr>
      </a:lvl4pPr>
      <a:lvl5pPr marL="326592" indent="-163296" algn="l" defTabSz="914420" rtl="0" eaLnBrk="1" latinLnBrk="0" hangingPunct="1">
        <a:lnSpc>
          <a:spcPct val="110000"/>
        </a:lnSpc>
        <a:spcBef>
          <a:spcPts val="0"/>
        </a:spcBef>
        <a:buSzPct val="100000"/>
        <a:buFont typeface=".LucidaGrandeUI" charset="0"/>
        <a:buChar char="●"/>
        <a:defRPr sz="1800" b="0" i="0" kern="1200">
          <a:solidFill>
            <a:schemeClr val="tx2"/>
          </a:solidFill>
          <a:latin typeface="Calibri Regular" charset="0"/>
          <a:ea typeface="Calibri Regular" charset="0"/>
          <a:cs typeface="Calibri Regular" charset="0"/>
        </a:defRPr>
      </a:lvl5pPr>
      <a:lvl6pPr marL="489888" indent="-163296" algn="l" defTabSz="914420" rtl="0" eaLnBrk="1" latinLnBrk="0" hangingPunct="1">
        <a:lnSpc>
          <a:spcPct val="110000"/>
        </a:lnSpc>
        <a:spcBef>
          <a:spcPts val="0"/>
        </a:spcBef>
        <a:buSzPct val="100000"/>
        <a:buFont typeface=".LucidaGrandeUI" charset="0"/>
        <a:buChar char="–"/>
        <a:defRPr sz="1800" b="0" i="0" kern="1200">
          <a:solidFill>
            <a:schemeClr val="tx2"/>
          </a:solidFill>
          <a:latin typeface="Calibri Regular" charset="0"/>
          <a:ea typeface="Calibri Regular" charset="0"/>
          <a:cs typeface="Calibri Regular" charset="0"/>
        </a:defRPr>
      </a:lvl6pPr>
      <a:lvl7pPr marL="2971867"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78"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88" indent="-228605" algn="l" defTabSz="91442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0" rtl="0" eaLnBrk="1" latinLnBrk="0" hangingPunct="1">
        <a:defRPr sz="1800" kern="1200">
          <a:solidFill>
            <a:schemeClr val="tx1"/>
          </a:solidFill>
          <a:latin typeface="+mn-lt"/>
          <a:ea typeface="+mn-ea"/>
          <a:cs typeface="+mn-cs"/>
        </a:defRPr>
      </a:lvl1pPr>
      <a:lvl2pPr marL="457211" algn="l" defTabSz="914420" rtl="0" eaLnBrk="1" latinLnBrk="0" hangingPunct="1">
        <a:defRPr sz="1800" kern="1200">
          <a:solidFill>
            <a:schemeClr val="tx1"/>
          </a:solidFill>
          <a:latin typeface="+mn-lt"/>
          <a:ea typeface="+mn-ea"/>
          <a:cs typeface="+mn-cs"/>
        </a:defRPr>
      </a:lvl2pPr>
      <a:lvl3pPr marL="914420" algn="l" defTabSz="914420" rtl="0" eaLnBrk="1" latinLnBrk="0" hangingPunct="1">
        <a:defRPr sz="1800" kern="1200">
          <a:solidFill>
            <a:schemeClr val="tx1"/>
          </a:solidFill>
          <a:latin typeface="+mn-lt"/>
          <a:ea typeface="+mn-ea"/>
          <a:cs typeface="+mn-cs"/>
        </a:defRPr>
      </a:lvl3pPr>
      <a:lvl4pPr marL="1371631" algn="l" defTabSz="914420" rtl="0" eaLnBrk="1" latinLnBrk="0" hangingPunct="1">
        <a:defRPr sz="1800" kern="1200">
          <a:solidFill>
            <a:schemeClr val="tx1"/>
          </a:solidFill>
          <a:latin typeface="+mn-lt"/>
          <a:ea typeface="+mn-ea"/>
          <a:cs typeface="+mn-cs"/>
        </a:defRPr>
      </a:lvl4pPr>
      <a:lvl5pPr marL="1828842" algn="l" defTabSz="914420" rtl="0" eaLnBrk="1" latinLnBrk="0" hangingPunct="1">
        <a:defRPr sz="1800" kern="1200">
          <a:solidFill>
            <a:schemeClr val="tx1"/>
          </a:solidFill>
          <a:latin typeface="+mn-lt"/>
          <a:ea typeface="+mn-ea"/>
          <a:cs typeface="+mn-cs"/>
        </a:defRPr>
      </a:lvl5pPr>
      <a:lvl6pPr marL="2286051" algn="l" defTabSz="914420" rtl="0" eaLnBrk="1" latinLnBrk="0" hangingPunct="1">
        <a:defRPr sz="1800" kern="1200">
          <a:solidFill>
            <a:schemeClr val="tx1"/>
          </a:solidFill>
          <a:latin typeface="+mn-lt"/>
          <a:ea typeface="+mn-ea"/>
          <a:cs typeface="+mn-cs"/>
        </a:defRPr>
      </a:lvl6pPr>
      <a:lvl7pPr marL="2743262" algn="l" defTabSz="914420" rtl="0" eaLnBrk="1" latinLnBrk="0" hangingPunct="1">
        <a:defRPr sz="1800" kern="1200">
          <a:solidFill>
            <a:schemeClr val="tx1"/>
          </a:solidFill>
          <a:latin typeface="+mn-lt"/>
          <a:ea typeface="+mn-ea"/>
          <a:cs typeface="+mn-cs"/>
        </a:defRPr>
      </a:lvl7pPr>
      <a:lvl8pPr marL="3200473" algn="l" defTabSz="914420" rtl="0" eaLnBrk="1" latinLnBrk="0" hangingPunct="1">
        <a:defRPr sz="1800" kern="1200">
          <a:solidFill>
            <a:schemeClr val="tx1"/>
          </a:solidFill>
          <a:latin typeface="+mn-lt"/>
          <a:ea typeface="+mn-ea"/>
          <a:cs typeface="+mn-cs"/>
        </a:defRPr>
      </a:lvl8pPr>
      <a:lvl9pPr marL="3657683" algn="l" defTabSz="91442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4" pos="439">
          <p15:clr>
            <a:srgbClr val="F26B43"/>
          </p15:clr>
        </p15:guide>
        <p15:guide id="5" orient="horz" pos="4445">
          <p15:clr>
            <a:srgbClr val="F26B43"/>
          </p15:clr>
        </p15:guide>
        <p15:guide id="6" pos="726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5" Type="http://schemas.openxmlformats.org/officeDocument/2006/relationships/chart" Target="../charts/chart10.xml"/><Relationship Id="rId4" Type="http://schemas.openxmlformats.org/officeDocument/2006/relationships/chart" Target="../charts/chart9.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4/relationships/chartEx" Target="../charts/chartEx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4/relationships/chartEx" Target="../charts/chartEx1.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2.xml"/><Relationship Id="rId1" Type="http://schemas.openxmlformats.org/officeDocument/2006/relationships/slideLayout" Target="../slideLayouts/slideLayout5.xml"/><Relationship Id="rId5" Type="http://schemas.openxmlformats.org/officeDocument/2006/relationships/chart" Target="../charts/chart3.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slide" Target="slide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CED4-9294-4381-8D8D-A66E0F8EDF68}"/>
              </a:ext>
            </a:extLst>
          </p:cNvPr>
          <p:cNvSpPr>
            <a:spLocks noGrp="1"/>
          </p:cNvSpPr>
          <p:nvPr>
            <p:ph type="ctrTitle"/>
          </p:nvPr>
        </p:nvSpPr>
        <p:spPr>
          <a:xfrm>
            <a:off x="1299711" y="2560473"/>
            <a:ext cx="11558160" cy="1386417"/>
          </a:xfrm>
        </p:spPr>
        <p:txBody>
          <a:bodyPr/>
          <a:lstStyle/>
          <a:p>
            <a:r>
              <a:rPr lang="en-US" sz="4000">
                <a:latin typeface="Montserrat (Body)"/>
                <a:cs typeface="Calibri" panose="020F0502020204030204" pitchFamily="34" charset="0"/>
              </a:rPr>
              <a:t>Sample mmm</a:t>
            </a:r>
            <a:endParaRPr lang="en-US" sz="4000">
              <a:solidFill>
                <a:schemeClr val="accent2"/>
              </a:solidFill>
              <a:latin typeface="Montserrat (Body)"/>
              <a:cs typeface="Calibri" panose="020F0502020204030204" pitchFamily="34" charset="0"/>
            </a:endParaRPr>
          </a:p>
        </p:txBody>
      </p:sp>
      <p:sp>
        <p:nvSpPr>
          <p:cNvPr id="3" name="Subtitle 2">
            <a:extLst>
              <a:ext uri="{FF2B5EF4-FFF2-40B4-BE49-F238E27FC236}">
                <a16:creationId xmlns:a16="http://schemas.microsoft.com/office/drawing/2014/main" id="{91B9CB3E-7D32-4BB0-8BF3-7E9C996017EA}"/>
              </a:ext>
            </a:extLst>
          </p:cNvPr>
          <p:cNvSpPr>
            <a:spLocks noGrp="1"/>
          </p:cNvSpPr>
          <p:nvPr>
            <p:ph type="subTitle" idx="1"/>
          </p:nvPr>
        </p:nvSpPr>
        <p:spPr/>
        <p:txBody>
          <a:bodyPr/>
          <a:lstStyle/>
          <a:p>
            <a:r>
              <a:rPr lang="en-US">
                <a:latin typeface="Montserrat (Body)"/>
                <a:cs typeface="Calibri" panose="020F0502020204030204" pitchFamily="34" charset="0"/>
              </a:rPr>
              <a:t>Mars</a:t>
            </a:r>
          </a:p>
        </p:txBody>
      </p:sp>
    </p:spTree>
    <p:extLst>
      <p:ext uri="{BB962C8B-B14F-4D97-AF65-F5344CB8AC3E}">
        <p14:creationId xmlns:p14="http://schemas.microsoft.com/office/powerpoint/2010/main" val="104631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1C77-CE2C-4E12-8551-141106CD458A}"/>
              </a:ext>
            </a:extLst>
          </p:cNvPr>
          <p:cNvSpPr>
            <a:spLocks noGrp="1"/>
          </p:cNvSpPr>
          <p:nvPr>
            <p:ph type="title"/>
          </p:nvPr>
        </p:nvSpPr>
        <p:spPr/>
        <p:txBody>
          <a:bodyPr/>
          <a:lstStyle/>
          <a:p>
            <a:r>
              <a:rPr lang="en-US"/>
              <a:t>digital vs offline media : Insights</a:t>
            </a:r>
            <a:endParaRPr lang="en-IN"/>
          </a:p>
        </p:txBody>
      </p:sp>
      <p:sp>
        <p:nvSpPr>
          <p:cNvPr id="3" name="Footer Placeholder 2">
            <a:extLst>
              <a:ext uri="{FF2B5EF4-FFF2-40B4-BE49-F238E27FC236}">
                <a16:creationId xmlns:a16="http://schemas.microsoft.com/office/drawing/2014/main" id="{50DC679C-8CAF-4BF1-A801-2CAFA0DFE975}"/>
              </a:ext>
            </a:extLst>
          </p:cNvPr>
          <p:cNvSpPr>
            <a:spLocks noGrp="1"/>
          </p:cNvSpPr>
          <p:nvPr>
            <p:ph type="ftr" sz="quarter" idx="3"/>
          </p:nvPr>
        </p:nvSpPr>
        <p:spPr/>
        <p:txBody>
          <a:bodyPr/>
          <a:lstStyle/>
          <a:p>
            <a:r>
              <a:rPr lang="en-US"/>
              <a:t>Proprietary and Confidential</a:t>
            </a:r>
          </a:p>
        </p:txBody>
      </p:sp>
      <p:sp>
        <p:nvSpPr>
          <p:cNvPr id="4" name="Slide Number Placeholder 3">
            <a:extLst>
              <a:ext uri="{FF2B5EF4-FFF2-40B4-BE49-F238E27FC236}">
                <a16:creationId xmlns:a16="http://schemas.microsoft.com/office/drawing/2014/main" id="{265B9DE6-1B7F-4E5A-BD79-3B9CAEDE6B23}"/>
              </a:ext>
            </a:extLst>
          </p:cNvPr>
          <p:cNvSpPr>
            <a:spLocks noGrp="1"/>
          </p:cNvSpPr>
          <p:nvPr>
            <p:ph type="sldNum" sz="quarter" idx="4"/>
          </p:nvPr>
        </p:nvSpPr>
        <p:spPr/>
        <p:txBody>
          <a:bodyPr/>
          <a:lstStyle/>
          <a:p>
            <a:fld id="{3DD8A316-1690-4C62-9DF0-0D0BBB2020CF}" type="slidenum">
              <a:rPr lang="en-US" sz="900" smtClean="0"/>
              <a:pPr/>
              <a:t>10</a:t>
            </a:fld>
            <a:r>
              <a:rPr lang="en-US"/>
              <a:t> </a:t>
            </a:r>
          </a:p>
        </p:txBody>
      </p:sp>
    </p:spTree>
    <p:extLst>
      <p:ext uri="{BB962C8B-B14F-4D97-AF65-F5344CB8AC3E}">
        <p14:creationId xmlns:p14="http://schemas.microsoft.com/office/powerpoint/2010/main" val="283738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B653-AE65-4360-BC14-0013C72A856B}"/>
              </a:ext>
            </a:extLst>
          </p:cNvPr>
          <p:cNvSpPr>
            <a:spLocks noGrp="1"/>
          </p:cNvSpPr>
          <p:nvPr>
            <p:ph type="title"/>
          </p:nvPr>
        </p:nvSpPr>
        <p:spPr/>
        <p:txBody>
          <a:bodyPr>
            <a:normAutofit/>
          </a:bodyPr>
          <a:lstStyle/>
          <a:p>
            <a:r>
              <a:rPr lang="en-US"/>
              <a:t>Media </a:t>
            </a:r>
            <a:r>
              <a:rPr lang="en-US" b="0"/>
              <a:t>|</a:t>
            </a:r>
            <a:r>
              <a:rPr lang="en-US"/>
              <a:t> Historical Spending </a:t>
            </a:r>
            <a:r>
              <a:rPr lang="en-US" b="0"/>
              <a:t>|</a:t>
            </a:r>
            <a:r>
              <a:rPr lang="en-US"/>
              <a:t> Digital vs. Offline</a:t>
            </a:r>
          </a:p>
        </p:txBody>
      </p:sp>
      <p:sp>
        <p:nvSpPr>
          <p:cNvPr id="4" name="Slide Number Placeholder 3">
            <a:extLst>
              <a:ext uri="{FF2B5EF4-FFF2-40B4-BE49-F238E27FC236}">
                <a16:creationId xmlns:a16="http://schemas.microsoft.com/office/drawing/2014/main" id="{FC873ECC-744F-4BE0-B75B-B518C176B49A}"/>
              </a:ext>
            </a:extLst>
          </p:cNvPr>
          <p:cNvSpPr>
            <a:spLocks noGrp="1"/>
          </p:cNvSpPr>
          <p:nvPr>
            <p:ph type="sldNum" sz="quarter" idx="4"/>
          </p:nvPr>
        </p:nvSpPr>
        <p:spPr/>
        <p:txBody>
          <a:bodyPr/>
          <a:lstStyle/>
          <a:p>
            <a:fld id="{754A7E0C-9029-4945-9920-02C782E37437}" type="slidenum">
              <a:rPr lang="en-US" smtClean="0"/>
              <a:pPr/>
              <a:t>11</a:t>
            </a:fld>
            <a:endParaRPr lang="en-US"/>
          </a:p>
        </p:txBody>
      </p:sp>
      <p:sp>
        <p:nvSpPr>
          <p:cNvPr id="14" name="TextBox 13">
            <a:extLst>
              <a:ext uri="{FF2B5EF4-FFF2-40B4-BE49-F238E27FC236}">
                <a16:creationId xmlns:a16="http://schemas.microsoft.com/office/drawing/2014/main" id="{5E2E2D65-D309-4677-86A3-DFACD3A3D9DF}"/>
              </a:ext>
            </a:extLst>
          </p:cNvPr>
          <p:cNvSpPr txBox="1"/>
          <p:nvPr/>
        </p:nvSpPr>
        <p:spPr>
          <a:xfrm>
            <a:off x="7109158" y="1940848"/>
            <a:ext cx="2336024" cy="203133"/>
          </a:xfrm>
          <a:prstGeom prst="rect">
            <a:avLst/>
          </a:prstGeom>
          <a:solidFill>
            <a:schemeClr val="bg1">
              <a:lumMod val="95000"/>
            </a:schemeClr>
          </a:solidFill>
        </p:spPr>
        <p:txBody>
          <a:bodyPr wrap="none" lIns="9144" tIns="9144" rIns="9144" bIns="9144" rtlCol="0">
            <a:spAutoFit/>
          </a:bodyPr>
          <a:lstStyle/>
          <a:p>
            <a:pPr algn="ctr"/>
            <a:r>
              <a:rPr lang="en-US" sz="1200" b="1">
                <a:solidFill>
                  <a:schemeClr val="tx1">
                    <a:lumMod val="50000"/>
                  </a:schemeClr>
                </a:solidFill>
                <a:latin typeface="+mj-lt"/>
              </a:rPr>
              <a:t>Distribution of Spending - Across Years</a:t>
            </a:r>
          </a:p>
        </p:txBody>
      </p:sp>
      <p:grpSp>
        <p:nvGrpSpPr>
          <p:cNvPr id="21" name="Group 20">
            <a:extLst>
              <a:ext uri="{FF2B5EF4-FFF2-40B4-BE49-F238E27FC236}">
                <a16:creationId xmlns:a16="http://schemas.microsoft.com/office/drawing/2014/main" id="{5E774719-6978-437D-B58B-130E7DF8714A}"/>
              </a:ext>
            </a:extLst>
          </p:cNvPr>
          <p:cNvGrpSpPr/>
          <p:nvPr/>
        </p:nvGrpSpPr>
        <p:grpSpPr>
          <a:xfrm>
            <a:off x="424045" y="1070444"/>
            <a:ext cx="11343910" cy="758356"/>
            <a:chOff x="419465" y="946619"/>
            <a:chExt cx="11343910" cy="758356"/>
          </a:xfrm>
        </p:grpSpPr>
        <p:sp>
          <p:nvSpPr>
            <p:cNvPr id="20" name="Rectangle 19">
              <a:extLst>
                <a:ext uri="{FF2B5EF4-FFF2-40B4-BE49-F238E27FC236}">
                  <a16:creationId xmlns:a16="http://schemas.microsoft.com/office/drawing/2014/main" id="{34C34DDF-E708-4BB6-833A-7C90249F0BD4}"/>
                </a:ext>
              </a:extLst>
            </p:cNvPr>
            <p:cNvSpPr/>
            <p:nvPr/>
          </p:nvSpPr>
          <p:spPr>
            <a:xfrm>
              <a:off x="573354" y="946619"/>
              <a:ext cx="11190021" cy="758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marL="285750" indent="-285750">
                <a:spcBef>
                  <a:spcPts val="200"/>
                </a:spcBef>
                <a:buFont typeface="Arial" panose="020B0604020202020204" pitchFamily="34" charset="0"/>
                <a:buChar char="•"/>
              </a:pPr>
              <a:r>
                <a:rPr lang="en-US" sz="1400">
                  <a:solidFill>
                    <a:schemeClr val="tx1">
                      <a:lumMod val="50000"/>
                    </a:schemeClr>
                  </a:solidFill>
                  <a:latin typeface="Calibri Regular"/>
                </a:rPr>
                <a:t>Significant shift in focus towards Digital Media over the past few years. Offline Media has taken the maximum hit in budget</a:t>
              </a:r>
            </a:p>
          </p:txBody>
        </p:sp>
        <p:grpSp>
          <p:nvGrpSpPr>
            <p:cNvPr id="17" name="Group 16">
              <a:extLst>
                <a:ext uri="{FF2B5EF4-FFF2-40B4-BE49-F238E27FC236}">
                  <a16:creationId xmlns:a16="http://schemas.microsoft.com/office/drawing/2014/main" id="{0F3E1DFA-E04F-451D-9D98-CE5185C4C961}"/>
                </a:ext>
              </a:extLst>
            </p:cNvPr>
            <p:cNvGrpSpPr/>
            <p:nvPr/>
          </p:nvGrpSpPr>
          <p:grpSpPr>
            <a:xfrm>
              <a:off x="419465" y="1171908"/>
              <a:ext cx="307777" cy="307777"/>
              <a:chOff x="1905488" y="3211343"/>
              <a:chExt cx="668840" cy="668838"/>
            </a:xfrm>
          </p:grpSpPr>
          <p:sp>
            <p:nvSpPr>
              <p:cNvPr id="18" name="Oval 17">
                <a:extLst>
                  <a:ext uri="{FF2B5EF4-FFF2-40B4-BE49-F238E27FC236}">
                    <a16:creationId xmlns:a16="http://schemas.microsoft.com/office/drawing/2014/main" id="{E1FAC4B3-FEEE-4D68-A6FA-516E7EC25E57}"/>
                  </a:ext>
                </a:extLst>
              </p:cNvPr>
              <p:cNvSpPr/>
              <p:nvPr/>
            </p:nvSpPr>
            <p:spPr>
              <a:xfrm>
                <a:off x="1905488" y="3211343"/>
                <a:ext cx="668840" cy="6688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19" name="Freeform: Shape 18">
                <a:extLst>
                  <a:ext uri="{FF2B5EF4-FFF2-40B4-BE49-F238E27FC236}">
                    <a16:creationId xmlns:a16="http://schemas.microsoft.com/office/drawing/2014/main" id="{01E3E736-C5BE-42D4-8D97-017075B87777}"/>
                  </a:ext>
                </a:extLst>
              </p:cNvPr>
              <p:cNvSpPr/>
              <p:nvPr/>
            </p:nvSpPr>
            <p:spPr>
              <a:xfrm>
                <a:off x="2098626" y="3337559"/>
                <a:ext cx="282564" cy="456452"/>
              </a:xfrm>
              <a:custGeom>
                <a:avLst/>
                <a:gdLst>
                  <a:gd name="connsiteX0" fmla="*/ 118507 w 316018"/>
                  <a:gd name="connsiteY0" fmla="*/ 474027 h 510492"/>
                  <a:gd name="connsiteX1" fmla="*/ 197513 w 316018"/>
                  <a:gd name="connsiteY1" fmla="*/ 474027 h 510492"/>
                  <a:gd name="connsiteX2" fmla="*/ 158009 w 316018"/>
                  <a:gd name="connsiteY2" fmla="*/ 510492 h 510492"/>
                  <a:gd name="connsiteX3" fmla="*/ 118507 w 316018"/>
                  <a:gd name="connsiteY3" fmla="*/ 474027 h 510492"/>
                  <a:gd name="connsiteX4" fmla="*/ 97236 w 316018"/>
                  <a:gd name="connsiteY4" fmla="*/ 413254 h 510492"/>
                  <a:gd name="connsiteX5" fmla="*/ 218781 w 316018"/>
                  <a:gd name="connsiteY5" fmla="*/ 413254 h 510492"/>
                  <a:gd name="connsiteX6" fmla="*/ 237013 w 316018"/>
                  <a:gd name="connsiteY6" fmla="*/ 431487 h 510492"/>
                  <a:gd name="connsiteX7" fmla="*/ 218781 w 316018"/>
                  <a:gd name="connsiteY7" fmla="*/ 449719 h 510492"/>
                  <a:gd name="connsiteX8" fmla="*/ 97236 w 316018"/>
                  <a:gd name="connsiteY8" fmla="*/ 449719 h 510492"/>
                  <a:gd name="connsiteX9" fmla="*/ 79004 w 316018"/>
                  <a:gd name="connsiteY9" fmla="*/ 431487 h 510492"/>
                  <a:gd name="connsiteX10" fmla="*/ 97236 w 316018"/>
                  <a:gd name="connsiteY10" fmla="*/ 413254 h 510492"/>
                  <a:gd name="connsiteX11" fmla="*/ 97236 w 316018"/>
                  <a:gd name="connsiteY11" fmla="*/ 352481 h 510492"/>
                  <a:gd name="connsiteX12" fmla="*/ 218781 w 316018"/>
                  <a:gd name="connsiteY12" fmla="*/ 352481 h 510492"/>
                  <a:gd name="connsiteX13" fmla="*/ 237013 w 316018"/>
                  <a:gd name="connsiteY13" fmla="*/ 370714 h 510492"/>
                  <a:gd name="connsiteX14" fmla="*/ 218781 w 316018"/>
                  <a:gd name="connsiteY14" fmla="*/ 388946 h 510492"/>
                  <a:gd name="connsiteX15" fmla="*/ 97236 w 316018"/>
                  <a:gd name="connsiteY15" fmla="*/ 388946 h 510492"/>
                  <a:gd name="connsiteX16" fmla="*/ 79004 w 316018"/>
                  <a:gd name="connsiteY16" fmla="*/ 370714 h 510492"/>
                  <a:gd name="connsiteX17" fmla="*/ 97236 w 316018"/>
                  <a:gd name="connsiteY17" fmla="*/ 352481 h 510492"/>
                  <a:gd name="connsiteX18" fmla="*/ 158617 w 316018"/>
                  <a:gd name="connsiteY18" fmla="*/ 35856 h 510492"/>
                  <a:gd name="connsiteX19" fmla="*/ 37071 w 316018"/>
                  <a:gd name="connsiteY19" fmla="*/ 156186 h 510492"/>
                  <a:gd name="connsiteX20" fmla="*/ 37071 w 316018"/>
                  <a:gd name="connsiteY20" fmla="*/ 161048 h 510492"/>
                  <a:gd name="connsiteX21" fmla="*/ 45580 w 316018"/>
                  <a:gd name="connsiteY21" fmla="*/ 203589 h 510492"/>
                  <a:gd name="connsiteX22" fmla="*/ 66242 w 316018"/>
                  <a:gd name="connsiteY22" fmla="*/ 237014 h 510492"/>
                  <a:gd name="connsiteX23" fmla="*/ 101490 w 316018"/>
                  <a:gd name="connsiteY23" fmla="*/ 291710 h 510492"/>
                  <a:gd name="connsiteX24" fmla="*/ 158009 w 316018"/>
                  <a:gd name="connsiteY24" fmla="*/ 291710 h 510492"/>
                  <a:gd name="connsiteX25" fmla="*/ 215135 w 316018"/>
                  <a:gd name="connsiteY25" fmla="*/ 291710 h 510492"/>
                  <a:gd name="connsiteX26" fmla="*/ 250384 w 316018"/>
                  <a:gd name="connsiteY26" fmla="*/ 237014 h 510492"/>
                  <a:gd name="connsiteX27" fmla="*/ 271046 w 316018"/>
                  <a:gd name="connsiteY27" fmla="*/ 203589 h 510492"/>
                  <a:gd name="connsiteX28" fmla="*/ 279554 w 316018"/>
                  <a:gd name="connsiteY28" fmla="*/ 161048 h 510492"/>
                  <a:gd name="connsiteX29" fmla="*/ 280162 w 316018"/>
                  <a:gd name="connsiteY29" fmla="*/ 161048 h 510492"/>
                  <a:gd name="connsiteX30" fmla="*/ 280162 w 316018"/>
                  <a:gd name="connsiteY30" fmla="*/ 156186 h 510492"/>
                  <a:gd name="connsiteX31" fmla="*/ 158617 w 316018"/>
                  <a:gd name="connsiteY31" fmla="*/ 35856 h 510492"/>
                  <a:gd name="connsiteX32" fmla="*/ 158009 w 316018"/>
                  <a:gd name="connsiteY32" fmla="*/ 0 h 510492"/>
                  <a:gd name="connsiteX33" fmla="*/ 316018 w 316018"/>
                  <a:gd name="connsiteY33" fmla="*/ 156186 h 510492"/>
                  <a:gd name="connsiteX34" fmla="*/ 316018 w 316018"/>
                  <a:gd name="connsiteY34" fmla="*/ 161655 h 510492"/>
                  <a:gd name="connsiteX35" fmla="*/ 305079 w 316018"/>
                  <a:gd name="connsiteY35" fmla="*/ 216351 h 510492"/>
                  <a:gd name="connsiteX36" fmla="*/ 277731 w 316018"/>
                  <a:gd name="connsiteY36" fmla="*/ 261324 h 510492"/>
                  <a:gd name="connsiteX37" fmla="*/ 240660 w 316018"/>
                  <a:gd name="connsiteY37" fmla="*/ 321489 h 510492"/>
                  <a:gd name="connsiteX38" fmla="*/ 229721 w 316018"/>
                  <a:gd name="connsiteY38" fmla="*/ 328174 h 510492"/>
                  <a:gd name="connsiteX39" fmla="*/ 86297 w 316018"/>
                  <a:gd name="connsiteY39" fmla="*/ 328174 h 510492"/>
                  <a:gd name="connsiteX40" fmla="*/ 75358 w 316018"/>
                  <a:gd name="connsiteY40" fmla="*/ 321489 h 510492"/>
                  <a:gd name="connsiteX41" fmla="*/ 38287 w 316018"/>
                  <a:gd name="connsiteY41" fmla="*/ 261324 h 510492"/>
                  <a:gd name="connsiteX42" fmla="*/ 10939 w 316018"/>
                  <a:gd name="connsiteY42" fmla="*/ 216351 h 510492"/>
                  <a:gd name="connsiteX43" fmla="*/ 0 w 316018"/>
                  <a:gd name="connsiteY43" fmla="*/ 161655 h 510492"/>
                  <a:gd name="connsiteX44" fmla="*/ 0 w 316018"/>
                  <a:gd name="connsiteY44" fmla="*/ 156186 h 510492"/>
                  <a:gd name="connsiteX45" fmla="*/ 158009 w 316018"/>
                  <a:gd name="connsiteY45" fmla="*/ 0 h 5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6018" h="510492">
                    <a:moveTo>
                      <a:pt x="118507" y="474027"/>
                    </a:moveTo>
                    <a:lnTo>
                      <a:pt x="197513" y="474027"/>
                    </a:lnTo>
                    <a:cubicBezTo>
                      <a:pt x="195689" y="494691"/>
                      <a:pt x="178673" y="510492"/>
                      <a:pt x="158009" y="510492"/>
                    </a:cubicBezTo>
                    <a:cubicBezTo>
                      <a:pt x="137347" y="510492"/>
                      <a:pt x="120330" y="494691"/>
                      <a:pt x="118507" y="474027"/>
                    </a:cubicBezTo>
                    <a:close/>
                    <a:moveTo>
                      <a:pt x="97236" y="413254"/>
                    </a:moveTo>
                    <a:lnTo>
                      <a:pt x="218781" y="413254"/>
                    </a:lnTo>
                    <a:cubicBezTo>
                      <a:pt x="229113" y="413254"/>
                      <a:pt x="237013" y="421154"/>
                      <a:pt x="237013" y="431487"/>
                    </a:cubicBezTo>
                    <a:cubicBezTo>
                      <a:pt x="237013" y="441818"/>
                      <a:pt x="229113" y="449719"/>
                      <a:pt x="218781" y="449719"/>
                    </a:cubicBezTo>
                    <a:lnTo>
                      <a:pt x="97236" y="449719"/>
                    </a:lnTo>
                    <a:cubicBezTo>
                      <a:pt x="86904" y="449719"/>
                      <a:pt x="79004" y="441818"/>
                      <a:pt x="79004" y="431487"/>
                    </a:cubicBezTo>
                    <a:cubicBezTo>
                      <a:pt x="79004" y="421154"/>
                      <a:pt x="86904" y="413254"/>
                      <a:pt x="97236" y="413254"/>
                    </a:cubicBezTo>
                    <a:close/>
                    <a:moveTo>
                      <a:pt x="97236" y="352481"/>
                    </a:moveTo>
                    <a:lnTo>
                      <a:pt x="218781" y="352481"/>
                    </a:lnTo>
                    <a:cubicBezTo>
                      <a:pt x="229113" y="352481"/>
                      <a:pt x="237013" y="360381"/>
                      <a:pt x="237013" y="370714"/>
                    </a:cubicBezTo>
                    <a:cubicBezTo>
                      <a:pt x="237013" y="381045"/>
                      <a:pt x="229113" y="388946"/>
                      <a:pt x="218781" y="388946"/>
                    </a:cubicBezTo>
                    <a:lnTo>
                      <a:pt x="97236" y="388946"/>
                    </a:lnTo>
                    <a:cubicBezTo>
                      <a:pt x="86904" y="388946"/>
                      <a:pt x="79004" y="381045"/>
                      <a:pt x="79004" y="370714"/>
                    </a:cubicBezTo>
                    <a:cubicBezTo>
                      <a:pt x="79004" y="360381"/>
                      <a:pt x="86904" y="352481"/>
                      <a:pt x="97236" y="352481"/>
                    </a:cubicBezTo>
                    <a:close/>
                    <a:moveTo>
                      <a:pt x="158617" y="35856"/>
                    </a:moveTo>
                    <a:cubicBezTo>
                      <a:pt x="92375" y="36464"/>
                      <a:pt x="38287" y="89944"/>
                      <a:pt x="37071" y="156186"/>
                    </a:cubicBezTo>
                    <a:lnTo>
                      <a:pt x="37071" y="161048"/>
                    </a:lnTo>
                    <a:cubicBezTo>
                      <a:pt x="37679" y="175633"/>
                      <a:pt x="40110" y="190219"/>
                      <a:pt x="45580" y="203589"/>
                    </a:cubicBezTo>
                    <a:cubicBezTo>
                      <a:pt x="50441" y="215743"/>
                      <a:pt x="57734" y="227290"/>
                      <a:pt x="66242" y="237014"/>
                    </a:cubicBezTo>
                    <a:cubicBezTo>
                      <a:pt x="79612" y="254031"/>
                      <a:pt x="91767" y="272263"/>
                      <a:pt x="101490" y="291710"/>
                    </a:cubicBezTo>
                    <a:lnTo>
                      <a:pt x="158009" y="291710"/>
                    </a:lnTo>
                    <a:lnTo>
                      <a:pt x="215135" y="291710"/>
                    </a:lnTo>
                    <a:cubicBezTo>
                      <a:pt x="224251" y="272263"/>
                      <a:pt x="236406" y="254031"/>
                      <a:pt x="250384" y="237014"/>
                    </a:cubicBezTo>
                    <a:cubicBezTo>
                      <a:pt x="259499" y="227290"/>
                      <a:pt x="266184" y="215743"/>
                      <a:pt x="271046" y="203589"/>
                    </a:cubicBezTo>
                    <a:cubicBezTo>
                      <a:pt x="275908" y="190219"/>
                      <a:pt x="278947" y="175633"/>
                      <a:pt x="279554" y="161048"/>
                    </a:cubicBezTo>
                    <a:lnTo>
                      <a:pt x="280162" y="161048"/>
                    </a:lnTo>
                    <a:lnTo>
                      <a:pt x="280162" y="156186"/>
                    </a:lnTo>
                    <a:cubicBezTo>
                      <a:pt x="278947" y="89336"/>
                      <a:pt x="224859" y="36464"/>
                      <a:pt x="158617" y="35856"/>
                    </a:cubicBezTo>
                    <a:close/>
                    <a:moveTo>
                      <a:pt x="158009" y="0"/>
                    </a:moveTo>
                    <a:cubicBezTo>
                      <a:pt x="244306" y="608"/>
                      <a:pt x="314195" y="69889"/>
                      <a:pt x="316018" y="156186"/>
                    </a:cubicBezTo>
                    <a:lnTo>
                      <a:pt x="316018" y="161655"/>
                    </a:lnTo>
                    <a:cubicBezTo>
                      <a:pt x="315410" y="180495"/>
                      <a:pt x="311764" y="198727"/>
                      <a:pt x="305079" y="216351"/>
                    </a:cubicBezTo>
                    <a:cubicBezTo>
                      <a:pt x="299002" y="232759"/>
                      <a:pt x="289278" y="247954"/>
                      <a:pt x="277731" y="261324"/>
                    </a:cubicBezTo>
                    <a:cubicBezTo>
                      <a:pt x="263146" y="277125"/>
                      <a:pt x="247345" y="308119"/>
                      <a:pt x="240660" y="321489"/>
                    </a:cubicBezTo>
                    <a:cubicBezTo>
                      <a:pt x="238837" y="325743"/>
                      <a:pt x="234583" y="328174"/>
                      <a:pt x="229721" y="328174"/>
                    </a:cubicBezTo>
                    <a:lnTo>
                      <a:pt x="86297" y="328174"/>
                    </a:lnTo>
                    <a:cubicBezTo>
                      <a:pt x="81435" y="328174"/>
                      <a:pt x="77181" y="325743"/>
                      <a:pt x="75358" y="321489"/>
                    </a:cubicBezTo>
                    <a:cubicBezTo>
                      <a:pt x="68673" y="308119"/>
                      <a:pt x="52872" y="277125"/>
                      <a:pt x="38287" y="261324"/>
                    </a:cubicBezTo>
                    <a:cubicBezTo>
                      <a:pt x="26740" y="247954"/>
                      <a:pt x="17624" y="232759"/>
                      <a:pt x="10939" y="216351"/>
                    </a:cubicBezTo>
                    <a:cubicBezTo>
                      <a:pt x="4254" y="198727"/>
                      <a:pt x="608" y="180495"/>
                      <a:pt x="0" y="161655"/>
                    </a:cubicBezTo>
                    <a:lnTo>
                      <a:pt x="0" y="156186"/>
                    </a:lnTo>
                    <a:cubicBezTo>
                      <a:pt x="1823" y="69889"/>
                      <a:pt x="71712" y="608"/>
                      <a:pt x="158009" y="0"/>
                    </a:cubicBezTo>
                    <a:close/>
                  </a:path>
                </a:pathLst>
              </a:custGeom>
              <a:solidFill>
                <a:schemeClr val="bg1"/>
              </a:solidFill>
              <a:ln w="6052"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j-lt"/>
                </a:endParaRPr>
              </a:p>
            </p:txBody>
          </p:sp>
        </p:grpSp>
      </p:grpSp>
      <p:graphicFrame>
        <p:nvGraphicFramePr>
          <p:cNvPr id="5" name="Chart 4">
            <a:extLst>
              <a:ext uri="{FF2B5EF4-FFF2-40B4-BE49-F238E27FC236}">
                <a16:creationId xmlns:a16="http://schemas.microsoft.com/office/drawing/2014/main" id="{25261BFE-4B38-4F5E-8180-293ABF29B551}"/>
              </a:ext>
            </a:extLst>
          </p:cNvPr>
          <p:cNvGraphicFramePr/>
          <p:nvPr>
            <p:extLst>
              <p:ext uri="{D42A27DB-BD31-4B8C-83A1-F6EECF244321}">
                <p14:modId xmlns:p14="http://schemas.microsoft.com/office/powerpoint/2010/main" val="3507429711"/>
              </p:ext>
            </p:extLst>
          </p:nvPr>
        </p:nvGraphicFramePr>
        <p:xfrm>
          <a:off x="4826000" y="2035851"/>
          <a:ext cx="3025773" cy="20758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AD74417-7FA8-453C-B448-4273C1E8402B}"/>
              </a:ext>
            </a:extLst>
          </p:cNvPr>
          <p:cNvGraphicFramePr/>
          <p:nvPr>
            <p:extLst>
              <p:ext uri="{D42A27DB-BD31-4B8C-83A1-F6EECF244321}">
                <p14:modId xmlns:p14="http://schemas.microsoft.com/office/powerpoint/2010/main" val="1513223298"/>
              </p:ext>
            </p:extLst>
          </p:nvPr>
        </p:nvGraphicFramePr>
        <p:xfrm>
          <a:off x="7578724" y="2248508"/>
          <a:ext cx="3921125" cy="17647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EBBAE8B-535E-4DD0-A2EF-A3FBDA6651E4}"/>
              </a:ext>
            </a:extLst>
          </p:cNvPr>
          <p:cNvGraphicFramePr/>
          <p:nvPr>
            <p:extLst>
              <p:ext uri="{D42A27DB-BD31-4B8C-83A1-F6EECF244321}">
                <p14:modId xmlns:p14="http://schemas.microsoft.com/office/powerpoint/2010/main" val="1451169200"/>
              </p:ext>
            </p:extLst>
          </p:nvPr>
        </p:nvGraphicFramePr>
        <p:xfrm>
          <a:off x="4635500" y="4048203"/>
          <a:ext cx="7283331" cy="23081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A25B393C-E8FC-4032-9C17-E97090A9ED18}"/>
              </a:ext>
            </a:extLst>
          </p:cNvPr>
          <p:cNvGraphicFramePr/>
          <p:nvPr>
            <p:extLst>
              <p:ext uri="{D42A27DB-BD31-4B8C-83A1-F6EECF244321}">
                <p14:modId xmlns:p14="http://schemas.microsoft.com/office/powerpoint/2010/main" val="3179506515"/>
              </p:ext>
            </p:extLst>
          </p:nvPr>
        </p:nvGraphicFramePr>
        <p:xfrm>
          <a:off x="273169" y="1940847"/>
          <a:ext cx="4222631" cy="4425027"/>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 Placeholder 5">
            <a:extLst>
              <a:ext uri="{FF2B5EF4-FFF2-40B4-BE49-F238E27FC236}">
                <a16:creationId xmlns:a16="http://schemas.microsoft.com/office/drawing/2014/main" id="{78803568-477B-490A-BD8C-586A7A3328BE}"/>
              </a:ext>
            </a:extLst>
          </p:cNvPr>
          <p:cNvSpPr txBox="1">
            <a:spLocks/>
          </p:cNvSpPr>
          <p:nvPr/>
        </p:nvSpPr>
        <p:spPr>
          <a:xfrm>
            <a:off x="0" y="6362700"/>
            <a:ext cx="8069263" cy="495300"/>
          </a:xfrm>
          <a:prstGeom prst="rect">
            <a:avLst/>
          </a:prstGeom>
          <a:noFill/>
        </p:spPr>
        <p:txBody>
          <a:bodyPr anchor="ctr">
            <a:noAutofit/>
          </a:bodyPr>
          <a:lstStyle>
            <a:lvl1pPr marL="0" indent="0" algn="l" defTabSz="914420" rtl="0" eaLnBrk="1" latinLnBrk="0" hangingPunct="1">
              <a:lnSpc>
                <a:spcPct val="110000"/>
              </a:lnSpc>
              <a:spcBef>
                <a:spcPts val="0"/>
              </a:spcBef>
              <a:buSzPct val="100000"/>
              <a:buFont typeface="Calibri" charset="0"/>
              <a:buNone/>
              <a:defRPr sz="1000" b="0" i="0" kern="1200" baseline="0">
                <a:solidFill>
                  <a:schemeClr val="bg1"/>
                </a:solidFill>
                <a:latin typeface="Calibri Regular"/>
                <a:ea typeface="Calibri Regular"/>
                <a:cs typeface="Calibri Regular"/>
              </a:defRPr>
            </a:lvl1pPr>
            <a:lvl2pPr marL="0" indent="0" algn="l" defTabSz="914420" rtl="0" eaLnBrk="1" latinLnBrk="0" hangingPunct="1">
              <a:lnSpc>
                <a:spcPct val="110000"/>
              </a:lnSpc>
              <a:spcBef>
                <a:spcPts val="0"/>
              </a:spcBef>
              <a:buSzPct val="100000"/>
              <a:buFont typeface="Calibri" charset="0"/>
              <a:buNone/>
              <a:defRPr sz="1000" b="1" i="0" kern="1200" baseline="0">
                <a:solidFill>
                  <a:schemeClr val="bg1"/>
                </a:solidFill>
                <a:latin typeface="Calibri Regular"/>
                <a:ea typeface="Calibri Regular"/>
                <a:cs typeface="Calibri Regular"/>
              </a:defRPr>
            </a:lvl2pPr>
            <a:lvl3pPr marL="0" indent="0" algn="l" defTabSz="914420" rtl="0" eaLnBrk="1" latinLnBrk="0" hangingPunct="1">
              <a:lnSpc>
                <a:spcPct val="110000"/>
              </a:lnSpc>
              <a:spcBef>
                <a:spcPts val="0"/>
              </a:spcBef>
              <a:spcAft>
                <a:spcPts val="0"/>
              </a:spcAft>
              <a:buSzPct val="100000"/>
              <a:buFont typeface="Calibri" charset="0"/>
              <a:buNone/>
              <a:defRPr sz="1000" b="1" i="0" kern="1200">
                <a:solidFill>
                  <a:schemeClr val="bg1"/>
                </a:solidFill>
                <a:latin typeface="Calibri Regular"/>
                <a:ea typeface="Calibri Regular"/>
                <a:cs typeface="Calibri Regular"/>
              </a:defRPr>
            </a:lvl3pPr>
            <a:lvl4pPr marL="0"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4pPr>
            <a:lvl5pPr marL="326592"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5pPr>
            <a:lvl6pPr marL="489888" indent="-163296" algn="l" defTabSz="914420" rtl="0" eaLnBrk="1" latinLnBrk="0" hangingPunct="1">
              <a:lnSpc>
                <a:spcPct val="110000"/>
              </a:lnSpc>
              <a:spcBef>
                <a:spcPts val="0"/>
              </a:spcBef>
              <a:buSzPct val="100000"/>
              <a:buFont typeface="Calibri" charset="0"/>
              <a:buChar char="–"/>
              <a:defRPr sz="1800" b="0" i="0" kern="1200">
                <a:solidFill>
                  <a:schemeClr val="tx2"/>
                </a:solidFill>
                <a:latin typeface="Calibri Regular" charset="0"/>
                <a:ea typeface="Calibri Regular" charset="0"/>
                <a:cs typeface="Calibri Regular" charset="0"/>
              </a:defRPr>
            </a:lvl6pPr>
            <a:lvl7pPr marL="2971867"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7pPr>
            <a:lvl8pPr marL="342907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8pPr>
            <a:lvl9pPr marL="388628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9pPr>
          </a:lstStyle>
          <a:p>
            <a:pPr marL="91440" indent="-91440">
              <a:buFont typeface="Arial" panose="020B0604020202020204" pitchFamily="34" charset="0"/>
              <a:buChar char="•"/>
            </a:pPr>
            <a:r>
              <a:rPr lang="en-US"/>
              <a:t>2020 YTD data available till June 28, 2020</a:t>
            </a:r>
          </a:p>
        </p:txBody>
      </p:sp>
    </p:spTree>
    <p:extLst>
      <p:ext uri="{BB962C8B-B14F-4D97-AF65-F5344CB8AC3E}">
        <p14:creationId xmlns:p14="http://schemas.microsoft.com/office/powerpoint/2010/main" val="424210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B653-AE65-4360-BC14-0013C72A856B}"/>
              </a:ext>
            </a:extLst>
          </p:cNvPr>
          <p:cNvSpPr>
            <a:spLocks noGrp="1"/>
          </p:cNvSpPr>
          <p:nvPr>
            <p:ph type="title"/>
          </p:nvPr>
        </p:nvSpPr>
        <p:spPr/>
        <p:txBody>
          <a:bodyPr>
            <a:normAutofit/>
          </a:bodyPr>
          <a:lstStyle/>
          <a:p>
            <a:r>
              <a:rPr lang="en-US"/>
              <a:t>Media </a:t>
            </a:r>
            <a:r>
              <a:rPr lang="en-US" b="0"/>
              <a:t>|</a:t>
            </a:r>
            <a:r>
              <a:rPr lang="en-US"/>
              <a:t> Performance Breakdown </a:t>
            </a:r>
            <a:r>
              <a:rPr lang="en-US" b="0"/>
              <a:t>|</a:t>
            </a:r>
            <a:r>
              <a:rPr lang="en-US"/>
              <a:t> Digital vs. Offline</a:t>
            </a:r>
          </a:p>
        </p:txBody>
      </p:sp>
      <p:sp>
        <p:nvSpPr>
          <p:cNvPr id="4" name="Slide Number Placeholder 3">
            <a:extLst>
              <a:ext uri="{FF2B5EF4-FFF2-40B4-BE49-F238E27FC236}">
                <a16:creationId xmlns:a16="http://schemas.microsoft.com/office/drawing/2014/main" id="{FC873ECC-744F-4BE0-B75B-B518C176B49A}"/>
              </a:ext>
            </a:extLst>
          </p:cNvPr>
          <p:cNvSpPr>
            <a:spLocks noGrp="1"/>
          </p:cNvSpPr>
          <p:nvPr>
            <p:ph type="sldNum" sz="quarter" idx="4"/>
          </p:nvPr>
        </p:nvSpPr>
        <p:spPr/>
        <p:txBody>
          <a:bodyPr/>
          <a:lstStyle/>
          <a:p>
            <a:fld id="{754A7E0C-9029-4945-9920-02C782E37437}" type="slidenum">
              <a:rPr lang="en-US" smtClean="0"/>
              <a:pPr/>
              <a:t>12</a:t>
            </a:fld>
            <a:endParaRPr lang="en-US"/>
          </a:p>
        </p:txBody>
      </p:sp>
      <p:grpSp>
        <p:nvGrpSpPr>
          <p:cNvPr id="21" name="Group 20">
            <a:extLst>
              <a:ext uri="{FF2B5EF4-FFF2-40B4-BE49-F238E27FC236}">
                <a16:creationId xmlns:a16="http://schemas.microsoft.com/office/drawing/2014/main" id="{5E774719-6978-437D-B58B-130E7DF8714A}"/>
              </a:ext>
            </a:extLst>
          </p:cNvPr>
          <p:cNvGrpSpPr/>
          <p:nvPr/>
        </p:nvGrpSpPr>
        <p:grpSpPr>
          <a:xfrm>
            <a:off x="424045" y="1070444"/>
            <a:ext cx="11343910" cy="758356"/>
            <a:chOff x="419465" y="946619"/>
            <a:chExt cx="11343910" cy="758356"/>
          </a:xfrm>
        </p:grpSpPr>
        <p:sp>
          <p:nvSpPr>
            <p:cNvPr id="20" name="Rectangle 19">
              <a:extLst>
                <a:ext uri="{FF2B5EF4-FFF2-40B4-BE49-F238E27FC236}">
                  <a16:creationId xmlns:a16="http://schemas.microsoft.com/office/drawing/2014/main" id="{34C34DDF-E708-4BB6-833A-7C90249F0BD4}"/>
                </a:ext>
              </a:extLst>
            </p:cNvPr>
            <p:cNvSpPr/>
            <p:nvPr/>
          </p:nvSpPr>
          <p:spPr>
            <a:xfrm>
              <a:off x="573354" y="946619"/>
              <a:ext cx="11190021" cy="758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marL="285750" indent="-285750">
                <a:spcBef>
                  <a:spcPts val="200"/>
                </a:spcBef>
                <a:buFont typeface="Arial" panose="020B0604020202020204" pitchFamily="34" charset="0"/>
                <a:buChar char="•"/>
              </a:pPr>
              <a:r>
                <a:rPr lang="en-US" sz="1400">
                  <a:solidFill>
                    <a:schemeClr val="tx1">
                      <a:lumMod val="50000"/>
                    </a:schemeClr>
                  </a:solidFill>
                  <a:latin typeface="Calibri Regular"/>
                </a:rPr>
                <a:t>Digital (5.9%) has ~2x the contribution of Offline (2.9%) in the analysis period</a:t>
              </a:r>
            </a:p>
            <a:p>
              <a:pPr marL="285750" indent="-285750">
                <a:spcBef>
                  <a:spcPts val="200"/>
                </a:spcBef>
                <a:buFont typeface="Arial" panose="020B0604020202020204" pitchFamily="34" charset="0"/>
                <a:buChar char="•"/>
              </a:pPr>
              <a:r>
                <a:rPr lang="en-US" sz="1400">
                  <a:solidFill>
                    <a:schemeClr val="tx1">
                      <a:lumMod val="50000"/>
                    </a:schemeClr>
                  </a:solidFill>
                  <a:latin typeface="Calibri Regular"/>
                </a:rPr>
                <a:t>Digital has the higher long-term ROI of 3.3, compared to Offline with long-term ROI of 1.1</a:t>
              </a:r>
            </a:p>
          </p:txBody>
        </p:sp>
        <p:grpSp>
          <p:nvGrpSpPr>
            <p:cNvPr id="17" name="Group 16">
              <a:extLst>
                <a:ext uri="{FF2B5EF4-FFF2-40B4-BE49-F238E27FC236}">
                  <a16:creationId xmlns:a16="http://schemas.microsoft.com/office/drawing/2014/main" id="{0F3E1DFA-E04F-451D-9D98-CE5185C4C961}"/>
                </a:ext>
              </a:extLst>
            </p:cNvPr>
            <p:cNvGrpSpPr/>
            <p:nvPr/>
          </p:nvGrpSpPr>
          <p:grpSpPr>
            <a:xfrm>
              <a:off x="419465" y="1171908"/>
              <a:ext cx="307777" cy="307777"/>
              <a:chOff x="1905488" y="3211343"/>
              <a:chExt cx="668840" cy="668838"/>
            </a:xfrm>
          </p:grpSpPr>
          <p:sp>
            <p:nvSpPr>
              <p:cNvPr id="18" name="Oval 17">
                <a:extLst>
                  <a:ext uri="{FF2B5EF4-FFF2-40B4-BE49-F238E27FC236}">
                    <a16:creationId xmlns:a16="http://schemas.microsoft.com/office/drawing/2014/main" id="{E1FAC4B3-FEEE-4D68-A6FA-516E7EC25E57}"/>
                  </a:ext>
                </a:extLst>
              </p:cNvPr>
              <p:cNvSpPr/>
              <p:nvPr/>
            </p:nvSpPr>
            <p:spPr>
              <a:xfrm>
                <a:off x="1905488" y="3211343"/>
                <a:ext cx="668840" cy="6688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19" name="Freeform: Shape 18">
                <a:extLst>
                  <a:ext uri="{FF2B5EF4-FFF2-40B4-BE49-F238E27FC236}">
                    <a16:creationId xmlns:a16="http://schemas.microsoft.com/office/drawing/2014/main" id="{01E3E736-C5BE-42D4-8D97-017075B87777}"/>
                  </a:ext>
                </a:extLst>
              </p:cNvPr>
              <p:cNvSpPr/>
              <p:nvPr/>
            </p:nvSpPr>
            <p:spPr>
              <a:xfrm>
                <a:off x="2098626" y="3337559"/>
                <a:ext cx="282564" cy="456452"/>
              </a:xfrm>
              <a:custGeom>
                <a:avLst/>
                <a:gdLst>
                  <a:gd name="connsiteX0" fmla="*/ 118507 w 316018"/>
                  <a:gd name="connsiteY0" fmla="*/ 474027 h 510492"/>
                  <a:gd name="connsiteX1" fmla="*/ 197513 w 316018"/>
                  <a:gd name="connsiteY1" fmla="*/ 474027 h 510492"/>
                  <a:gd name="connsiteX2" fmla="*/ 158009 w 316018"/>
                  <a:gd name="connsiteY2" fmla="*/ 510492 h 510492"/>
                  <a:gd name="connsiteX3" fmla="*/ 118507 w 316018"/>
                  <a:gd name="connsiteY3" fmla="*/ 474027 h 510492"/>
                  <a:gd name="connsiteX4" fmla="*/ 97236 w 316018"/>
                  <a:gd name="connsiteY4" fmla="*/ 413254 h 510492"/>
                  <a:gd name="connsiteX5" fmla="*/ 218781 w 316018"/>
                  <a:gd name="connsiteY5" fmla="*/ 413254 h 510492"/>
                  <a:gd name="connsiteX6" fmla="*/ 237013 w 316018"/>
                  <a:gd name="connsiteY6" fmla="*/ 431487 h 510492"/>
                  <a:gd name="connsiteX7" fmla="*/ 218781 w 316018"/>
                  <a:gd name="connsiteY7" fmla="*/ 449719 h 510492"/>
                  <a:gd name="connsiteX8" fmla="*/ 97236 w 316018"/>
                  <a:gd name="connsiteY8" fmla="*/ 449719 h 510492"/>
                  <a:gd name="connsiteX9" fmla="*/ 79004 w 316018"/>
                  <a:gd name="connsiteY9" fmla="*/ 431487 h 510492"/>
                  <a:gd name="connsiteX10" fmla="*/ 97236 w 316018"/>
                  <a:gd name="connsiteY10" fmla="*/ 413254 h 510492"/>
                  <a:gd name="connsiteX11" fmla="*/ 97236 w 316018"/>
                  <a:gd name="connsiteY11" fmla="*/ 352481 h 510492"/>
                  <a:gd name="connsiteX12" fmla="*/ 218781 w 316018"/>
                  <a:gd name="connsiteY12" fmla="*/ 352481 h 510492"/>
                  <a:gd name="connsiteX13" fmla="*/ 237013 w 316018"/>
                  <a:gd name="connsiteY13" fmla="*/ 370714 h 510492"/>
                  <a:gd name="connsiteX14" fmla="*/ 218781 w 316018"/>
                  <a:gd name="connsiteY14" fmla="*/ 388946 h 510492"/>
                  <a:gd name="connsiteX15" fmla="*/ 97236 w 316018"/>
                  <a:gd name="connsiteY15" fmla="*/ 388946 h 510492"/>
                  <a:gd name="connsiteX16" fmla="*/ 79004 w 316018"/>
                  <a:gd name="connsiteY16" fmla="*/ 370714 h 510492"/>
                  <a:gd name="connsiteX17" fmla="*/ 97236 w 316018"/>
                  <a:gd name="connsiteY17" fmla="*/ 352481 h 510492"/>
                  <a:gd name="connsiteX18" fmla="*/ 158617 w 316018"/>
                  <a:gd name="connsiteY18" fmla="*/ 35856 h 510492"/>
                  <a:gd name="connsiteX19" fmla="*/ 37071 w 316018"/>
                  <a:gd name="connsiteY19" fmla="*/ 156186 h 510492"/>
                  <a:gd name="connsiteX20" fmla="*/ 37071 w 316018"/>
                  <a:gd name="connsiteY20" fmla="*/ 161048 h 510492"/>
                  <a:gd name="connsiteX21" fmla="*/ 45580 w 316018"/>
                  <a:gd name="connsiteY21" fmla="*/ 203589 h 510492"/>
                  <a:gd name="connsiteX22" fmla="*/ 66242 w 316018"/>
                  <a:gd name="connsiteY22" fmla="*/ 237014 h 510492"/>
                  <a:gd name="connsiteX23" fmla="*/ 101490 w 316018"/>
                  <a:gd name="connsiteY23" fmla="*/ 291710 h 510492"/>
                  <a:gd name="connsiteX24" fmla="*/ 158009 w 316018"/>
                  <a:gd name="connsiteY24" fmla="*/ 291710 h 510492"/>
                  <a:gd name="connsiteX25" fmla="*/ 215135 w 316018"/>
                  <a:gd name="connsiteY25" fmla="*/ 291710 h 510492"/>
                  <a:gd name="connsiteX26" fmla="*/ 250384 w 316018"/>
                  <a:gd name="connsiteY26" fmla="*/ 237014 h 510492"/>
                  <a:gd name="connsiteX27" fmla="*/ 271046 w 316018"/>
                  <a:gd name="connsiteY27" fmla="*/ 203589 h 510492"/>
                  <a:gd name="connsiteX28" fmla="*/ 279554 w 316018"/>
                  <a:gd name="connsiteY28" fmla="*/ 161048 h 510492"/>
                  <a:gd name="connsiteX29" fmla="*/ 280162 w 316018"/>
                  <a:gd name="connsiteY29" fmla="*/ 161048 h 510492"/>
                  <a:gd name="connsiteX30" fmla="*/ 280162 w 316018"/>
                  <a:gd name="connsiteY30" fmla="*/ 156186 h 510492"/>
                  <a:gd name="connsiteX31" fmla="*/ 158617 w 316018"/>
                  <a:gd name="connsiteY31" fmla="*/ 35856 h 510492"/>
                  <a:gd name="connsiteX32" fmla="*/ 158009 w 316018"/>
                  <a:gd name="connsiteY32" fmla="*/ 0 h 510492"/>
                  <a:gd name="connsiteX33" fmla="*/ 316018 w 316018"/>
                  <a:gd name="connsiteY33" fmla="*/ 156186 h 510492"/>
                  <a:gd name="connsiteX34" fmla="*/ 316018 w 316018"/>
                  <a:gd name="connsiteY34" fmla="*/ 161655 h 510492"/>
                  <a:gd name="connsiteX35" fmla="*/ 305079 w 316018"/>
                  <a:gd name="connsiteY35" fmla="*/ 216351 h 510492"/>
                  <a:gd name="connsiteX36" fmla="*/ 277731 w 316018"/>
                  <a:gd name="connsiteY36" fmla="*/ 261324 h 510492"/>
                  <a:gd name="connsiteX37" fmla="*/ 240660 w 316018"/>
                  <a:gd name="connsiteY37" fmla="*/ 321489 h 510492"/>
                  <a:gd name="connsiteX38" fmla="*/ 229721 w 316018"/>
                  <a:gd name="connsiteY38" fmla="*/ 328174 h 510492"/>
                  <a:gd name="connsiteX39" fmla="*/ 86297 w 316018"/>
                  <a:gd name="connsiteY39" fmla="*/ 328174 h 510492"/>
                  <a:gd name="connsiteX40" fmla="*/ 75358 w 316018"/>
                  <a:gd name="connsiteY40" fmla="*/ 321489 h 510492"/>
                  <a:gd name="connsiteX41" fmla="*/ 38287 w 316018"/>
                  <a:gd name="connsiteY41" fmla="*/ 261324 h 510492"/>
                  <a:gd name="connsiteX42" fmla="*/ 10939 w 316018"/>
                  <a:gd name="connsiteY42" fmla="*/ 216351 h 510492"/>
                  <a:gd name="connsiteX43" fmla="*/ 0 w 316018"/>
                  <a:gd name="connsiteY43" fmla="*/ 161655 h 510492"/>
                  <a:gd name="connsiteX44" fmla="*/ 0 w 316018"/>
                  <a:gd name="connsiteY44" fmla="*/ 156186 h 510492"/>
                  <a:gd name="connsiteX45" fmla="*/ 158009 w 316018"/>
                  <a:gd name="connsiteY45" fmla="*/ 0 h 5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6018" h="510492">
                    <a:moveTo>
                      <a:pt x="118507" y="474027"/>
                    </a:moveTo>
                    <a:lnTo>
                      <a:pt x="197513" y="474027"/>
                    </a:lnTo>
                    <a:cubicBezTo>
                      <a:pt x="195689" y="494691"/>
                      <a:pt x="178673" y="510492"/>
                      <a:pt x="158009" y="510492"/>
                    </a:cubicBezTo>
                    <a:cubicBezTo>
                      <a:pt x="137347" y="510492"/>
                      <a:pt x="120330" y="494691"/>
                      <a:pt x="118507" y="474027"/>
                    </a:cubicBezTo>
                    <a:close/>
                    <a:moveTo>
                      <a:pt x="97236" y="413254"/>
                    </a:moveTo>
                    <a:lnTo>
                      <a:pt x="218781" y="413254"/>
                    </a:lnTo>
                    <a:cubicBezTo>
                      <a:pt x="229113" y="413254"/>
                      <a:pt x="237013" y="421154"/>
                      <a:pt x="237013" y="431487"/>
                    </a:cubicBezTo>
                    <a:cubicBezTo>
                      <a:pt x="237013" y="441818"/>
                      <a:pt x="229113" y="449719"/>
                      <a:pt x="218781" y="449719"/>
                    </a:cubicBezTo>
                    <a:lnTo>
                      <a:pt x="97236" y="449719"/>
                    </a:lnTo>
                    <a:cubicBezTo>
                      <a:pt x="86904" y="449719"/>
                      <a:pt x="79004" y="441818"/>
                      <a:pt x="79004" y="431487"/>
                    </a:cubicBezTo>
                    <a:cubicBezTo>
                      <a:pt x="79004" y="421154"/>
                      <a:pt x="86904" y="413254"/>
                      <a:pt x="97236" y="413254"/>
                    </a:cubicBezTo>
                    <a:close/>
                    <a:moveTo>
                      <a:pt x="97236" y="352481"/>
                    </a:moveTo>
                    <a:lnTo>
                      <a:pt x="218781" y="352481"/>
                    </a:lnTo>
                    <a:cubicBezTo>
                      <a:pt x="229113" y="352481"/>
                      <a:pt x="237013" y="360381"/>
                      <a:pt x="237013" y="370714"/>
                    </a:cubicBezTo>
                    <a:cubicBezTo>
                      <a:pt x="237013" y="381045"/>
                      <a:pt x="229113" y="388946"/>
                      <a:pt x="218781" y="388946"/>
                    </a:cubicBezTo>
                    <a:lnTo>
                      <a:pt x="97236" y="388946"/>
                    </a:lnTo>
                    <a:cubicBezTo>
                      <a:pt x="86904" y="388946"/>
                      <a:pt x="79004" y="381045"/>
                      <a:pt x="79004" y="370714"/>
                    </a:cubicBezTo>
                    <a:cubicBezTo>
                      <a:pt x="79004" y="360381"/>
                      <a:pt x="86904" y="352481"/>
                      <a:pt x="97236" y="352481"/>
                    </a:cubicBezTo>
                    <a:close/>
                    <a:moveTo>
                      <a:pt x="158617" y="35856"/>
                    </a:moveTo>
                    <a:cubicBezTo>
                      <a:pt x="92375" y="36464"/>
                      <a:pt x="38287" y="89944"/>
                      <a:pt x="37071" y="156186"/>
                    </a:cubicBezTo>
                    <a:lnTo>
                      <a:pt x="37071" y="161048"/>
                    </a:lnTo>
                    <a:cubicBezTo>
                      <a:pt x="37679" y="175633"/>
                      <a:pt x="40110" y="190219"/>
                      <a:pt x="45580" y="203589"/>
                    </a:cubicBezTo>
                    <a:cubicBezTo>
                      <a:pt x="50441" y="215743"/>
                      <a:pt x="57734" y="227290"/>
                      <a:pt x="66242" y="237014"/>
                    </a:cubicBezTo>
                    <a:cubicBezTo>
                      <a:pt x="79612" y="254031"/>
                      <a:pt x="91767" y="272263"/>
                      <a:pt x="101490" y="291710"/>
                    </a:cubicBezTo>
                    <a:lnTo>
                      <a:pt x="158009" y="291710"/>
                    </a:lnTo>
                    <a:lnTo>
                      <a:pt x="215135" y="291710"/>
                    </a:lnTo>
                    <a:cubicBezTo>
                      <a:pt x="224251" y="272263"/>
                      <a:pt x="236406" y="254031"/>
                      <a:pt x="250384" y="237014"/>
                    </a:cubicBezTo>
                    <a:cubicBezTo>
                      <a:pt x="259499" y="227290"/>
                      <a:pt x="266184" y="215743"/>
                      <a:pt x="271046" y="203589"/>
                    </a:cubicBezTo>
                    <a:cubicBezTo>
                      <a:pt x="275908" y="190219"/>
                      <a:pt x="278947" y="175633"/>
                      <a:pt x="279554" y="161048"/>
                    </a:cubicBezTo>
                    <a:lnTo>
                      <a:pt x="280162" y="161048"/>
                    </a:lnTo>
                    <a:lnTo>
                      <a:pt x="280162" y="156186"/>
                    </a:lnTo>
                    <a:cubicBezTo>
                      <a:pt x="278947" y="89336"/>
                      <a:pt x="224859" y="36464"/>
                      <a:pt x="158617" y="35856"/>
                    </a:cubicBezTo>
                    <a:close/>
                    <a:moveTo>
                      <a:pt x="158009" y="0"/>
                    </a:moveTo>
                    <a:cubicBezTo>
                      <a:pt x="244306" y="608"/>
                      <a:pt x="314195" y="69889"/>
                      <a:pt x="316018" y="156186"/>
                    </a:cubicBezTo>
                    <a:lnTo>
                      <a:pt x="316018" y="161655"/>
                    </a:lnTo>
                    <a:cubicBezTo>
                      <a:pt x="315410" y="180495"/>
                      <a:pt x="311764" y="198727"/>
                      <a:pt x="305079" y="216351"/>
                    </a:cubicBezTo>
                    <a:cubicBezTo>
                      <a:pt x="299002" y="232759"/>
                      <a:pt x="289278" y="247954"/>
                      <a:pt x="277731" y="261324"/>
                    </a:cubicBezTo>
                    <a:cubicBezTo>
                      <a:pt x="263146" y="277125"/>
                      <a:pt x="247345" y="308119"/>
                      <a:pt x="240660" y="321489"/>
                    </a:cubicBezTo>
                    <a:cubicBezTo>
                      <a:pt x="238837" y="325743"/>
                      <a:pt x="234583" y="328174"/>
                      <a:pt x="229721" y="328174"/>
                    </a:cubicBezTo>
                    <a:lnTo>
                      <a:pt x="86297" y="328174"/>
                    </a:lnTo>
                    <a:cubicBezTo>
                      <a:pt x="81435" y="328174"/>
                      <a:pt x="77181" y="325743"/>
                      <a:pt x="75358" y="321489"/>
                    </a:cubicBezTo>
                    <a:cubicBezTo>
                      <a:pt x="68673" y="308119"/>
                      <a:pt x="52872" y="277125"/>
                      <a:pt x="38287" y="261324"/>
                    </a:cubicBezTo>
                    <a:cubicBezTo>
                      <a:pt x="26740" y="247954"/>
                      <a:pt x="17624" y="232759"/>
                      <a:pt x="10939" y="216351"/>
                    </a:cubicBezTo>
                    <a:cubicBezTo>
                      <a:pt x="4254" y="198727"/>
                      <a:pt x="608" y="180495"/>
                      <a:pt x="0" y="161655"/>
                    </a:cubicBezTo>
                    <a:lnTo>
                      <a:pt x="0" y="156186"/>
                    </a:lnTo>
                    <a:cubicBezTo>
                      <a:pt x="1823" y="69889"/>
                      <a:pt x="71712" y="608"/>
                      <a:pt x="158009" y="0"/>
                    </a:cubicBezTo>
                    <a:close/>
                  </a:path>
                </a:pathLst>
              </a:custGeom>
              <a:solidFill>
                <a:schemeClr val="bg1"/>
              </a:solidFill>
              <a:ln w="6052"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j-lt"/>
                </a:endParaRPr>
              </a:p>
            </p:txBody>
          </p:sp>
        </p:grpSp>
      </p:grpSp>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A2B1836C-7AD5-4D6D-85AC-0C09562913B1}"/>
                  </a:ext>
                </a:extLst>
              </p:cNvPr>
              <p:cNvGraphicFramePr/>
              <p:nvPr/>
            </p:nvGraphicFramePr>
            <p:xfrm>
              <a:off x="266700" y="2111336"/>
              <a:ext cx="5045964" cy="419159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0" name="Chart 9">
                <a:extLst>
                  <a:ext uri="{FF2B5EF4-FFF2-40B4-BE49-F238E27FC236}">
                    <a16:creationId xmlns:a16="http://schemas.microsoft.com/office/drawing/2014/main" id="{A2B1836C-7AD5-4D6D-85AC-0C09562913B1}"/>
                  </a:ext>
                </a:extLst>
              </p:cNvPr>
              <p:cNvPicPr>
                <a:picLocks noGrp="1" noRot="1" noChangeAspect="1" noMove="1" noResize="1" noEditPoints="1" noAdjustHandles="1" noChangeArrowheads="1" noChangeShapeType="1"/>
              </p:cNvPicPr>
              <p:nvPr/>
            </p:nvPicPr>
            <p:blipFill>
              <a:blip r:embed="rId3"/>
              <a:stretch>
                <a:fillRect/>
              </a:stretch>
            </p:blipFill>
            <p:spPr>
              <a:xfrm>
                <a:off x="266700" y="2111336"/>
                <a:ext cx="5045964" cy="4191590"/>
              </a:xfrm>
              <a:prstGeom prst="rect">
                <a:avLst/>
              </a:prstGeom>
            </p:spPr>
          </p:pic>
        </mc:Fallback>
      </mc:AlternateContent>
      <p:cxnSp>
        <p:nvCxnSpPr>
          <p:cNvPr id="27" name="Straight Arrow Connector 26">
            <a:extLst>
              <a:ext uri="{FF2B5EF4-FFF2-40B4-BE49-F238E27FC236}">
                <a16:creationId xmlns:a16="http://schemas.microsoft.com/office/drawing/2014/main" id="{849F2724-D099-40C8-BB14-4E38B61B7B6E}"/>
              </a:ext>
            </a:extLst>
          </p:cNvPr>
          <p:cNvCxnSpPr>
            <a:cxnSpLocks/>
          </p:cNvCxnSpPr>
          <p:nvPr/>
        </p:nvCxnSpPr>
        <p:spPr>
          <a:xfrm>
            <a:off x="1845975" y="4520248"/>
            <a:ext cx="2295525" cy="0"/>
          </a:xfrm>
          <a:prstGeom prst="straightConnector1">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6957020-D073-4ED1-8B17-6A52C40DACE2}"/>
              </a:ext>
            </a:extLst>
          </p:cNvPr>
          <p:cNvSpPr/>
          <p:nvPr/>
        </p:nvSpPr>
        <p:spPr>
          <a:xfrm>
            <a:off x="2753741" y="4451985"/>
            <a:ext cx="570484" cy="136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latin typeface="Calibri Regular"/>
              </a:rPr>
              <a:t>Media</a:t>
            </a:r>
          </a:p>
        </p:txBody>
      </p:sp>
      <p:sp>
        <p:nvSpPr>
          <p:cNvPr id="29" name="Rectangle 28">
            <a:extLst>
              <a:ext uri="{FF2B5EF4-FFF2-40B4-BE49-F238E27FC236}">
                <a16:creationId xmlns:a16="http://schemas.microsoft.com/office/drawing/2014/main" id="{0E546D06-5CCA-4004-9F66-B1DEB4E8FC90}"/>
              </a:ext>
            </a:extLst>
          </p:cNvPr>
          <p:cNvSpPr/>
          <p:nvPr/>
        </p:nvSpPr>
        <p:spPr>
          <a:xfrm>
            <a:off x="2093214" y="4629626"/>
            <a:ext cx="1891538" cy="136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50000"/>
                  </a:schemeClr>
                </a:solidFill>
                <a:latin typeface="Calibri Regular"/>
              </a:rPr>
              <a:t>~</a:t>
            </a:r>
            <a:r>
              <a:rPr lang="en-US" sz="1000" b="1">
                <a:solidFill>
                  <a:schemeClr val="tx1">
                    <a:lumMod val="50000"/>
                  </a:schemeClr>
                </a:solidFill>
                <a:latin typeface="Calibri Regular"/>
              </a:rPr>
              <a:t>8.7% </a:t>
            </a:r>
            <a:r>
              <a:rPr lang="en-US" sz="1000">
                <a:solidFill>
                  <a:schemeClr val="tx1">
                    <a:lumMod val="50000"/>
                  </a:schemeClr>
                </a:solidFill>
                <a:latin typeface="Calibri Regular"/>
              </a:rPr>
              <a:t>Overall Sales Contribution</a:t>
            </a:r>
          </a:p>
        </p:txBody>
      </p:sp>
      <p:graphicFrame>
        <p:nvGraphicFramePr>
          <p:cNvPr id="31" name="Table 30">
            <a:extLst>
              <a:ext uri="{FF2B5EF4-FFF2-40B4-BE49-F238E27FC236}">
                <a16:creationId xmlns:a16="http://schemas.microsoft.com/office/drawing/2014/main" id="{7221E9F1-12E7-45B5-99B4-AEACD3B07D4E}"/>
              </a:ext>
            </a:extLst>
          </p:cNvPr>
          <p:cNvGraphicFramePr>
            <a:graphicFrameLocks noGrp="1"/>
          </p:cNvGraphicFramePr>
          <p:nvPr>
            <p:extLst>
              <p:ext uri="{D42A27DB-BD31-4B8C-83A1-F6EECF244321}">
                <p14:modId xmlns:p14="http://schemas.microsoft.com/office/powerpoint/2010/main" val="2978032533"/>
              </p:ext>
            </p:extLst>
          </p:nvPr>
        </p:nvGraphicFramePr>
        <p:xfrm>
          <a:off x="5707378" y="2395262"/>
          <a:ext cx="5269423" cy="1685925"/>
        </p:xfrm>
        <a:graphic>
          <a:graphicData uri="http://schemas.openxmlformats.org/drawingml/2006/table">
            <a:tbl>
              <a:tblPr>
                <a:tableStyleId>{5C22544A-7EE6-4342-B048-85BDC9FD1C3A}</a:tableStyleId>
              </a:tblPr>
              <a:tblGrid>
                <a:gridCol w="1475439">
                  <a:extLst>
                    <a:ext uri="{9D8B030D-6E8A-4147-A177-3AD203B41FA5}">
                      <a16:colId xmlns:a16="http://schemas.microsoft.com/office/drawing/2014/main" val="2474714839"/>
                    </a:ext>
                  </a:extLst>
                </a:gridCol>
                <a:gridCol w="948496">
                  <a:extLst>
                    <a:ext uri="{9D8B030D-6E8A-4147-A177-3AD203B41FA5}">
                      <a16:colId xmlns:a16="http://schemas.microsoft.com/office/drawing/2014/main" val="2899963854"/>
                    </a:ext>
                  </a:extLst>
                </a:gridCol>
                <a:gridCol w="948496">
                  <a:extLst>
                    <a:ext uri="{9D8B030D-6E8A-4147-A177-3AD203B41FA5}">
                      <a16:colId xmlns:a16="http://schemas.microsoft.com/office/drawing/2014/main" val="4076348265"/>
                    </a:ext>
                  </a:extLst>
                </a:gridCol>
                <a:gridCol w="948496">
                  <a:extLst>
                    <a:ext uri="{9D8B030D-6E8A-4147-A177-3AD203B41FA5}">
                      <a16:colId xmlns:a16="http://schemas.microsoft.com/office/drawing/2014/main" val="1448931789"/>
                    </a:ext>
                  </a:extLst>
                </a:gridCol>
                <a:gridCol w="948496">
                  <a:extLst>
                    <a:ext uri="{9D8B030D-6E8A-4147-A177-3AD203B41FA5}">
                      <a16:colId xmlns:a16="http://schemas.microsoft.com/office/drawing/2014/main" val="2817318164"/>
                    </a:ext>
                  </a:extLst>
                </a:gridCol>
              </a:tblGrid>
              <a:tr h="182880">
                <a:tc>
                  <a:txBody>
                    <a:bodyPr/>
                    <a:lstStyle/>
                    <a:p>
                      <a:pPr algn="ctr" fontAlgn="ctr"/>
                      <a:endParaRPr lang="en-US" sz="1100" b="1" i="0" u="none" strike="noStrike">
                        <a:solidFill>
                          <a:schemeClr val="tx1">
                            <a:lumMod val="50000"/>
                          </a:schemeClr>
                        </a:solidFill>
                        <a:effectLst/>
                        <a:latin typeface="Calibri Regular"/>
                      </a:endParaRPr>
                    </a:p>
                  </a:txBody>
                  <a:tcPr marL="9525" marR="9525" marT="9525" marB="0" anchor="ctr">
                    <a:lnR w="12700" cmpd="sng">
                      <a:noFill/>
                    </a:lnR>
                    <a:lnB w="6350" cap="flat" cmpd="sng" algn="ctr">
                      <a:solidFill>
                        <a:schemeClr val="bg1">
                          <a:lumMod val="85000"/>
                        </a:schemeClr>
                      </a:solidFill>
                      <a:prstDash val="solid"/>
                      <a:round/>
                      <a:headEnd type="none" w="med" len="med"/>
                      <a:tailEnd type="none" w="med" len="med"/>
                    </a:lnB>
                    <a:noFill/>
                  </a:tcPr>
                </a:tc>
                <a:tc>
                  <a:txBody>
                    <a:bodyPr/>
                    <a:lstStyle/>
                    <a:p>
                      <a:pPr algn="ctr" fontAlgn="ctr"/>
                      <a:r>
                        <a:rPr lang="en-US" sz="1000" b="1" u="none" strike="noStrike">
                          <a:solidFill>
                            <a:schemeClr val="bg1"/>
                          </a:solidFill>
                          <a:effectLst/>
                          <a:latin typeface="+mj-lt"/>
                        </a:rPr>
                        <a:t>Spends</a:t>
                      </a:r>
                      <a:endParaRPr lang="en-US" sz="1000" b="1" i="0" u="none" strike="noStrike">
                        <a:solidFill>
                          <a:schemeClr val="bg1"/>
                        </a:solidFill>
                        <a:effectLst/>
                        <a:latin typeface="+mj-lt"/>
                      </a:endParaRP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u="none" strike="noStrike">
                          <a:solidFill>
                            <a:schemeClr val="bg1"/>
                          </a:solidFill>
                          <a:effectLst/>
                          <a:latin typeface="+mj-lt"/>
                        </a:rPr>
                        <a:t>Incremental Sales</a:t>
                      </a:r>
                      <a:endParaRPr lang="en-US" sz="1000" b="1" i="0" u="none" strike="noStrike">
                        <a:solidFill>
                          <a:schemeClr val="bg1"/>
                        </a:solidFill>
                        <a:effectLst/>
                        <a:latin typeface="+mj-lt"/>
                      </a:endParaRP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u="none" strike="noStrike">
                          <a:solidFill>
                            <a:schemeClr val="bg1"/>
                          </a:solidFill>
                          <a:effectLst/>
                          <a:latin typeface="+mj-lt"/>
                        </a:rPr>
                        <a:t>Sales Contribution</a:t>
                      </a:r>
                      <a:endParaRPr lang="en-US" sz="1000" b="1" i="0" u="none" strike="noStrike">
                        <a:solidFill>
                          <a:schemeClr val="bg1"/>
                        </a:solidFill>
                        <a:effectLst/>
                        <a:latin typeface="+mj-lt"/>
                      </a:endParaRP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kern="1200">
                          <a:solidFill>
                            <a:schemeClr val="tx2"/>
                          </a:solidFill>
                          <a:effectLst/>
                          <a:latin typeface="+mj-lt"/>
                          <a:ea typeface="+mn-ea"/>
                          <a:cs typeface="+mn-cs"/>
                        </a:rPr>
                        <a:t>ROI</a:t>
                      </a: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955249232"/>
                  </a:ext>
                </a:extLst>
              </a:tr>
              <a:tr h="457200">
                <a:tc>
                  <a:txBody>
                    <a:bodyPr/>
                    <a:lstStyle/>
                    <a:p>
                      <a:pPr algn="l" fontAlgn="b"/>
                      <a:r>
                        <a:rPr lang="en-US" sz="1100" b="1" i="0" u="none" strike="noStrike">
                          <a:solidFill>
                            <a:schemeClr val="tx1">
                              <a:lumMod val="50000"/>
                            </a:schemeClr>
                          </a:solidFill>
                          <a:effectLst/>
                          <a:latin typeface="Calibri Regular"/>
                        </a:rPr>
                        <a:t>Media - Digital</a:t>
                      </a:r>
                    </a:p>
                  </a:txBody>
                  <a:tcPr marL="45720"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 8.5M</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 54.0M</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5.9%</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3.0</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31042287"/>
                  </a:ext>
                </a:extLst>
              </a:tr>
              <a:tr h="457200">
                <a:tc>
                  <a:txBody>
                    <a:bodyPr/>
                    <a:lstStyle/>
                    <a:p>
                      <a:pPr algn="l" fontAlgn="b"/>
                      <a:r>
                        <a:rPr lang="en-US" sz="1100" b="1" i="0" u="none" strike="noStrike">
                          <a:solidFill>
                            <a:schemeClr val="tx1">
                              <a:lumMod val="50000"/>
                            </a:schemeClr>
                          </a:solidFill>
                          <a:effectLst/>
                          <a:latin typeface="Calibri Regular"/>
                        </a:rPr>
                        <a:t>Media - Offline</a:t>
                      </a:r>
                    </a:p>
                  </a:txBody>
                  <a:tcPr marL="45720"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 5.9M</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 26.5M</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2.9%</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100" b="0" i="0" u="none" strike="noStrike">
                          <a:solidFill>
                            <a:schemeClr val="tx1">
                              <a:lumMod val="50000"/>
                            </a:schemeClr>
                          </a:solidFill>
                          <a:effectLst/>
                          <a:latin typeface="Calibri Regular"/>
                        </a:rPr>
                        <a:t>3.4</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67777863"/>
                  </a:ext>
                </a:extLst>
              </a:tr>
              <a:tr h="457200">
                <a:tc>
                  <a:txBody>
                    <a:bodyPr/>
                    <a:lstStyle/>
                    <a:p>
                      <a:pPr algn="l" fontAlgn="b"/>
                      <a:r>
                        <a:rPr lang="en-US" sz="1100" b="1" i="0" u="none" strike="noStrike">
                          <a:solidFill>
                            <a:schemeClr val="tx1">
                              <a:lumMod val="50000"/>
                            </a:schemeClr>
                          </a:solidFill>
                          <a:effectLst/>
                          <a:latin typeface="Calibri Regular"/>
                        </a:rPr>
                        <a:t>Total</a:t>
                      </a:r>
                    </a:p>
                  </a:txBody>
                  <a:tcPr marL="45720"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a:solidFill>
                            <a:schemeClr val="tx1">
                              <a:lumMod val="50000"/>
                            </a:schemeClr>
                          </a:solidFill>
                          <a:effectLst/>
                          <a:latin typeface="Calibri Regular"/>
                        </a:rPr>
                        <a:t> 14.4M</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a:solidFill>
                            <a:schemeClr val="tx1">
                              <a:lumMod val="50000"/>
                            </a:schemeClr>
                          </a:solidFill>
                          <a:effectLst/>
                          <a:latin typeface="Calibri Regular"/>
                        </a:rPr>
                        <a:t> 80.5M</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a:solidFill>
                            <a:schemeClr val="tx1">
                              <a:lumMod val="50000"/>
                            </a:schemeClr>
                          </a:solidFill>
                          <a:effectLst/>
                          <a:latin typeface="Calibri Regular"/>
                        </a:rPr>
                        <a:t>8.7%</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a:solidFill>
                            <a:schemeClr val="tx1">
                              <a:lumMod val="50000"/>
                            </a:schemeClr>
                          </a:solidFill>
                          <a:effectLst/>
                          <a:latin typeface="Calibri Regular"/>
                        </a:rPr>
                        <a:t>3.1</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13354093"/>
                  </a:ext>
                </a:extLst>
              </a:tr>
            </a:tbl>
          </a:graphicData>
        </a:graphic>
      </p:graphicFrame>
      <p:sp>
        <p:nvSpPr>
          <p:cNvPr id="35" name="Rectangle: Rounded Corners 34">
            <a:extLst>
              <a:ext uri="{FF2B5EF4-FFF2-40B4-BE49-F238E27FC236}">
                <a16:creationId xmlns:a16="http://schemas.microsoft.com/office/drawing/2014/main" id="{111F65F2-5BCB-4F43-B02D-384C2D7EEBFD}"/>
              </a:ext>
            </a:extLst>
          </p:cNvPr>
          <p:cNvSpPr/>
          <p:nvPr/>
        </p:nvSpPr>
        <p:spPr>
          <a:xfrm>
            <a:off x="5698470" y="2184949"/>
            <a:ext cx="5278331" cy="210313"/>
          </a:xfrm>
          <a:prstGeom prst="roundRect">
            <a:avLst>
              <a:gd name="adj" fmla="val 0"/>
            </a:avLst>
          </a:prstGeom>
          <a:solidFill>
            <a:schemeClr val="bg1">
              <a:lumMod val="95000"/>
            </a:schemeClr>
          </a:solidFill>
          <a:ln w="12700" cap="flat" cmpd="sng" algn="ctr">
            <a:noFill/>
            <a:prstDash val="solid"/>
            <a:miter lim="800000"/>
          </a:ln>
          <a:effectLst/>
        </p:spPr>
        <p:txBody>
          <a:bodyPr l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b="1">
                <a:solidFill>
                  <a:schemeClr val="tx1">
                    <a:lumMod val="50000"/>
                  </a:schemeClr>
                </a:solidFill>
                <a:latin typeface="+mj-lt"/>
              </a:rPr>
              <a:t>Performance Summary</a:t>
            </a:r>
          </a:p>
        </p:txBody>
      </p:sp>
      <p:cxnSp>
        <p:nvCxnSpPr>
          <p:cNvPr id="26" name="Straight Connector 25">
            <a:extLst>
              <a:ext uri="{FF2B5EF4-FFF2-40B4-BE49-F238E27FC236}">
                <a16:creationId xmlns:a16="http://schemas.microsoft.com/office/drawing/2014/main" id="{8D7179C5-CBD3-4B9B-9841-8883E9D30D97}"/>
              </a:ext>
            </a:extLst>
          </p:cNvPr>
          <p:cNvCxnSpPr>
            <a:cxnSpLocks/>
          </p:cNvCxnSpPr>
          <p:nvPr/>
        </p:nvCxnSpPr>
        <p:spPr>
          <a:xfrm flipV="1">
            <a:off x="1845975" y="2495550"/>
            <a:ext cx="0" cy="34849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CA161A-B54F-4246-AC53-F6617BC56917}"/>
              </a:ext>
            </a:extLst>
          </p:cNvPr>
          <p:cNvCxnSpPr>
            <a:cxnSpLocks/>
          </p:cNvCxnSpPr>
          <p:nvPr/>
        </p:nvCxnSpPr>
        <p:spPr>
          <a:xfrm flipV="1">
            <a:off x="4141500" y="2495550"/>
            <a:ext cx="0" cy="34849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E739DFC-727D-4383-99AC-336CD6230771}"/>
              </a:ext>
            </a:extLst>
          </p:cNvPr>
          <p:cNvSpPr/>
          <p:nvPr/>
        </p:nvSpPr>
        <p:spPr>
          <a:xfrm rot="16200000">
            <a:off x="4257931" y="4458151"/>
            <a:ext cx="890454" cy="1365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latin typeface="Calibri Regular"/>
              </a:rPr>
              <a:t>Promo</a:t>
            </a:r>
          </a:p>
        </p:txBody>
      </p:sp>
      <p:sp>
        <p:nvSpPr>
          <p:cNvPr id="3" name="Text Placeholder 5">
            <a:extLst>
              <a:ext uri="{FF2B5EF4-FFF2-40B4-BE49-F238E27FC236}">
                <a16:creationId xmlns:a16="http://schemas.microsoft.com/office/drawing/2014/main" id="{CB8F8167-0D11-44A4-847D-DB2ED2916C74}"/>
              </a:ext>
            </a:extLst>
          </p:cNvPr>
          <p:cNvSpPr txBox="1">
            <a:spLocks/>
          </p:cNvSpPr>
          <p:nvPr/>
        </p:nvSpPr>
        <p:spPr>
          <a:xfrm>
            <a:off x="0" y="6362700"/>
            <a:ext cx="8069263" cy="495300"/>
          </a:xfrm>
          <a:prstGeom prst="rect">
            <a:avLst/>
          </a:prstGeom>
          <a:noFill/>
        </p:spPr>
        <p:txBody>
          <a:bodyPr anchor="ctr">
            <a:noAutofit/>
          </a:bodyPr>
          <a:lstStyle>
            <a:lvl1pPr marL="0" indent="0" algn="l" defTabSz="914420" rtl="0" eaLnBrk="1" latinLnBrk="0" hangingPunct="1">
              <a:lnSpc>
                <a:spcPct val="110000"/>
              </a:lnSpc>
              <a:spcBef>
                <a:spcPts val="0"/>
              </a:spcBef>
              <a:buSzPct val="100000"/>
              <a:buFont typeface="Calibri" charset="0"/>
              <a:buNone/>
              <a:defRPr sz="1000" b="0" i="0" kern="1200" baseline="0">
                <a:solidFill>
                  <a:schemeClr val="bg1"/>
                </a:solidFill>
                <a:latin typeface="Calibri Regular"/>
                <a:ea typeface="Calibri Regular"/>
                <a:cs typeface="Calibri Regular"/>
              </a:defRPr>
            </a:lvl1pPr>
            <a:lvl2pPr marL="0" indent="0" algn="l" defTabSz="914420" rtl="0" eaLnBrk="1" latinLnBrk="0" hangingPunct="1">
              <a:lnSpc>
                <a:spcPct val="110000"/>
              </a:lnSpc>
              <a:spcBef>
                <a:spcPts val="0"/>
              </a:spcBef>
              <a:buSzPct val="100000"/>
              <a:buFont typeface="Calibri" charset="0"/>
              <a:buNone/>
              <a:defRPr sz="1000" b="1" i="0" kern="1200" baseline="0">
                <a:solidFill>
                  <a:schemeClr val="bg1"/>
                </a:solidFill>
                <a:latin typeface="Calibri Regular"/>
                <a:ea typeface="Calibri Regular"/>
                <a:cs typeface="Calibri Regular"/>
              </a:defRPr>
            </a:lvl2pPr>
            <a:lvl3pPr marL="0" indent="0" algn="l" defTabSz="914420" rtl="0" eaLnBrk="1" latinLnBrk="0" hangingPunct="1">
              <a:lnSpc>
                <a:spcPct val="110000"/>
              </a:lnSpc>
              <a:spcBef>
                <a:spcPts val="0"/>
              </a:spcBef>
              <a:spcAft>
                <a:spcPts val="0"/>
              </a:spcAft>
              <a:buSzPct val="100000"/>
              <a:buFont typeface="Calibri" charset="0"/>
              <a:buNone/>
              <a:defRPr sz="1000" b="1" i="0" kern="1200">
                <a:solidFill>
                  <a:schemeClr val="bg1"/>
                </a:solidFill>
                <a:latin typeface="Calibri Regular"/>
                <a:ea typeface="Calibri Regular"/>
                <a:cs typeface="Calibri Regular"/>
              </a:defRPr>
            </a:lvl3pPr>
            <a:lvl4pPr marL="0"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4pPr>
            <a:lvl5pPr marL="326592"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5pPr>
            <a:lvl6pPr marL="489888" indent="-163296" algn="l" defTabSz="914420" rtl="0" eaLnBrk="1" latinLnBrk="0" hangingPunct="1">
              <a:lnSpc>
                <a:spcPct val="110000"/>
              </a:lnSpc>
              <a:spcBef>
                <a:spcPts val="0"/>
              </a:spcBef>
              <a:buSzPct val="100000"/>
              <a:buFont typeface="Calibri" charset="0"/>
              <a:buChar char="–"/>
              <a:defRPr sz="1800" b="0" i="0" kern="1200">
                <a:solidFill>
                  <a:schemeClr val="tx2"/>
                </a:solidFill>
                <a:latin typeface="Calibri Regular" charset="0"/>
                <a:ea typeface="Calibri Regular" charset="0"/>
                <a:cs typeface="Calibri Regular" charset="0"/>
              </a:defRPr>
            </a:lvl6pPr>
            <a:lvl7pPr marL="2971867"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7pPr>
            <a:lvl8pPr marL="342907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8pPr>
            <a:lvl9pPr marL="388628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9pPr>
          </a:lstStyle>
          <a:p>
            <a:pPr marL="91440" indent="-91440">
              <a:lnSpc>
                <a:spcPct val="100000"/>
              </a:lnSpc>
              <a:buFont typeface="Arial" panose="020B0604020202020204" pitchFamily="34" charset="0"/>
              <a:buChar char="•"/>
            </a:pPr>
            <a:r>
              <a:rPr lang="en-US" b="1"/>
              <a:t>Analysis Period : </a:t>
            </a:r>
            <a:r>
              <a:rPr lang="en-US"/>
              <a:t>Mar 2017 to Jun 2020 (2017-02-27 to 2020-06-28) | For Les Recoltes Bio : Apr 2018 to Jun 2020 (2018-04-02 to 2020-06-28)</a:t>
            </a:r>
          </a:p>
        </p:txBody>
      </p:sp>
    </p:spTree>
    <p:extLst>
      <p:ext uri="{BB962C8B-B14F-4D97-AF65-F5344CB8AC3E}">
        <p14:creationId xmlns:p14="http://schemas.microsoft.com/office/powerpoint/2010/main" val="34234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B653-AE65-4360-BC14-0013C72A856B}"/>
              </a:ext>
            </a:extLst>
          </p:cNvPr>
          <p:cNvSpPr>
            <a:spLocks noGrp="1"/>
          </p:cNvSpPr>
          <p:nvPr>
            <p:ph type="title"/>
          </p:nvPr>
        </p:nvSpPr>
        <p:spPr/>
        <p:txBody>
          <a:bodyPr>
            <a:normAutofit/>
          </a:bodyPr>
          <a:lstStyle/>
          <a:p>
            <a:r>
              <a:rPr lang="en-US"/>
              <a:t>Media </a:t>
            </a:r>
            <a:r>
              <a:rPr lang="en-US" b="0"/>
              <a:t>|</a:t>
            </a:r>
            <a:r>
              <a:rPr lang="en-US"/>
              <a:t> Recommended Mix for 2021 </a:t>
            </a:r>
            <a:r>
              <a:rPr lang="en-US" b="0"/>
              <a:t>|</a:t>
            </a:r>
            <a:r>
              <a:rPr lang="en-US"/>
              <a:t> Digital vs. Offline</a:t>
            </a:r>
          </a:p>
        </p:txBody>
      </p:sp>
      <p:sp>
        <p:nvSpPr>
          <p:cNvPr id="4" name="Slide Number Placeholder 3">
            <a:extLst>
              <a:ext uri="{FF2B5EF4-FFF2-40B4-BE49-F238E27FC236}">
                <a16:creationId xmlns:a16="http://schemas.microsoft.com/office/drawing/2014/main" id="{FC873ECC-744F-4BE0-B75B-B518C176B49A}"/>
              </a:ext>
            </a:extLst>
          </p:cNvPr>
          <p:cNvSpPr>
            <a:spLocks noGrp="1"/>
          </p:cNvSpPr>
          <p:nvPr>
            <p:ph type="sldNum" sz="quarter" idx="4"/>
          </p:nvPr>
        </p:nvSpPr>
        <p:spPr/>
        <p:txBody>
          <a:bodyPr/>
          <a:lstStyle/>
          <a:p>
            <a:fld id="{754A7E0C-9029-4945-9920-02C782E37437}" type="slidenum">
              <a:rPr lang="en-US" smtClean="0"/>
              <a:pPr/>
              <a:t>13</a:t>
            </a:fld>
            <a:endParaRPr lang="en-US"/>
          </a:p>
        </p:txBody>
      </p:sp>
      <p:grpSp>
        <p:nvGrpSpPr>
          <p:cNvPr id="21" name="Group 20">
            <a:extLst>
              <a:ext uri="{FF2B5EF4-FFF2-40B4-BE49-F238E27FC236}">
                <a16:creationId xmlns:a16="http://schemas.microsoft.com/office/drawing/2014/main" id="{5E774719-6978-437D-B58B-130E7DF8714A}"/>
              </a:ext>
            </a:extLst>
          </p:cNvPr>
          <p:cNvGrpSpPr/>
          <p:nvPr/>
        </p:nvGrpSpPr>
        <p:grpSpPr>
          <a:xfrm>
            <a:off x="424045" y="1070444"/>
            <a:ext cx="11343910" cy="758356"/>
            <a:chOff x="419465" y="946619"/>
            <a:chExt cx="11343910" cy="758356"/>
          </a:xfrm>
        </p:grpSpPr>
        <p:sp>
          <p:nvSpPr>
            <p:cNvPr id="20" name="Rectangle 19">
              <a:extLst>
                <a:ext uri="{FF2B5EF4-FFF2-40B4-BE49-F238E27FC236}">
                  <a16:creationId xmlns:a16="http://schemas.microsoft.com/office/drawing/2014/main" id="{34C34DDF-E708-4BB6-833A-7C90249F0BD4}"/>
                </a:ext>
              </a:extLst>
            </p:cNvPr>
            <p:cNvSpPr/>
            <p:nvPr/>
          </p:nvSpPr>
          <p:spPr>
            <a:xfrm>
              <a:off x="573354" y="946619"/>
              <a:ext cx="11190021" cy="758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marL="285750" indent="-285750">
                <a:spcBef>
                  <a:spcPts val="200"/>
                </a:spcBef>
                <a:buFont typeface="Arial" panose="020B0604020202020204" pitchFamily="34" charset="0"/>
                <a:buChar char="•"/>
              </a:pPr>
              <a:r>
                <a:rPr lang="en-US" sz="1400">
                  <a:solidFill>
                    <a:schemeClr val="tx1">
                      <a:lumMod val="50000"/>
                    </a:schemeClr>
                  </a:solidFill>
                  <a:latin typeface="Calibri Regular"/>
                </a:rPr>
                <a:t>Though Digital has been performing better than Offline, a 70/30 mix between Digital and Offline is ideal for maximizing the ROI</a:t>
              </a:r>
            </a:p>
          </p:txBody>
        </p:sp>
        <p:grpSp>
          <p:nvGrpSpPr>
            <p:cNvPr id="17" name="Group 16">
              <a:extLst>
                <a:ext uri="{FF2B5EF4-FFF2-40B4-BE49-F238E27FC236}">
                  <a16:creationId xmlns:a16="http://schemas.microsoft.com/office/drawing/2014/main" id="{0F3E1DFA-E04F-451D-9D98-CE5185C4C961}"/>
                </a:ext>
              </a:extLst>
            </p:cNvPr>
            <p:cNvGrpSpPr/>
            <p:nvPr/>
          </p:nvGrpSpPr>
          <p:grpSpPr>
            <a:xfrm>
              <a:off x="419465" y="1171908"/>
              <a:ext cx="307777" cy="307777"/>
              <a:chOff x="1905488" y="3211343"/>
              <a:chExt cx="668840" cy="668838"/>
            </a:xfrm>
          </p:grpSpPr>
          <p:sp>
            <p:nvSpPr>
              <p:cNvPr id="18" name="Oval 17">
                <a:extLst>
                  <a:ext uri="{FF2B5EF4-FFF2-40B4-BE49-F238E27FC236}">
                    <a16:creationId xmlns:a16="http://schemas.microsoft.com/office/drawing/2014/main" id="{E1FAC4B3-FEEE-4D68-A6FA-516E7EC25E57}"/>
                  </a:ext>
                </a:extLst>
              </p:cNvPr>
              <p:cNvSpPr/>
              <p:nvPr/>
            </p:nvSpPr>
            <p:spPr>
              <a:xfrm>
                <a:off x="1905488" y="3211343"/>
                <a:ext cx="668840" cy="6688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19" name="Freeform: Shape 18">
                <a:extLst>
                  <a:ext uri="{FF2B5EF4-FFF2-40B4-BE49-F238E27FC236}">
                    <a16:creationId xmlns:a16="http://schemas.microsoft.com/office/drawing/2014/main" id="{01E3E736-C5BE-42D4-8D97-017075B87777}"/>
                  </a:ext>
                </a:extLst>
              </p:cNvPr>
              <p:cNvSpPr/>
              <p:nvPr/>
            </p:nvSpPr>
            <p:spPr>
              <a:xfrm>
                <a:off x="2098626" y="3337559"/>
                <a:ext cx="282564" cy="456452"/>
              </a:xfrm>
              <a:custGeom>
                <a:avLst/>
                <a:gdLst>
                  <a:gd name="connsiteX0" fmla="*/ 118507 w 316018"/>
                  <a:gd name="connsiteY0" fmla="*/ 474027 h 510492"/>
                  <a:gd name="connsiteX1" fmla="*/ 197513 w 316018"/>
                  <a:gd name="connsiteY1" fmla="*/ 474027 h 510492"/>
                  <a:gd name="connsiteX2" fmla="*/ 158009 w 316018"/>
                  <a:gd name="connsiteY2" fmla="*/ 510492 h 510492"/>
                  <a:gd name="connsiteX3" fmla="*/ 118507 w 316018"/>
                  <a:gd name="connsiteY3" fmla="*/ 474027 h 510492"/>
                  <a:gd name="connsiteX4" fmla="*/ 97236 w 316018"/>
                  <a:gd name="connsiteY4" fmla="*/ 413254 h 510492"/>
                  <a:gd name="connsiteX5" fmla="*/ 218781 w 316018"/>
                  <a:gd name="connsiteY5" fmla="*/ 413254 h 510492"/>
                  <a:gd name="connsiteX6" fmla="*/ 237013 w 316018"/>
                  <a:gd name="connsiteY6" fmla="*/ 431487 h 510492"/>
                  <a:gd name="connsiteX7" fmla="*/ 218781 w 316018"/>
                  <a:gd name="connsiteY7" fmla="*/ 449719 h 510492"/>
                  <a:gd name="connsiteX8" fmla="*/ 97236 w 316018"/>
                  <a:gd name="connsiteY8" fmla="*/ 449719 h 510492"/>
                  <a:gd name="connsiteX9" fmla="*/ 79004 w 316018"/>
                  <a:gd name="connsiteY9" fmla="*/ 431487 h 510492"/>
                  <a:gd name="connsiteX10" fmla="*/ 97236 w 316018"/>
                  <a:gd name="connsiteY10" fmla="*/ 413254 h 510492"/>
                  <a:gd name="connsiteX11" fmla="*/ 97236 w 316018"/>
                  <a:gd name="connsiteY11" fmla="*/ 352481 h 510492"/>
                  <a:gd name="connsiteX12" fmla="*/ 218781 w 316018"/>
                  <a:gd name="connsiteY12" fmla="*/ 352481 h 510492"/>
                  <a:gd name="connsiteX13" fmla="*/ 237013 w 316018"/>
                  <a:gd name="connsiteY13" fmla="*/ 370714 h 510492"/>
                  <a:gd name="connsiteX14" fmla="*/ 218781 w 316018"/>
                  <a:gd name="connsiteY14" fmla="*/ 388946 h 510492"/>
                  <a:gd name="connsiteX15" fmla="*/ 97236 w 316018"/>
                  <a:gd name="connsiteY15" fmla="*/ 388946 h 510492"/>
                  <a:gd name="connsiteX16" fmla="*/ 79004 w 316018"/>
                  <a:gd name="connsiteY16" fmla="*/ 370714 h 510492"/>
                  <a:gd name="connsiteX17" fmla="*/ 97236 w 316018"/>
                  <a:gd name="connsiteY17" fmla="*/ 352481 h 510492"/>
                  <a:gd name="connsiteX18" fmla="*/ 158617 w 316018"/>
                  <a:gd name="connsiteY18" fmla="*/ 35856 h 510492"/>
                  <a:gd name="connsiteX19" fmla="*/ 37071 w 316018"/>
                  <a:gd name="connsiteY19" fmla="*/ 156186 h 510492"/>
                  <a:gd name="connsiteX20" fmla="*/ 37071 w 316018"/>
                  <a:gd name="connsiteY20" fmla="*/ 161048 h 510492"/>
                  <a:gd name="connsiteX21" fmla="*/ 45580 w 316018"/>
                  <a:gd name="connsiteY21" fmla="*/ 203589 h 510492"/>
                  <a:gd name="connsiteX22" fmla="*/ 66242 w 316018"/>
                  <a:gd name="connsiteY22" fmla="*/ 237014 h 510492"/>
                  <a:gd name="connsiteX23" fmla="*/ 101490 w 316018"/>
                  <a:gd name="connsiteY23" fmla="*/ 291710 h 510492"/>
                  <a:gd name="connsiteX24" fmla="*/ 158009 w 316018"/>
                  <a:gd name="connsiteY24" fmla="*/ 291710 h 510492"/>
                  <a:gd name="connsiteX25" fmla="*/ 215135 w 316018"/>
                  <a:gd name="connsiteY25" fmla="*/ 291710 h 510492"/>
                  <a:gd name="connsiteX26" fmla="*/ 250384 w 316018"/>
                  <a:gd name="connsiteY26" fmla="*/ 237014 h 510492"/>
                  <a:gd name="connsiteX27" fmla="*/ 271046 w 316018"/>
                  <a:gd name="connsiteY27" fmla="*/ 203589 h 510492"/>
                  <a:gd name="connsiteX28" fmla="*/ 279554 w 316018"/>
                  <a:gd name="connsiteY28" fmla="*/ 161048 h 510492"/>
                  <a:gd name="connsiteX29" fmla="*/ 280162 w 316018"/>
                  <a:gd name="connsiteY29" fmla="*/ 161048 h 510492"/>
                  <a:gd name="connsiteX30" fmla="*/ 280162 w 316018"/>
                  <a:gd name="connsiteY30" fmla="*/ 156186 h 510492"/>
                  <a:gd name="connsiteX31" fmla="*/ 158617 w 316018"/>
                  <a:gd name="connsiteY31" fmla="*/ 35856 h 510492"/>
                  <a:gd name="connsiteX32" fmla="*/ 158009 w 316018"/>
                  <a:gd name="connsiteY32" fmla="*/ 0 h 510492"/>
                  <a:gd name="connsiteX33" fmla="*/ 316018 w 316018"/>
                  <a:gd name="connsiteY33" fmla="*/ 156186 h 510492"/>
                  <a:gd name="connsiteX34" fmla="*/ 316018 w 316018"/>
                  <a:gd name="connsiteY34" fmla="*/ 161655 h 510492"/>
                  <a:gd name="connsiteX35" fmla="*/ 305079 w 316018"/>
                  <a:gd name="connsiteY35" fmla="*/ 216351 h 510492"/>
                  <a:gd name="connsiteX36" fmla="*/ 277731 w 316018"/>
                  <a:gd name="connsiteY36" fmla="*/ 261324 h 510492"/>
                  <a:gd name="connsiteX37" fmla="*/ 240660 w 316018"/>
                  <a:gd name="connsiteY37" fmla="*/ 321489 h 510492"/>
                  <a:gd name="connsiteX38" fmla="*/ 229721 w 316018"/>
                  <a:gd name="connsiteY38" fmla="*/ 328174 h 510492"/>
                  <a:gd name="connsiteX39" fmla="*/ 86297 w 316018"/>
                  <a:gd name="connsiteY39" fmla="*/ 328174 h 510492"/>
                  <a:gd name="connsiteX40" fmla="*/ 75358 w 316018"/>
                  <a:gd name="connsiteY40" fmla="*/ 321489 h 510492"/>
                  <a:gd name="connsiteX41" fmla="*/ 38287 w 316018"/>
                  <a:gd name="connsiteY41" fmla="*/ 261324 h 510492"/>
                  <a:gd name="connsiteX42" fmla="*/ 10939 w 316018"/>
                  <a:gd name="connsiteY42" fmla="*/ 216351 h 510492"/>
                  <a:gd name="connsiteX43" fmla="*/ 0 w 316018"/>
                  <a:gd name="connsiteY43" fmla="*/ 161655 h 510492"/>
                  <a:gd name="connsiteX44" fmla="*/ 0 w 316018"/>
                  <a:gd name="connsiteY44" fmla="*/ 156186 h 510492"/>
                  <a:gd name="connsiteX45" fmla="*/ 158009 w 316018"/>
                  <a:gd name="connsiteY45" fmla="*/ 0 h 5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6018" h="510492">
                    <a:moveTo>
                      <a:pt x="118507" y="474027"/>
                    </a:moveTo>
                    <a:lnTo>
                      <a:pt x="197513" y="474027"/>
                    </a:lnTo>
                    <a:cubicBezTo>
                      <a:pt x="195689" y="494691"/>
                      <a:pt x="178673" y="510492"/>
                      <a:pt x="158009" y="510492"/>
                    </a:cubicBezTo>
                    <a:cubicBezTo>
                      <a:pt x="137347" y="510492"/>
                      <a:pt x="120330" y="494691"/>
                      <a:pt x="118507" y="474027"/>
                    </a:cubicBezTo>
                    <a:close/>
                    <a:moveTo>
                      <a:pt x="97236" y="413254"/>
                    </a:moveTo>
                    <a:lnTo>
                      <a:pt x="218781" y="413254"/>
                    </a:lnTo>
                    <a:cubicBezTo>
                      <a:pt x="229113" y="413254"/>
                      <a:pt x="237013" y="421154"/>
                      <a:pt x="237013" y="431487"/>
                    </a:cubicBezTo>
                    <a:cubicBezTo>
                      <a:pt x="237013" y="441818"/>
                      <a:pt x="229113" y="449719"/>
                      <a:pt x="218781" y="449719"/>
                    </a:cubicBezTo>
                    <a:lnTo>
                      <a:pt x="97236" y="449719"/>
                    </a:lnTo>
                    <a:cubicBezTo>
                      <a:pt x="86904" y="449719"/>
                      <a:pt x="79004" y="441818"/>
                      <a:pt x="79004" y="431487"/>
                    </a:cubicBezTo>
                    <a:cubicBezTo>
                      <a:pt x="79004" y="421154"/>
                      <a:pt x="86904" y="413254"/>
                      <a:pt x="97236" y="413254"/>
                    </a:cubicBezTo>
                    <a:close/>
                    <a:moveTo>
                      <a:pt x="97236" y="352481"/>
                    </a:moveTo>
                    <a:lnTo>
                      <a:pt x="218781" y="352481"/>
                    </a:lnTo>
                    <a:cubicBezTo>
                      <a:pt x="229113" y="352481"/>
                      <a:pt x="237013" y="360381"/>
                      <a:pt x="237013" y="370714"/>
                    </a:cubicBezTo>
                    <a:cubicBezTo>
                      <a:pt x="237013" y="381045"/>
                      <a:pt x="229113" y="388946"/>
                      <a:pt x="218781" y="388946"/>
                    </a:cubicBezTo>
                    <a:lnTo>
                      <a:pt x="97236" y="388946"/>
                    </a:lnTo>
                    <a:cubicBezTo>
                      <a:pt x="86904" y="388946"/>
                      <a:pt x="79004" y="381045"/>
                      <a:pt x="79004" y="370714"/>
                    </a:cubicBezTo>
                    <a:cubicBezTo>
                      <a:pt x="79004" y="360381"/>
                      <a:pt x="86904" y="352481"/>
                      <a:pt x="97236" y="352481"/>
                    </a:cubicBezTo>
                    <a:close/>
                    <a:moveTo>
                      <a:pt x="158617" y="35856"/>
                    </a:moveTo>
                    <a:cubicBezTo>
                      <a:pt x="92375" y="36464"/>
                      <a:pt x="38287" y="89944"/>
                      <a:pt x="37071" y="156186"/>
                    </a:cubicBezTo>
                    <a:lnTo>
                      <a:pt x="37071" y="161048"/>
                    </a:lnTo>
                    <a:cubicBezTo>
                      <a:pt x="37679" y="175633"/>
                      <a:pt x="40110" y="190219"/>
                      <a:pt x="45580" y="203589"/>
                    </a:cubicBezTo>
                    <a:cubicBezTo>
                      <a:pt x="50441" y="215743"/>
                      <a:pt x="57734" y="227290"/>
                      <a:pt x="66242" y="237014"/>
                    </a:cubicBezTo>
                    <a:cubicBezTo>
                      <a:pt x="79612" y="254031"/>
                      <a:pt x="91767" y="272263"/>
                      <a:pt x="101490" y="291710"/>
                    </a:cubicBezTo>
                    <a:lnTo>
                      <a:pt x="158009" y="291710"/>
                    </a:lnTo>
                    <a:lnTo>
                      <a:pt x="215135" y="291710"/>
                    </a:lnTo>
                    <a:cubicBezTo>
                      <a:pt x="224251" y="272263"/>
                      <a:pt x="236406" y="254031"/>
                      <a:pt x="250384" y="237014"/>
                    </a:cubicBezTo>
                    <a:cubicBezTo>
                      <a:pt x="259499" y="227290"/>
                      <a:pt x="266184" y="215743"/>
                      <a:pt x="271046" y="203589"/>
                    </a:cubicBezTo>
                    <a:cubicBezTo>
                      <a:pt x="275908" y="190219"/>
                      <a:pt x="278947" y="175633"/>
                      <a:pt x="279554" y="161048"/>
                    </a:cubicBezTo>
                    <a:lnTo>
                      <a:pt x="280162" y="161048"/>
                    </a:lnTo>
                    <a:lnTo>
                      <a:pt x="280162" y="156186"/>
                    </a:lnTo>
                    <a:cubicBezTo>
                      <a:pt x="278947" y="89336"/>
                      <a:pt x="224859" y="36464"/>
                      <a:pt x="158617" y="35856"/>
                    </a:cubicBezTo>
                    <a:close/>
                    <a:moveTo>
                      <a:pt x="158009" y="0"/>
                    </a:moveTo>
                    <a:cubicBezTo>
                      <a:pt x="244306" y="608"/>
                      <a:pt x="314195" y="69889"/>
                      <a:pt x="316018" y="156186"/>
                    </a:cubicBezTo>
                    <a:lnTo>
                      <a:pt x="316018" y="161655"/>
                    </a:lnTo>
                    <a:cubicBezTo>
                      <a:pt x="315410" y="180495"/>
                      <a:pt x="311764" y="198727"/>
                      <a:pt x="305079" y="216351"/>
                    </a:cubicBezTo>
                    <a:cubicBezTo>
                      <a:pt x="299002" y="232759"/>
                      <a:pt x="289278" y="247954"/>
                      <a:pt x="277731" y="261324"/>
                    </a:cubicBezTo>
                    <a:cubicBezTo>
                      <a:pt x="263146" y="277125"/>
                      <a:pt x="247345" y="308119"/>
                      <a:pt x="240660" y="321489"/>
                    </a:cubicBezTo>
                    <a:cubicBezTo>
                      <a:pt x="238837" y="325743"/>
                      <a:pt x="234583" y="328174"/>
                      <a:pt x="229721" y="328174"/>
                    </a:cubicBezTo>
                    <a:lnTo>
                      <a:pt x="86297" y="328174"/>
                    </a:lnTo>
                    <a:cubicBezTo>
                      <a:pt x="81435" y="328174"/>
                      <a:pt x="77181" y="325743"/>
                      <a:pt x="75358" y="321489"/>
                    </a:cubicBezTo>
                    <a:cubicBezTo>
                      <a:pt x="68673" y="308119"/>
                      <a:pt x="52872" y="277125"/>
                      <a:pt x="38287" y="261324"/>
                    </a:cubicBezTo>
                    <a:cubicBezTo>
                      <a:pt x="26740" y="247954"/>
                      <a:pt x="17624" y="232759"/>
                      <a:pt x="10939" y="216351"/>
                    </a:cubicBezTo>
                    <a:cubicBezTo>
                      <a:pt x="4254" y="198727"/>
                      <a:pt x="608" y="180495"/>
                      <a:pt x="0" y="161655"/>
                    </a:cubicBezTo>
                    <a:lnTo>
                      <a:pt x="0" y="156186"/>
                    </a:lnTo>
                    <a:cubicBezTo>
                      <a:pt x="1823" y="69889"/>
                      <a:pt x="71712" y="608"/>
                      <a:pt x="158009" y="0"/>
                    </a:cubicBezTo>
                    <a:close/>
                  </a:path>
                </a:pathLst>
              </a:custGeom>
              <a:solidFill>
                <a:schemeClr val="bg1"/>
              </a:solidFill>
              <a:ln w="6052"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j-lt"/>
                </a:endParaRPr>
              </a:p>
            </p:txBody>
          </p:sp>
        </p:grpSp>
      </p:grpSp>
      <p:graphicFrame>
        <p:nvGraphicFramePr>
          <p:cNvPr id="3" name="Chart 2">
            <a:extLst>
              <a:ext uri="{FF2B5EF4-FFF2-40B4-BE49-F238E27FC236}">
                <a16:creationId xmlns:a16="http://schemas.microsoft.com/office/drawing/2014/main" id="{5ECC2701-E1F9-477F-9971-6B6BC4DF41C7}"/>
              </a:ext>
            </a:extLst>
          </p:cNvPr>
          <p:cNvGraphicFramePr/>
          <p:nvPr/>
        </p:nvGraphicFramePr>
        <p:xfrm>
          <a:off x="266700" y="2055147"/>
          <a:ext cx="5459400" cy="4425027"/>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A5A46632-4F99-4665-9648-885C2C1FC1B1}"/>
              </a:ext>
            </a:extLst>
          </p:cNvPr>
          <p:cNvSpPr/>
          <p:nvPr/>
        </p:nvSpPr>
        <p:spPr>
          <a:xfrm>
            <a:off x="4607511" y="2052935"/>
            <a:ext cx="1081969" cy="3744180"/>
          </a:xfrm>
          <a:prstGeom prst="roundRect">
            <a:avLst>
              <a:gd name="adj" fmla="val 0"/>
            </a:avLst>
          </a:prstGeom>
          <a:solidFill>
            <a:srgbClr val="0069B3">
              <a:alpha val="5098"/>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BA86981-3FA5-4C0E-9F28-1C8308081023}"/>
              </a:ext>
            </a:extLst>
          </p:cNvPr>
          <p:cNvSpPr/>
          <p:nvPr/>
        </p:nvSpPr>
        <p:spPr>
          <a:xfrm>
            <a:off x="4607511" y="2052935"/>
            <a:ext cx="1081969" cy="299645"/>
          </a:xfrm>
          <a:prstGeom prst="roundRect">
            <a:avLst>
              <a:gd name="adj" fmla="val 0"/>
            </a:avLst>
          </a:prstGeom>
          <a:solidFill>
            <a:schemeClr val="tx1"/>
          </a:solidFill>
          <a:ln w="12700" cap="flat" cmpd="sng" algn="ctr">
            <a:noFill/>
            <a:prstDash val="solid"/>
            <a:miter lim="800000"/>
          </a:ln>
          <a:effectLst/>
        </p:spPr>
        <p:txBody>
          <a:bodyPr l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000" b="1">
                <a:solidFill>
                  <a:schemeClr val="bg1"/>
                </a:solidFill>
                <a:latin typeface="+mj-lt"/>
              </a:rPr>
              <a:t>Recommended Mix</a:t>
            </a:r>
          </a:p>
        </p:txBody>
      </p:sp>
      <p:graphicFrame>
        <p:nvGraphicFramePr>
          <p:cNvPr id="7" name="Table 6">
            <a:extLst>
              <a:ext uri="{FF2B5EF4-FFF2-40B4-BE49-F238E27FC236}">
                <a16:creationId xmlns:a16="http://schemas.microsoft.com/office/drawing/2014/main" id="{34AD1E7C-26F8-4401-98A0-6429DA4511BA}"/>
              </a:ext>
            </a:extLst>
          </p:cNvPr>
          <p:cNvGraphicFramePr>
            <a:graphicFrameLocks noGrp="1"/>
          </p:cNvGraphicFramePr>
          <p:nvPr/>
        </p:nvGraphicFramePr>
        <p:xfrm>
          <a:off x="6183497" y="3624635"/>
          <a:ext cx="5498980" cy="862965"/>
        </p:xfrm>
        <a:graphic>
          <a:graphicData uri="http://schemas.openxmlformats.org/drawingml/2006/table">
            <a:tbl>
              <a:tblPr>
                <a:tableStyleId>{5C22544A-7EE6-4342-B048-85BDC9FD1C3A}</a:tableStyleId>
              </a:tblPr>
              <a:tblGrid>
                <a:gridCol w="1877701">
                  <a:extLst>
                    <a:ext uri="{9D8B030D-6E8A-4147-A177-3AD203B41FA5}">
                      <a16:colId xmlns:a16="http://schemas.microsoft.com/office/drawing/2014/main" val="2474714839"/>
                    </a:ext>
                  </a:extLst>
                </a:gridCol>
                <a:gridCol w="1207093">
                  <a:extLst>
                    <a:ext uri="{9D8B030D-6E8A-4147-A177-3AD203B41FA5}">
                      <a16:colId xmlns:a16="http://schemas.microsoft.com/office/drawing/2014/main" val="3792540941"/>
                    </a:ext>
                  </a:extLst>
                </a:gridCol>
                <a:gridCol w="1207093">
                  <a:extLst>
                    <a:ext uri="{9D8B030D-6E8A-4147-A177-3AD203B41FA5}">
                      <a16:colId xmlns:a16="http://schemas.microsoft.com/office/drawing/2014/main" val="2899963854"/>
                    </a:ext>
                  </a:extLst>
                </a:gridCol>
                <a:gridCol w="1207093">
                  <a:extLst>
                    <a:ext uri="{9D8B030D-6E8A-4147-A177-3AD203B41FA5}">
                      <a16:colId xmlns:a16="http://schemas.microsoft.com/office/drawing/2014/main" val="4076348265"/>
                    </a:ext>
                  </a:extLst>
                </a:gridCol>
              </a:tblGrid>
              <a:tr h="91440">
                <a:tc>
                  <a:txBody>
                    <a:bodyPr/>
                    <a:lstStyle/>
                    <a:p>
                      <a:pPr algn="l" fontAlgn="b"/>
                      <a:endParaRPr lang="en-US" sz="1050" b="0" i="0" u="none" strike="noStrike">
                        <a:solidFill>
                          <a:srgbClr val="000000"/>
                        </a:solidFill>
                        <a:effectLst/>
                        <a:latin typeface="Calibri Regular"/>
                      </a:endParaRPr>
                    </a:p>
                  </a:txBody>
                  <a:tcPr marL="9525" marR="9525" marT="9525" marB="0" anchor="b">
                    <a:lnR w="12700" cmpd="sng">
                      <a:noFill/>
                    </a:lnR>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00" b="1" i="0" u="none" strike="noStrike">
                          <a:solidFill>
                            <a:schemeClr val="bg1"/>
                          </a:solidFill>
                          <a:effectLst/>
                          <a:latin typeface="+mj-lt"/>
                        </a:rPr>
                        <a:t>Current Spends</a:t>
                      </a: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000" b="1" i="0" u="none" strike="noStrike">
                          <a:solidFill>
                            <a:schemeClr val="bg1"/>
                          </a:solidFill>
                          <a:effectLst/>
                          <a:latin typeface="+mj-lt"/>
                        </a:rPr>
                        <a:t>Recommended Spends</a:t>
                      </a: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000" b="1" i="0" u="none" strike="noStrike">
                          <a:solidFill>
                            <a:schemeClr val="bg1"/>
                          </a:solidFill>
                          <a:effectLst/>
                          <a:latin typeface="+mj-lt"/>
                        </a:rPr>
                        <a:t>Spends % Change</a:t>
                      </a: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955249232"/>
                  </a:ext>
                </a:extLst>
              </a:tr>
              <a:tr h="274320">
                <a:tc>
                  <a:txBody>
                    <a:bodyPr/>
                    <a:lstStyle/>
                    <a:p>
                      <a:pPr algn="l" fontAlgn="b"/>
                      <a:r>
                        <a:rPr lang="en-US" sz="1050" b="1" i="0" u="none" strike="noStrike">
                          <a:solidFill>
                            <a:schemeClr val="tx1">
                              <a:lumMod val="50000"/>
                            </a:schemeClr>
                          </a:solidFill>
                          <a:effectLst/>
                          <a:latin typeface="Calibri Regular"/>
                        </a:rPr>
                        <a:t>Media - Digital</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50" b="0" i="0" u="none" strike="noStrike">
                          <a:solidFill>
                            <a:schemeClr val="tx1">
                              <a:lumMod val="50000"/>
                            </a:schemeClr>
                          </a:solidFill>
                          <a:effectLst/>
                          <a:latin typeface="Calibri Regular"/>
                        </a:rPr>
                        <a:t> 2.5M</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50" b="0" i="0" u="none" strike="noStrike">
                          <a:solidFill>
                            <a:schemeClr val="tx1">
                              <a:lumMod val="50000"/>
                            </a:schemeClr>
                          </a:solidFill>
                          <a:effectLst/>
                          <a:latin typeface="Calibri Regular"/>
                        </a:rPr>
                        <a:t> 2.6M</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50" b="1" i="0" u="none" strike="noStrike">
                          <a:solidFill>
                            <a:srgbClr val="28743C"/>
                          </a:solidFill>
                          <a:effectLst/>
                          <a:latin typeface="Calibri Regular"/>
                        </a:rPr>
                        <a:t>7%</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31042287"/>
                  </a:ext>
                </a:extLst>
              </a:tr>
              <a:tr h="274320">
                <a:tc>
                  <a:txBody>
                    <a:bodyPr/>
                    <a:lstStyle/>
                    <a:p>
                      <a:pPr algn="l" fontAlgn="b"/>
                      <a:r>
                        <a:rPr lang="en-US" sz="1050" b="1" i="0" u="none" strike="noStrike">
                          <a:solidFill>
                            <a:schemeClr val="tx1">
                              <a:lumMod val="50000"/>
                            </a:schemeClr>
                          </a:solidFill>
                          <a:effectLst/>
                          <a:latin typeface="Calibri Regular"/>
                        </a:rPr>
                        <a:t>Media - Offline</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50" b="0" i="0" u="none" strike="noStrike">
                          <a:solidFill>
                            <a:schemeClr val="tx1">
                              <a:lumMod val="50000"/>
                            </a:schemeClr>
                          </a:solidFill>
                          <a:effectLst/>
                          <a:latin typeface="Calibri Regular"/>
                        </a:rPr>
                        <a:t> 523.8K</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50" b="0" i="0" u="none" strike="noStrike">
                          <a:solidFill>
                            <a:schemeClr val="tx1">
                              <a:lumMod val="50000"/>
                            </a:schemeClr>
                          </a:solidFill>
                          <a:effectLst/>
                          <a:latin typeface="Calibri Regular"/>
                        </a:rPr>
                        <a:t> 1.2M</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050" b="1" i="0" u="none" strike="noStrike">
                          <a:solidFill>
                            <a:srgbClr val="28743C"/>
                          </a:solidFill>
                          <a:effectLst/>
                          <a:latin typeface="Calibri Regular"/>
                        </a:rPr>
                        <a:t>120%</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67777863"/>
                  </a:ext>
                </a:extLst>
              </a:tr>
            </a:tbl>
          </a:graphicData>
        </a:graphic>
      </p:graphicFrame>
      <p:sp>
        <p:nvSpPr>
          <p:cNvPr id="8" name="Rectangle: Rounded Corners 7">
            <a:extLst>
              <a:ext uri="{FF2B5EF4-FFF2-40B4-BE49-F238E27FC236}">
                <a16:creationId xmlns:a16="http://schemas.microsoft.com/office/drawing/2014/main" id="{2CE87BBC-1620-4B3F-A67B-414E6AD7FC9F}"/>
              </a:ext>
            </a:extLst>
          </p:cNvPr>
          <p:cNvSpPr/>
          <p:nvPr/>
        </p:nvSpPr>
        <p:spPr>
          <a:xfrm>
            <a:off x="6180262" y="3414322"/>
            <a:ext cx="5505451" cy="210313"/>
          </a:xfrm>
          <a:prstGeom prst="roundRect">
            <a:avLst>
              <a:gd name="adj" fmla="val 0"/>
            </a:avLst>
          </a:prstGeom>
          <a:solidFill>
            <a:schemeClr val="bg1">
              <a:lumMod val="95000"/>
            </a:schemeClr>
          </a:solidFill>
          <a:ln w="12700" cap="flat" cmpd="sng" algn="ctr">
            <a:noFill/>
            <a:prstDash val="solid"/>
            <a:miter lim="800000"/>
          </a:ln>
          <a:effectLst/>
        </p:spPr>
        <p:txBody>
          <a:bodyPr l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b="1">
                <a:solidFill>
                  <a:schemeClr val="tx1">
                    <a:lumMod val="50000"/>
                  </a:schemeClr>
                </a:solidFill>
                <a:latin typeface="+mj-lt"/>
              </a:rPr>
              <a:t>Recommended Spends for 2021</a:t>
            </a:r>
          </a:p>
        </p:txBody>
      </p:sp>
      <p:sp>
        <p:nvSpPr>
          <p:cNvPr id="9" name="Rectangle: Rounded Corners 8">
            <a:extLst>
              <a:ext uri="{FF2B5EF4-FFF2-40B4-BE49-F238E27FC236}">
                <a16:creationId xmlns:a16="http://schemas.microsoft.com/office/drawing/2014/main" id="{40B54EEF-7679-468D-B2CB-E5BA3E7B4ECA}"/>
              </a:ext>
            </a:extLst>
          </p:cNvPr>
          <p:cNvSpPr/>
          <p:nvPr/>
        </p:nvSpPr>
        <p:spPr>
          <a:xfrm>
            <a:off x="6180262" y="2118025"/>
            <a:ext cx="5505451" cy="210313"/>
          </a:xfrm>
          <a:prstGeom prst="roundRect">
            <a:avLst>
              <a:gd name="adj" fmla="val 0"/>
            </a:avLst>
          </a:prstGeom>
          <a:solidFill>
            <a:schemeClr val="bg1">
              <a:lumMod val="95000"/>
            </a:schemeClr>
          </a:solidFill>
          <a:ln w="12700" cap="flat" cmpd="sng" algn="ctr">
            <a:noFill/>
            <a:prstDash val="solid"/>
            <a:miter lim="800000"/>
          </a:ln>
          <a:effectLst/>
        </p:spPr>
        <p:txBody>
          <a:bodyPr l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b="1">
                <a:solidFill>
                  <a:schemeClr val="tx1">
                    <a:lumMod val="50000"/>
                  </a:schemeClr>
                </a:solidFill>
                <a:latin typeface="+mj-lt"/>
              </a:rPr>
              <a:t>Optimization Summary (Forecast for 2021)</a:t>
            </a:r>
          </a:p>
        </p:txBody>
      </p:sp>
      <p:graphicFrame>
        <p:nvGraphicFramePr>
          <p:cNvPr id="11" name="Table 10">
            <a:extLst>
              <a:ext uri="{FF2B5EF4-FFF2-40B4-BE49-F238E27FC236}">
                <a16:creationId xmlns:a16="http://schemas.microsoft.com/office/drawing/2014/main" id="{B9F42D02-EF09-47C4-B75F-B8C30402C8AC}"/>
              </a:ext>
            </a:extLst>
          </p:cNvPr>
          <p:cNvGraphicFramePr>
            <a:graphicFrameLocks noGrp="1"/>
          </p:cNvGraphicFramePr>
          <p:nvPr/>
        </p:nvGraphicFramePr>
        <p:xfrm>
          <a:off x="6187232" y="2328338"/>
          <a:ext cx="5491511" cy="626745"/>
        </p:xfrm>
        <a:graphic>
          <a:graphicData uri="http://schemas.openxmlformats.org/drawingml/2006/table">
            <a:tbl>
              <a:tblPr>
                <a:tableStyleId>{5C22544A-7EE6-4342-B048-85BDC9FD1C3A}</a:tableStyleId>
              </a:tblPr>
              <a:tblGrid>
                <a:gridCol w="593677">
                  <a:extLst>
                    <a:ext uri="{9D8B030D-6E8A-4147-A177-3AD203B41FA5}">
                      <a16:colId xmlns:a16="http://schemas.microsoft.com/office/drawing/2014/main" val="1956106914"/>
                    </a:ext>
                  </a:extLst>
                </a:gridCol>
                <a:gridCol w="667886">
                  <a:extLst>
                    <a:ext uri="{9D8B030D-6E8A-4147-A177-3AD203B41FA5}">
                      <a16:colId xmlns:a16="http://schemas.microsoft.com/office/drawing/2014/main" val="3273622382"/>
                    </a:ext>
                  </a:extLst>
                </a:gridCol>
                <a:gridCol w="667886">
                  <a:extLst>
                    <a:ext uri="{9D8B030D-6E8A-4147-A177-3AD203B41FA5}">
                      <a16:colId xmlns:a16="http://schemas.microsoft.com/office/drawing/2014/main" val="2740495781"/>
                    </a:ext>
                  </a:extLst>
                </a:gridCol>
                <a:gridCol w="593677">
                  <a:extLst>
                    <a:ext uri="{9D8B030D-6E8A-4147-A177-3AD203B41FA5}">
                      <a16:colId xmlns:a16="http://schemas.microsoft.com/office/drawing/2014/main" val="4057339700"/>
                    </a:ext>
                  </a:extLst>
                </a:gridCol>
                <a:gridCol w="593677">
                  <a:extLst>
                    <a:ext uri="{9D8B030D-6E8A-4147-A177-3AD203B41FA5}">
                      <a16:colId xmlns:a16="http://schemas.microsoft.com/office/drawing/2014/main" val="894451443"/>
                    </a:ext>
                  </a:extLst>
                </a:gridCol>
                <a:gridCol w="593677">
                  <a:extLst>
                    <a:ext uri="{9D8B030D-6E8A-4147-A177-3AD203B41FA5}">
                      <a16:colId xmlns:a16="http://schemas.microsoft.com/office/drawing/2014/main" val="3183114901"/>
                    </a:ext>
                  </a:extLst>
                </a:gridCol>
                <a:gridCol w="593677">
                  <a:extLst>
                    <a:ext uri="{9D8B030D-6E8A-4147-A177-3AD203B41FA5}">
                      <a16:colId xmlns:a16="http://schemas.microsoft.com/office/drawing/2014/main" val="3314021302"/>
                    </a:ext>
                  </a:extLst>
                </a:gridCol>
                <a:gridCol w="593677">
                  <a:extLst>
                    <a:ext uri="{9D8B030D-6E8A-4147-A177-3AD203B41FA5}">
                      <a16:colId xmlns:a16="http://schemas.microsoft.com/office/drawing/2014/main" val="3383016119"/>
                    </a:ext>
                  </a:extLst>
                </a:gridCol>
                <a:gridCol w="593677">
                  <a:extLst>
                    <a:ext uri="{9D8B030D-6E8A-4147-A177-3AD203B41FA5}">
                      <a16:colId xmlns:a16="http://schemas.microsoft.com/office/drawing/2014/main" val="3683314076"/>
                    </a:ext>
                  </a:extLst>
                </a:gridCol>
              </a:tblGrid>
              <a:tr h="0">
                <a:tc gridSpan="3">
                  <a:txBody>
                    <a:bodyPr/>
                    <a:lstStyle/>
                    <a:p>
                      <a:pPr algn="ctr" fontAlgn="b"/>
                      <a:r>
                        <a:rPr lang="en-US" sz="1000" b="1" u="none" strike="noStrike">
                          <a:solidFill>
                            <a:schemeClr val="bg1"/>
                          </a:solidFill>
                          <a:effectLst/>
                          <a:latin typeface="+mj-lt"/>
                        </a:rPr>
                        <a:t>Spends</a:t>
                      </a:r>
                      <a:endParaRPr lang="en-US" sz="1000" b="1" i="0" u="none" strike="noStrike">
                        <a:solidFill>
                          <a:schemeClr val="bg1"/>
                        </a:solidFill>
                        <a:effectLst/>
                        <a:latin typeface="+mj-lt"/>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u="none" strike="noStrike">
                          <a:solidFill>
                            <a:schemeClr val="bg1"/>
                          </a:solidFill>
                          <a:effectLst/>
                          <a:latin typeface="+mj-lt"/>
                        </a:rPr>
                        <a:t>Incremental Sales</a:t>
                      </a:r>
                      <a:endParaRPr lang="en-US" sz="1000" b="1" i="0" u="none" strike="noStrike">
                        <a:solidFill>
                          <a:schemeClr val="bg1"/>
                        </a:solidFill>
                        <a:effectLst/>
                        <a:latin typeface="+mj-lt"/>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u="none" strike="noStrike">
                          <a:solidFill>
                            <a:schemeClr val="bg1"/>
                          </a:solidFill>
                          <a:effectLst/>
                          <a:latin typeface="+mj-lt"/>
                        </a:rPr>
                        <a:t>ROI</a:t>
                      </a:r>
                      <a:endParaRPr lang="en-US" sz="1000" b="1" i="0" u="none" strike="noStrike">
                        <a:solidFill>
                          <a:schemeClr val="bg1"/>
                        </a:solidFill>
                        <a:effectLst/>
                        <a:latin typeface="+mj-lt"/>
                      </a:endParaRPr>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9001802"/>
                  </a:ext>
                </a:extLst>
              </a:tr>
              <a:tr h="190500">
                <a:tc>
                  <a:txBody>
                    <a:bodyPr/>
                    <a:lstStyle/>
                    <a:p>
                      <a:pPr algn="ctr" fontAlgn="b"/>
                      <a:r>
                        <a:rPr lang="en-US" sz="900" b="1" i="0" u="none" strike="noStrike" kern="1200">
                          <a:solidFill>
                            <a:schemeClr val="bg1">
                              <a:lumMod val="50000"/>
                            </a:schemeClr>
                          </a:solidFill>
                          <a:effectLst/>
                          <a:latin typeface="+mj-lt"/>
                          <a:ea typeface="+mn-ea"/>
                          <a:cs typeface="+mn-cs"/>
                        </a:rPr>
                        <a:t>Current</a:t>
                      </a:r>
                    </a:p>
                  </a:txBody>
                  <a:tcPr marL="9525" marR="9525" marT="9525" marB="0" anchor="ctr">
                    <a:lnL w="635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Optimized</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 Change</a:t>
                      </a:r>
                    </a:p>
                  </a:txBody>
                  <a:tcPr marL="9525" marR="9525" marT="9525" marB="0" anchor="ctr">
                    <a:lnL w="12700" cmpd="sng">
                      <a:noFill/>
                    </a:lnL>
                    <a:lnR w="635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Current</a:t>
                      </a:r>
                    </a:p>
                  </a:txBody>
                  <a:tcPr marL="9525" marR="9525" marT="9525" marB="0" anchor="ctr">
                    <a:lnL w="635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Optimized</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 Change</a:t>
                      </a:r>
                    </a:p>
                  </a:txBody>
                  <a:tcPr marL="9525" marR="9525" marT="9525" marB="0" anchor="ctr">
                    <a:lnL w="12700" cmpd="sng">
                      <a:noFill/>
                    </a:lnL>
                    <a:lnR w="635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Current</a:t>
                      </a:r>
                    </a:p>
                  </a:txBody>
                  <a:tcPr marL="9525" marR="9525" marT="9525" marB="0" anchor="ctr">
                    <a:lnL w="635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Optimized</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1" i="0" u="none" strike="noStrike" kern="1200">
                          <a:solidFill>
                            <a:schemeClr val="bg1">
                              <a:lumMod val="50000"/>
                            </a:schemeClr>
                          </a:solidFill>
                          <a:effectLst/>
                          <a:latin typeface="+mj-lt"/>
                          <a:ea typeface="+mn-ea"/>
                          <a:cs typeface="+mn-cs"/>
                        </a:rPr>
                        <a:t>% Change</a:t>
                      </a:r>
                    </a:p>
                  </a:txBody>
                  <a:tcPr marL="9525" marR="9525" marT="9525" marB="0" anchor="ctr">
                    <a:lnL w="12700" cmpd="sng">
                      <a:noFill/>
                    </a:lnL>
                    <a:lnR w="635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37679002"/>
                  </a:ext>
                </a:extLst>
              </a:tr>
              <a:tr h="274320">
                <a:tc>
                  <a:txBody>
                    <a:bodyPr/>
                    <a:lstStyle/>
                    <a:p>
                      <a:pPr algn="ctr" fontAlgn="b"/>
                      <a:r>
                        <a:rPr lang="en-US" sz="1050" b="0" i="0" u="none" strike="noStrike" kern="1200">
                          <a:solidFill>
                            <a:schemeClr val="tx1">
                              <a:lumMod val="50000"/>
                            </a:schemeClr>
                          </a:solidFill>
                          <a:effectLst/>
                          <a:latin typeface="Calibri Regular"/>
                          <a:ea typeface="+mn-ea"/>
                          <a:cs typeface="+mn-cs"/>
                        </a:rPr>
                        <a:t> 3.0M</a:t>
                      </a:r>
                    </a:p>
                  </a:txBody>
                  <a:tcPr marL="9525" marR="9525" marT="9525" marB="0" anchor="ctr">
                    <a:lnL w="6350" cap="flat" cmpd="sng" algn="ctr">
                      <a:solidFill>
                        <a:schemeClr val="bg1">
                          <a:lumMod val="85000"/>
                        </a:schemeClr>
                      </a:solidFill>
                      <a:prstDash val="solid"/>
                      <a:round/>
                      <a:headEnd type="none" w="med" len="med"/>
                      <a:tailEnd type="none" w="med" len="med"/>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kern="1200">
                          <a:solidFill>
                            <a:schemeClr val="tx1">
                              <a:lumMod val="50000"/>
                            </a:schemeClr>
                          </a:solidFill>
                          <a:effectLst/>
                          <a:latin typeface="Calibri Regular"/>
                          <a:ea typeface="+mn-ea"/>
                          <a:cs typeface="+mn-cs"/>
                        </a:rPr>
                        <a:t> 3.8M</a:t>
                      </a:r>
                    </a:p>
                  </a:txBody>
                  <a:tcPr marL="9525" marR="9525" marT="9525"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kern="1200">
                          <a:solidFill>
                            <a:srgbClr val="28743C"/>
                          </a:solidFill>
                          <a:effectLst/>
                          <a:latin typeface="Calibri Regular"/>
                          <a:ea typeface="+mn-ea"/>
                          <a:cs typeface="+mn-cs"/>
                        </a:rPr>
                        <a:t>27%</a:t>
                      </a:r>
                    </a:p>
                  </a:txBody>
                  <a:tcPr marL="9525" marR="9525" marT="9525" marB="0" anchor="ctr">
                    <a:lnL w="12700" cmpd="sng">
                      <a:noFill/>
                    </a:lnL>
                    <a:lnR w="6350" cap="flat" cmpd="sng" algn="ctr">
                      <a:solidFill>
                        <a:schemeClr val="bg1">
                          <a:lumMod val="85000"/>
                        </a:schemeClr>
                      </a:solidFill>
                      <a:prstDash val="solid"/>
                      <a:round/>
                      <a:headEnd type="none" w="med" len="med"/>
                      <a:tailEnd type="none" w="med" len="med"/>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kern="1200">
                          <a:solidFill>
                            <a:schemeClr val="tx1">
                              <a:lumMod val="50000"/>
                            </a:schemeClr>
                          </a:solidFill>
                          <a:effectLst/>
                          <a:latin typeface="Calibri Regular"/>
                          <a:ea typeface="+mn-ea"/>
                          <a:cs typeface="+mn-cs"/>
                        </a:rPr>
                        <a:t> 32.0M</a:t>
                      </a:r>
                    </a:p>
                  </a:txBody>
                  <a:tcPr marL="9525" marR="9525" marT="9525" marB="0" anchor="ctr">
                    <a:lnL w="6350" cap="flat" cmpd="sng" algn="ctr">
                      <a:solidFill>
                        <a:schemeClr val="bg1">
                          <a:lumMod val="85000"/>
                        </a:schemeClr>
                      </a:solidFill>
                      <a:prstDash val="solid"/>
                      <a:round/>
                      <a:headEnd type="none" w="med" len="med"/>
                      <a:tailEnd type="none" w="med" len="med"/>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kern="1200">
                          <a:solidFill>
                            <a:schemeClr val="tx1">
                              <a:lumMod val="50000"/>
                            </a:schemeClr>
                          </a:solidFill>
                          <a:effectLst/>
                          <a:latin typeface="Calibri Regular"/>
                          <a:ea typeface="+mn-ea"/>
                          <a:cs typeface="+mn-cs"/>
                        </a:rPr>
                        <a:t> 35.1M</a:t>
                      </a:r>
                    </a:p>
                  </a:txBody>
                  <a:tcPr marL="9525" marR="9525" marT="9525"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kern="1200">
                          <a:solidFill>
                            <a:srgbClr val="28743C"/>
                          </a:solidFill>
                          <a:effectLst/>
                          <a:latin typeface="Calibri Regular"/>
                          <a:ea typeface="+mn-ea"/>
                          <a:cs typeface="+mn-cs"/>
                        </a:rPr>
                        <a:t>10%</a:t>
                      </a:r>
                    </a:p>
                  </a:txBody>
                  <a:tcPr marL="9525" marR="9525" marT="9525" marB="0" anchor="ctr">
                    <a:lnL w="12700" cmpd="sng">
                      <a:noFill/>
                    </a:lnL>
                    <a:lnR w="6350" cap="flat" cmpd="sng" algn="ctr">
                      <a:solidFill>
                        <a:schemeClr val="bg1">
                          <a:lumMod val="85000"/>
                        </a:schemeClr>
                      </a:solidFill>
                      <a:prstDash val="solid"/>
                      <a:round/>
                      <a:headEnd type="none" w="med" len="med"/>
                      <a:tailEnd type="none" w="med" len="med"/>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kern="1200">
                          <a:solidFill>
                            <a:schemeClr val="tx1">
                              <a:lumMod val="50000"/>
                            </a:schemeClr>
                          </a:solidFill>
                          <a:effectLst/>
                          <a:latin typeface="Calibri Regular"/>
                          <a:ea typeface="+mn-ea"/>
                          <a:cs typeface="+mn-cs"/>
                        </a:rPr>
                        <a:t>10.7</a:t>
                      </a:r>
                    </a:p>
                  </a:txBody>
                  <a:tcPr marL="9525" marR="9525" marT="9525" marB="0" anchor="ctr">
                    <a:lnL w="6350" cap="flat" cmpd="sng" algn="ctr">
                      <a:solidFill>
                        <a:schemeClr val="bg1">
                          <a:lumMod val="85000"/>
                        </a:schemeClr>
                      </a:solidFill>
                      <a:prstDash val="solid"/>
                      <a:round/>
                      <a:headEnd type="none" w="med" len="med"/>
                      <a:tailEnd type="none" w="med" len="med"/>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kern="1200">
                          <a:solidFill>
                            <a:schemeClr val="tx1">
                              <a:lumMod val="50000"/>
                            </a:schemeClr>
                          </a:solidFill>
                          <a:effectLst/>
                          <a:latin typeface="Calibri Regular"/>
                          <a:ea typeface="+mn-ea"/>
                          <a:cs typeface="+mn-cs"/>
                        </a:rPr>
                        <a:t>9.2</a:t>
                      </a:r>
                    </a:p>
                  </a:txBody>
                  <a:tcPr marL="9525" marR="9525" marT="9525" marB="0" anchor="ctr">
                    <a:lnL w="12700" cmpd="sng">
                      <a:noFill/>
                    </a:lnL>
                    <a:lnR w="12700" cmpd="sng">
                      <a:noFill/>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kern="1200">
                          <a:solidFill>
                            <a:srgbClr val="C00000"/>
                          </a:solidFill>
                          <a:effectLst/>
                          <a:latin typeface="Calibri Regular"/>
                          <a:ea typeface="+mn-ea"/>
                          <a:cs typeface="+mn-cs"/>
                        </a:rPr>
                        <a:t>-13%</a:t>
                      </a:r>
                    </a:p>
                  </a:txBody>
                  <a:tcPr marL="9525" marR="9525" marT="9525" marB="0" anchor="ctr">
                    <a:lnL w="12700" cmpd="sng">
                      <a:noFill/>
                    </a:lnL>
                    <a:lnR w="6350" cap="flat" cmpd="sng" algn="ctr">
                      <a:solidFill>
                        <a:schemeClr val="bg1">
                          <a:lumMod val="85000"/>
                        </a:schemeClr>
                      </a:solidFill>
                      <a:prstDash val="solid"/>
                      <a:round/>
                      <a:headEnd type="none" w="med" len="med"/>
                      <a:tailEnd type="none" w="med" len="med"/>
                    </a:lnR>
                    <a:lnT w="12700" cmpd="sng">
                      <a:noFill/>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0542381"/>
                  </a:ext>
                </a:extLst>
              </a:tr>
            </a:tbl>
          </a:graphicData>
        </a:graphic>
      </p:graphicFrame>
      <p:sp>
        <p:nvSpPr>
          <p:cNvPr id="10" name="Text Placeholder 5">
            <a:extLst>
              <a:ext uri="{FF2B5EF4-FFF2-40B4-BE49-F238E27FC236}">
                <a16:creationId xmlns:a16="http://schemas.microsoft.com/office/drawing/2014/main" id="{89E90264-7FD5-4A75-96F6-CCB690DF1D20}"/>
              </a:ext>
            </a:extLst>
          </p:cNvPr>
          <p:cNvSpPr txBox="1">
            <a:spLocks/>
          </p:cNvSpPr>
          <p:nvPr/>
        </p:nvSpPr>
        <p:spPr>
          <a:xfrm>
            <a:off x="0" y="6362700"/>
            <a:ext cx="8069263" cy="495300"/>
          </a:xfrm>
          <a:prstGeom prst="rect">
            <a:avLst/>
          </a:prstGeom>
          <a:noFill/>
        </p:spPr>
        <p:txBody>
          <a:bodyPr anchor="ctr">
            <a:noAutofit/>
          </a:bodyPr>
          <a:lstStyle>
            <a:lvl1pPr marL="0" indent="0" algn="l" defTabSz="914420" rtl="0" eaLnBrk="1" latinLnBrk="0" hangingPunct="1">
              <a:lnSpc>
                <a:spcPct val="110000"/>
              </a:lnSpc>
              <a:spcBef>
                <a:spcPts val="0"/>
              </a:spcBef>
              <a:buSzPct val="100000"/>
              <a:buFont typeface="Calibri" charset="0"/>
              <a:buNone/>
              <a:defRPr sz="1000" b="0" i="0" kern="1200" baseline="0">
                <a:solidFill>
                  <a:schemeClr val="bg1"/>
                </a:solidFill>
                <a:latin typeface="Calibri Regular"/>
                <a:ea typeface="Calibri Regular"/>
                <a:cs typeface="Calibri Regular"/>
              </a:defRPr>
            </a:lvl1pPr>
            <a:lvl2pPr marL="0" indent="0" algn="l" defTabSz="914420" rtl="0" eaLnBrk="1" latinLnBrk="0" hangingPunct="1">
              <a:lnSpc>
                <a:spcPct val="110000"/>
              </a:lnSpc>
              <a:spcBef>
                <a:spcPts val="0"/>
              </a:spcBef>
              <a:buSzPct val="100000"/>
              <a:buFont typeface="Calibri" charset="0"/>
              <a:buNone/>
              <a:defRPr sz="1000" b="1" i="0" kern="1200" baseline="0">
                <a:solidFill>
                  <a:schemeClr val="bg1"/>
                </a:solidFill>
                <a:latin typeface="Calibri Regular"/>
                <a:ea typeface="Calibri Regular"/>
                <a:cs typeface="Calibri Regular"/>
              </a:defRPr>
            </a:lvl2pPr>
            <a:lvl3pPr marL="0" indent="0" algn="l" defTabSz="914420" rtl="0" eaLnBrk="1" latinLnBrk="0" hangingPunct="1">
              <a:lnSpc>
                <a:spcPct val="110000"/>
              </a:lnSpc>
              <a:spcBef>
                <a:spcPts val="0"/>
              </a:spcBef>
              <a:spcAft>
                <a:spcPts val="0"/>
              </a:spcAft>
              <a:buSzPct val="100000"/>
              <a:buFont typeface="Calibri" charset="0"/>
              <a:buNone/>
              <a:defRPr sz="1000" b="1" i="0" kern="1200">
                <a:solidFill>
                  <a:schemeClr val="bg1"/>
                </a:solidFill>
                <a:latin typeface="Calibri Regular"/>
                <a:ea typeface="Calibri Regular"/>
                <a:cs typeface="Calibri Regular"/>
              </a:defRPr>
            </a:lvl3pPr>
            <a:lvl4pPr marL="0"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4pPr>
            <a:lvl5pPr marL="326592"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5pPr>
            <a:lvl6pPr marL="489888" indent="-163296" algn="l" defTabSz="914420" rtl="0" eaLnBrk="1" latinLnBrk="0" hangingPunct="1">
              <a:lnSpc>
                <a:spcPct val="110000"/>
              </a:lnSpc>
              <a:spcBef>
                <a:spcPts val="0"/>
              </a:spcBef>
              <a:buSzPct val="100000"/>
              <a:buFont typeface="Calibri" charset="0"/>
              <a:buChar char="–"/>
              <a:defRPr sz="1800" b="0" i="0" kern="1200">
                <a:solidFill>
                  <a:schemeClr val="tx2"/>
                </a:solidFill>
                <a:latin typeface="Calibri Regular" charset="0"/>
                <a:ea typeface="Calibri Regular" charset="0"/>
                <a:cs typeface="Calibri Regular" charset="0"/>
              </a:defRPr>
            </a:lvl6pPr>
            <a:lvl7pPr marL="2971867"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7pPr>
            <a:lvl8pPr marL="342907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8pPr>
            <a:lvl9pPr marL="388628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9pPr>
          </a:lstStyle>
          <a:p>
            <a:pPr marL="91440" indent="-91440">
              <a:lnSpc>
                <a:spcPct val="100000"/>
              </a:lnSpc>
              <a:buFont typeface="Arial" panose="020B0604020202020204" pitchFamily="34" charset="0"/>
              <a:buChar char="•"/>
            </a:pPr>
            <a:r>
              <a:rPr lang="en-US" b="1"/>
              <a:t>Analysis Period : </a:t>
            </a:r>
            <a:r>
              <a:rPr lang="en-US"/>
              <a:t>Mar 2017 to Jun 2020 (2017-02-27 to 2020-06-28) | For Les Recoltes Bio : Apr 2018 to Jun 2020 (2018-04-02 to 2020-06-28)</a:t>
            </a:r>
          </a:p>
          <a:p>
            <a:pPr marL="91440" indent="-91440">
              <a:lnSpc>
                <a:spcPct val="100000"/>
              </a:lnSpc>
              <a:buFont typeface="Arial" panose="020B0604020202020204" pitchFamily="34" charset="0"/>
              <a:buChar char="•"/>
            </a:pPr>
            <a:r>
              <a:rPr lang="en-US" b="1"/>
              <a:t>Forecast &amp; Recommendation for 2021 </a:t>
            </a:r>
            <a:r>
              <a:rPr lang="en-US"/>
              <a:t>: Non-Spends variables (trend, pricing, distribution etc.) extrapolated for 2021 based on 2019 + 2020 YTD data</a:t>
            </a:r>
          </a:p>
          <a:p>
            <a:pPr marL="2148840" lvl="2">
              <a:lnSpc>
                <a:spcPct val="100000"/>
              </a:lnSpc>
            </a:pPr>
            <a:r>
              <a:rPr lang="en-US" b="0"/>
              <a:t> Budget constraints considered for 2021 Optimization : </a:t>
            </a:r>
            <a:r>
              <a:rPr lang="en-US" b="0">
                <a:hlinkClick r:id="" action="ppaction://noaction">
                  <a:extLst>
                    <a:ext uri="{A12FA001-AC4F-418D-AE19-62706E023703}">
                      <ahyp:hlinkClr xmlns:ahyp="http://schemas.microsoft.com/office/drawing/2018/hyperlinkcolor" val="tx"/>
                    </a:ext>
                  </a:extLst>
                </a:hlinkClick>
              </a:rPr>
              <a:t>Budget &amp; Optimization Constraints</a:t>
            </a:r>
            <a:endParaRPr lang="en-US" b="0"/>
          </a:p>
        </p:txBody>
      </p:sp>
    </p:spTree>
    <p:extLst>
      <p:ext uri="{BB962C8B-B14F-4D97-AF65-F5344CB8AC3E}">
        <p14:creationId xmlns:p14="http://schemas.microsoft.com/office/powerpoint/2010/main" val="290936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2AF9-50F5-4DE7-B7F9-2DC85593A300}"/>
              </a:ext>
            </a:extLst>
          </p:cNvPr>
          <p:cNvSpPr>
            <a:spLocks noGrp="1"/>
          </p:cNvSpPr>
          <p:nvPr>
            <p:ph type="title"/>
          </p:nvPr>
        </p:nvSpPr>
        <p:spPr/>
        <p:txBody>
          <a:bodyPr/>
          <a:lstStyle/>
          <a:p>
            <a:pPr algn="ctr"/>
            <a:r>
              <a:rPr lang="en-US"/>
              <a:t>appendix</a:t>
            </a:r>
            <a:endParaRPr lang="en-IN"/>
          </a:p>
        </p:txBody>
      </p:sp>
      <p:sp>
        <p:nvSpPr>
          <p:cNvPr id="3" name="Footer Placeholder 2">
            <a:extLst>
              <a:ext uri="{FF2B5EF4-FFF2-40B4-BE49-F238E27FC236}">
                <a16:creationId xmlns:a16="http://schemas.microsoft.com/office/drawing/2014/main" id="{9916A4CA-DE28-47EB-9548-037027018F25}"/>
              </a:ext>
            </a:extLst>
          </p:cNvPr>
          <p:cNvSpPr>
            <a:spLocks noGrp="1"/>
          </p:cNvSpPr>
          <p:nvPr>
            <p:ph type="ftr" sz="quarter" idx="3"/>
          </p:nvPr>
        </p:nvSpPr>
        <p:spPr/>
        <p:txBody>
          <a:bodyPr/>
          <a:lstStyle/>
          <a:p>
            <a:r>
              <a:rPr lang="en-US"/>
              <a:t>Proprietary and Confidential</a:t>
            </a:r>
          </a:p>
        </p:txBody>
      </p:sp>
      <p:sp>
        <p:nvSpPr>
          <p:cNvPr id="4" name="Slide Number Placeholder 3">
            <a:extLst>
              <a:ext uri="{FF2B5EF4-FFF2-40B4-BE49-F238E27FC236}">
                <a16:creationId xmlns:a16="http://schemas.microsoft.com/office/drawing/2014/main" id="{55CC9622-99D3-4826-A1EA-124785053ED1}"/>
              </a:ext>
            </a:extLst>
          </p:cNvPr>
          <p:cNvSpPr>
            <a:spLocks noGrp="1"/>
          </p:cNvSpPr>
          <p:nvPr>
            <p:ph type="sldNum" sz="quarter" idx="4"/>
          </p:nvPr>
        </p:nvSpPr>
        <p:spPr/>
        <p:txBody>
          <a:bodyPr/>
          <a:lstStyle/>
          <a:p>
            <a:fld id="{3DD8A316-1690-4C62-9DF0-0D0BBB2020CF}" type="slidenum">
              <a:rPr lang="en-US" sz="900" smtClean="0"/>
              <a:pPr/>
              <a:t>14</a:t>
            </a:fld>
            <a:r>
              <a:rPr lang="en-US"/>
              <a:t> </a:t>
            </a:r>
          </a:p>
        </p:txBody>
      </p:sp>
    </p:spTree>
    <p:extLst>
      <p:ext uri="{BB962C8B-B14F-4D97-AF65-F5344CB8AC3E}">
        <p14:creationId xmlns:p14="http://schemas.microsoft.com/office/powerpoint/2010/main" val="163815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BE7-DD4C-4B87-8A96-D8FA6EDD2B78}"/>
              </a:ext>
            </a:extLst>
          </p:cNvPr>
          <p:cNvSpPr>
            <a:spLocks noGrp="1"/>
          </p:cNvSpPr>
          <p:nvPr>
            <p:ph type="title"/>
          </p:nvPr>
        </p:nvSpPr>
        <p:spPr/>
        <p:txBody>
          <a:bodyPr/>
          <a:lstStyle/>
          <a:p>
            <a:r>
              <a:rPr lang="en-IN"/>
              <a:t>Modelling Approach (1/5)</a:t>
            </a:r>
          </a:p>
        </p:txBody>
      </p:sp>
      <p:graphicFrame>
        <p:nvGraphicFramePr>
          <p:cNvPr id="5" name="Table 4">
            <a:extLst>
              <a:ext uri="{FF2B5EF4-FFF2-40B4-BE49-F238E27FC236}">
                <a16:creationId xmlns:a16="http://schemas.microsoft.com/office/drawing/2014/main" id="{C42FC0E2-B8B9-4342-8D04-9F68FE2B4EC3}"/>
              </a:ext>
            </a:extLst>
          </p:cNvPr>
          <p:cNvGraphicFramePr>
            <a:graphicFrameLocks noGrp="1"/>
          </p:cNvGraphicFramePr>
          <p:nvPr/>
        </p:nvGraphicFramePr>
        <p:xfrm>
          <a:off x="792049" y="1371600"/>
          <a:ext cx="10192425" cy="4849731"/>
        </p:xfrm>
        <a:graphic>
          <a:graphicData uri="http://schemas.openxmlformats.org/drawingml/2006/table">
            <a:tbl>
              <a:tblPr>
                <a:tableStyleId>{5C22544A-7EE6-4342-B048-85BDC9FD1C3A}</a:tableStyleId>
              </a:tblPr>
              <a:tblGrid>
                <a:gridCol w="477951">
                  <a:extLst>
                    <a:ext uri="{9D8B030D-6E8A-4147-A177-3AD203B41FA5}">
                      <a16:colId xmlns:a16="http://schemas.microsoft.com/office/drawing/2014/main" val="2857588619"/>
                    </a:ext>
                  </a:extLst>
                </a:gridCol>
                <a:gridCol w="2705100">
                  <a:extLst>
                    <a:ext uri="{9D8B030D-6E8A-4147-A177-3AD203B41FA5}">
                      <a16:colId xmlns:a16="http://schemas.microsoft.com/office/drawing/2014/main" val="2665873621"/>
                    </a:ext>
                  </a:extLst>
                </a:gridCol>
                <a:gridCol w="7009374">
                  <a:extLst>
                    <a:ext uri="{9D8B030D-6E8A-4147-A177-3AD203B41FA5}">
                      <a16:colId xmlns:a16="http://schemas.microsoft.com/office/drawing/2014/main" val="3690673361"/>
                    </a:ext>
                  </a:extLst>
                </a:gridCol>
              </a:tblGrid>
              <a:tr h="538859">
                <a:tc>
                  <a:txBody>
                    <a:bodyPr/>
                    <a:lstStyle/>
                    <a:p>
                      <a:pPr algn="l" fontAlgn="t"/>
                      <a:r>
                        <a:rPr lang="en-IN" sz="1600" u="none" strike="noStrike">
                          <a:solidFill>
                            <a:schemeClr val="tx2">
                              <a:lumMod val="50000"/>
                            </a:schemeClr>
                          </a:solidFill>
                          <a:effectLst/>
                        </a:rPr>
                        <a:t>1.1</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Raw Data Collation</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Collecting all the required data</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665954"/>
                  </a:ext>
                </a:extLst>
              </a:tr>
              <a:tr h="538859">
                <a:tc>
                  <a:txBody>
                    <a:bodyPr/>
                    <a:lstStyle/>
                    <a:p>
                      <a:pPr algn="l" fontAlgn="t"/>
                      <a:r>
                        <a:rPr lang="en-IN" sz="1600" u="none" strike="noStrike">
                          <a:solidFill>
                            <a:schemeClr val="tx2">
                              <a:lumMod val="50000"/>
                            </a:schemeClr>
                          </a:solidFill>
                          <a:effectLst/>
                        </a:rPr>
                        <a:t>1.2</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Data Pre-Processing</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Manual processing of the received data (if needed) to a python readable format</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68862833"/>
                  </a:ext>
                </a:extLst>
              </a:tr>
              <a:tr h="538859">
                <a:tc>
                  <a:txBody>
                    <a:bodyPr/>
                    <a:lstStyle/>
                    <a:p>
                      <a:pPr algn="l" fontAlgn="t"/>
                      <a:r>
                        <a:rPr lang="en-IN" sz="1600" u="none" strike="noStrike">
                          <a:solidFill>
                            <a:schemeClr val="tx2">
                              <a:lumMod val="50000"/>
                            </a:schemeClr>
                          </a:solidFill>
                          <a:effectLst/>
                        </a:rPr>
                        <a:t>1.3</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Data Processing</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Script to collate raw/pre-processed flat files to a single cleaned file for every data source</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8420289"/>
                  </a:ext>
                </a:extLst>
              </a:tr>
              <a:tr h="538859">
                <a:tc>
                  <a:txBody>
                    <a:bodyPr/>
                    <a:lstStyle/>
                    <a:p>
                      <a:pPr algn="l" fontAlgn="t"/>
                      <a:r>
                        <a:rPr lang="en-IN" sz="1600" u="none" strike="noStrike">
                          <a:solidFill>
                            <a:schemeClr val="tx2">
                              <a:lumMod val="50000"/>
                            </a:schemeClr>
                          </a:solidFill>
                          <a:effectLst/>
                        </a:rPr>
                        <a:t>1.4</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Data Filtering and Aggregation</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Filtering the relevant data and aggregating to the required level</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81453502"/>
                  </a:ext>
                </a:extLst>
              </a:tr>
              <a:tr h="538859">
                <a:tc>
                  <a:txBody>
                    <a:bodyPr/>
                    <a:lstStyle/>
                    <a:p>
                      <a:pPr algn="l" fontAlgn="t"/>
                      <a:r>
                        <a:rPr lang="en-IN" sz="1600" u="none" strike="noStrike">
                          <a:solidFill>
                            <a:schemeClr val="tx2">
                              <a:lumMod val="50000"/>
                            </a:schemeClr>
                          </a:solidFill>
                          <a:effectLst/>
                        </a:rPr>
                        <a:t>1.5</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Data Apportioning</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Apportioning/distributing non-granular data. </a:t>
                      </a:r>
                      <a:br>
                        <a:rPr lang="en-IN" sz="1600" u="none" strike="noStrike">
                          <a:solidFill>
                            <a:schemeClr val="tx2">
                              <a:lumMod val="50000"/>
                            </a:schemeClr>
                          </a:solidFill>
                          <a:effectLst/>
                        </a:rPr>
                      </a:br>
                      <a:r>
                        <a:rPr lang="en-IN" sz="1600" u="none" strike="noStrike">
                          <a:solidFill>
                            <a:schemeClr val="tx2">
                              <a:lumMod val="50000"/>
                            </a:schemeClr>
                          </a:solidFill>
                          <a:effectLst/>
                        </a:rPr>
                        <a:t>Example: monthly to weekly</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012275"/>
                  </a:ext>
                </a:extLst>
              </a:tr>
              <a:tr h="538859">
                <a:tc>
                  <a:txBody>
                    <a:bodyPr/>
                    <a:lstStyle/>
                    <a:p>
                      <a:pPr algn="l" fontAlgn="t"/>
                      <a:r>
                        <a:rPr lang="en-IN" sz="1600" u="none" strike="noStrike">
                          <a:solidFill>
                            <a:schemeClr val="tx2">
                              <a:lumMod val="50000"/>
                            </a:schemeClr>
                          </a:solidFill>
                          <a:effectLst/>
                        </a:rPr>
                        <a:t>1.6</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Missing Value Treatment</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Data imputation or missing value removal</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45452573"/>
                  </a:ext>
                </a:extLst>
              </a:tr>
              <a:tr h="538859">
                <a:tc>
                  <a:txBody>
                    <a:bodyPr/>
                    <a:lstStyle/>
                    <a:p>
                      <a:pPr algn="l" fontAlgn="t"/>
                      <a:r>
                        <a:rPr lang="en-IN" sz="1600" u="none" strike="noStrike">
                          <a:solidFill>
                            <a:schemeClr val="tx2">
                              <a:lumMod val="50000"/>
                            </a:schemeClr>
                          </a:solidFill>
                          <a:effectLst/>
                        </a:rPr>
                        <a:t>1.7</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Outlier Treatment</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Data imputation for outlier removal</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92434259"/>
                  </a:ext>
                </a:extLst>
              </a:tr>
              <a:tr h="538859">
                <a:tc>
                  <a:txBody>
                    <a:bodyPr/>
                    <a:lstStyle/>
                    <a:p>
                      <a:pPr algn="l" fontAlgn="t"/>
                      <a:r>
                        <a:rPr lang="en-IN" sz="1600" u="none" strike="noStrike">
                          <a:solidFill>
                            <a:schemeClr val="tx2">
                              <a:lumMod val="50000"/>
                            </a:schemeClr>
                          </a:solidFill>
                          <a:effectLst/>
                        </a:rPr>
                        <a:t>1.8</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ADS Creation</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Merging all the required data sources to create ADS</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26431113"/>
                  </a:ext>
                </a:extLst>
              </a:tr>
              <a:tr h="538859">
                <a:tc>
                  <a:txBody>
                    <a:bodyPr/>
                    <a:lstStyle/>
                    <a:p>
                      <a:pPr algn="l" fontAlgn="t"/>
                      <a:r>
                        <a:rPr lang="en-IN" sz="1600" u="none" strike="noStrike">
                          <a:solidFill>
                            <a:schemeClr val="tx2">
                              <a:lumMod val="50000"/>
                            </a:schemeClr>
                          </a:solidFill>
                          <a:effectLst/>
                        </a:rPr>
                        <a:t>1.9</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u="none" strike="noStrike">
                          <a:solidFill>
                            <a:schemeClr val="tx2">
                              <a:lumMod val="50000"/>
                            </a:schemeClr>
                          </a:solidFill>
                          <a:effectLst/>
                        </a:rPr>
                        <a:t>Business Validation</a:t>
                      </a:r>
                      <a:endParaRPr lang="en-IN" sz="1600" b="1"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u="none" strike="noStrike">
                          <a:solidFill>
                            <a:schemeClr val="tx2">
                              <a:lumMod val="50000"/>
                            </a:schemeClr>
                          </a:solidFill>
                          <a:effectLst/>
                        </a:rPr>
                        <a:t>Validation of the Topline numbers with the business</a:t>
                      </a:r>
                      <a:endParaRPr lang="en-IN" sz="1600" b="0" i="0" u="none" strike="noStrike">
                        <a:solidFill>
                          <a:schemeClr val="tx2">
                            <a:lumMod val="50000"/>
                          </a:schemeClr>
                        </a:solidFill>
                        <a:effectLst/>
                        <a:latin typeface="Calibri" panose="020F0502020204030204" pitchFamily="34" charset="0"/>
                      </a:endParaRPr>
                    </a:p>
                  </a:txBody>
                  <a:tcPr marL="7219" marR="7219" marT="7219"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792280"/>
                  </a:ext>
                </a:extLst>
              </a:tr>
            </a:tbl>
          </a:graphicData>
        </a:graphic>
      </p:graphicFrame>
      <p:grpSp>
        <p:nvGrpSpPr>
          <p:cNvPr id="6" name="Group 5">
            <a:extLst>
              <a:ext uri="{FF2B5EF4-FFF2-40B4-BE49-F238E27FC236}">
                <a16:creationId xmlns:a16="http://schemas.microsoft.com/office/drawing/2014/main" id="{32C12836-115E-4724-BBD5-73A3D2C77DFE}"/>
              </a:ext>
            </a:extLst>
          </p:cNvPr>
          <p:cNvGrpSpPr/>
          <p:nvPr/>
        </p:nvGrpSpPr>
        <p:grpSpPr>
          <a:xfrm>
            <a:off x="696913" y="899160"/>
            <a:ext cx="10287561" cy="472440"/>
            <a:chOff x="8947316" y="1014303"/>
            <a:chExt cx="10287561" cy="472440"/>
          </a:xfrm>
        </p:grpSpPr>
        <p:sp>
          <p:nvSpPr>
            <p:cNvPr id="7" name="Rectangle 6">
              <a:extLst>
                <a:ext uri="{FF2B5EF4-FFF2-40B4-BE49-F238E27FC236}">
                  <a16:creationId xmlns:a16="http://schemas.microsoft.com/office/drawing/2014/main" id="{68C9FF39-C0B5-45CE-A351-BE62EFB68196}"/>
                </a:ext>
              </a:extLst>
            </p:cNvPr>
            <p:cNvSpPr/>
            <p:nvPr/>
          </p:nvSpPr>
          <p:spPr>
            <a:xfrm>
              <a:off x="9336719" y="1106664"/>
              <a:ext cx="9898158"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Data Preparation</a:t>
              </a:r>
            </a:p>
          </p:txBody>
        </p:sp>
        <p:sp>
          <p:nvSpPr>
            <p:cNvPr id="8" name="Oval 7">
              <a:extLst>
                <a:ext uri="{FF2B5EF4-FFF2-40B4-BE49-F238E27FC236}">
                  <a16:creationId xmlns:a16="http://schemas.microsoft.com/office/drawing/2014/main" id="{579DBDD2-10B0-4923-8615-B8586FB92326}"/>
                </a:ext>
              </a:extLst>
            </p:cNvPr>
            <p:cNvSpPr/>
            <p:nvPr/>
          </p:nvSpPr>
          <p:spPr>
            <a:xfrm>
              <a:off x="8947316" y="1014303"/>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1</a:t>
              </a:r>
            </a:p>
          </p:txBody>
        </p:sp>
      </p:grpSp>
    </p:spTree>
    <p:extLst>
      <p:ext uri="{BB962C8B-B14F-4D97-AF65-F5344CB8AC3E}">
        <p14:creationId xmlns:p14="http://schemas.microsoft.com/office/powerpoint/2010/main" val="140830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BE7-DD4C-4B87-8A96-D8FA6EDD2B78}"/>
              </a:ext>
            </a:extLst>
          </p:cNvPr>
          <p:cNvSpPr>
            <a:spLocks noGrp="1"/>
          </p:cNvSpPr>
          <p:nvPr>
            <p:ph type="title"/>
          </p:nvPr>
        </p:nvSpPr>
        <p:spPr/>
        <p:txBody>
          <a:bodyPr/>
          <a:lstStyle/>
          <a:p>
            <a:r>
              <a:rPr lang="en-IN"/>
              <a:t>Modelling Approach (2/5)</a:t>
            </a:r>
          </a:p>
        </p:txBody>
      </p:sp>
      <p:graphicFrame>
        <p:nvGraphicFramePr>
          <p:cNvPr id="5" name="Table 4">
            <a:extLst>
              <a:ext uri="{FF2B5EF4-FFF2-40B4-BE49-F238E27FC236}">
                <a16:creationId xmlns:a16="http://schemas.microsoft.com/office/drawing/2014/main" id="{C42FC0E2-B8B9-4342-8D04-9F68FE2B4EC3}"/>
              </a:ext>
            </a:extLst>
          </p:cNvPr>
          <p:cNvGraphicFramePr>
            <a:graphicFrameLocks noGrp="1"/>
          </p:cNvGraphicFramePr>
          <p:nvPr/>
        </p:nvGraphicFramePr>
        <p:xfrm>
          <a:off x="792049" y="1371601"/>
          <a:ext cx="10192425" cy="4838698"/>
        </p:xfrm>
        <a:graphic>
          <a:graphicData uri="http://schemas.openxmlformats.org/drawingml/2006/table">
            <a:tbl>
              <a:tblPr>
                <a:tableStyleId>{5C22544A-7EE6-4342-B048-85BDC9FD1C3A}</a:tableStyleId>
              </a:tblPr>
              <a:tblGrid>
                <a:gridCol w="477951">
                  <a:extLst>
                    <a:ext uri="{9D8B030D-6E8A-4147-A177-3AD203B41FA5}">
                      <a16:colId xmlns:a16="http://schemas.microsoft.com/office/drawing/2014/main" val="2857588619"/>
                    </a:ext>
                  </a:extLst>
                </a:gridCol>
                <a:gridCol w="2705100">
                  <a:extLst>
                    <a:ext uri="{9D8B030D-6E8A-4147-A177-3AD203B41FA5}">
                      <a16:colId xmlns:a16="http://schemas.microsoft.com/office/drawing/2014/main" val="2665873621"/>
                    </a:ext>
                  </a:extLst>
                </a:gridCol>
                <a:gridCol w="7009374">
                  <a:extLst>
                    <a:ext uri="{9D8B030D-6E8A-4147-A177-3AD203B41FA5}">
                      <a16:colId xmlns:a16="http://schemas.microsoft.com/office/drawing/2014/main" val="3690673361"/>
                    </a:ext>
                  </a:extLst>
                </a:gridCol>
              </a:tblGrid>
              <a:tr h="1124028">
                <a:tc>
                  <a:txBody>
                    <a:bodyPr/>
                    <a:lstStyle/>
                    <a:p>
                      <a:pPr algn="l" fontAlgn="t"/>
                      <a:r>
                        <a:rPr lang="en-IN" sz="1600" b="0" i="0" u="none" strike="noStrike">
                          <a:solidFill>
                            <a:schemeClr val="tx2">
                              <a:lumMod val="50000"/>
                            </a:schemeClr>
                          </a:solidFill>
                          <a:effectLst/>
                          <a:latin typeface="Calibri" panose="020F0502020204030204" pitchFamily="34" charset="0"/>
                        </a:rPr>
                        <a:t>2.1</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Univariate Analysis</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Univariate analysis is primarily used to describe the data gained from marketing mix elements and find patterns that exist within them</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665954"/>
                  </a:ext>
                </a:extLst>
              </a:tr>
              <a:tr h="1124028">
                <a:tc>
                  <a:txBody>
                    <a:bodyPr/>
                    <a:lstStyle/>
                    <a:p>
                      <a:pPr algn="l" fontAlgn="t"/>
                      <a:r>
                        <a:rPr lang="en-IN" sz="1600" b="0" i="0" u="none" strike="noStrike">
                          <a:solidFill>
                            <a:schemeClr val="tx2">
                              <a:lumMod val="50000"/>
                            </a:schemeClr>
                          </a:solidFill>
                          <a:effectLst/>
                          <a:latin typeface="Calibri" panose="020F0502020204030204" pitchFamily="34" charset="0"/>
                        </a:rPr>
                        <a:t>2.2</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Trend Analysis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Trend of every marketing channel is studied to understand the spend pattern over the years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68862833"/>
                  </a:ext>
                </a:extLst>
              </a:tr>
              <a:tr h="2590642">
                <a:tc>
                  <a:txBody>
                    <a:bodyPr/>
                    <a:lstStyle/>
                    <a:p>
                      <a:pPr algn="l" fontAlgn="t"/>
                      <a:r>
                        <a:rPr lang="en-IN" sz="1600" b="0" i="0" u="none" strike="noStrike">
                          <a:solidFill>
                            <a:schemeClr val="tx2">
                              <a:lumMod val="50000"/>
                            </a:schemeClr>
                          </a:solidFill>
                          <a:effectLst/>
                          <a:latin typeface="Calibri" panose="020F0502020204030204" pitchFamily="34" charset="0"/>
                        </a:rPr>
                        <a:t>2.3</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Bivariate Analysis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indent="0" algn="l" fontAlgn="t">
                        <a:buFont typeface="Arial" panose="020B0604020202020204" pitchFamily="34" charset="0"/>
                        <a:buNone/>
                      </a:pPr>
                      <a:r>
                        <a:rPr lang="en-IN" sz="1600" b="0" i="0" u="none" strike="noStrike">
                          <a:solidFill>
                            <a:schemeClr val="tx2">
                              <a:lumMod val="50000"/>
                            </a:schemeClr>
                          </a:solidFill>
                          <a:effectLst/>
                          <a:latin typeface="Calibri" panose="020F0502020204030204" pitchFamily="34" charset="0"/>
                        </a:rPr>
                        <a:t>Bivariate analysis is done to understand the relationship between two different variables among marketing mix elements.</a:t>
                      </a:r>
                      <a:br>
                        <a:rPr lang="en-IN" sz="1600" b="0" i="0" u="none" strike="noStrike">
                          <a:solidFill>
                            <a:schemeClr val="tx2">
                              <a:lumMod val="50000"/>
                            </a:schemeClr>
                          </a:solidFill>
                          <a:effectLst/>
                          <a:latin typeface="Calibri" panose="020F0502020204030204" pitchFamily="34" charset="0"/>
                        </a:rPr>
                      </a:br>
                      <a:r>
                        <a:rPr lang="en-IN" sz="1600" b="0" i="0" u="none" strike="noStrike">
                          <a:solidFill>
                            <a:schemeClr val="tx2">
                              <a:lumMod val="50000"/>
                            </a:schemeClr>
                          </a:solidFill>
                          <a:effectLst/>
                          <a:latin typeface="Calibri" panose="020F0502020204030204" pitchFamily="34" charset="0"/>
                        </a:rPr>
                        <a:t>In MMM, Bivariate analysis helps us to</a:t>
                      </a:r>
                    </a:p>
                    <a:p>
                      <a:pPr marL="285750" indent="-285750" algn="l" fontAlgn="t">
                        <a:buFont typeface="Arial" panose="020B0604020202020204" pitchFamily="34" charset="0"/>
                        <a:buChar char="•"/>
                      </a:pPr>
                      <a:r>
                        <a:rPr lang="en-IN" sz="1600" b="0" i="0" u="none" strike="noStrike">
                          <a:solidFill>
                            <a:schemeClr val="tx2">
                              <a:lumMod val="50000"/>
                            </a:schemeClr>
                          </a:solidFill>
                          <a:effectLst/>
                          <a:latin typeface="Calibri" panose="020F0502020204030204" pitchFamily="34" charset="0"/>
                        </a:rPr>
                        <a:t>Identify the key variables that exhibit a good relationship with the dependent variable</a:t>
                      </a:r>
                    </a:p>
                    <a:p>
                      <a:pPr marL="285750" indent="-285750" algn="l" fontAlgn="t">
                        <a:buFont typeface="Arial" panose="020B0604020202020204" pitchFamily="34" charset="0"/>
                        <a:buChar char="•"/>
                      </a:pPr>
                      <a:r>
                        <a:rPr lang="en-IN" sz="1600" b="0" i="0" u="none" strike="noStrike">
                          <a:solidFill>
                            <a:schemeClr val="tx2">
                              <a:lumMod val="50000"/>
                            </a:schemeClr>
                          </a:solidFill>
                          <a:effectLst/>
                          <a:latin typeface="Calibri" panose="020F0502020204030204" pitchFamily="34" charset="0"/>
                        </a:rPr>
                        <a:t>Identify the type of relationship that the variable exhibits with the dependent variable, to help with variable transformations</a:t>
                      </a:r>
                      <a:br>
                        <a:rPr lang="en-IN" sz="1600" b="0" i="0" u="none" strike="noStrike">
                          <a:solidFill>
                            <a:schemeClr val="tx2">
                              <a:lumMod val="50000"/>
                            </a:schemeClr>
                          </a:solidFill>
                          <a:effectLst/>
                          <a:latin typeface="Calibri" panose="020F0502020204030204" pitchFamily="34" charset="0"/>
                        </a:rPr>
                      </a:br>
                      <a:r>
                        <a:rPr lang="en-IN" sz="1600" b="0" i="0" u="none" strike="noStrike">
                          <a:solidFill>
                            <a:schemeClr val="tx2">
                              <a:lumMod val="50000"/>
                            </a:schemeClr>
                          </a:solidFill>
                          <a:effectLst/>
                          <a:latin typeface="Calibri" panose="020F0502020204030204" pitchFamily="34" charset="0"/>
                        </a:rPr>
                        <a:t>Relationship between two numerical variables are visualized using scatter plots and line charts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8420289"/>
                  </a:ext>
                </a:extLst>
              </a:tr>
            </a:tbl>
          </a:graphicData>
        </a:graphic>
      </p:graphicFrame>
      <p:grpSp>
        <p:nvGrpSpPr>
          <p:cNvPr id="6" name="Group 5">
            <a:extLst>
              <a:ext uri="{FF2B5EF4-FFF2-40B4-BE49-F238E27FC236}">
                <a16:creationId xmlns:a16="http://schemas.microsoft.com/office/drawing/2014/main" id="{32C12836-115E-4724-BBD5-73A3D2C77DFE}"/>
              </a:ext>
            </a:extLst>
          </p:cNvPr>
          <p:cNvGrpSpPr/>
          <p:nvPr/>
        </p:nvGrpSpPr>
        <p:grpSpPr>
          <a:xfrm>
            <a:off x="696913" y="899160"/>
            <a:ext cx="10287561" cy="472440"/>
            <a:chOff x="8947316" y="1014303"/>
            <a:chExt cx="10287561" cy="472440"/>
          </a:xfrm>
        </p:grpSpPr>
        <p:sp>
          <p:nvSpPr>
            <p:cNvPr id="7" name="Rectangle 6">
              <a:extLst>
                <a:ext uri="{FF2B5EF4-FFF2-40B4-BE49-F238E27FC236}">
                  <a16:creationId xmlns:a16="http://schemas.microsoft.com/office/drawing/2014/main" id="{68C9FF39-C0B5-45CE-A351-BE62EFB68196}"/>
                </a:ext>
              </a:extLst>
            </p:cNvPr>
            <p:cNvSpPr/>
            <p:nvPr/>
          </p:nvSpPr>
          <p:spPr>
            <a:xfrm>
              <a:off x="9336719" y="1106664"/>
              <a:ext cx="9898158"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Exploratory Data Analysis</a:t>
              </a:r>
            </a:p>
          </p:txBody>
        </p:sp>
        <p:sp>
          <p:nvSpPr>
            <p:cNvPr id="8" name="Oval 7">
              <a:extLst>
                <a:ext uri="{FF2B5EF4-FFF2-40B4-BE49-F238E27FC236}">
                  <a16:creationId xmlns:a16="http://schemas.microsoft.com/office/drawing/2014/main" id="{579DBDD2-10B0-4923-8615-B8586FB92326}"/>
                </a:ext>
              </a:extLst>
            </p:cNvPr>
            <p:cNvSpPr/>
            <p:nvPr/>
          </p:nvSpPr>
          <p:spPr>
            <a:xfrm>
              <a:off x="8947316" y="1014303"/>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2</a:t>
              </a:r>
            </a:p>
          </p:txBody>
        </p:sp>
      </p:grpSp>
    </p:spTree>
    <p:extLst>
      <p:ext uri="{BB962C8B-B14F-4D97-AF65-F5344CB8AC3E}">
        <p14:creationId xmlns:p14="http://schemas.microsoft.com/office/powerpoint/2010/main" val="227350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BE7-DD4C-4B87-8A96-D8FA6EDD2B78}"/>
              </a:ext>
            </a:extLst>
          </p:cNvPr>
          <p:cNvSpPr>
            <a:spLocks noGrp="1"/>
          </p:cNvSpPr>
          <p:nvPr>
            <p:ph type="title"/>
          </p:nvPr>
        </p:nvSpPr>
        <p:spPr/>
        <p:txBody>
          <a:bodyPr/>
          <a:lstStyle/>
          <a:p>
            <a:r>
              <a:rPr lang="en-IN"/>
              <a:t>Modelling Approach (3/5)</a:t>
            </a:r>
          </a:p>
        </p:txBody>
      </p:sp>
      <p:graphicFrame>
        <p:nvGraphicFramePr>
          <p:cNvPr id="5" name="Table 4">
            <a:extLst>
              <a:ext uri="{FF2B5EF4-FFF2-40B4-BE49-F238E27FC236}">
                <a16:creationId xmlns:a16="http://schemas.microsoft.com/office/drawing/2014/main" id="{C42FC0E2-B8B9-4342-8D04-9F68FE2B4EC3}"/>
              </a:ext>
            </a:extLst>
          </p:cNvPr>
          <p:cNvGraphicFramePr>
            <a:graphicFrameLocks noGrp="1"/>
          </p:cNvGraphicFramePr>
          <p:nvPr/>
        </p:nvGraphicFramePr>
        <p:xfrm>
          <a:off x="792049" y="1371600"/>
          <a:ext cx="10192425" cy="4838701"/>
        </p:xfrm>
        <a:graphic>
          <a:graphicData uri="http://schemas.openxmlformats.org/drawingml/2006/table">
            <a:tbl>
              <a:tblPr>
                <a:tableStyleId>{5C22544A-7EE6-4342-B048-85BDC9FD1C3A}</a:tableStyleId>
              </a:tblPr>
              <a:tblGrid>
                <a:gridCol w="477951">
                  <a:extLst>
                    <a:ext uri="{9D8B030D-6E8A-4147-A177-3AD203B41FA5}">
                      <a16:colId xmlns:a16="http://schemas.microsoft.com/office/drawing/2014/main" val="2857588619"/>
                    </a:ext>
                  </a:extLst>
                </a:gridCol>
                <a:gridCol w="2705100">
                  <a:extLst>
                    <a:ext uri="{9D8B030D-6E8A-4147-A177-3AD203B41FA5}">
                      <a16:colId xmlns:a16="http://schemas.microsoft.com/office/drawing/2014/main" val="2665873621"/>
                    </a:ext>
                  </a:extLst>
                </a:gridCol>
                <a:gridCol w="7009374">
                  <a:extLst>
                    <a:ext uri="{9D8B030D-6E8A-4147-A177-3AD203B41FA5}">
                      <a16:colId xmlns:a16="http://schemas.microsoft.com/office/drawing/2014/main" val="3690673361"/>
                    </a:ext>
                  </a:extLst>
                </a:gridCol>
              </a:tblGrid>
              <a:tr h="1002274">
                <a:tc>
                  <a:txBody>
                    <a:bodyPr/>
                    <a:lstStyle/>
                    <a:p>
                      <a:pPr algn="l" fontAlgn="t"/>
                      <a:r>
                        <a:rPr lang="en-IN" sz="1600" b="0" i="0" u="none" strike="noStrike">
                          <a:solidFill>
                            <a:schemeClr val="tx2">
                              <a:lumMod val="50000"/>
                            </a:schemeClr>
                          </a:solidFill>
                          <a:effectLst/>
                          <a:latin typeface="Calibri" panose="020F0502020204030204" pitchFamily="34" charset="0"/>
                        </a:rPr>
                        <a:t>3.1</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Lag</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Marketing spends are lagged to capture the lagged effect of marketing on sales</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665954"/>
                  </a:ext>
                </a:extLst>
              </a:tr>
              <a:tr h="1002274">
                <a:tc>
                  <a:txBody>
                    <a:bodyPr/>
                    <a:lstStyle/>
                    <a:p>
                      <a:pPr algn="l" fontAlgn="t"/>
                      <a:r>
                        <a:rPr lang="en-IN" sz="1600" b="0" i="0" u="none" strike="noStrike">
                          <a:solidFill>
                            <a:schemeClr val="tx2">
                              <a:lumMod val="50000"/>
                            </a:schemeClr>
                          </a:solidFill>
                          <a:effectLst/>
                          <a:latin typeface="Calibri" panose="020F0502020204030204" pitchFamily="34" charset="0"/>
                        </a:rPr>
                        <a:t>3.2</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Adstock</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Advertising adstock is the prolonged or carry-over effect of advertising on consumer purchase behaviour</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68862833"/>
                  </a:ext>
                </a:extLst>
              </a:tr>
              <a:tr h="1002274">
                <a:tc>
                  <a:txBody>
                    <a:bodyPr/>
                    <a:lstStyle/>
                    <a:p>
                      <a:pPr algn="l" fontAlgn="t"/>
                      <a:r>
                        <a:rPr lang="en-IN" sz="1600" b="0" i="0" u="none" strike="noStrike">
                          <a:solidFill>
                            <a:schemeClr val="tx2">
                              <a:lumMod val="50000"/>
                            </a:schemeClr>
                          </a:solidFill>
                          <a:effectLst/>
                          <a:latin typeface="Calibri" panose="020F0502020204030204" pitchFamily="34" charset="0"/>
                        </a:rPr>
                        <a:t>3.3</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Aggregation of Variables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Similar marketing touchpoints which have similar response on sales are aggreated and modelled together </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8420289"/>
                  </a:ext>
                </a:extLst>
              </a:tr>
              <a:tr h="1831879">
                <a:tc>
                  <a:txBody>
                    <a:bodyPr/>
                    <a:lstStyle/>
                    <a:p>
                      <a:pPr algn="l" fontAlgn="t"/>
                      <a:r>
                        <a:rPr lang="en-IN" sz="1600" b="0" i="0" u="none" strike="noStrike">
                          <a:solidFill>
                            <a:schemeClr val="tx2">
                              <a:lumMod val="50000"/>
                            </a:schemeClr>
                          </a:solidFill>
                          <a:effectLst/>
                          <a:latin typeface="Calibri" panose="020F0502020204030204" pitchFamily="34" charset="0"/>
                        </a:rPr>
                        <a:t>3.4</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Log Transformation</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Advertising activities will have non-linear impact on the KPI’s and they exhibit a pattern of diminishing returns. This relationship can be captured in form of log transformations. Independent variables are log transformed in addition to the target variable</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81453502"/>
                  </a:ext>
                </a:extLst>
              </a:tr>
            </a:tbl>
          </a:graphicData>
        </a:graphic>
      </p:graphicFrame>
      <p:grpSp>
        <p:nvGrpSpPr>
          <p:cNvPr id="6" name="Group 5">
            <a:extLst>
              <a:ext uri="{FF2B5EF4-FFF2-40B4-BE49-F238E27FC236}">
                <a16:creationId xmlns:a16="http://schemas.microsoft.com/office/drawing/2014/main" id="{32C12836-115E-4724-BBD5-73A3D2C77DFE}"/>
              </a:ext>
            </a:extLst>
          </p:cNvPr>
          <p:cNvGrpSpPr/>
          <p:nvPr/>
        </p:nvGrpSpPr>
        <p:grpSpPr>
          <a:xfrm>
            <a:off x="696913" y="899160"/>
            <a:ext cx="10287561" cy="472440"/>
            <a:chOff x="8947316" y="1014303"/>
            <a:chExt cx="10287561" cy="472440"/>
          </a:xfrm>
        </p:grpSpPr>
        <p:sp>
          <p:nvSpPr>
            <p:cNvPr id="7" name="Rectangle 6">
              <a:extLst>
                <a:ext uri="{FF2B5EF4-FFF2-40B4-BE49-F238E27FC236}">
                  <a16:creationId xmlns:a16="http://schemas.microsoft.com/office/drawing/2014/main" id="{68C9FF39-C0B5-45CE-A351-BE62EFB68196}"/>
                </a:ext>
              </a:extLst>
            </p:cNvPr>
            <p:cNvSpPr/>
            <p:nvPr/>
          </p:nvSpPr>
          <p:spPr>
            <a:xfrm>
              <a:off x="9336719" y="1106664"/>
              <a:ext cx="9898158"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Feature Engineering &amp; Variable Transformations</a:t>
              </a:r>
            </a:p>
          </p:txBody>
        </p:sp>
        <p:sp>
          <p:nvSpPr>
            <p:cNvPr id="8" name="Oval 7">
              <a:extLst>
                <a:ext uri="{FF2B5EF4-FFF2-40B4-BE49-F238E27FC236}">
                  <a16:creationId xmlns:a16="http://schemas.microsoft.com/office/drawing/2014/main" id="{579DBDD2-10B0-4923-8615-B8586FB92326}"/>
                </a:ext>
              </a:extLst>
            </p:cNvPr>
            <p:cNvSpPr/>
            <p:nvPr/>
          </p:nvSpPr>
          <p:spPr>
            <a:xfrm>
              <a:off x="8947316" y="1014303"/>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3</a:t>
              </a:r>
            </a:p>
          </p:txBody>
        </p:sp>
      </p:grpSp>
    </p:spTree>
    <p:extLst>
      <p:ext uri="{BB962C8B-B14F-4D97-AF65-F5344CB8AC3E}">
        <p14:creationId xmlns:p14="http://schemas.microsoft.com/office/powerpoint/2010/main" val="336058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054287-2716-4D7F-9BD9-78F40B540702}"/>
              </a:ext>
            </a:extLst>
          </p:cNvPr>
          <p:cNvSpPr/>
          <p:nvPr/>
        </p:nvSpPr>
        <p:spPr>
          <a:xfrm>
            <a:off x="3840480" y="2699656"/>
            <a:ext cx="7132320" cy="10305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1CA5EBE7-DD4C-4B87-8A96-D8FA6EDD2B78}"/>
              </a:ext>
            </a:extLst>
          </p:cNvPr>
          <p:cNvSpPr>
            <a:spLocks noGrp="1"/>
          </p:cNvSpPr>
          <p:nvPr>
            <p:ph type="title"/>
          </p:nvPr>
        </p:nvSpPr>
        <p:spPr/>
        <p:txBody>
          <a:bodyPr/>
          <a:lstStyle/>
          <a:p>
            <a:r>
              <a:rPr lang="en-IN"/>
              <a:t>Modelling Approach (4/5)</a:t>
            </a:r>
          </a:p>
        </p:txBody>
      </p:sp>
      <p:graphicFrame>
        <p:nvGraphicFramePr>
          <p:cNvPr id="5" name="Table 4">
            <a:extLst>
              <a:ext uri="{FF2B5EF4-FFF2-40B4-BE49-F238E27FC236}">
                <a16:creationId xmlns:a16="http://schemas.microsoft.com/office/drawing/2014/main" id="{C42FC0E2-B8B9-4342-8D04-9F68FE2B4EC3}"/>
              </a:ext>
            </a:extLst>
          </p:cNvPr>
          <p:cNvGraphicFramePr>
            <a:graphicFrameLocks noGrp="1"/>
          </p:cNvGraphicFramePr>
          <p:nvPr/>
        </p:nvGraphicFramePr>
        <p:xfrm>
          <a:off x="792049" y="1371602"/>
          <a:ext cx="10192425" cy="4838698"/>
        </p:xfrm>
        <a:graphic>
          <a:graphicData uri="http://schemas.openxmlformats.org/drawingml/2006/table">
            <a:tbl>
              <a:tblPr>
                <a:tableStyleId>{5C22544A-7EE6-4342-B048-85BDC9FD1C3A}</a:tableStyleId>
              </a:tblPr>
              <a:tblGrid>
                <a:gridCol w="477951">
                  <a:extLst>
                    <a:ext uri="{9D8B030D-6E8A-4147-A177-3AD203B41FA5}">
                      <a16:colId xmlns:a16="http://schemas.microsoft.com/office/drawing/2014/main" val="2857588619"/>
                    </a:ext>
                  </a:extLst>
                </a:gridCol>
                <a:gridCol w="2705100">
                  <a:extLst>
                    <a:ext uri="{9D8B030D-6E8A-4147-A177-3AD203B41FA5}">
                      <a16:colId xmlns:a16="http://schemas.microsoft.com/office/drawing/2014/main" val="2665873621"/>
                    </a:ext>
                  </a:extLst>
                </a:gridCol>
                <a:gridCol w="7009374">
                  <a:extLst>
                    <a:ext uri="{9D8B030D-6E8A-4147-A177-3AD203B41FA5}">
                      <a16:colId xmlns:a16="http://schemas.microsoft.com/office/drawing/2014/main" val="3690673361"/>
                    </a:ext>
                  </a:extLst>
                </a:gridCol>
              </a:tblGrid>
              <a:tr h="2419349">
                <a:tc>
                  <a:txBody>
                    <a:bodyPr/>
                    <a:lstStyle/>
                    <a:p>
                      <a:pPr algn="l" fontAlgn="t"/>
                      <a:r>
                        <a:rPr lang="en-IN" sz="1600" b="0" i="0" u="none" strike="noStrike">
                          <a:solidFill>
                            <a:schemeClr val="tx2">
                              <a:lumMod val="50000"/>
                            </a:schemeClr>
                          </a:solidFill>
                          <a:effectLst/>
                          <a:latin typeface="Calibri" panose="020F0502020204030204" pitchFamily="34" charset="0"/>
                        </a:rPr>
                        <a:t>4.1</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Model Equation</a:t>
                      </a:r>
                    </a:p>
                  </a:txBody>
                  <a:tcPr marL="9525" marR="9525" marT="9525" marB="0"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0" i="0" u="none" strike="noStrike">
                          <a:solidFill>
                            <a:schemeClr val="tx2">
                              <a:lumMod val="50000"/>
                            </a:schemeClr>
                          </a:solidFill>
                          <a:effectLst/>
                          <a:latin typeface="Calibri" panose="020F0502020204030204" pitchFamily="34" charset="0"/>
                        </a:rPr>
                        <a:t>To overcome the limitations inherent in linear models, </a:t>
                      </a:r>
                      <a:r>
                        <a:rPr lang="en-IN" sz="1600" b="1" i="0" u="none" strike="noStrike">
                          <a:solidFill>
                            <a:schemeClr val="tx2">
                              <a:lumMod val="50000"/>
                            </a:schemeClr>
                          </a:solidFill>
                          <a:effectLst/>
                          <a:latin typeface="Calibri" panose="020F0502020204030204" pitchFamily="34" charset="0"/>
                        </a:rPr>
                        <a:t>multiplicative models</a:t>
                      </a:r>
                      <a:r>
                        <a:rPr lang="en-IN" sz="1600" b="0" i="0" u="none" strike="noStrike">
                          <a:solidFill>
                            <a:schemeClr val="tx2">
                              <a:lumMod val="50000"/>
                            </a:schemeClr>
                          </a:solidFill>
                          <a:effectLst/>
                          <a:latin typeface="Calibri" panose="020F0502020204030204" pitchFamily="34" charset="0"/>
                        </a:rPr>
                        <a:t> are used, which offer a more realistic representation of the market response than additive linear models do. In this model, independent variables are multiplied together instead of added.</a:t>
                      </a:r>
                      <a:br>
                        <a:rPr lang="en-IN" sz="1600" b="0" i="0" u="none" strike="noStrike">
                          <a:solidFill>
                            <a:schemeClr val="tx2">
                              <a:lumMod val="50000"/>
                            </a:schemeClr>
                          </a:solidFill>
                          <a:effectLst/>
                          <a:latin typeface="Calibri" panose="020F0502020204030204" pitchFamily="34" charset="0"/>
                        </a:rPr>
                      </a:br>
                      <a:endParaRPr lang="en-IN" sz="1600" b="0" i="0" u="none" strike="noStrike">
                        <a:solidFill>
                          <a:schemeClr val="tx2">
                            <a:lumMod val="50000"/>
                          </a:schemeClr>
                        </a:solidFill>
                        <a:effectLst/>
                        <a:latin typeface="Calibri" panose="020F0502020204030204" pitchFamily="34" charset="0"/>
                      </a:endParaRPr>
                    </a:p>
                    <a:p>
                      <a:pPr algn="l" fontAlgn="t"/>
                      <a:r>
                        <a:rPr lang="en-IN" sz="1800" b="0" i="0" u="none" strike="noStrike">
                          <a:solidFill>
                            <a:schemeClr val="tx2">
                              <a:lumMod val="50000"/>
                            </a:schemeClr>
                          </a:solidFill>
                          <a:effectLst/>
                          <a:latin typeface="Calibri" panose="020F0502020204030204" pitchFamily="34" charset="0"/>
                        </a:rPr>
                        <a:t>Sales = exp(Intercept) * exp(β1*(adstocked(lagged(Marketing Spends 1))) * exp(β2*adstocked(lagged(Marketing Spends 2))) * exp(β3*adstocked(lagged(Marketing Spends 3))) *…</a:t>
                      </a:r>
                      <a:endParaRPr lang="en-IN" sz="1400" b="0" i="0" u="none" strike="noStrike">
                        <a:solidFill>
                          <a:schemeClr val="tx2">
                            <a:lumMod val="50000"/>
                          </a:schemeClr>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665954"/>
                  </a:ext>
                </a:extLst>
              </a:tr>
              <a:tr h="2419349">
                <a:tc>
                  <a:txBody>
                    <a:bodyPr/>
                    <a:lstStyle/>
                    <a:p>
                      <a:pPr algn="l" fontAlgn="t"/>
                      <a:r>
                        <a:rPr lang="en-IN" sz="1600" b="0" i="0" u="none" strike="noStrike">
                          <a:solidFill>
                            <a:schemeClr val="tx2">
                              <a:lumMod val="50000"/>
                            </a:schemeClr>
                          </a:solidFill>
                          <a:effectLst/>
                          <a:latin typeface="Calibri" panose="020F0502020204030204" pitchFamily="34" charset="0"/>
                        </a:rPr>
                        <a:t>4.2</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chemeClr val="tx2">
                              <a:lumMod val="50000"/>
                            </a:schemeClr>
                          </a:solidFill>
                          <a:effectLst/>
                          <a:latin typeface="Calibri" panose="020F0502020204030204" pitchFamily="34" charset="0"/>
                        </a:rPr>
                        <a:t>Model &amp; Variable Selection</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85750" indent="-285750" algn="l" fontAlgn="b">
                        <a:buFont typeface="Arial" panose="020B0604020202020204" pitchFamily="34" charset="0"/>
                        <a:buChar char="•"/>
                      </a:pPr>
                      <a:r>
                        <a:rPr lang="en-IN" sz="1600" b="1" i="0" u="none" strike="noStrike">
                          <a:solidFill>
                            <a:schemeClr val="tx2">
                              <a:lumMod val="50000"/>
                            </a:schemeClr>
                          </a:solidFill>
                          <a:effectLst/>
                          <a:latin typeface="Calibri" panose="020F0502020204030204" pitchFamily="34" charset="0"/>
                        </a:rPr>
                        <a:t>Statistical Significance </a:t>
                      </a:r>
                      <a:r>
                        <a:rPr lang="en-IN" sz="1600" b="0" i="0" u="none" strike="noStrike">
                          <a:solidFill>
                            <a:schemeClr val="tx2">
                              <a:lumMod val="50000"/>
                            </a:schemeClr>
                          </a:solidFill>
                          <a:effectLst/>
                          <a:latin typeface="Calibri" panose="020F0502020204030204" pitchFamily="34" charset="0"/>
                        </a:rPr>
                        <a:t>: Statistically significance of variables - p values for each variable &lt; 0.05 (or) 0.1 to reject the null hypothesis (the predictor are not associated with changes in the response)</a:t>
                      </a:r>
                    </a:p>
                    <a:p>
                      <a:pPr marL="285750" indent="-285750" algn="l" fontAlgn="b">
                        <a:buFont typeface="Arial" panose="020B0604020202020204" pitchFamily="34" charset="0"/>
                        <a:buChar char="•"/>
                      </a:pPr>
                      <a:r>
                        <a:rPr lang="en-IN" sz="1600" b="1" i="0" u="none" strike="noStrike">
                          <a:solidFill>
                            <a:schemeClr val="tx2">
                              <a:lumMod val="50000"/>
                            </a:schemeClr>
                          </a:solidFill>
                          <a:effectLst/>
                          <a:latin typeface="Calibri" panose="020F0502020204030204" pitchFamily="34" charset="0"/>
                        </a:rPr>
                        <a:t>Business Logic</a:t>
                      </a:r>
                      <a:r>
                        <a:rPr lang="en-IN" sz="1600" b="0" i="0" u="none" strike="noStrike">
                          <a:solidFill>
                            <a:schemeClr val="tx2">
                              <a:lumMod val="50000"/>
                            </a:schemeClr>
                          </a:solidFill>
                          <a:effectLst/>
                          <a:latin typeface="Calibri" panose="020F0502020204030204" pitchFamily="34" charset="0"/>
                        </a:rPr>
                        <a:t> : Correct sign/direction for the coefficients based on actual market scenario and business input. </a:t>
                      </a:r>
                      <a:br>
                        <a:rPr lang="en-IN" sz="1600" b="0" i="0" u="none" strike="noStrike">
                          <a:solidFill>
                            <a:schemeClr val="tx2">
                              <a:lumMod val="50000"/>
                            </a:schemeClr>
                          </a:solidFill>
                          <a:effectLst/>
                          <a:latin typeface="Calibri" panose="020F0502020204030204" pitchFamily="34" charset="0"/>
                        </a:rPr>
                      </a:br>
                      <a:r>
                        <a:rPr lang="en-IN" sz="1600" b="0" i="0" u="none" strike="noStrike">
                          <a:solidFill>
                            <a:schemeClr val="tx2">
                              <a:lumMod val="50000"/>
                            </a:schemeClr>
                          </a:solidFill>
                          <a:effectLst/>
                          <a:latin typeface="Calibri" panose="020F0502020204030204" pitchFamily="34" charset="0"/>
                        </a:rPr>
                        <a:t>The sign of each coefficient indicates the direction of the relationship between a predictor variable and the response variable.</a:t>
                      </a:r>
                      <a:br>
                        <a:rPr lang="en-IN" sz="1600" b="0" i="0" u="none" strike="noStrike">
                          <a:solidFill>
                            <a:schemeClr val="tx2">
                              <a:lumMod val="50000"/>
                            </a:schemeClr>
                          </a:solidFill>
                          <a:effectLst/>
                          <a:latin typeface="Calibri" panose="020F0502020204030204" pitchFamily="34" charset="0"/>
                        </a:rPr>
                      </a:br>
                      <a:r>
                        <a:rPr lang="en-IN" sz="1600" b="0" i="1" u="none" strike="noStrike">
                          <a:solidFill>
                            <a:schemeClr val="tx2">
                              <a:lumMod val="50000"/>
                            </a:schemeClr>
                          </a:solidFill>
                          <a:effectLst/>
                          <a:latin typeface="Calibri" panose="020F0502020204030204" pitchFamily="34" charset="0"/>
                        </a:rPr>
                        <a:t>Example:</a:t>
                      </a:r>
                      <a:r>
                        <a:rPr lang="en-IN" sz="1600" b="0" i="0" u="none" strike="noStrike">
                          <a:solidFill>
                            <a:schemeClr val="tx2">
                              <a:lumMod val="50000"/>
                            </a:schemeClr>
                          </a:solidFill>
                          <a:effectLst/>
                          <a:latin typeface="Calibri" panose="020F0502020204030204" pitchFamily="34" charset="0"/>
                        </a:rPr>
                        <a:t> Marketing activities should have positive impact on sales. Solo breastfeeding rate should have a negative impact on Infant Nutrition Sales</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68862833"/>
                  </a:ext>
                </a:extLst>
              </a:tr>
            </a:tbl>
          </a:graphicData>
        </a:graphic>
      </p:graphicFrame>
      <p:grpSp>
        <p:nvGrpSpPr>
          <p:cNvPr id="6" name="Group 5">
            <a:extLst>
              <a:ext uri="{FF2B5EF4-FFF2-40B4-BE49-F238E27FC236}">
                <a16:creationId xmlns:a16="http://schemas.microsoft.com/office/drawing/2014/main" id="{32C12836-115E-4724-BBD5-73A3D2C77DFE}"/>
              </a:ext>
            </a:extLst>
          </p:cNvPr>
          <p:cNvGrpSpPr/>
          <p:nvPr/>
        </p:nvGrpSpPr>
        <p:grpSpPr>
          <a:xfrm>
            <a:off x="696913" y="899160"/>
            <a:ext cx="10287561" cy="472440"/>
            <a:chOff x="8947316" y="1014303"/>
            <a:chExt cx="10287561" cy="472440"/>
          </a:xfrm>
        </p:grpSpPr>
        <p:sp>
          <p:nvSpPr>
            <p:cNvPr id="7" name="Rectangle 6">
              <a:extLst>
                <a:ext uri="{FF2B5EF4-FFF2-40B4-BE49-F238E27FC236}">
                  <a16:creationId xmlns:a16="http://schemas.microsoft.com/office/drawing/2014/main" id="{68C9FF39-C0B5-45CE-A351-BE62EFB68196}"/>
                </a:ext>
              </a:extLst>
            </p:cNvPr>
            <p:cNvSpPr/>
            <p:nvPr/>
          </p:nvSpPr>
          <p:spPr>
            <a:xfrm>
              <a:off x="9336719" y="1106664"/>
              <a:ext cx="9898158"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Modelling</a:t>
              </a:r>
            </a:p>
          </p:txBody>
        </p:sp>
        <p:sp>
          <p:nvSpPr>
            <p:cNvPr id="8" name="Oval 7">
              <a:extLst>
                <a:ext uri="{FF2B5EF4-FFF2-40B4-BE49-F238E27FC236}">
                  <a16:creationId xmlns:a16="http://schemas.microsoft.com/office/drawing/2014/main" id="{579DBDD2-10B0-4923-8615-B8586FB92326}"/>
                </a:ext>
              </a:extLst>
            </p:cNvPr>
            <p:cNvSpPr/>
            <p:nvPr/>
          </p:nvSpPr>
          <p:spPr>
            <a:xfrm>
              <a:off x="8947316" y="1014303"/>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4</a:t>
              </a:r>
            </a:p>
          </p:txBody>
        </p:sp>
      </p:grpSp>
    </p:spTree>
    <p:extLst>
      <p:ext uri="{BB962C8B-B14F-4D97-AF65-F5344CB8AC3E}">
        <p14:creationId xmlns:p14="http://schemas.microsoft.com/office/powerpoint/2010/main" val="12876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BE7-DD4C-4B87-8A96-D8FA6EDD2B78}"/>
              </a:ext>
            </a:extLst>
          </p:cNvPr>
          <p:cNvSpPr>
            <a:spLocks noGrp="1"/>
          </p:cNvSpPr>
          <p:nvPr>
            <p:ph type="title"/>
          </p:nvPr>
        </p:nvSpPr>
        <p:spPr/>
        <p:txBody>
          <a:bodyPr/>
          <a:lstStyle/>
          <a:p>
            <a:r>
              <a:rPr lang="en-IN"/>
              <a:t>Modelling Approach (5/5)</a:t>
            </a:r>
          </a:p>
        </p:txBody>
      </p:sp>
      <p:graphicFrame>
        <p:nvGraphicFramePr>
          <p:cNvPr id="5" name="Table 4">
            <a:extLst>
              <a:ext uri="{FF2B5EF4-FFF2-40B4-BE49-F238E27FC236}">
                <a16:creationId xmlns:a16="http://schemas.microsoft.com/office/drawing/2014/main" id="{C42FC0E2-B8B9-4342-8D04-9F68FE2B4EC3}"/>
              </a:ext>
            </a:extLst>
          </p:cNvPr>
          <p:cNvGraphicFramePr>
            <a:graphicFrameLocks noGrp="1"/>
          </p:cNvGraphicFramePr>
          <p:nvPr/>
        </p:nvGraphicFramePr>
        <p:xfrm>
          <a:off x="792049" y="1371602"/>
          <a:ext cx="10192425" cy="4838698"/>
        </p:xfrm>
        <a:graphic>
          <a:graphicData uri="http://schemas.openxmlformats.org/drawingml/2006/table">
            <a:tbl>
              <a:tblPr>
                <a:tableStyleId>{5C22544A-7EE6-4342-B048-85BDC9FD1C3A}</a:tableStyleId>
              </a:tblPr>
              <a:tblGrid>
                <a:gridCol w="477951">
                  <a:extLst>
                    <a:ext uri="{9D8B030D-6E8A-4147-A177-3AD203B41FA5}">
                      <a16:colId xmlns:a16="http://schemas.microsoft.com/office/drawing/2014/main" val="2857588619"/>
                    </a:ext>
                  </a:extLst>
                </a:gridCol>
                <a:gridCol w="2705100">
                  <a:extLst>
                    <a:ext uri="{9D8B030D-6E8A-4147-A177-3AD203B41FA5}">
                      <a16:colId xmlns:a16="http://schemas.microsoft.com/office/drawing/2014/main" val="2665873621"/>
                    </a:ext>
                  </a:extLst>
                </a:gridCol>
                <a:gridCol w="7009374">
                  <a:extLst>
                    <a:ext uri="{9D8B030D-6E8A-4147-A177-3AD203B41FA5}">
                      <a16:colId xmlns:a16="http://schemas.microsoft.com/office/drawing/2014/main" val="3690673361"/>
                    </a:ext>
                  </a:extLst>
                </a:gridCol>
              </a:tblGrid>
              <a:tr h="2604341">
                <a:tc>
                  <a:txBody>
                    <a:bodyPr/>
                    <a:lstStyle/>
                    <a:p>
                      <a:pPr algn="l" fontAlgn="t"/>
                      <a:r>
                        <a:rPr lang="en-IN" sz="1600" b="0" i="0" u="none" strike="noStrike">
                          <a:solidFill>
                            <a:srgbClr val="000000"/>
                          </a:solidFill>
                          <a:effectLst/>
                          <a:latin typeface="Calibri" panose="020F0502020204030204" pitchFamily="34" charset="0"/>
                        </a:rPr>
                        <a:t>4.3</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rgbClr val="000000"/>
                          </a:solidFill>
                          <a:effectLst/>
                          <a:latin typeface="Calibri" panose="020F0502020204030204" pitchFamily="34" charset="0"/>
                        </a:rPr>
                        <a:t>Model Diagnostics</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85750" indent="-285750" algn="l" fontAlgn="t">
                        <a:buFont typeface="Arial" panose="020B0604020202020204" pitchFamily="34" charset="0"/>
                        <a:buChar char="•"/>
                      </a:pPr>
                      <a:r>
                        <a:rPr lang="en-IN" sz="1600" b="1" i="0" u="none" strike="noStrike">
                          <a:solidFill>
                            <a:srgbClr val="000000"/>
                          </a:solidFill>
                          <a:effectLst/>
                          <a:latin typeface="Calibri" panose="020F0502020204030204" pitchFamily="34" charset="0"/>
                        </a:rPr>
                        <a:t>Adjusted R Squared</a:t>
                      </a:r>
                      <a:r>
                        <a:rPr lang="en-IN" sz="1600" b="0" i="0" u="none" strike="noStrike">
                          <a:solidFill>
                            <a:srgbClr val="000000"/>
                          </a:solidFill>
                          <a:effectLst/>
                          <a:latin typeface="Calibri" panose="020F0502020204030204" pitchFamily="34" charset="0"/>
                        </a:rPr>
                        <a:t> : The proportion of the variance for a dependent variable that's explained independent variables. Adjusted R-squared compensates for the addition of variables</a:t>
                      </a:r>
                    </a:p>
                    <a:p>
                      <a:pPr marL="285750" indent="-285750" algn="l" fontAlgn="t">
                        <a:buFont typeface="Arial" panose="020B0604020202020204" pitchFamily="34" charset="0"/>
                        <a:buChar char="•"/>
                      </a:pPr>
                      <a:r>
                        <a:rPr lang="en-IN" sz="1600" b="1" i="0" u="none" strike="noStrike">
                          <a:solidFill>
                            <a:srgbClr val="000000"/>
                          </a:solidFill>
                          <a:effectLst/>
                          <a:latin typeface="Calibri" panose="020F0502020204030204" pitchFamily="34" charset="0"/>
                        </a:rPr>
                        <a:t>Variable Inflation Factor :</a:t>
                      </a:r>
                      <a:r>
                        <a:rPr lang="en-IN" sz="1600" b="0" i="0" u="none" strike="noStrike">
                          <a:solidFill>
                            <a:srgbClr val="000000"/>
                          </a:solidFill>
                          <a:effectLst/>
                          <a:latin typeface="Calibri" panose="020F0502020204030204" pitchFamily="34" charset="0"/>
                        </a:rPr>
                        <a:t> A variance inflation factor (VIF) detects multicollinearity in regression analysis. Max threshold of 5 is considered</a:t>
                      </a:r>
                    </a:p>
                    <a:p>
                      <a:pPr marL="285750" indent="-285750" algn="l" fontAlgn="t">
                        <a:buFont typeface="Arial" panose="020B0604020202020204" pitchFamily="34" charset="0"/>
                        <a:buChar char="•"/>
                      </a:pPr>
                      <a:r>
                        <a:rPr lang="en-IN" sz="1600" b="1" i="0" u="none" strike="noStrike">
                          <a:solidFill>
                            <a:srgbClr val="000000"/>
                          </a:solidFill>
                          <a:effectLst/>
                          <a:latin typeface="Calibri" panose="020F0502020204030204" pitchFamily="34" charset="0"/>
                        </a:rPr>
                        <a:t>MAPE : </a:t>
                      </a:r>
                      <a:r>
                        <a:rPr lang="en-IN" sz="1600" b="0" i="0" u="none" strike="noStrike">
                          <a:solidFill>
                            <a:srgbClr val="000000"/>
                          </a:solidFill>
                          <a:effectLst/>
                          <a:latin typeface="Calibri" panose="020F0502020204030204" pitchFamily="34" charset="0"/>
                        </a:rPr>
                        <a:t> Average absolute percent error for each observation or predicted values minus actuals divided by actuals</a:t>
                      </a:r>
                    </a:p>
                  </a:txBody>
                  <a:tcPr marL="9525" marR="9525" marT="9525" marB="0"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8420289"/>
                  </a:ext>
                </a:extLst>
              </a:tr>
              <a:tr h="2234357">
                <a:tc>
                  <a:txBody>
                    <a:bodyPr/>
                    <a:lstStyle/>
                    <a:p>
                      <a:pPr algn="l" fontAlgn="t"/>
                      <a:r>
                        <a:rPr lang="en-IN" sz="1600" b="0" i="0" u="none" strike="noStrike">
                          <a:solidFill>
                            <a:srgbClr val="000000"/>
                          </a:solidFill>
                          <a:effectLst/>
                          <a:latin typeface="Calibri" panose="020F0502020204030204" pitchFamily="34" charset="0"/>
                        </a:rPr>
                        <a:t>4.4</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t"/>
                      <a:r>
                        <a:rPr lang="en-IN" sz="1600" b="1" i="0" u="none" strike="noStrike">
                          <a:solidFill>
                            <a:srgbClr val="000000"/>
                          </a:solidFill>
                          <a:effectLst/>
                          <a:latin typeface="Calibri" panose="020F0502020204030204" pitchFamily="34" charset="0"/>
                        </a:rPr>
                        <a:t>Contribution Calculation</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85750" indent="-285750" algn="l" fontAlgn="t">
                        <a:buFont typeface="Arial" panose="020B0604020202020204" pitchFamily="34" charset="0"/>
                        <a:buChar char="•"/>
                      </a:pPr>
                      <a:r>
                        <a:rPr lang="en-IN" sz="1600" b="0" i="0" u="none" strike="noStrike">
                          <a:solidFill>
                            <a:srgbClr val="000000"/>
                          </a:solidFill>
                          <a:effectLst/>
                          <a:latin typeface="Calibri" panose="020F0502020204030204" pitchFamily="34" charset="0"/>
                        </a:rPr>
                        <a:t>Since the sales is construed as the result of the multiplication of various factors, it is not possible to distinguish the resulting sales into the separate non-overlapping effect of the different factors. </a:t>
                      </a:r>
                    </a:p>
                    <a:p>
                      <a:pPr marL="285750" indent="-285750" algn="l" fontAlgn="t">
                        <a:buFont typeface="Arial" panose="020B0604020202020204" pitchFamily="34" charset="0"/>
                        <a:buChar char="•"/>
                      </a:pPr>
                      <a:r>
                        <a:rPr lang="en-IN" sz="1600" b="0" i="0" u="none" strike="noStrike">
                          <a:solidFill>
                            <a:srgbClr val="000000"/>
                          </a:solidFill>
                          <a:effectLst/>
                          <a:latin typeface="Calibri" panose="020F0502020204030204" pitchFamily="34" charset="0"/>
                        </a:rPr>
                        <a:t>Hence, contribution is be defined as the difference in total sales and the sales upon removal of the effect of that regressor. This gives us an idea about the degree of influence each regressor has on the actual sales across the time period</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81453502"/>
                  </a:ext>
                </a:extLst>
              </a:tr>
            </a:tbl>
          </a:graphicData>
        </a:graphic>
      </p:graphicFrame>
      <p:grpSp>
        <p:nvGrpSpPr>
          <p:cNvPr id="6" name="Group 5">
            <a:extLst>
              <a:ext uri="{FF2B5EF4-FFF2-40B4-BE49-F238E27FC236}">
                <a16:creationId xmlns:a16="http://schemas.microsoft.com/office/drawing/2014/main" id="{32C12836-115E-4724-BBD5-73A3D2C77DFE}"/>
              </a:ext>
            </a:extLst>
          </p:cNvPr>
          <p:cNvGrpSpPr/>
          <p:nvPr/>
        </p:nvGrpSpPr>
        <p:grpSpPr>
          <a:xfrm>
            <a:off x="696913" y="899160"/>
            <a:ext cx="10287561" cy="472440"/>
            <a:chOff x="8947316" y="1014303"/>
            <a:chExt cx="10287561" cy="472440"/>
          </a:xfrm>
        </p:grpSpPr>
        <p:sp>
          <p:nvSpPr>
            <p:cNvPr id="7" name="Rectangle 6">
              <a:extLst>
                <a:ext uri="{FF2B5EF4-FFF2-40B4-BE49-F238E27FC236}">
                  <a16:creationId xmlns:a16="http://schemas.microsoft.com/office/drawing/2014/main" id="{68C9FF39-C0B5-45CE-A351-BE62EFB68196}"/>
                </a:ext>
              </a:extLst>
            </p:cNvPr>
            <p:cNvSpPr/>
            <p:nvPr/>
          </p:nvSpPr>
          <p:spPr>
            <a:xfrm>
              <a:off x="9336719" y="1106664"/>
              <a:ext cx="9898158"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Modelling</a:t>
              </a:r>
            </a:p>
          </p:txBody>
        </p:sp>
        <p:sp>
          <p:nvSpPr>
            <p:cNvPr id="8" name="Oval 7">
              <a:extLst>
                <a:ext uri="{FF2B5EF4-FFF2-40B4-BE49-F238E27FC236}">
                  <a16:creationId xmlns:a16="http://schemas.microsoft.com/office/drawing/2014/main" id="{579DBDD2-10B0-4923-8615-B8586FB92326}"/>
                </a:ext>
              </a:extLst>
            </p:cNvPr>
            <p:cNvSpPr/>
            <p:nvPr/>
          </p:nvSpPr>
          <p:spPr>
            <a:xfrm>
              <a:off x="8947316" y="1014303"/>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4</a:t>
              </a:r>
            </a:p>
          </p:txBody>
        </p:sp>
      </p:grpSp>
    </p:spTree>
    <p:extLst>
      <p:ext uri="{BB962C8B-B14F-4D97-AF65-F5344CB8AC3E}">
        <p14:creationId xmlns:p14="http://schemas.microsoft.com/office/powerpoint/2010/main" val="159181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BA54-F2CD-414F-A3CA-D6A2F3470036}"/>
              </a:ext>
            </a:extLst>
          </p:cNvPr>
          <p:cNvSpPr>
            <a:spLocks noGrp="1"/>
          </p:cNvSpPr>
          <p:nvPr>
            <p:ph type="title"/>
          </p:nvPr>
        </p:nvSpPr>
        <p:spPr/>
        <p:txBody>
          <a:bodyPr/>
          <a:lstStyle/>
          <a:p>
            <a:r>
              <a:rPr lang="en-US"/>
              <a:t>Overall results</a:t>
            </a:r>
          </a:p>
        </p:txBody>
      </p:sp>
      <p:sp>
        <p:nvSpPr>
          <p:cNvPr id="3" name="Footer Placeholder 2">
            <a:extLst>
              <a:ext uri="{FF2B5EF4-FFF2-40B4-BE49-F238E27FC236}">
                <a16:creationId xmlns:a16="http://schemas.microsoft.com/office/drawing/2014/main" id="{273CF97F-E6CE-45C5-9124-69C4E144FAF6}"/>
              </a:ext>
            </a:extLst>
          </p:cNvPr>
          <p:cNvSpPr>
            <a:spLocks noGrp="1"/>
          </p:cNvSpPr>
          <p:nvPr>
            <p:ph type="ftr" sz="quarter" idx="3"/>
          </p:nvPr>
        </p:nvSpPr>
        <p:spPr/>
        <p:txBody>
          <a:bodyPr/>
          <a:lstStyle/>
          <a:p>
            <a:r>
              <a:rPr lang="en-US"/>
              <a:t>Proprietary and Confidential</a:t>
            </a:r>
          </a:p>
        </p:txBody>
      </p:sp>
    </p:spTree>
    <p:extLst>
      <p:ext uri="{BB962C8B-B14F-4D97-AF65-F5344CB8AC3E}">
        <p14:creationId xmlns:p14="http://schemas.microsoft.com/office/powerpoint/2010/main" val="4137179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DED-2DEB-4354-ABC7-CC7677DD0B08}"/>
              </a:ext>
            </a:extLst>
          </p:cNvPr>
          <p:cNvSpPr>
            <a:spLocks noGrp="1"/>
          </p:cNvSpPr>
          <p:nvPr>
            <p:ph type="title"/>
          </p:nvPr>
        </p:nvSpPr>
        <p:spPr/>
        <p:txBody>
          <a:bodyPr/>
          <a:lstStyle/>
          <a:p>
            <a:pPr algn="ctr"/>
            <a:r>
              <a:rPr lang="en-US"/>
              <a:t>Thank you !</a:t>
            </a:r>
            <a:endParaRPr lang="en-IN"/>
          </a:p>
        </p:txBody>
      </p:sp>
      <p:sp>
        <p:nvSpPr>
          <p:cNvPr id="3" name="Footer Placeholder 2">
            <a:extLst>
              <a:ext uri="{FF2B5EF4-FFF2-40B4-BE49-F238E27FC236}">
                <a16:creationId xmlns:a16="http://schemas.microsoft.com/office/drawing/2014/main" id="{69704730-28FD-4A01-A57B-6D7442E58DE8}"/>
              </a:ext>
            </a:extLst>
          </p:cNvPr>
          <p:cNvSpPr>
            <a:spLocks noGrp="1"/>
          </p:cNvSpPr>
          <p:nvPr>
            <p:ph type="ftr" sz="quarter" idx="3"/>
          </p:nvPr>
        </p:nvSpPr>
        <p:spPr/>
        <p:txBody>
          <a:bodyPr/>
          <a:lstStyle/>
          <a:p>
            <a:r>
              <a:rPr lang="en-US"/>
              <a:t>Proprietary and Confidential</a:t>
            </a:r>
          </a:p>
        </p:txBody>
      </p:sp>
      <p:sp>
        <p:nvSpPr>
          <p:cNvPr id="4" name="Slide Number Placeholder 3">
            <a:extLst>
              <a:ext uri="{FF2B5EF4-FFF2-40B4-BE49-F238E27FC236}">
                <a16:creationId xmlns:a16="http://schemas.microsoft.com/office/drawing/2014/main" id="{7BE54426-B6F6-4D0B-80C2-96D6F41C63E5}"/>
              </a:ext>
            </a:extLst>
          </p:cNvPr>
          <p:cNvSpPr>
            <a:spLocks noGrp="1"/>
          </p:cNvSpPr>
          <p:nvPr>
            <p:ph type="sldNum" sz="quarter" idx="4"/>
          </p:nvPr>
        </p:nvSpPr>
        <p:spPr/>
        <p:txBody>
          <a:bodyPr/>
          <a:lstStyle/>
          <a:p>
            <a:fld id="{3DD8A316-1690-4C62-9DF0-0D0BBB2020CF}" type="slidenum">
              <a:rPr lang="en-US" sz="900" smtClean="0"/>
              <a:pPr/>
              <a:t>20</a:t>
            </a:fld>
            <a:r>
              <a:rPr lang="en-US"/>
              <a:t> </a:t>
            </a:r>
          </a:p>
        </p:txBody>
      </p:sp>
    </p:spTree>
    <p:extLst>
      <p:ext uri="{BB962C8B-B14F-4D97-AF65-F5344CB8AC3E}">
        <p14:creationId xmlns:p14="http://schemas.microsoft.com/office/powerpoint/2010/main" val="258522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C28CE94C-9A5A-47A0-9717-F09905D5E304}"/>
              </a:ext>
            </a:extLst>
          </p:cNvPr>
          <p:cNvPicPr>
            <a:picLocks noChangeAspect="1"/>
          </p:cNvPicPr>
          <p:nvPr/>
        </p:nvPicPr>
        <p:blipFill>
          <a:blip r:embed="rId2"/>
          <a:stretch>
            <a:fillRect/>
          </a:stretch>
        </p:blipFill>
        <p:spPr>
          <a:xfrm>
            <a:off x="7680680" y="2287361"/>
            <a:ext cx="1945732" cy="1328620"/>
          </a:xfrm>
          <a:prstGeom prst="rect">
            <a:avLst/>
          </a:prstGeom>
        </p:spPr>
      </p:pic>
      <p:sp>
        <p:nvSpPr>
          <p:cNvPr id="10" name="Title 9">
            <a:extLst>
              <a:ext uri="{FF2B5EF4-FFF2-40B4-BE49-F238E27FC236}">
                <a16:creationId xmlns:a16="http://schemas.microsoft.com/office/drawing/2014/main" id="{3BB6E99A-566D-4244-A676-CF88CC3F8AF7}"/>
              </a:ext>
            </a:extLst>
          </p:cNvPr>
          <p:cNvSpPr>
            <a:spLocks noGrp="1"/>
          </p:cNvSpPr>
          <p:nvPr>
            <p:ph type="title"/>
          </p:nvPr>
        </p:nvSpPr>
        <p:spPr>
          <a:xfrm>
            <a:off x="700088" y="14625"/>
            <a:ext cx="10284386" cy="773762"/>
          </a:xfrm>
        </p:spPr>
        <p:txBody>
          <a:bodyPr/>
          <a:lstStyle/>
          <a:p>
            <a:r>
              <a:rPr lang="en-GB"/>
              <a:t>Approach Overview</a:t>
            </a:r>
          </a:p>
        </p:txBody>
      </p:sp>
      <p:cxnSp>
        <p:nvCxnSpPr>
          <p:cNvPr id="22" name="Straight Connector 21">
            <a:extLst>
              <a:ext uri="{FF2B5EF4-FFF2-40B4-BE49-F238E27FC236}">
                <a16:creationId xmlns:a16="http://schemas.microsoft.com/office/drawing/2014/main" id="{F646A974-6019-47F2-B19B-9AD31C7882EF}"/>
              </a:ext>
            </a:extLst>
          </p:cNvPr>
          <p:cNvCxnSpPr>
            <a:cxnSpLocks/>
          </p:cNvCxnSpPr>
          <p:nvPr/>
        </p:nvCxnSpPr>
        <p:spPr>
          <a:xfrm>
            <a:off x="3830342" y="1536076"/>
            <a:ext cx="0" cy="4480560"/>
          </a:xfrm>
          <a:prstGeom prst="line">
            <a:avLst/>
          </a:prstGeom>
          <a:ln>
            <a:solidFill>
              <a:schemeClr val="bg2"/>
            </a:solidFill>
            <a:prstDash val="lgDash"/>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B75C762D-8693-4DB6-8B1D-4D4710BD5BDD}"/>
              </a:ext>
            </a:extLst>
          </p:cNvPr>
          <p:cNvPicPr>
            <a:picLocks noChangeAspect="1"/>
          </p:cNvPicPr>
          <p:nvPr/>
        </p:nvPicPr>
        <p:blipFill>
          <a:blip r:embed="rId3"/>
          <a:stretch>
            <a:fillRect/>
          </a:stretch>
        </p:blipFill>
        <p:spPr>
          <a:xfrm>
            <a:off x="4144594" y="2197260"/>
            <a:ext cx="3452036" cy="1202349"/>
          </a:xfrm>
          <a:prstGeom prst="rect">
            <a:avLst/>
          </a:prstGeom>
        </p:spPr>
      </p:pic>
      <p:pic>
        <p:nvPicPr>
          <p:cNvPr id="31" name="Picture 30" descr="A picture containing object&#10;&#10;Description generated with very high confidence">
            <a:extLst>
              <a:ext uri="{FF2B5EF4-FFF2-40B4-BE49-F238E27FC236}">
                <a16:creationId xmlns:a16="http://schemas.microsoft.com/office/drawing/2014/main" id="{19EC481E-F6CC-481E-BC7B-CFC439E2D8CF}"/>
              </a:ext>
            </a:extLst>
          </p:cNvPr>
          <p:cNvPicPr>
            <a:picLocks noChangeAspect="1"/>
          </p:cNvPicPr>
          <p:nvPr/>
        </p:nvPicPr>
        <p:blipFill rotWithShape="1">
          <a:blip r:embed="rId4">
            <a:extLst>
              <a:ext uri="{28A0092B-C50C-407E-A947-70E740481C1C}">
                <a14:useLocalDpi xmlns:a14="http://schemas.microsoft.com/office/drawing/2010/main" val="0"/>
              </a:ext>
            </a:extLst>
          </a:blip>
          <a:srcRect b="5366"/>
          <a:stretch/>
        </p:blipFill>
        <p:spPr>
          <a:xfrm>
            <a:off x="4155158" y="3964030"/>
            <a:ext cx="2136512" cy="454641"/>
          </a:xfrm>
          <a:prstGeom prst="rect">
            <a:avLst/>
          </a:prstGeom>
        </p:spPr>
      </p:pic>
      <p:sp>
        <p:nvSpPr>
          <p:cNvPr id="32" name="TextBox 31">
            <a:extLst>
              <a:ext uri="{FF2B5EF4-FFF2-40B4-BE49-F238E27FC236}">
                <a16:creationId xmlns:a16="http://schemas.microsoft.com/office/drawing/2014/main" id="{35E7A860-998B-4089-9497-9457C4563425}"/>
              </a:ext>
            </a:extLst>
          </p:cNvPr>
          <p:cNvSpPr txBox="1"/>
          <p:nvPr/>
        </p:nvSpPr>
        <p:spPr>
          <a:xfrm>
            <a:off x="4129255" y="4434664"/>
            <a:ext cx="3676651" cy="95410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a:ln>
                <a:noFill/>
              </a:ln>
              <a:solidFill>
                <a:srgbClr val="002677">
                  <a:lumMod val="50000"/>
                </a:srgbClr>
              </a:solidFill>
              <a:effectLst/>
              <a:uLnTx/>
              <a:uFillTx/>
              <a:latin typeface="Calibri Light"/>
              <a:ea typeface="Verdana" panose="020B0604030504040204" pitchFamily="34" charset="0"/>
              <a:cs typeface="Verdana" panose="020B0604030504040204" pitchFamily="34" charset="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a:ln>
                  <a:noFill/>
                </a:ln>
                <a:solidFill>
                  <a:srgbClr val="002677">
                    <a:lumMod val="50000"/>
                  </a:srgbClr>
                </a:solidFill>
                <a:effectLst/>
                <a:uLnTx/>
                <a:uFillTx/>
                <a:latin typeface="Calibri Light"/>
                <a:ea typeface="Verdana" panose="020B0604030504040204" pitchFamily="34" charset="0"/>
                <a:cs typeface="Verdana" panose="020B0604030504040204" pitchFamily="34" charset="0"/>
                <a:sym typeface="Wingdings" panose="05000000000000000000" pitchFamily="2" charset="2"/>
              </a:rPr>
              <a:t>2.5 years of data </a:t>
            </a:r>
            <a:r>
              <a:rPr kumimoji="0" lang="en-IN" sz="1400" b="0" i="0" u="none" strike="noStrike" kern="1200" cap="none" spc="0" normalizeH="0" baseline="0" noProof="0">
                <a:ln>
                  <a:noFill/>
                </a:ln>
                <a:solidFill>
                  <a:srgbClr val="002677">
                    <a:lumMod val="50000"/>
                  </a:srgbClr>
                </a:solidFill>
                <a:effectLst/>
                <a:uLnTx/>
                <a:uFillTx/>
                <a:latin typeface="Calibri Light"/>
                <a:ea typeface="Verdana" panose="020B0604030504040204" pitchFamily="34" charset="0"/>
                <a:cs typeface="Verdana" panose="020B0604030504040204" pitchFamily="34" charset="0"/>
                <a:sym typeface="Wingdings" panose="05000000000000000000" pitchFamily="2" charset="2"/>
              </a:rPr>
              <a:t>were analysed and ~50 iterations were developed to arrive at the final model</a:t>
            </a:r>
          </a:p>
        </p:txBody>
      </p:sp>
      <p:pic>
        <p:nvPicPr>
          <p:cNvPr id="33" name="Picture 32">
            <a:extLst>
              <a:ext uri="{FF2B5EF4-FFF2-40B4-BE49-F238E27FC236}">
                <a16:creationId xmlns:a16="http://schemas.microsoft.com/office/drawing/2014/main" id="{05EEC1A4-FFF7-4D2B-BE64-8434879C1639}"/>
              </a:ext>
            </a:extLst>
          </p:cNvPr>
          <p:cNvPicPr>
            <a:picLocks noChangeAspect="1"/>
          </p:cNvPicPr>
          <p:nvPr/>
        </p:nvPicPr>
        <p:blipFill>
          <a:blip r:embed="rId5"/>
          <a:stretch>
            <a:fillRect/>
          </a:stretch>
        </p:blipFill>
        <p:spPr>
          <a:xfrm>
            <a:off x="9210820" y="2235781"/>
            <a:ext cx="2272515" cy="1373374"/>
          </a:xfrm>
          <a:prstGeom prst="rect">
            <a:avLst/>
          </a:prstGeom>
        </p:spPr>
      </p:pic>
      <p:grpSp>
        <p:nvGrpSpPr>
          <p:cNvPr id="19" name="Group 18">
            <a:extLst>
              <a:ext uri="{FF2B5EF4-FFF2-40B4-BE49-F238E27FC236}">
                <a16:creationId xmlns:a16="http://schemas.microsoft.com/office/drawing/2014/main" id="{E18B9A83-B1FF-4D65-A7CB-1959F701F8A1}"/>
              </a:ext>
            </a:extLst>
          </p:cNvPr>
          <p:cNvGrpSpPr/>
          <p:nvPr/>
        </p:nvGrpSpPr>
        <p:grpSpPr>
          <a:xfrm>
            <a:off x="8181106" y="1216030"/>
            <a:ext cx="3028518" cy="472440"/>
            <a:chOff x="8947316" y="1014303"/>
            <a:chExt cx="3028518" cy="472440"/>
          </a:xfrm>
        </p:grpSpPr>
        <p:sp>
          <p:nvSpPr>
            <p:cNvPr id="20" name="Rectangle 19">
              <a:extLst>
                <a:ext uri="{FF2B5EF4-FFF2-40B4-BE49-F238E27FC236}">
                  <a16:creationId xmlns:a16="http://schemas.microsoft.com/office/drawing/2014/main" id="{E165F8FD-2592-4449-AB46-64C98D8550E6}"/>
                </a:ext>
              </a:extLst>
            </p:cNvPr>
            <p:cNvSpPr/>
            <p:nvPr/>
          </p:nvSpPr>
          <p:spPr>
            <a:xfrm>
              <a:off x="9336720" y="1106664"/>
              <a:ext cx="2639114" cy="31269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Output</a:t>
              </a:r>
            </a:p>
          </p:txBody>
        </p:sp>
        <p:sp>
          <p:nvSpPr>
            <p:cNvPr id="23" name="Oval 22">
              <a:extLst>
                <a:ext uri="{FF2B5EF4-FFF2-40B4-BE49-F238E27FC236}">
                  <a16:creationId xmlns:a16="http://schemas.microsoft.com/office/drawing/2014/main" id="{3C9B0F38-83FE-498D-B6BE-12A5D2CFB436}"/>
                </a:ext>
              </a:extLst>
            </p:cNvPr>
            <p:cNvSpPr/>
            <p:nvPr/>
          </p:nvSpPr>
          <p:spPr>
            <a:xfrm>
              <a:off x="8947316" y="1014303"/>
              <a:ext cx="472440" cy="47244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3EA938">
                      <a:lumMod val="75000"/>
                    </a:srgbClr>
                  </a:solidFill>
                  <a:effectLst/>
                  <a:uLnTx/>
                  <a:uFillTx/>
                  <a:latin typeface="Calibri Light"/>
                  <a:ea typeface="+mn-ea"/>
                  <a:cs typeface="+mn-cs"/>
                </a:rPr>
                <a:t>3</a:t>
              </a:r>
            </a:p>
          </p:txBody>
        </p:sp>
      </p:grpSp>
      <p:grpSp>
        <p:nvGrpSpPr>
          <p:cNvPr id="24" name="Group 23">
            <a:extLst>
              <a:ext uri="{FF2B5EF4-FFF2-40B4-BE49-F238E27FC236}">
                <a16:creationId xmlns:a16="http://schemas.microsoft.com/office/drawing/2014/main" id="{6C9B20EC-BEAF-4C2E-A08B-DF2E6CFD40EC}"/>
              </a:ext>
            </a:extLst>
          </p:cNvPr>
          <p:cNvGrpSpPr/>
          <p:nvPr/>
        </p:nvGrpSpPr>
        <p:grpSpPr>
          <a:xfrm>
            <a:off x="975415" y="1190561"/>
            <a:ext cx="2580806" cy="523378"/>
            <a:chOff x="2772244" y="1005064"/>
            <a:chExt cx="2580806" cy="523378"/>
          </a:xfrm>
        </p:grpSpPr>
        <p:sp>
          <p:nvSpPr>
            <p:cNvPr id="25" name="Rectangle 24">
              <a:extLst>
                <a:ext uri="{FF2B5EF4-FFF2-40B4-BE49-F238E27FC236}">
                  <a16:creationId xmlns:a16="http://schemas.microsoft.com/office/drawing/2014/main" id="{8927FE67-0FD8-4DB6-8D6F-F720839CC206}"/>
                </a:ext>
              </a:extLst>
            </p:cNvPr>
            <p:cNvSpPr/>
            <p:nvPr/>
          </p:nvSpPr>
          <p:spPr>
            <a:xfrm>
              <a:off x="3073233" y="1106664"/>
              <a:ext cx="2013411"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Data</a:t>
              </a:r>
            </a:p>
          </p:txBody>
        </p:sp>
        <p:sp>
          <p:nvSpPr>
            <p:cNvPr id="26" name="Oval 25">
              <a:extLst>
                <a:ext uri="{FF2B5EF4-FFF2-40B4-BE49-F238E27FC236}">
                  <a16:creationId xmlns:a16="http://schemas.microsoft.com/office/drawing/2014/main" id="{7F81C08A-6630-4FE2-B15F-283794E0DE6F}"/>
                </a:ext>
              </a:extLst>
            </p:cNvPr>
            <p:cNvSpPr/>
            <p:nvPr/>
          </p:nvSpPr>
          <p:spPr>
            <a:xfrm>
              <a:off x="2772244" y="1026790"/>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1</a:t>
              </a:r>
            </a:p>
          </p:txBody>
        </p:sp>
        <p:sp>
          <p:nvSpPr>
            <p:cNvPr id="27" name="Isosceles Triangle 26">
              <a:extLst>
                <a:ext uri="{FF2B5EF4-FFF2-40B4-BE49-F238E27FC236}">
                  <a16:creationId xmlns:a16="http://schemas.microsoft.com/office/drawing/2014/main" id="{50528142-816D-450A-95DD-BBC35B8C2B40}"/>
                </a:ext>
              </a:extLst>
            </p:cNvPr>
            <p:cNvSpPr/>
            <p:nvPr/>
          </p:nvSpPr>
          <p:spPr>
            <a:xfrm rot="5400000">
              <a:off x="4940956" y="1116348"/>
              <a:ext cx="523378" cy="30081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Calibri Light"/>
                <a:ea typeface="+mn-ea"/>
                <a:cs typeface="+mn-cs"/>
              </a:endParaRPr>
            </a:p>
          </p:txBody>
        </p:sp>
      </p:grpSp>
      <p:grpSp>
        <p:nvGrpSpPr>
          <p:cNvPr id="28" name="Group 27">
            <a:extLst>
              <a:ext uri="{FF2B5EF4-FFF2-40B4-BE49-F238E27FC236}">
                <a16:creationId xmlns:a16="http://schemas.microsoft.com/office/drawing/2014/main" id="{0CD21D66-D474-4CF9-A1F3-F6C2850FBA83}"/>
              </a:ext>
            </a:extLst>
          </p:cNvPr>
          <p:cNvGrpSpPr/>
          <p:nvPr/>
        </p:nvGrpSpPr>
        <p:grpSpPr>
          <a:xfrm>
            <a:off x="4351864" y="1190561"/>
            <a:ext cx="3033600" cy="523378"/>
            <a:chOff x="5757816" y="1005064"/>
            <a:chExt cx="3033600" cy="523378"/>
          </a:xfrm>
        </p:grpSpPr>
        <p:sp>
          <p:nvSpPr>
            <p:cNvPr id="29" name="Rectangle 28">
              <a:extLst>
                <a:ext uri="{FF2B5EF4-FFF2-40B4-BE49-F238E27FC236}">
                  <a16:creationId xmlns:a16="http://schemas.microsoft.com/office/drawing/2014/main" id="{EA86AA7A-B3E8-49B9-9B73-87C22F271307}"/>
                </a:ext>
              </a:extLst>
            </p:cNvPr>
            <p:cNvSpPr/>
            <p:nvPr/>
          </p:nvSpPr>
          <p:spPr>
            <a:xfrm>
              <a:off x="6058805" y="1106663"/>
              <a:ext cx="2510791" cy="3455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a:ln>
                    <a:noFill/>
                  </a:ln>
                  <a:solidFill>
                    <a:srgbClr val="FFFFFF"/>
                  </a:solidFill>
                  <a:effectLst/>
                  <a:uLnTx/>
                  <a:uFillTx/>
                  <a:latin typeface="Calibri Light"/>
                  <a:ea typeface="+mn-ea"/>
                  <a:cs typeface="Segoe UI" panose="020B0502040204020203" pitchFamily="34" charset="0"/>
                </a:rPr>
                <a:t>Solution</a:t>
              </a:r>
            </a:p>
          </p:txBody>
        </p:sp>
        <p:sp>
          <p:nvSpPr>
            <p:cNvPr id="36" name="Oval 35">
              <a:extLst>
                <a:ext uri="{FF2B5EF4-FFF2-40B4-BE49-F238E27FC236}">
                  <a16:creationId xmlns:a16="http://schemas.microsoft.com/office/drawing/2014/main" id="{19E5F49C-77FF-4F23-8E84-BA29504412BA}"/>
                </a:ext>
              </a:extLst>
            </p:cNvPr>
            <p:cNvSpPr/>
            <p:nvPr/>
          </p:nvSpPr>
          <p:spPr>
            <a:xfrm>
              <a:off x="5757816" y="1026790"/>
              <a:ext cx="472440" cy="47244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2677"/>
                  </a:solidFill>
                  <a:effectLst/>
                  <a:uLnTx/>
                  <a:uFillTx/>
                  <a:latin typeface="Calibri Light"/>
                  <a:ea typeface="+mn-ea"/>
                  <a:cs typeface="+mn-cs"/>
                </a:rPr>
                <a:t>2</a:t>
              </a:r>
            </a:p>
          </p:txBody>
        </p:sp>
        <p:sp>
          <p:nvSpPr>
            <p:cNvPr id="37" name="Isosceles Triangle 36">
              <a:extLst>
                <a:ext uri="{FF2B5EF4-FFF2-40B4-BE49-F238E27FC236}">
                  <a16:creationId xmlns:a16="http://schemas.microsoft.com/office/drawing/2014/main" id="{4001BE73-706F-4954-ACB5-9DC5BB223AD0}"/>
                </a:ext>
              </a:extLst>
            </p:cNvPr>
            <p:cNvSpPr/>
            <p:nvPr/>
          </p:nvSpPr>
          <p:spPr>
            <a:xfrm rot="5400000">
              <a:off x="8379322" y="1116348"/>
              <a:ext cx="523378" cy="30081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Calibri Light"/>
                <a:ea typeface="+mn-ea"/>
                <a:cs typeface="+mn-cs"/>
              </a:endParaRPr>
            </a:p>
          </p:txBody>
        </p:sp>
      </p:grpSp>
      <p:grpSp>
        <p:nvGrpSpPr>
          <p:cNvPr id="15" name="Group 14">
            <a:extLst>
              <a:ext uri="{FF2B5EF4-FFF2-40B4-BE49-F238E27FC236}">
                <a16:creationId xmlns:a16="http://schemas.microsoft.com/office/drawing/2014/main" id="{DB2FEE35-77E7-4426-8B1F-79C2E861F2AB}"/>
              </a:ext>
            </a:extLst>
          </p:cNvPr>
          <p:cNvGrpSpPr/>
          <p:nvPr/>
        </p:nvGrpSpPr>
        <p:grpSpPr>
          <a:xfrm>
            <a:off x="708665" y="1771810"/>
            <a:ext cx="3090878" cy="3529134"/>
            <a:chOff x="708665" y="1944701"/>
            <a:chExt cx="3090878" cy="3529134"/>
          </a:xfrm>
        </p:grpSpPr>
        <p:grpSp>
          <p:nvGrpSpPr>
            <p:cNvPr id="13" name="Group 12">
              <a:extLst>
                <a:ext uri="{FF2B5EF4-FFF2-40B4-BE49-F238E27FC236}">
                  <a16:creationId xmlns:a16="http://schemas.microsoft.com/office/drawing/2014/main" id="{3F4B124E-73A9-49EC-9D2B-08EF396450D3}"/>
                </a:ext>
              </a:extLst>
            </p:cNvPr>
            <p:cNvGrpSpPr/>
            <p:nvPr/>
          </p:nvGrpSpPr>
          <p:grpSpPr>
            <a:xfrm>
              <a:off x="809622" y="2243951"/>
              <a:ext cx="940845" cy="151040"/>
              <a:chOff x="797870" y="2171220"/>
              <a:chExt cx="940845" cy="151040"/>
            </a:xfrm>
          </p:grpSpPr>
          <p:sp>
            <p:nvSpPr>
              <p:cNvPr id="38" name="Rectangle 37">
                <a:extLst>
                  <a:ext uri="{FF2B5EF4-FFF2-40B4-BE49-F238E27FC236}">
                    <a16:creationId xmlns:a16="http://schemas.microsoft.com/office/drawing/2014/main" id="{C3BC2562-8650-459A-A786-B989664DF577}"/>
                  </a:ext>
                </a:extLst>
              </p:cNvPr>
              <p:cNvSpPr/>
              <p:nvPr/>
            </p:nvSpPr>
            <p:spPr>
              <a:xfrm>
                <a:off x="797870" y="2171220"/>
                <a:ext cx="472440" cy="15104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FFFFFF"/>
                    </a:solidFill>
                    <a:effectLst/>
                    <a:uLnTx/>
                    <a:uFillTx/>
                    <a:latin typeface="Calibri"/>
                    <a:ea typeface="+mn-ea"/>
                    <a:cs typeface="Segoe UI" panose="020B0502040204020203" pitchFamily="34" charset="0"/>
                  </a:rPr>
                  <a:t>Sales</a:t>
                </a:r>
              </a:p>
            </p:txBody>
          </p:sp>
          <p:sp>
            <p:nvSpPr>
              <p:cNvPr id="39" name="Rectangle 38">
                <a:extLst>
                  <a:ext uri="{FF2B5EF4-FFF2-40B4-BE49-F238E27FC236}">
                    <a16:creationId xmlns:a16="http://schemas.microsoft.com/office/drawing/2014/main" id="{3A900E94-10B7-455E-9801-F4030F9C2A0C}"/>
                  </a:ext>
                </a:extLst>
              </p:cNvPr>
              <p:cNvSpPr/>
              <p:nvPr/>
            </p:nvSpPr>
            <p:spPr>
              <a:xfrm>
                <a:off x="1312860" y="2171220"/>
                <a:ext cx="425855"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Pricing</a:t>
                </a:r>
              </a:p>
            </p:txBody>
          </p:sp>
        </p:grpSp>
        <p:grpSp>
          <p:nvGrpSpPr>
            <p:cNvPr id="11" name="Group 10">
              <a:extLst>
                <a:ext uri="{FF2B5EF4-FFF2-40B4-BE49-F238E27FC236}">
                  <a16:creationId xmlns:a16="http://schemas.microsoft.com/office/drawing/2014/main" id="{E3FD71D6-FBCF-4303-95DA-F3DFB73B67C5}"/>
                </a:ext>
              </a:extLst>
            </p:cNvPr>
            <p:cNvGrpSpPr/>
            <p:nvPr/>
          </p:nvGrpSpPr>
          <p:grpSpPr>
            <a:xfrm>
              <a:off x="809621" y="3388456"/>
              <a:ext cx="1940569" cy="346784"/>
              <a:chOff x="797869" y="3365612"/>
              <a:chExt cx="1940569" cy="346784"/>
            </a:xfrm>
          </p:grpSpPr>
          <p:sp>
            <p:nvSpPr>
              <p:cNvPr id="48" name="Rectangle 47">
                <a:extLst>
                  <a:ext uri="{FF2B5EF4-FFF2-40B4-BE49-F238E27FC236}">
                    <a16:creationId xmlns:a16="http://schemas.microsoft.com/office/drawing/2014/main" id="{324DF187-301F-41DD-A069-2208C4E99936}"/>
                  </a:ext>
                </a:extLst>
              </p:cNvPr>
              <p:cNvSpPr/>
              <p:nvPr/>
            </p:nvSpPr>
            <p:spPr>
              <a:xfrm>
                <a:off x="797869" y="3365612"/>
                <a:ext cx="606173"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Facebook</a:t>
                </a:r>
              </a:p>
            </p:txBody>
          </p:sp>
          <p:sp>
            <p:nvSpPr>
              <p:cNvPr id="49" name="Rectangle 48">
                <a:extLst>
                  <a:ext uri="{FF2B5EF4-FFF2-40B4-BE49-F238E27FC236}">
                    <a16:creationId xmlns:a16="http://schemas.microsoft.com/office/drawing/2014/main" id="{16803CBB-1834-416A-BA61-3A6850A2F392}"/>
                  </a:ext>
                </a:extLst>
              </p:cNvPr>
              <p:cNvSpPr/>
              <p:nvPr/>
            </p:nvSpPr>
            <p:spPr>
              <a:xfrm>
                <a:off x="1431644" y="3365612"/>
                <a:ext cx="708745"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Google SEM</a:t>
                </a:r>
              </a:p>
            </p:txBody>
          </p:sp>
          <p:sp>
            <p:nvSpPr>
              <p:cNvPr id="50" name="Rectangle 49">
                <a:extLst>
                  <a:ext uri="{FF2B5EF4-FFF2-40B4-BE49-F238E27FC236}">
                    <a16:creationId xmlns:a16="http://schemas.microsoft.com/office/drawing/2014/main" id="{D0AF8427-6A8A-4969-9139-8F9D321BCFA5}"/>
                  </a:ext>
                </a:extLst>
              </p:cNvPr>
              <p:cNvSpPr/>
              <p:nvPr/>
            </p:nvSpPr>
            <p:spPr>
              <a:xfrm>
                <a:off x="2167991" y="3365612"/>
                <a:ext cx="570447"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YouTube</a:t>
                </a:r>
              </a:p>
            </p:txBody>
          </p:sp>
          <p:sp>
            <p:nvSpPr>
              <p:cNvPr id="51" name="Rectangle 50">
                <a:extLst>
                  <a:ext uri="{FF2B5EF4-FFF2-40B4-BE49-F238E27FC236}">
                    <a16:creationId xmlns:a16="http://schemas.microsoft.com/office/drawing/2014/main" id="{CC597649-1D54-4CCB-B01E-D793D2BDC8B6}"/>
                  </a:ext>
                </a:extLst>
              </p:cNvPr>
              <p:cNvSpPr/>
              <p:nvPr/>
            </p:nvSpPr>
            <p:spPr>
              <a:xfrm>
                <a:off x="797869" y="3561356"/>
                <a:ext cx="797257"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Programmatic</a:t>
                </a:r>
              </a:p>
            </p:txBody>
          </p:sp>
          <p:sp>
            <p:nvSpPr>
              <p:cNvPr id="52" name="Rectangle 51">
                <a:extLst>
                  <a:ext uri="{FF2B5EF4-FFF2-40B4-BE49-F238E27FC236}">
                    <a16:creationId xmlns:a16="http://schemas.microsoft.com/office/drawing/2014/main" id="{B4D4C9C0-6D61-4BDA-A5F0-EEF597123D65}"/>
                  </a:ext>
                </a:extLst>
              </p:cNvPr>
              <p:cNvSpPr/>
              <p:nvPr/>
            </p:nvSpPr>
            <p:spPr>
              <a:xfrm>
                <a:off x="1628487" y="3557020"/>
                <a:ext cx="649985"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Influencers</a:t>
                </a:r>
              </a:p>
            </p:txBody>
          </p:sp>
        </p:grpSp>
        <p:grpSp>
          <p:nvGrpSpPr>
            <p:cNvPr id="12" name="Group 11">
              <a:extLst>
                <a:ext uri="{FF2B5EF4-FFF2-40B4-BE49-F238E27FC236}">
                  <a16:creationId xmlns:a16="http://schemas.microsoft.com/office/drawing/2014/main" id="{9B68C155-165A-467A-B0E6-E865A1233460}"/>
                </a:ext>
              </a:extLst>
            </p:cNvPr>
            <p:cNvGrpSpPr/>
            <p:nvPr/>
          </p:nvGrpSpPr>
          <p:grpSpPr>
            <a:xfrm>
              <a:off x="809621" y="2720396"/>
              <a:ext cx="2564456" cy="342655"/>
              <a:chOff x="797869" y="2753723"/>
              <a:chExt cx="2564456" cy="342655"/>
            </a:xfrm>
          </p:grpSpPr>
          <p:sp>
            <p:nvSpPr>
              <p:cNvPr id="41" name="Rectangle 40">
                <a:extLst>
                  <a:ext uri="{FF2B5EF4-FFF2-40B4-BE49-F238E27FC236}">
                    <a16:creationId xmlns:a16="http://schemas.microsoft.com/office/drawing/2014/main" id="{EA6754CD-A835-485F-ADFD-0A2FF9057A9F}"/>
                  </a:ext>
                </a:extLst>
              </p:cNvPr>
              <p:cNvSpPr/>
              <p:nvPr/>
            </p:nvSpPr>
            <p:spPr>
              <a:xfrm>
                <a:off x="797870" y="2754480"/>
                <a:ext cx="320674"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TV</a:t>
                </a:r>
              </a:p>
            </p:txBody>
          </p:sp>
          <p:sp>
            <p:nvSpPr>
              <p:cNvPr id="42" name="Rectangle 41">
                <a:extLst>
                  <a:ext uri="{FF2B5EF4-FFF2-40B4-BE49-F238E27FC236}">
                    <a16:creationId xmlns:a16="http://schemas.microsoft.com/office/drawing/2014/main" id="{EC5FD952-EADF-4F07-A0D1-0289674E4259}"/>
                  </a:ext>
                </a:extLst>
              </p:cNvPr>
              <p:cNvSpPr/>
              <p:nvPr/>
            </p:nvSpPr>
            <p:spPr>
              <a:xfrm>
                <a:off x="1161094" y="2754480"/>
                <a:ext cx="391481"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Radio</a:t>
                </a:r>
              </a:p>
            </p:txBody>
          </p:sp>
          <p:sp>
            <p:nvSpPr>
              <p:cNvPr id="43" name="Rectangle 42">
                <a:extLst>
                  <a:ext uri="{FF2B5EF4-FFF2-40B4-BE49-F238E27FC236}">
                    <a16:creationId xmlns:a16="http://schemas.microsoft.com/office/drawing/2014/main" id="{543B4A9C-9CD9-487D-9F10-A00B006C0E89}"/>
                  </a:ext>
                </a:extLst>
              </p:cNvPr>
              <p:cNvSpPr/>
              <p:nvPr/>
            </p:nvSpPr>
            <p:spPr>
              <a:xfrm>
                <a:off x="1595126" y="2754480"/>
                <a:ext cx="300350"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NNP</a:t>
                </a:r>
              </a:p>
            </p:txBody>
          </p:sp>
          <p:sp>
            <p:nvSpPr>
              <p:cNvPr id="44" name="Rectangle 43">
                <a:extLst>
                  <a:ext uri="{FF2B5EF4-FFF2-40B4-BE49-F238E27FC236}">
                    <a16:creationId xmlns:a16="http://schemas.microsoft.com/office/drawing/2014/main" id="{33CA4080-E106-4009-88D9-C1300054A8C9}"/>
                  </a:ext>
                </a:extLst>
              </p:cNvPr>
              <p:cNvSpPr/>
              <p:nvPr/>
            </p:nvSpPr>
            <p:spPr>
              <a:xfrm>
                <a:off x="1936924" y="2754480"/>
                <a:ext cx="300350"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OOH</a:t>
                </a:r>
              </a:p>
            </p:txBody>
          </p:sp>
          <p:sp>
            <p:nvSpPr>
              <p:cNvPr id="45" name="Rectangle 44">
                <a:extLst>
                  <a:ext uri="{FF2B5EF4-FFF2-40B4-BE49-F238E27FC236}">
                    <a16:creationId xmlns:a16="http://schemas.microsoft.com/office/drawing/2014/main" id="{335FCC06-DFCD-475D-8AD9-244C15BF5A26}"/>
                  </a:ext>
                </a:extLst>
              </p:cNvPr>
              <p:cNvSpPr/>
              <p:nvPr/>
            </p:nvSpPr>
            <p:spPr>
              <a:xfrm>
                <a:off x="797869" y="2945338"/>
                <a:ext cx="649985"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Roadshow</a:t>
                </a:r>
              </a:p>
            </p:txBody>
          </p:sp>
          <p:sp>
            <p:nvSpPr>
              <p:cNvPr id="46" name="Rectangle 45">
                <a:extLst>
                  <a:ext uri="{FF2B5EF4-FFF2-40B4-BE49-F238E27FC236}">
                    <a16:creationId xmlns:a16="http://schemas.microsoft.com/office/drawing/2014/main" id="{9C335A44-ED23-4980-90C6-910CC859E739}"/>
                  </a:ext>
                </a:extLst>
              </p:cNvPr>
              <p:cNvSpPr/>
              <p:nvPr/>
            </p:nvSpPr>
            <p:spPr>
              <a:xfrm>
                <a:off x="1490404" y="2945338"/>
                <a:ext cx="649985"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Activation</a:t>
                </a:r>
              </a:p>
            </p:txBody>
          </p:sp>
          <p:sp>
            <p:nvSpPr>
              <p:cNvPr id="47" name="Rectangle 46">
                <a:extLst>
                  <a:ext uri="{FF2B5EF4-FFF2-40B4-BE49-F238E27FC236}">
                    <a16:creationId xmlns:a16="http://schemas.microsoft.com/office/drawing/2014/main" id="{3C8CFCF1-F871-46D0-8757-98480B47327C}"/>
                  </a:ext>
                </a:extLst>
              </p:cNvPr>
              <p:cNvSpPr/>
              <p:nvPr/>
            </p:nvSpPr>
            <p:spPr>
              <a:xfrm>
                <a:off x="2277060" y="2753723"/>
                <a:ext cx="606173"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Sampling</a:t>
                </a:r>
              </a:p>
            </p:txBody>
          </p:sp>
          <p:sp>
            <p:nvSpPr>
              <p:cNvPr id="53" name="Rectangle 52">
                <a:extLst>
                  <a:ext uri="{FF2B5EF4-FFF2-40B4-BE49-F238E27FC236}">
                    <a16:creationId xmlns:a16="http://schemas.microsoft.com/office/drawing/2014/main" id="{F9BB02EF-D38F-4F85-9C4A-59E3A999CB8D}"/>
                  </a:ext>
                </a:extLst>
              </p:cNvPr>
              <p:cNvSpPr/>
              <p:nvPr/>
            </p:nvSpPr>
            <p:spPr>
              <a:xfrm>
                <a:off x="2187148" y="2945338"/>
                <a:ext cx="1175177"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Education Marketing</a:t>
                </a:r>
              </a:p>
            </p:txBody>
          </p:sp>
        </p:grpSp>
        <p:grpSp>
          <p:nvGrpSpPr>
            <p:cNvPr id="9" name="Group 8">
              <a:extLst>
                <a:ext uri="{FF2B5EF4-FFF2-40B4-BE49-F238E27FC236}">
                  <a16:creationId xmlns:a16="http://schemas.microsoft.com/office/drawing/2014/main" id="{518FFE3B-670D-4ACB-892A-0AFA3FD83419}"/>
                </a:ext>
              </a:extLst>
            </p:cNvPr>
            <p:cNvGrpSpPr/>
            <p:nvPr/>
          </p:nvGrpSpPr>
          <p:grpSpPr>
            <a:xfrm>
              <a:off x="809621" y="4060646"/>
              <a:ext cx="2520695" cy="342448"/>
              <a:chOff x="797869" y="3970785"/>
              <a:chExt cx="2520695" cy="342448"/>
            </a:xfrm>
          </p:grpSpPr>
          <p:sp>
            <p:nvSpPr>
              <p:cNvPr id="54" name="Rectangle 53">
                <a:extLst>
                  <a:ext uri="{FF2B5EF4-FFF2-40B4-BE49-F238E27FC236}">
                    <a16:creationId xmlns:a16="http://schemas.microsoft.com/office/drawing/2014/main" id="{AF1C4E23-7691-4313-BDE7-C3785FBE2B9D}"/>
                  </a:ext>
                </a:extLst>
              </p:cNvPr>
              <p:cNvSpPr/>
              <p:nvPr/>
            </p:nvSpPr>
            <p:spPr>
              <a:xfrm>
                <a:off x="797869" y="3970785"/>
                <a:ext cx="797257"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Price Support</a:t>
                </a:r>
              </a:p>
            </p:txBody>
          </p:sp>
          <p:sp>
            <p:nvSpPr>
              <p:cNvPr id="55" name="Rectangle 54">
                <a:extLst>
                  <a:ext uri="{FF2B5EF4-FFF2-40B4-BE49-F238E27FC236}">
                    <a16:creationId xmlns:a16="http://schemas.microsoft.com/office/drawing/2014/main" id="{9A265CD4-C126-451E-B8C5-0A314B9B5E49}"/>
                  </a:ext>
                </a:extLst>
              </p:cNvPr>
              <p:cNvSpPr/>
              <p:nvPr/>
            </p:nvSpPr>
            <p:spPr>
              <a:xfrm>
                <a:off x="1628487" y="3970785"/>
                <a:ext cx="1254746"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Product Ambassadors</a:t>
                </a:r>
              </a:p>
            </p:txBody>
          </p:sp>
          <p:sp>
            <p:nvSpPr>
              <p:cNvPr id="56" name="Rectangle 55">
                <a:extLst>
                  <a:ext uri="{FF2B5EF4-FFF2-40B4-BE49-F238E27FC236}">
                    <a16:creationId xmlns:a16="http://schemas.microsoft.com/office/drawing/2014/main" id="{793A79D4-95EA-42C0-A328-7D9E5BCB8610}"/>
                  </a:ext>
                </a:extLst>
              </p:cNvPr>
              <p:cNvSpPr/>
              <p:nvPr/>
            </p:nvSpPr>
            <p:spPr>
              <a:xfrm>
                <a:off x="2916594" y="3970785"/>
                <a:ext cx="401970"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POSM</a:t>
                </a:r>
              </a:p>
            </p:txBody>
          </p:sp>
          <p:sp>
            <p:nvSpPr>
              <p:cNvPr id="57" name="Rectangle 56">
                <a:extLst>
                  <a:ext uri="{FF2B5EF4-FFF2-40B4-BE49-F238E27FC236}">
                    <a16:creationId xmlns:a16="http://schemas.microsoft.com/office/drawing/2014/main" id="{6DD52011-C2AF-4A1B-A85E-F5BADC7BF4C2}"/>
                  </a:ext>
                </a:extLst>
              </p:cNvPr>
              <p:cNvSpPr/>
              <p:nvPr/>
            </p:nvSpPr>
            <p:spPr>
              <a:xfrm>
                <a:off x="797869" y="4162193"/>
                <a:ext cx="1001811"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Channel Activities</a:t>
                </a:r>
              </a:p>
            </p:txBody>
          </p:sp>
          <p:sp>
            <p:nvSpPr>
              <p:cNvPr id="58" name="Rectangle 57">
                <a:extLst>
                  <a:ext uri="{FF2B5EF4-FFF2-40B4-BE49-F238E27FC236}">
                    <a16:creationId xmlns:a16="http://schemas.microsoft.com/office/drawing/2014/main" id="{FAD190EB-E6A8-44FD-A316-6573846D800D}"/>
                  </a:ext>
                </a:extLst>
              </p:cNvPr>
              <p:cNvSpPr/>
              <p:nvPr/>
            </p:nvSpPr>
            <p:spPr>
              <a:xfrm>
                <a:off x="1837467" y="4162193"/>
                <a:ext cx="772383"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Premiums</a:t>
                </a:r>
              </a:p>
            </p:txBody>
          </p:sp>
        </p:grpSp>
        <p:grpSp>
          <p:nvGrpSpPr>
            <p:cNvPr id="7" name="Group 6">
              <a:extLst>
                <a:ext uri="{FF2B5EF4-FFF2-40B4-BE49-F238E27FC236}">
                  <a16:creationId xmlns:a16="http://schemas.microsoft.com/office/drawing/2014/main" id="{85F88DD8-D538-4719-91BF-FE9D44064D19}"/>
                </a:ext>
              </a:extLst>
            </p:cNvPr>
            <p:cNvGrpSpPr/>
            <p:nvPr/>
          </p:nvGrpSpPr>
          <p:grpSpPr>
            <a:xfrm>
              <a:off x="809621" y="4806722"/>
              <a:ext cx="1154772" cy="151040"/>
              <a:chOff x="797869" y="4599939"/>
              <a:chExt cx="1154772" cy="151040"/>
            </a:xfrm>
          </p:grpSpPr>
          <p:sp>
            <p:nvSpPr>
              <p:cNvPr id="64" name="Rectangle 63">
                <a:extLst>
                  <a:ext uri="{FF2B5EF4-FFF2-40B4-BE49-F238E27FC236}">
                    <a16:creationId xmlns:a16="http://schemas.microsoft.com/office/drawing/2014/main" id="{0300AE13-70A6-4D75-AE78-B0293EB6B341}"/>
                  </a:ext>
                </a:extLst>
              </p:cNvPr>
              <p:cNvSpPr/>
              <p:nvPr/>
            </p:nvSpPr>
            <p:spPr>
              <a:xfrm>
                <a:off x="797869" y="4599939"/>
                <a:ext cx="649985"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Marketing</a:t>
                </a:r>
              </a:p>
            </p:txBody>
          </p:sp>
          <p:sp>
            <p:nvSpPr>
              <p:cNvPr id="65" name="Rectangle 64">
                <a:extLst>
                  <a:ext uri="{FF2B5EF4-FFF2-40B4-BE49-F238E27FC236}">
                    <a16:creationId xmlns:a16="http://schemas.microsoft.com/office/drawing/2014/main" id="{D735C216-F5AA-4B8C-939E-5310852E6E13}"/>
                  </a:ext>
                </a:extLst>
              </p:cNvPr>
              <p:cNvSpPr/>
              <p:nvPr/>
            </p:nvSpPr>
            <p:spPr>
              <a:xfrm>
                <a:off x="1490404" y="4599939"/>
                <a:ext cx="462237"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Pricing</a:t>
                </a:r>
              </a:p>
            </p:txBody>
          </p:sp>
        </p:grpSp>
        <p:sp>
          <p:nvSpPr>
            <p:cNvPr id="67" name="Rectangle 66">
              <a:extLst>
                <a:ext uri="{FF2B5EF4-FFF2-40B4-BE49-F238E27FC236}">
                  <a16:creationId xmlns:a16="http://schemas.microsoft.com/office/drawing/2014/main" id="{57A3C269-FBAC-41C4-AB39-920545308C1B}"/>
                </a:ext>
              </a:extLst>
            </p:cNvPr>
            <p:cNvSpPr/>
            <p:nvPr/>
          </p:nvSpPr>
          <p:spPr>
            <a:xfrm>
              <a:off x="800434" y="5322795"/>
              <a:ext cx="913088" cy="151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2677">
                      <a:lumMod val="50000"/>
                    </a:srgbClr>
                  </a:solidFill>
                  <a:effectLst/>
                  <a:uLnTx/>
                  <a:uFillTx/>
                  <a:latin typeface="Calibri"/>
                  <a:ea typeface="+mn-ea"/>
                  <a:cs typeface="Segoe UI" panose="020B0502040204020203" pitchFamily="34" charset="0"/>
                </a:rPr>
                <a:t>Unemployment</a:t>
              </a:r>
            </a:p>
          </p:txBody>
        </p:sp>
        <p:sp>
          <p:nvSpPr>
            <p:cNvPr id="69" name="Rectangle 68">
              <a:extLst>
                <a:ext uri="{FF2B5EF4-FFF2-40B4-BE49-F238E27FC236}">
                  <a16:creationId xmlns:a16="http://schemas.microsoft.com/office/drawing/2014/main" id="{CB0B0505-CC23-49DD-9C32-DCF56ACC69AD}"/>
                </a:ext>
              </a:extLst>
            </p:cNvPr>
            <p:cNvSpPr/>
            <p:nvPr/>
          </p:nvSpPr>
          <p:spPr>
            <a:xfrm>
              <a:off x="708665" y="1944701"/>
              <a:ext cx="309087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Retail (Nielsen)</a:t>
              </a:r>
            </a:p>
          </p:txBody>
        </p:sp>
        <p:sp>
          <p:nvSpPr>
            <p:cNvPr id="71" name="Rectangle 70">
              <a:extLst>
                <a:ext uri="{FF2B5EF4-FFF2-40B4-BE49-F238E27FC236}">
                  <a16:creationId xmlns:a16="http://schemas.microsoft.com/office/drawing/2014/main" id="{C8CB0956-3D9D-47EB-9821-E778E14F4D2A}"/>
                </a:ext>
              </a:extLst>
            </p:cNvPr>
            <p:cNvSpPr/>
            <p:nvPr/>
          </p:nvSpPr>
          <p:spPr>
            <a:xfrm>
              <a:off x="708665" y="2430243"/>
              <a:ext cx="309087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Brand</a:t>
              </a:r>
            </a:p>
          </p:txBody>
        </p:sp>
        <p:sp>
          <p:nvSpPr>
            <p:cNvPr id="72" name="Rectangle 71">
              <a:extLst>
                <a:ext uri="{FF2B5EF4-FFF2-40B4-BE49-F238E27FC236}">
                  <a16:creationId xmlns:a16="http://schemas.microsoft.com/office/drawing/2014/main" id="{0A3DF56C-0806-476C-8F6F-F240A0343541}"/>
                </a:ext>
              </a:extLst>
            </p:cNvPr>
            <p:cNvSpPr/>
            <p:nvPr/>
          </p:nvSpPr>
          <p:spPr>
            <a:xfrm>
              <a:off x="708665" y="3096312"/>
              <a:ext cx="309087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Digital</a:t>
              </a:r>
            </a:p>
          </p:txBody>
        </p:sp>
        <p:sp>
          <p:nvSpPr>
            <p:cNvPr id="73" name="Rectangle 72">
              <a:extLst>
                <a:ext uri="{FF2B5EF4-FFF2-40B4-BE49-F238E27FC236}">
                  <a16:creationId xmlns:a16="http://schemas.microsoft.com/office/drawing/2014/main" id="{E5E28EE6-84DE-4119-8CA8-4CC42A06DD8E}"/>
                </a:ext>
              </a:extLst>
            </p:cNvPr>
            <p:cNvSpPr/>
            <p:nvPr/>
          </p:nvSpPr>
          <p:spPr>
            <a:xfrm>
              <a:off x="708665" y="3767125"/>
              <a:ext cx="309087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Category &amp; Channel</a:t>
              </a:r>
            </a:p>
          </p:txBody>
        </p:sp>
        <p:sp>
          <p:nvSpPr>
            <p:cNvPr id="75" name="Rectangle 74">
              <a:extLst>
                <a:ext uri="{FF2B5EF4-FFF2-40B4-BE49-F238E27FC236}">
                  <a16:creationId xmlns:a16="http://schemas.microsoft.com/office/drawing/2014/main" id="{408E5EF3-830D-4D0B-8E89-B013D23BFCC4}"/>
                </a:ext>
              </a:extLst>
            </p:cNvPr>
            <p:cNvSpPr/>
            <p:nvPr/>
          </p:nvSpPr>
          <p:spPr>
            <a:xfrm>
              <a:off x="708665" y="4518541"/>
              <a:ext cx="309087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Competitor</a:t>
              </a:r>
            </a:p>
          </p:txBody>
        </p:sp>
        <p:sp>
          <p:nvSpPr>
            <p:cNvPr id="76" name="Rectangle 75">
              <a:extLst>
                <a:ext uri="{FF2B5EF4-FFF2-40B4-BE49-F238E27FC236}">
                  <a16:creationId xmlns:a16="http://schemas.microsoft.com/office/drawing/2014/main" id="{FD4D6544-EBAE-4EB8-85DF-A69732A0D1D7}"/>
                </a:ext>
              </a:extLst>
            </p:cNvPr>
            <p:cNvSpPr/>
            <p:nvPr/>
          </p:nvSpPr>
          <p:spPr>
            <a:xfrm>
              <a:off x="708665" y="4991933"/>
              <a:ext cx="309087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Macroeconomic</a:t>
              </a:r>
            </a:p>
          </p:txBody>
        </p:sp>
      </p:grpSp>
      <p:sp>
        <p:nvSpPr>
          <p:cNvPr id="77" name="Rectangle 76">
            <a:extLst>
              <a:ext uri="{FF2B5EF4-FFF2-40B4-BE49-F238E27FC236}">
                <a16:creationId xmlns:a16="http://schemas.microsoft.com/office/drawing/2014/main" id="{0048FA15-F74D-4613-A252-BD5298BF4E03}"/>
              </a:ext>
            </a:extLst>
          </p:cNvPr>
          <p:cNvSpPr/>
          <p:nvPr/>
        </p:nvSpPr>
        <p:spPr>
          <a:xfrm>
            <a:off x="4112607" y="1815538"/>
            <a:ext cx="385622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Data Analysis &amp; Hypothesis Generation</a:t>
            </a:r>
          </a:p>
        </p:txBody>
      </p:sp>
      <p:sp>
        <p:nvSpPr>
          <p:cNvPr id="78" name="Rectangle 77">
            <a:extLst>
              <a:ext uri="{FF2B5EF4-FFF2-40B4-BE49-F238E27FC236}">
                <a16:creationId xmlns:a16="http://schemas.microsoft.com/office/drawing/2014/main" id="{588164CF-C9A3-43FB-83F0-AD6CC20FC9CE}"/>
              </a:ext>
            </a:extLst>
          </p:cNvPr>
          <p:cNvSpPr/>
          <p:nvPr/>
        </p:nvSpPr>
        <p:spPr>
          <a:xfrm>
            <a:off x="4112607" y="3637354"/>
            <a:ext cx="3856228"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Statistical Modelling</a:t>
            </a:r>
          </a:p>
        </p:txBody>
      </p:sp>
      <p:sp>
        <p:nvSpPr>
          <p:cNvPr id="79" name="Rectangle 78">
            <a:extLst>
              <a:ext uri="{FF2B5EF4-FFF2-40B4-BE49-F238E27FC236}">
                <a16:creationId xmlns:a16="http://schemas.microsoft.com/office/drawing/2014/main" id="{43BC638D-EA09-4801-800B-DB206577E30E}"/>
              </a:ext>
            </a:extLst>
          </p:cNvPr>
          <p:cNvSpPr/>
          <p:nvPr/>
        </p:nvSpPr>
        <p:spPr>
          <a:xfrm>
            <a:off x="7961953" y="1905376"/>
            <a:ext cx="3456954"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srgbClr val="002677"/>
                </a:solidFill>
                <a:effectLst/>
                <a:uLnTx/>
                <a:uFillTx/>
                <a:latin typeface="Calibri Light"/>
                <a:ea typeface="+mn-ea"/>
                <a:cs typeface="+mn-cs"/>
              </a:rPr>
              <a:t>Marketing Effectiveness - Contributions</a:t>
            </a:r>
          </a:p>
        </p:txBody>
      </p:sp>
      <p:sp>
        <p:nvSpPr>
          <p:cNvPr id="80" name="Rectangle 79">
            <a:extLst>
              <a:ext uri="{FF2B5EF4-FFF2-40B4-BE49-F238E27FC236}">
                <a16:creationId xmlns:a16="http://schemas.microsoft.com/office/drawing/2014/main" id="{C0AA6B2D-FA36-4B3C-8F64-2DA01043B903}"/>
              </a:ext>
            </a:extLst>
          </p:cNvPr>
          <p:cNvSpPr/>
          <p:nvPr/>
        </p:nvSpPr>
        <p:spPr>
          <a:xfrm>
            <a:off x="7961953" y="3771386"/>
            <a:ext cx="3533134"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2677"/>
                </a:solidFill>
                <a:effectLst/>
                <a:uLnTx/>
                <a:uFillTx/>
                <a:latin typeface="Calibri Light"/>
                <a:ea typeface="+mn-ea"/>
                <a:cs typeface="+mn-cs"/>
              </a:rPr>
              <a:t>Optimal Marketing Mix - ROI Curves</a:t>
            </a:r>
            <a:endParaRPr kumimoji="0" lang="en-IN" sz="1400" b="1" i="0" u="none" strike="noStrike" kern="1200" cap="none" spc="0" normalizeH="0" baseline="0" noProof="0">
              <a:ln>
                <a:noFill/>
              </a:ln>
              <a:solidFill>
                <a:srgbClr val="002677"/>
              </a:solidFill>
              <a:effectLst/>
              <a:uLnTx/>
              <a:uFillTx/>
              <a:latin typeface="Calibri Light"/>
              <a:ea typeface="+mn-ea"/>
              <a:cs typeface="+mn-cs"/>
            </a:endParaRPr>
          </a:p>
        </p:txBody>
      </p:sp>
      <p:pic>
        <p:nvPicPr>
          <p:cNvPr id="83" name="Picture 82" descr="A close up of a map&#10;&#10;Description automatically generated">
            <a:extLst>
              <a:ext uri="{FF2B5EF4-FFF2-40B4-BE49-F238E27FC236}">
                <a16:creationId xmlns:a16="http://schemas.microsoft.com/office/drawing/2014/main" id="{A8DF2345-ABBE-4A74-B1DE-1690A5A44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078" y="4187925"/>
            <a:ext cx="3183233" cy="1627880"/>
          </a:xfrm>
          <a:prstGeom prst="rect">
            <a:avLst/>
          </a:prstGeom>
        </p:spPr>
      </p:pic>
    </p:spTree>
    <p:extLst>
      <p:ext uri="{BB962C8B-B14F-4D97-AF65-F5344CB8AC3E}">
        <p14:creationId xmlns:p14="http://schemas.microsoft.com/office/powerpoint/2010/main" val="301561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C40C-17E4-4CA5-ADAB-377A180E1A52}"/>
              </a:ext>
            </a:extLst>
          </p:cNvPr>
          <p:cNvSpPr>
            <a:spLocks noGrp="1"/>
          </p:cNvSpPr>
          <p:nvPr>
            <p:ph type="title"/>
          </p:nvPr>
        </p:nvSpPr>
        <p:spPr/>
        <p:txBody>
          <a:bodyPr>
            <a:normAutofit/>
          </a:bodyPr>
          <a:lstStyle/>
          <a:p>
            <a:r>
              <a:rPr lang="en-US"/>
              <a:t>Model Performance Summary</a:t>
            </a:r>
          </a:p>
        </p:txBody>
      </p:sp>
      <p:sp>
        <p:nvSpPr>
          <p:cNvPr id="4" name="Slide Number Placeholder 3">
            <a:extLst>
              <a:ext uri="{FF2B5EF4-FFF2-40B4-BE49-F238E27FC236}">
                <a16:creationId xmlns:a16="http://schemas.microsoft.com/office/drawing/2014/main" id="{0C4274FD-BA9D-4D56-98A8-C41F24CB84DE}"/>
              </a:ext>
            </a:extLst>
          </p:cNvPr>
          <p:cNvSpPr>
            <a:spLocks noGrp="1"/>
          </p:cNvSpPr>
          <p:nvPr>
            <p:ph type="sldNum" sz="quarter" idx="4"/>
          </p:nvPr>
        </p:nvSpPr>
        <p:spPr/>
        <p:txBody>
          <a:bodyPr/>
          <a:lstStyle/>
          <a:p>
            <a:fld id="{754A7E0C-9029-4945-9920-02C782E37437}" type="slidenum">
              <a:rPr lang="en-US" smtClean="0"/>
              <a:pPr/>
              <a:t>4</a:t>
            </a:fld>
            <a:endParaRPr lang="en-US"/>
          </a:p>
        </p:txBody>
      </p:sp>
      <p:graphicFrame>
        <p:nvGraphicFramePr>
          <p:cNvPr id="6" name="Chart 5">
            <a:extLst>
              <a:ext uri="{FF2B5EF4-FFF2-40B4-BE49-F238E27FC236}">
                <a16:creationId xmlns:a16="http://schemas.microsoft.com/office/drawing/2014/main" id="{078BC96D-E2DA-4C13-A395-8DA5C00D66B8}"/>
              </a:ext>
            </a:extLst>
          </p:cNvPr>
          <p:cNvGraphicFramePr/>
          <p:nvPr>
            <p:extLst>
              <p:ext uri="{D42A27DB-BD31-4B8C-83A1-F6EECF244321}">
                <p14:modId xmlns:p14="http://schemas.microsoft.com/office/powerpoint/2010/main" val="2579686534"/>
              </p:ext>
            </p:extLst>
          </p:nvPr>
        </p:nvGraphicFramePr>
        <p:xfrm>
          <a:off x="412485" y="1628985"/>
          <a:ext cx="11219328" cy="2859698"/>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D2BBA4E1-4BEF-46C8-A052-7C78BD701BED}"/>
              </a:ext>
            </a:extLst>
          </p:cNvPr>
          <p:cNvSpPr/>
          <p:nvPr/>
        </p:nvSpPr>
        <p:spPr>
          <a:xfrm>
            <a:off x="743416" y="1134396"/>
            <a:ext cx="10972800" cy="3126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a:r>
              <a:rPr lang="en-GB" sz="2000" b="1">
                <a:latin typeface="Calibri Light (Headings)"/>
                <a:cs typeface="Segoe UI" panose="020B0502040204020203" pitchFamily="34" charset="0"/>
              </a:rPr>
              <a:t>Brand 1 Core</a:t>
            </a:r>
          </a:p>
        </p:txBody>
      </p:sp>
      <p:graphicFrame>
        <p:nvGraphicFramePr>
          <p:cNvPr id="3" name="Table 2">
            <a:extLst>
              <a:ext uri="{FF2B5EF4-FFF2-40B4-BE49-F238E27FC236}">
                <a16:creationId xmlns:a16="http://schemas.microsoft.com/office/drawing/2014/main" id="{59E8DB38-1D12-4F2F-8A5E-5BF1DABA1DB2}"/>
              </a:ext>
            </a:extLst>
          </p:cNvPr>
          <p:cNvGraphicFramePr>
            <a:graphicFrameLocks noGrp="1"/>
          </p:cNvGraphicFramePr>
          <p:nvPr>
            <p:extLst>
              <p:ext uri="{D42A27DB-BD31-4B8C-83A1-F6EECF244321}">
                <p14:modId xmlns:p14="http://schemas.microsoft.com/office/powerpoint/2010/main" val="3173711671"/>
              </p:ext>
            </p:extLst>
          </p:nvPr>
        </p:nvGraphicFramePr>
        <p:xfrm>
          <a:off x="4794875" y="5082772"/>
          <a:ext cx="2414186" cy="1023041"/>
        </p:xfrm>
        <a:graphic>
          <a:graphicData uri="http://schemas.openxmlformats.org/drawingml/2006/table">
            <a:tbl>
              <a:tblPr>
                <a:tableStyleId>{5C22544A-7EE6-4342-B048-85BDC9FD1C3A}</a:tableStyleId>
              </a:tblPr>
              <a:tblGrid>
                <a:gridCol w="1207093">
                  <a:extLst>
                    <a:ext uri="{9D8B030D-6E8A-4147-A177-3AD203B41FA5}">
                      <a16:colId xmlns:a16="http://schemas.microsoft.com/office/drawing/2014/main" val="3792540941"/>
                    </a:ext>
                  </a:extLst>
                </a:gridCol>
                <a:gridCol w="1207093">
                  <a:extLst>
                    <a:ext uri="{9D8B030D-6E8A-4147-A177-3AD203B41FA5}">
                      <a16:colId xmlns:a16="http://schemas.microsoft.com/office/drawing/2014/main" val="2899963854"/>
                    </a:ext>
                  </a:extLst>
                </a:gridCol>
              </a:tblGrid>
              <a:tr h="174761">
                <a:tc>
                  <a:txBody>
                    <a:bodyPr/>
                    <a:lstStyle/>
                    <a:p>
                      <a:pPr algn="ctr" fontAlgn="b"/>
                      <a:r>
                        <a:rPr lang="en-US" sz="1050" b="1" i="0" u="none" strike="noStrike">
                          <a:solidFill>
                            <a:schemeClr val="bg1"/>
                          </a:solidFill>
                          <a:effectLst/>
                          <a:latin typeface="+mj-lt"/>
                        </a:rPr>
                        <a:t>Metric</a:t>
                      </a: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US" sz="1050" b="1" i="0" u="none" strike="noStrike">
                          <a:solidFill>
                            <a:schemeClr val="bg1"/>
                          </a:solidFill>
                          <a:effectLst/>
                          <a:latin typeface="+mj-lt"/>
                        </a:rPr>
                        <a:t>Value</a:t>
                      </a:r>
                    </a:p>
                  </a:txBody>
                  <a:tcPr marL="9525" marR="9525" marT="9525" marB="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955249232"/>
                  </a:ext>
                </a:extLst>
              </a:tr>
              <a:tr h="282760">
                <a:tc>
                  <a:txBody>
                    <a:bodyPr/>
                    <a:lstStyle/>
                    <a:p>
                      <a:pPr algn="l" fontAlgn="b"/>
                      <a:r>
                        <a:rPr lang="en-US" sz="1100" b="0" i="0" u="none" strike="noStrike">
                          <a:solidFill>
                            <a:srgbClr val="000000"/>
                          </a:solidFill>
                          <a:effectLst/>
                          <a:latin typeface="Calibri" panose="020F0502020204030204" pitchFamily="34" charset="0"/>
                        </a:rPr>
                        <a:t>R-squared</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61.4%</a:t>
                      </a: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31042287"/>
                  </a:ext>
                </a:extLst>
              </a:tr>
              <a:tr h="282760">
                <a:tc>
                  <a:txBody>
                    <a:bodyPr/>
                    <a:lstStyle/>
                    <a:p>
                      <a:pPr algn="l" fontAlgn="b"/>
                      <a:r>
                        <a:rPr lang="en-US" sz="1100" b="0" i="0" u="none" strike="noStrike">
                          <a:solidFill>
                            <a:srgbClr val="000000"/>
                          </a:solidFill>
                          <a:effectLst/>
                          <a:latin typeface="Calibri" panose="020F0502020204030204" pitchFamily="34" charset="0"/>
                        </a:rPr>
                        <a:t>Adj. R-squared</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58.6%</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67777863"/>
                  </a:ext>
                </a:extLst>
              </a:tr>
              <a:tr h="282760">
                <a:tc>
                  <a:txBody>
                    <a:bodyPr/>
                    <a:lstStyle/>
                    <a:p>
                      <a:pPr algn="l" fontAlgn="b"/>
                      <a:r>
                        <a:rPr lang="en-US" sz="1100" b="0" i="0" u="none" strike="noStrike">
                          <a:solidFill>
                            <a:srgbClr val="000000"/>
                          </a:solidFill>
                          <a:effectLst/>
                          <a:latin typeface="Calibri" panose="020F0502020204030204" pitchFamily="34" charset="0"/>
                        </a:rPr>
                        <a:t>MAPE</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850771399"/>
                  </a:ext>
                </a:extLst>
              </a:tr>
            </a:tbl>
          </a:graphicData>
        </a:graphic>
      </p:graphicFrame>
      <p:sp>
        <p:nvSpPr>
          <p:cNvPr id="5" name="Rectangle: Rounded Corners 4">
            <a:extLst>
              <a:ext uri="{FF2B5EF4-FFF2-40B4-BE49-F238E27FC236}">
                <a16:creationId xmlns:a16="http://schemas.microsoft.com/office/drawing/2014/main" id="{937FBCDE-D774-4F0C-85EE-DA219D142CDD}"/>
              </a:ext>
            </a:extLst>
          </p:cNvPr>
          <p:cNvSpPr/>
          <p:nvPr/>
        </p:nvSpPr>
        <p:spPr>
          <a:xfrm>
            <a:off x="4794875" y="4871316"/>
            <a:ext cx="2414186" cy="211455"/>
          </a:xfrm>
          <a:prstGeom prst="roundRect">
            <a:avLst>
              <a:gd name="adj" fmla="val 0"/>
            </a:avLst>
          </a:prstGeom>
          <a:solidFill>
            <a:schemeClr val="bg1">
              <a:lumMod val="95000"/>
            </a:schemeClr>
          </a:solidFill>
          <a:ln w="12700" cap="flat" cmpd="sng" algn="ctr">
            <a:noFill/>
            <a:prstDash val="solid"/>
            <a:miter lim="800000"/>
          </a:ln>
          <a:effectLst/>
        </p:spPr>
        <p:txBody>
          <a:bodyPr l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a:solidFill>
                  <a:schemeClr val="tx1">
                    <a:lumMod val="50000"/>
                  </a:schemeClr>
                </a:solidFill>
                <a:latin typeface="+mj-lt"/>
              </a:rPr>
              <a:t>Key Model Stats</a:t>
            </a:r>
            <a:endParaRPr lang="en-IN" sz="1000" b="1">
              <a:solidFill>
                <a:schemeClr val="tx1">
                  <a:lumMod val="50000"/>
                </a:schemeClr>
              </a:solidFill>
            </a:endParaRPr>
          </a:p>
        </p:txBody>
      </p:sp>
      <p:sp>
        <p:nvSpPr>
          <p:cNvPr id="7" name="Text Placeholder 5">
            <a:extLst>
              <a:ext uri="{FF2B5EF4-FFF2-40B4-BE49-F238E27FC236}">
                <a16:creationId xmlns:a16="http://schemas.microsoft.com/office/drawing/2014/main" id="{AAED99A3-6BBB-46CC-A2B3-4E0D20B6B7F7}"/>
              </a:ext>
            </a:extLst>
          </p:cNvPr>
          <p:cNvSpPr txBox="1">
            <a:spLocks/>
          </p:cNvSpPr>
          <p:nvPr/>
        </p:nvSpPr>
        <p:spPr>
          <a:xfrm>
            <a:off x="0" y="6362700"/>
            <a:ext cx="8069263" cy="495300"/>
          </a:xfrm>
          <a:prstGeom prst="rect">
            <a:avLst/>
          </a:prstGeom>
          <a:noFill/>
        </p:spPr>
        <p:txBody>
          <a:bodyPr anchor="ctr">
            <a:noAutofit/>
          </a:bodyPr>
          <a:lstStyle>
            <a:lvl1pPr marL="0" indent="0" algn="l" defTabSz="914420" rtl="0" eaLnBrk="1" latinLnBrk="0" hangingPunct="1">
              <a:lnSpc>
                <a:spcPct val="110000"/>
              </a:lnSpc>
              <a:spcBef>
                <a:spcPts val="0"/>
              </a:spcBef>
              <a:buSzPct val="100000"/>
              <a:buFont typeface="Calibri" charset="0"/>
              <a:buNone/>
              <a:defRPr sz="1000" b="0" i="0" kern="1200" baseline="0">
                <a:solidFill>
                  <a:schemeClr val="bg1"/>
                </a:solidFill>
                <a:latin typeface="Calibri Regular"/>
                <a:ea typeface="Calibri Regular"/>
                <a:cs typeface="Calibri Regular"/>
              </a:defRPr>
            </a:lvl1pPr>
            <a:lvl2pPr marL="0" indent="0" algn="l" defTabSz="914420" rtl="0" eaLnBrk="1" latinLnBrk="0" hangingPunct="1">
              <a:lnSpc>
                <a:spcPct val="110000"/>
              </a:lnSpc>
              <a:spcBef>
                <a:spcPts val="0"/>
              </a:spcBef>
              <a:buSzPct val="100000"/>
              <a:buFont typeface="Calibri" charset="0"/>
              <a:buNone/>
              <a:defRPr sz="1000" b="1" i="0" kern="1200" baseline="0">
                <a:solidFill>
                  <a:schemeClr val="bg1"/>
                </a:solidFill>
                <a:latin typeface="Calibri Regular"/>
                <a:ea typeface="Calibri Regular"/>
                <a:cs typeface="Calibri Regular"/>
              </a:defRPr>
            </a:lvl2pPr>
            <a:lvl3pPr marL="0" indent="0" algn="l" defTabSz="914420" rtl="0" eaLnBrk="1" latinLnBrk="0" hangingPunct="1">
              <a:lnSpc>
                <a:spcPct val="110000"/>
              </a:lnSpc>
              <a:spcBef>
                <a:spcPts val="0"/>
              </a:spcBef>
              <a:spcAft>
                <a:spcPts val="0"/>
              </a:spcAft>
              <a:buSzPct val="100000"/>
              <a:buFont typeface="Calibri" charset="0"/>
              <a:buNone/>
              <a:defRPr sz="1000" b="1" i="0" kern="1200">
                <a:solidFill>
                  <a:schemeClr val="bg1"/>
                </a:solidFill>
                <a:latin typeface="Calibri Regular"/>
                <a:ea typeface="Calibri Regular"/>
                <a:cs typeface="Calibri Regular"/>
              </a:defRPr>
            </a:lvl3pPr>
            <a:lvl4pPr marL="0"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4pPr>
            <a:lvl5pPr marL="326592" indent="-163296" algn="l" defTabSz="914420" rtl="0" eaLnBrk="1" latinLnBrk="0" hangingPunct="1">
              <a:lnSpc>
                <a:spcPct val="110000"/>
              </a:lnSpc>
              <a:spcBef>
                <a:spcPts val="0"/>
              </a:spcBef>
              <a:buSzPct val="100000"/>
              <a:buFont typeface="Calibri" charset="0"/>
              <a:buChar char="●"/>
              <a:defRPr sz="1000" b="0" i="0" kern="1200">
                <a:solidFill>
                  <a:schemeClr val="bg1"/>
                </a:solidFill>
                <a:latin typeface="Calibri Regular"/>
                <a:ea typeface="Calibri Regular"/>
                <a:cs typeface="Calibri Regular"/>
              </a:defRPr>
            </a:lvl5pPr>
            <a:lvl6pPr marL="489888" indent="-163296" algn="l" defTabSz="914420" rtl="0" eaLnBrk="1" latinLnBrk="0" hangingPunct="1">
              <a:lnSpc>
                <a:spcPct val="110000"/>
              </a:lnSpc>
              <a:spcBef>
                <a:spcPts val="0"/>
              </a:spcBef>
              <a:buSzPct val="100000"/>
              <a:buFont typeface="Calibri" charset="0"/>
              <a:buChar char="–"/>
              <a:defRPr sz="1800" b="0" i="0" kern="1200">
                <a:solidFill>
                  <a:schemeClr val="tx2"/>
                </a:solidFill>
                <a:latin typeface="Calibri Regular" charset="0"/>
                <a:ea typeface="Calibri Regular" charset="0"/>
                <a:cs typeface="Calibri Regular" charset="0"/>
              </a:defRPr>
            </a:lvl6pPr>
            <a:lvl7pPr marL="2971867"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7pPr>
            <a:lvl8pPr marL="342907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8pPr>
            <a:lvl9pPr marL="3886288" indent="-228605" algn="l" defTabSz="914420" rtl="0" eaLnBrk="1" latinLnBrk="0" hangingPunct="1">
              <a:lnSpc>
                <a:spcPct val="90000"/>
              </a:lnSpc>
              <a:spcBef>
                <a:spcPts val="500"/>
              </a:spcBef>
              <a:buFont typeface="Calibri" panose="020B0604020202020204" pitchFamily="34" charset="0"/>
              <a:buChar char="•"/>
              <a:defRPr sz="1800" kern="1200">
                <a:solidFill>
                  <a:schemeClr val="tx1"/>
                </a:solidFill>
                <a:latin typeface="+mn-lt"/>
                <a:ea typeface="+mn-ea"/>
                <a:cs typeface="+mn-cs"/>
              </a:defRPr>
            </a:lvl9pPr>
          </a:lstStyle>
          <a:p>
            <a:pPr marL="91440" indent="-91440">
              <a:lnSpc>
                <a:spcPct val="100000"/>
              </a:lnSpc>
              <a:buFont typeface="Arial" panose="020B0604020202020204" pitchFamily="34" charset="0"/>
              <a:buChar char="•"/>
            </a:pPr>
            <a:r>
              <a:rPr lang="en-US" b="1"/>
              <a:t>Analysis Period : </a:t>
            </a:r>
            <a:r>
              <a:rPr lang="en-US"/>
              <a:t>Mar 2017 to Jun 2020 (2017-02-27 to 2020-06-28)</a:t>
            </a:r>
          </a:p>
        </p:txBody>
      </p:sp>
      <p:sp>
        <p:nvSpPr>
          <p:cNvPr id="12" name="Rectangle 11">
            <a:extLst>
              <a:ext uri="{FF2B5EF4-FFF2-40B4-BE49-F238E27FC236}">
                <a16:creationId xmlns:a16="http://schemas.microsoft.com/office/drawing/2014/main" id="{AA4AA4A0-F6E0-4361-8487-F347C2F56093}"/>
              </a:ext>
            </a:extLst>
          </p:cNvPr>
          <p:cNvSpPr/>
          <p:nvPr/>
        </p:nvSpPr>
        <p:spPr>
          <a:xfrm>
            <a:off x="4235255" y="6326715"/>
            <a:ext cx="4030980" cy="415498"/>
          </a:xfrm>
          <a:prstGeom prst="rect">
            <a:avLst/>
          </a:prstGeom>
        </p:spPr>
        <p:txBody>
          <a:bodyPr wrap="square" lIns="91440" rIns="0" anchor="t">
            <a:spAutoFit/>
          </a:bodyPr>
          <a:lstStyle/>
          <a:p>
            <a:r>
              <a:rPr lang="en-IN" sz="1050" b="1">
                <a:solidFill>
                  <a:schemeClr val="tx2"/>
                </a:solidFill>
              </a:rPr>
              <a:t>MAPE – </a:t>
            </a:r>
            <a:r>
              <a:rPr lang="en-IN" sz="1050">
                <a:solidFill>
                  <a:schemeClr val="tx2"/>
                </a:solidFill>
              </a:rPr>
              <a:t>[</a:t>
            </a:r>
            <a:r>
              <a:rPr lang="en-IN" sz="1050" b="1">
                <a:solidFill>
                  <a:schemeClr val="tx2">
                    <a:lumMod val="50000"/>
                  </a:schemeClr>
                </a:solidFill>
              </a:rPr>
              <a:t>M</a:t>
            </a:r>
            <a:r>
              <a:rPr lang="en-IN" sz="1050">
                <a:solidFill>
                  <a:schemeClr val="tx2">
                    <a:lumMod val="50000"/>
                  </a:schemeClr>
                </a:solidFill>
              </a:rPr>
              <a:t>ean </a:t>
            </a:r>
            <a:r>
              <a:rPr lang="en-IN" sz="1050" b="1">
                <a:solidFill>
                  <a:schemeClr val="tx2">
                    <a:lumMod val="50000"/>
                  </a:schemeClr>
                </a:solidFill>
              </a:rPr>
              <a:t>A</a:t>
            </a:r>
            <a:r>
              <a:rPr lang="en-IN" sz="1050">
                <a:solidFill>
                  <a:schemeClr val="tx2">
                    <a:lumMod val="50000"/>
                  </a:schemeClr>
                </a:solidFill>
              </a:rPr>
              <a:t>bsolute </a:t>
            </a:r>
            <a:r>
              <a:rPr lang="en-IN" sz="1050" b="1">
                <a:solidFill>
                  <a:schemeClr val="tx2">
                    <a:lumMod val="50000"/>
                  </a:schemeClr>
                </a:solidFill>
              </a:rPr>
              <a:t>P</a:t>
            </a:r>
            <a:r>
              <a:rPr lang="en-IN" sz="1050">
                <a:solidFill>
                  <a:schemeClr val="tx2">
                    <a:lumMod val="50000"/>
                  </a:schemeClr>
                </a:solidFill>
              </a:rPr>
              <a:t>ercent </a:t>
            </a:r>
            <a:r>
              <a:rPr lang="en-IN" sz="1050" b="1">
                <a:solidFill>
                  <a:schemeClr val="tx2">
                    <a:lumMod val="50000"/>
                  </a:schemeClr>
                </a:solidFill>
              </a:rPr>
              <a:t>E</a:t>
            </a:r>
            <a:r>
              <a:rPr lang="en-IN" sz="1050">
                <a:solidFill>
                  <a:schemeClr val="tx2">
                    <a:lumMod val="50000"/>
                  </a:schemeClr>
                </a:solidFill>
              </a:rPr>
              <a:t>rror] is the average percentage difference between predicted &amp; actual weekly sales</a:t>
            </a:r>
          </a:p>
        </p:txBody>
      </p:sp>
    </p:spTree>
    <p:extLst>
      <p:ext uri="{BB962C8B-B14F-4D97-AF65-F5344CB8AC3E}">
        <p14:creationId xmlns:p14="http://schemas.microsoft.com/office/powerpoint/2010/main" val="272480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4="http://schemas.microsoft.com/office/drawing/2016/5/10/chartex" Requires="cx4">
          <p:graphicFrame>
            <p:nvGraphicFramePr>
              <p:cNvPr id="20" name="Chart 19">
                <a:extLst>
                  <a:ext uri="{FF2B5EF4-FFF2-40B4-BE49-F238E27FC236}">
                    <a16:creationId xmlns:a16="http://schemas.microsoft.com/office/drawing/2014/main" id="{55E9A6E6-63EF-4310-9629-247F15BEE664}"/>
                  </a:ext>
                </a:extLst>
              </p:cNvPr>
              <p:cNvGraphicFramePr/>
              <p:nvPr/>
            </p:nvGraphicFramePr>
            <p:xfrm>
              <a:off x="696913" y="1744585"/>
              <a:ext cx="10798175" cy="446571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0" name="Chart 19">
                <a:extLst>
                  <a:ext uri="{FF2B5EF4-FFF2-40B4-BE49-F238E27FC236}">
                    <a16:creationId xmlns:a16="http://schemas.microsoft.com/office/drawing/2014/main" id="{55E9A6E6-63EF-4310-9629-247F15BEE664}"/>
                  </a:ext>
                </a:extLst>
              </p:cNvPr>
              <p:cNvPicPr>
                <a:picLocks noGrp="1" noRot="1" noChangeAspect="1" noMove="1" noResize="1" noEditPoints="1" noAdjustHandles="1" noChangeArrowheads="1" noChangeShapeType="1"/>
              </p:cNvPicPr>
              <p:nvPr/>
            </p:nvPicPr>
            <p:blipFill>
              <a:blip r:embed="rId3"/>
              <a:stretch>
                <a:fillRect/>
              </a:stretch>
            </p:blipFill>
            <p:spPr>
              <a:xfrm>
                <a:off x="696913" y="1744585"/>
                <a:ext cx="10798175" cy="4465716"/>
              </a:xfrm>
              <a:prstGeom prst="rect">
                <a:avLst/>
              </a:prstGeom>
            </p:spPr>
          </p:pic>
        </mc:Fallback>
      </mc:AlternateContent>
      <p:grpSp>
        <p:nvGrpSpPr>
          <p:cNvPr id="30" name="Group 29">
            <a:extLst>
              <a:ext uri="{FF2B5EF4-FFF2-40B4-BE49-F238E27FC236}">
                <a16:creationId xmlns:a16="http://schemas.microsoft.com/office/drawing/2014/main" id="{C288C1C2-8636-4A29-86F9-376E5D2B806D}"/>
              </a:ext>
            </a:extLst>
          </p:cNvPr>
          <p:cNvGrpSpPr/>
          <p:nvPr/>
        </p:nvGrpSpPr>
        <p:grpSpPr>
          <a:xfrm>
            <a:off x="1894478" y="1883286"/>
            <a:ext cx="8790939" cy="4471398"/>
            <a:chOff x="1894053" y="1176745"/>
            <a:chExt cx="8697377" cy="5033555"/>
          </a:xfrm>
        </p:grpSpPr>
        <p:cxnSp>
          <p:nvCxnSpPr>
            <p:cNvPr id="23" name="Straight Connector 22">
              <a:extLst>
                <a:ext uri="{FF2B5EF4-FFF2-40B4-BE49-F238E27FC236}">
                  <a16:creationId xmlns:a16="http://schemas.microsoft.com/office/drawing/2014/main" id="{493617DA-119E-4CF4-8CF7-66A17959B21A}"/>
                </a:ext>
              </a:extLst>
            </p:cNvPr>
            <p:cNvCxnSpPr>
              <a:cxnSpLocks/>
            </p:cNvCxnSpPr>
            <p:nvPr/>
          </p:nvCxnSpPr>
          <p:spPr>
            <a:xfrm flipV="1">
              <a:off x="1894053" y="1181099"/>
              <a:ext cx="0" cy="5029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29C7A-AA82-46F0-8E0C-92311E3347C9}"/>
                </a:ext>
              </a:extLst>
            </p:cNvPr>
            <p:cNvCxnSpPr>
              <a:cxnSpLocks/>
            </p:cNvCxnSpPr>
            <p:nvPr/>
          </p:nvCxnSpPr>
          <p:spPr>
            <a:xfrm flipV="1">
              <a:off x="3723360" y="1181102"/>
              <a:ext cx="0" cy="5029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0FB256-0A78-455F-97AD-2657C0639C0D}"/>
                </a:ext>
              </a:extLst>
            </p:cNvPr>
            <p:cNvCxnSpPr>
              <a:cxnSpLocks/>
            </p:cNvCxnSpPr>
            <p:nvPr/>
          </p:nvCxnSpPr>
          <p:spPr>
            <a:xfrm flipV="1">
              <a:off x="6633707" y="1181099"/>
              <a:ext cx="0" cy="5029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7F4E5E-0596-464F-B017-FE46D4CDC0C2}"/>
                </a:ext>
              </a:extLst>
            </p:cNvPr>
            <p:cNvCxnSpPr>
              <a:cxnSpLocks/>
            </p:cNvCxnSpPr>
            <p:nvPr/>
          </p:nvCxnSpPr>
          <p:spPr>
            <a:xfrm flipV="1">
              <a:off x="9155618" y="1176745"/>
              <a:ext cx="0" cy="5029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8528DE-9789-42D1-B1A1-6D76C6ADB314}"/>
                </a:ext>
              </a:extLst>
            </p:cNvPr>
            <p:cNvCxnSpPr>
              <a:cxnSpLocks/>
            </p:cNvCxnSpPr>
            <p:nvPr/>
          </p:nvCxnSpPr>
          <p:spPr>
            <a:xfrm flipV="1">
              <a:off x="10591430" y="1181101"/>
              <a:ext cx="0" cy="5029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Title 9">
            <a:extLst>
              <a:ext uri="{FF2B5EF4-FFF2-40B4-BE49-F238E27FC236}">
                <a16:creationId xmlns:a16="http://schemas.microsoft.com/office/drawing/2014/main" id="{DDEB7222-2F4C-4AA8-8B51-45C3ED52C65D}"/>
              </a:ext>
            </a:extLst>
          </p:cNvPr>
          <p:cNvSpPr>
            <a:spLocks noGrp="1"/>
          </p:cNvSpPr>
          <p:nvPr>
            <p:ph type="title"/>
          </p:nvPr>
        </p:nvSpPr>
        <p:spPr>
          <a:xfrm>
            <a:off x="700088" y="42760"/>
            <a:ext cx="10284386" cy="773762"/>
          </a:xfrm>
        </p:spPr>
        <p:txBody>
          <a:bodyPr/>
          <a:lstStyle/>
          <a:p>
            <a:r>
              <a:rPr lang="en-GB"/>
              <a:t>Contributions - </a:t>
            </a:r>
            <a:r>
              <a:rPr lang="en-GB">
                <a:solidFill>
                  <a:schemeClr val="accent5"/>
                </a:solidFill>
              </a:rPr>
              <a:t>Brand 1 Core</a:t>
            </a:r>
          </a:p>
        </p:txBody>
      </p:sp>
      <p:sp>
        <p:nvSpPr>
          <p:cNvPr id="32" name="Rectangle: Rounded Corners 31">
            <a:extLst>
              <a:ext uri="{FF2B5EF4-FFF2-40B4-BE49-F238E27FC236}">
                <a16:creationId xmlns:a16="http://schemas.microsoft.com/office/drawing/2014/main" id="{CCB7DDD5-EE7D-4863-B5DA-AE8B638F39D5}"/>
              </a:ext>
            </a:extLst>
          </p:cNvPr>
          <p:cNvSpPr/>
          <p:nvPr/>
        </p:nvSpPr>
        <p:spPr>
          <a:xfrm>
            <a:off x="2122522" y="3398704"/>
            <a:ext cx="1256211" cy="488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2">
                    <a:lumMod val="50000"/>
                  </a:schemeClr>
                </a:solidFill>
                <a:latin typeface="+mj-lt"/>
              </a:rPr>
              <a:t>ATL </a:t>
            </a:r>
          </a:p>
          <a:p>
            <a:pPr algn="ctr"/>
            <a:r>
              <a:rPr lang="en-US" sz="1200" b="1">
                <a:solidFill>
                  <a:schemeClr val="tx2">
                    <a:lumMod val="50000"/>
                  </a:schemeClr>
                </a:solidFill>
                <a:latin typeface="+mj-lt"/>
              </a:rPr>
              <a:t>[10.9%]</a:t>
            </a:r>
            <a:endParaRPr lang="en-IN" sz="1200" b="1">
              <a:solidFill>
                <a:schemeClr val="tx2">
                  <a:lumMod val="50000"/>
                </a:schemeClr>
              </a:solidFill>
              <a:latin typeface="+mj-lt"/>
            </a:endParaRPr>
          </a:p>
        </p:txBody>
      </p:sp>
      <p:sp>
        <p:nvSpPr>
          <p:cNvPr id="33" name="Rectangle: Rounded Corners 32">
            <a:extLst>
              <a:ext uri="{FF2B5EF4-FFF2-40B4-BE49-F238E27FC236}">
                <a16:creationId xmlns:a16="http://schemas.microsoft.com/office/drawing/2014/main" id="{046E1587-4D5D-4397-AAA8-F62C4EDD1808}"/>
              </a:ext>
            </a:extLst>
          </p:cNvPr>
          <p:cNvSpPr/>
          <p:nvPr/>
        </p:nvSpPr>
        <p:spPr>
          <a:xfrm>
            <a:off x="4637047" y="3398704"/>
            <a:ext cx="1256211" cy="488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2">
                    <a:lumMod val="50000"/>
                  </a:schemeClr>
                </a:solidFill>
                <a:latin typeface="+mj-lt"/>
              </a:rPr>
              <a:t>BTL </a:t>
            </a:r>
          </a:p>
          <a:p>
            <a:pPr algn="ctr"/>
            <a:r>
              <a:rPr lang="en-US" sz="1200" b="1">
                <a:solidFill>
                  <a:schemeClr val="tx2">
                    <a:lumMod val="50000"/>
                  </a:schemeClr>
                </a:solidFill>
                <a:latin typeface="+mj-lt"/>
              </a:rPr>
              <a:t>[12.5%]</a:t>
            </a:r>
            <a:endParaRPr lang="en-IN" sz="1200" b="1">
              <a:solidFill>
                <a:schemeClr val="tx2">
                  <a:lumMod val="50000"/>
                </a:schemeClr>
              </a:solidFill>
              <a:latin typeface="+mj-lt"/>
            </a:endParaRPr>
          </a:p>
        </p:txBody>
      </p:sp>
      <p:sp>
        <p:nvSpPr>
          <p:cNvPr id="34" name="Rectangle: Rounded Corners 33">
            <a:extLst>
              <a:ext uri="{FF2B5EF4-FFF2-40B4-BE49-F238E27FC236}">
                <a16:creationId xmlns:a16="http://schemas.microsoft.com/office/drawing/2014/main" id="{BDAAF374-88C0-43AC-8BBE-BC6199E2B31F}"/>
              </a:ext>
            </a:extLst>
          </p:cNvPr>
          <p:cNvSpPr/>
          <p:nvPr/>
        </p:nvSpPr>
        <p:spPr>
          <a:xfrm>
            <a:off x="7027514" y="3398704"/>
            <a:ext cx="1256211" cy="488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2">
                    <a:lumMod val="50000"/>
                  </a:schemeClr>
                </a:solidFill>
                <a:latin typeface="+mj-lt"/>
              </a:rPr>
              <a:t>Digital</a:t>
            </a:r>
            <a:r>
              <a:rPr lang="en-US" sz="1200" b="1">
                <a:solidFill>
                  <a:schemeClr val="tx2">
                    <a:lumMod val="50000"/>
                  </a:schemeClr>
                </a:solidFill>
                <a:latin typeface="+mj-lt"/>
              </a:rPr>
              <a:t> </a:t>
            </a:r>
          </a:p>
          <a:p>
            <a:pPr algn="ctr"/>
            <a:r>
              <a:rPr lang="en-US" sz="1200" b="1">
                <a:solidFill>
                  <a:schemeClr val="tx2">
                    <a:lumMod val="50000"/>
                  </a:schemeClr>
                </a:solidFill>
                <a:latin typeface="+mj-lt"/>
              </a:rPr>
              <a:t>[4.3%]</a:t>
            </a:r>
            <a:endParaRPr lang="en-IN" sz="1200" b="1">
              <a:solidFill>
                <a:schemeClr val="tx2">
                  <a:lumMod val="50000"/>
                </a:schemeClr>
              </a:solidFill>
              <a:latin typeface="+mj-lt"/>
            </a:endParaRPr>
          </a:p>
        </p:txBody>
      </p:sp>
      <p:sp>
        <p:nvSpPr>
          <p:cNvPr id="35" name="Rectangle: Rounded Corners 34">
            <a:extLst>
              <a:ext uri="{FF2B5EF4-FFF2-40B4-BE49-F238E27FC236}">
                <a16:creationId xmlns:a16="http://schemas.microsoft.com/office/drawing/2014/main" id="{BB7A01A9-2A61-49BA-93B5-723D161EABA0}"/>
              </a:ext>
            </a:extLst>
          </p:cNvPr>
          <p:cNvSpPr/>
          <p:nvPr/>
        </p:nvSpPr>
        <p:spPr>
          <a:xfrm>
            <a:off x="9336725" y="3398704"/>
            <a:ext cx="1256211" cy="4883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mj-lt"/>
              </a:rPr>
              <a:t>Halo </a:t>
            </a:r>
          </a:p>
          <a:p>
            <a:pPr algn="ctr"/>
            <a:r>
              <a:rPr lang="en-US" sz="1200" b="1">
                <a:solidFill>
                  <a:schemeClr val="tx1"/>
                </a:solidFill>
                <a:latin typeface="+mj-lt"/>
              </a:rPr>
              <a:t>[8.9%]</a:t>
            </a:r>
            <a:endParaRPr lang="en-IN" sz="1200" b="1">
              <a:solidFill>
                <a:schemeClr val="tx1"/>
              </a:solidFill>
              <a:latin typeface="+mj-lt"/>
            </a:endParaRPr>
          </a:p>
        </p:txBody>
      </p:sp>
      <p:sp>
        <p:nvSpPr>
          <p:cNvPr id="16" name="Rectangle: Rounded Corners 15">
            <a:extLst>
              <a:ext uri="{FF2B5EF4-FFF2-40B4-BE49-F238E27FC236}">
                <a16:creationId xmlns:a16="http://schemas.microsoft.com/office/drawing/2014/main" id="{FD750D06-FFAA-4269-A0EA-336DCA18F915}"/>
              </a:ext>
            </a:extLst>
          </p:cNvPr>
          <p:cNvSpPr/>
          <p:nvPr/>
        </p:nvSpPr>
        <p:spPr>
          <a:xfrm rot="5400000">
            <a:off x="8557866" y="3002177"/>
            <a:ext cx="621538" cy="12781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a:solidFill>
                  <a:schemeClr val="tx2">
                    <a:lumMod val="50000"/>
                  </a:schemeClr>
                </a:solidFill>
                <a:latin typeface="+mj-lt"/>
              </a:rPr>
              <a:t>HCN</a:t>
            </a:r>
            <a:r>
              <a:rPr lang="en-US" sz="1200" b="1">
                <a:solidFill>
                  <a:schemeClr val="tx2">
                    <a:lumMod val="50000"/>
                  </a:schemeClr>
                </a:solidFill>
                <a:latin typeface="+mj-lt"/>
              </a:rPr>
              <a:t> </a:t>
            </a:r>
          </a:p>
          <a:p>
            <a:pPr algn="ctr"/>
            <a:r>
              <a:rPr lang="en-US" sz="1200" b="1">
                <a:solidFill>
                  <a:schemeClr val="tx2">
                    <a:lumMod val="50000"/>
                  </a:schemeClr>
                </a:solidFill>
                <a:latin typeface="+mj-lt"/>
              </a:rPr>
              <a:t>[4.9%]</a:t>
            </a:r>
            <a:endParaRPr lang="en-IN" sz="1200" b="1">
              <a:solidFill>
                <a:schemeClr val="tx2">
                  <a:lumMod val="50000"/>
                </a:schemeClr>
              </a:solidFill>
              <a:latin typeface="+mj-lt"/>
            </a:endParaRPr>
          </a:p>
        </p:txBody>
      </p:sp>
      <p:cxnSp>
        <p:nvCxnSpPr>
          <p:cNvPr id="15" name="Straight Connector 14">
            <a:extLst>
              <a:ext uri="{FF2B5EF4-FFF2-40B4-BE49-F238E27FC236}">
                <a16:creationId xmlns:a16="http://schemas.microsoft.com/office/drawing/2014/main" id="{CCEA7A39-F2CB-44E9-A601-F6FBE7C2CCCB}"/>
              </a:ext>
            </a:extLst>
          </p:cNvPr>
          <p:cNvCxnSpPr>
            <a:cxnSpLocks/>
          </p:cNvCxnSpPr>
          <p:nvPr/>
        </p:nvCxnSpPr>
        <p:spPr>
          <a:xfrm flipV="1">
            <a:off x="8510502" y="1883286"/>
            <a:ext cx="0" cy="4471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F0921EA-AB42-4395-BA77-8280018BFE43}"/>
              </a:ext>
            </a:extLst>
          </p:cNvPr>
          <p:cNvSpPr/>
          <p:nvPr/>
        </p:nvSpPr>
        <p:spPr>
          <a:xfrm>
            <a:off x="696912" y="894950"/>
            <a:ext cx="10290176" cy="773761"/>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176213" indent="-176213">
              <a:buFont typeface="Arial" panose="020B0604020202020204" pitchFamily="34" charset="0"/>
              <a:buChar char="•"/>
            </a:pPr>
            <a:r>
              <a:rPr lang="en-IN" sz="1200">
                <a:solidFill>
                  <a:schemeClr val="tx2">
                    <a:lumMod val="50000"/>
                  </a:schemeClr>
                </a:solidFill>
              </a:rPr>
              <a:t>Brand 1 Core- ~56% sales are due to baseline momentum</a:t>
            </a:r>
          </a:p>
          <a:p>
            <a:pPr marL="176213" indent="-176213">
              <a:buFont typeface="Arial" panose="020B0604020202020204" pitchFamily="34" charset="0"/>
              <a:buChar char="•"/>
            </a:pPr>
            <a:r>
              <a:rPr lang="en-IN" sz="1200">
                <a:solidFill>
                  <a:schemeClr val="tx2">
                    <a:lumMod val="50000"/>
                  </a:schemeClr>
                </a:solidFill>
              </a:rPr>
              <a:t>BTL Channels contributes more than ATL for Brand 1 Core </a:t>
            </a:r>
          </a:p>
          <a:p>
            <a:pPr marL="176213" indent="-176213">
              <a:buFont typeface="Arial" panose="020B0604020202020204" pitchFamily="34" charset="0"/>
              <a:buChar char="•"/>
            </a:pPr>
            <a:r>
              <a:rPr lang="en-IN" sz="1200">
                <a:solidFill>
                  <a:schemeClr val="tx2">
                    <a:lumMod val="50000"/>
                  </a:schemeClr>
                </a:solidFill>
              </a:rPr>
              <a:t>Competitor price and marketing has a negative 6.4% impact whereas Halo impact of spends on other brands contribute 8.9%</a:t>
            </a:r>
          </a:p>
        </p:txBody>
      </p:sp>
      <p:grpSp>
        <p:nvGrpSpPr>
          <p:cNvPr id="19" name="Group 18">
            <a:extLst>
              <a:ext uri="{FF2B5EF4-FFF2-40B4-BE49-F238E27FC236}">
                <a16:creationId xmlns:a16="http://schemas.microsoft.com/office/drawing/2014/main" id="{03C1FF80-9FAD-4810-9481-4EC7C56688AA}"/>
              </a:ext>
            </a:extLst>
          </p:cNvPr>
          <p:cNvGrpSpPr/>
          <p:nvPr/>
        </p:nvGrpSpPr>
        <p:grpSpPr>
          <a:xfrm>
            <a:off x="449703" y="1034621"/>
            <a:ext cx="494418" cy="494418"/>
            <a:chOff x="1905488" y="3211343"/>
            <a:chExt cx="668840" cy="668838"/>
          </a:xfrm>
        </p:grpSpPr>
        <p:sp>
          <p:nvSpPr>
            <p:cNvPr id="21" name="Oval 20">
              <a:extLst>
                <a:ext uri="{FF2B5EF4-FFF2-40B4-BE49-F238E27FC236}">
                  <a16:creationId xmlns:a16="http://schemas.microsoft.com/office/drawing/2014/main" id="{1138AE88-0DB2-49B7-A15A-A872DA19797F}"/>
                </a:ext>
              </a:extLst>
            </p:cNvPr>
            <p:cNvSpPr/>
            <p:nvPr/>
          </p:nvSpPr>
          <p:spPr>
            <a:xfrm>
              <a:off x="1905488" y="3211343"/>
              <a:ext cx="668840" cy="668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2" name="Freeform: Shape 21">
              <a:extLst>
                <a:ext uri="{FF2B5EF4-FFF2-40B4-BE49-F238E27FC236}">
                  <a16:creationId xmlns:a16="http://schemas.microsoft.com/office/drawing/2014/main" id="{69CDCE31-B49E-43EE-8618-124F4FEABF53}"/>
                </a:ext>
              </a:extLst>
            </p:cNvPr>
            <p:cNvSpPr/>
            <p:nvPr/>
          </p:nvSpPr>
          <p:spPr>
            <a:xfrm>
              <a:off x="2098626" y="3337559"/>
              <a:ext cx="282564" cy="456452"/>
            </a:xfrm>
            <a:custGeom>
              <a:avLst/>
              <a:gdLst>
                <a:gd name="connsiteX0" fmla="*/ 118507 w 316018"/>
                <a:gd name="connsiteY0" fmla="*/ 474027 h 510492"/>
                <a:gd name="connsiteX1" fmla="*/ 197513 w 316018"/>
                <a:gd name="connsiteY1" fmla="*/ 474027 h 510492"/>
                <a:gd name="connsiteX2" fmla="*/ 158009 w 316018"/>
                <a:gd name="connsiteY2" fmla="*/ 510492 h 510492"/>
                <a:gd name="connsiteX3" fmla="*/ 118507 w 316018"/>
                <a:gd name="connsiteY3" fmla="*/ 474027 h 510492"/>
                <a:gd name="connsiteX4" fmla="*/ 97236 w 316018"/>
                <a:gd name="connsiteY4" fmla="*/ 413254 h 510492"/>
                <a:gd name="connsiteX5" fmla="*/ 218781 w 316018"/>
                <a:gd name="connsiteY5" fmla="*/ 413254 h 510492"/>
                <a:gd name="connsiteX6" fmla="*/ 237013 w 316018"/>
                <a:gd name="connsiteY6" fmla="*/ 431487 h 510492"/>
                <a:gd name="connsiteX7" fmla="*/ 218781 w 316018"/>
                <a:gd name="connsiteY7" fmla="*/ 449719 h 510492"/>
                <a:gd name="connsiteX8" fmla="*/ 97236 w 316018"/>
                <a:gd name="connsiteY8" fmla="*/ 449719 h 510492"/>
                <a:gd name="connsiteX9" fmla="*/ 79004 w 316018"/>
                <a:gd name="connsiteY9" fmla="*/ 431487 h 510492"/>
                <a:gd name="connsiteX10" fmla="*/ 97236 w 316018"/>
                <a:gd name="connsiteY10" fmla="*/ 413254 h 510492"/>
                <a:gd name="connsiteX11" fmla="*/ 97236 w 316018"/>
                <a:gd name="connsiteY11" fmla="*/ 352481 h 510492"/>
                <a:gd name="connsiteX12" fmla="*/ 218781 w 316018"/>
                <a:gd name="connsiteY12" fmla="*/ 352481 h 510492"/>
                <a:gd name="connsiteX13" fmla="*/ 237013 w 316018"/>
                <a:gd name="connsiteY13" fmla="*/ 370714 h 510492"/>
                <a:gd name="connsiteX14" fmla="*/ 218781 w 316018"/>
                <a:gd name="connsiteY14" fmla="*/ 388946 h 510492"/>
                <a:gd name="connsiteX15" fmla="*/ 97236 w 316018"/>
                <a:gd name="connsiteY15" fmla="*/ 388946 h 510492"/>
                <a:gd name="connsiteX16" fmla="*/ 79004 w 316018"/>
                <a:gd name="connsiteY16" fmla="*/ 370714 h 510492"/>
                <a:gd name="connsiteX17" fmla="*/ 97236 w 316018"/>
                <a:gd name="connsiteY17" fmla="*/ 352481 h 510492"/>
                <a:gd name="connsiteX18" fmla="*/ 158617 w 316018"/>
                <a:gd name="connsiteY18" fmla="*/ 35856 h 510492"/>
                <a:gd name="connsiteX19" fmla="*/ 37071 w 316018"/>
                <a:gd name="connsiteY19" fmla="*/ 156186 h 510492"/>
                <a:gd name="connsiteX20" fmla="*/ 37071 w 316018"/>
                <a:gd name="connsiteY20" fmla="*/ 161048 h 510492"/>
                <a:gd name="connsiteX21" fmla="*/ 45580 w 316018"/>
                <a:gd name="connsiteY21" fmla="*/ 203589 h 510492"/>
                <a:gd name="connsiteX22" fmla="*/ 66242 w 316018"/>
                <a:gd name="connsiteY22" fmla="*/ 237014 h 510492"/>
                <a:gd name="connsiteX23" fmla="*/ 101490 w 316018"/>
                <a:gd name="connsiteY23" fmla="*/ 291710 h 510492"/>
                <a:gd name="connsiteX24" fmla="*/ 158009 w 316018"/>
                <a:gd name="connsiteY24" fmla="*/ 291710 h 510492"/>
                <a:gd name="connsiteX25" fmla="*/ 215135 w 316018"/>
                <a:gd name="connsiteY25" fmla="*/ 291710 h 510492"/>
                <a:gd name="connsiteX26" fmla="*/ 250384 w 316018"/>
                <a:gd name="connsiteY26" fmla="*/ 237014 h 510492"/>
                <a:gd name="connsiteX27" fmla="*/ 271046 w 316018"/>
                <a:gd name="connsiteY27" fmla="*/ 203589 h 510492"/>
                <a:gd name="connsiteX28" fmla="*/ 279554 w 316018"/>
                <a:gd name="connsiteY28" fmla="*/ 161048 h 510492"/>
                <a:gd name="connsiteX29" fmla="*/ 280162 w 316018"/>
                <a:gd name="connsiteY29" fmla="*/ 161048 h 510492"/>
                <a:gd name="connsiteX30" fmla="*/ 280162 w 316018"/>
                <a:gd name="connsiteY30" fmla="*/ 156186 h 510492"/>
                <a:gd name="connsiteX31" fmla="*/ 158617 w 316018"/>
                <a:gd name="connsiteY31" fmla="*/ 35856 h 510492"/>
                <a:gd name="connsiteX32" fmla="*/ 158009 w 316018"/>
                <a:gd name="connsiteY32" fmla="*/ 0 h 510492"/>
                <a:gd name="connsiteX33" fmla="*/ 316018 w 316018"/>
                <a:gd name="connsiteY33" fmla="*/ 156186 h 510492"/>
                <a:gd name="connsiteX34" fmla="*/ 316018 w 316018"/>
                <a:gd name="connsiteY34" fmla="*/ 161655 h 510492"/>
                <a:gd name="connsiteX35" fmla="*/ 305079 w 316018"/>
                <a:gd name="connsiteY35" fmla="*/ 216351 h 510492"/>
                <a:gd name="connsiteX36" fmla="*/ 277731 w 316018"/>
                <a:gd name="connsiteY36" fmla="*/ 261324 h 510492"/>
                <a:gd name="connsiteX37" fmla="*/ 240660 w 316018"/>
                <a:gd name="connsiteY37" fmla="*/ 321489 h 510492"/>
                <a:gd name="connsiteX38" fmla="*/ 229721 w 316018"/>
                <a:gd name="connsiteY38" fmla="*/ 328174 h 510492"/>
                <a:gd name="connsiteX39" fmla="*/ 86297 w 316018"/>
                <a:gd name="connsiteY39" fmla="*/ 328174 h 510492"/>
                <a:gd name="connsiteX40" fmla="*/ 75358 w 316018"/>
                <a:gd name="connsiteY40" fmla="*/ 321489 h 510492"/>
                <a:gd name="connsiteX41" fmla="*/ 38287 w 316018"/>
                <a:gd name="connsiteY41" fmla="*/ 261324 h 510492"/>
                <a:gd name="connsiteX42" fmla="*/ 10939 w 316018"/>
                <a:gd name="connsiteY42" fmla="*/ 216351 h 510492"/>
                <a:gd name="connsiteX43" fmla="*/ 0 w 316018"/>
                <a:gd name="connsiteY43" fmla="*/ 161655 h 510492"/>
                <a:gd name="connsiteX44" fmla="*/ 0 w 316018"/>
                <a:gd name="connsiteY44" fmla="*/ 156186 h 510492"/>
                <a:gd name="connsiteX45" fmla="*/ 158009 w 316018"/>
                <a:gd name="connsiteY45" fmla="*/ 0 h 5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6018" h="510492">
                  <a:moveTo>
                    <a:pt x="118507" y="474027"/>
                  </a:moveTo>
                  <a:lnTo>
                    <a:pt x="197513" y="474027"/>
                  </a:lnTo>
                  <a:cubicBezTo>
                    <a:pt x="195689" y="494691"/>
                    <a:pt x="178673" y="510492"/>
                    <a:pt x="158009" y="510492"/>
                  </a:cubicBezTo>
                  <a:cubicBezTo>
                    <a:pt x="137347" y="510492"/>
                    <a:pt x="120330" y="494691"/>
                    <a:pt x="118507" y="474027"/>
                  </a:cubicBezTo>
                  <a:close/>
                  <a:moveTo>
                    <a:pt x="97236" y="413254"/>
                  </a:moveTo>
                  <a:lnTo>
                    <a:pt x="218781" y="413254"/>
                  </a:lnTo>
                  <a:cubicBezTo>
                    <a:pt x="229113" y="413254"/>
                    <a:pt x="237013" y="421154"/>
                    <a:pt x="237013" y="431487"/>
                  </a:cubicBezTo>
                  <a:cubicBezTo>
                    <a:pt x="237013" y="441818"/>
                    <a:pt x="229113" y="449719"/>
                    <a:pt x="218781" y="449719"/>
                  </a:cubicBezTo>
                  <a:lnTo>
                    <a:pt x="97236" y="449719"/>
                  </a:lnTo>
                  <a:cubicBezTo>
                    <a:pt x="86904" y="449719"/>
                    <a:pt x="79004" y="441818"/>
                    <a:pt x="79004" y="431487"/>
                  </a:cubicBezTo>
                  <a:cubicBezTo>
                    <a:pt x="79004" y="421154"/>
                    <a:pt x="86904" y="413254"/>
                    <a:pt x="97236" y="413254"/>
                  </a:cubicBezTo>
                  <a:close/>
                  <a:moveTo>
                    <a:pt x="97236" y="352481"/>
                  </a:moveTo>
                  <a:lnTo>
                    <a:pt x="218781" y="352481"/>
                  </a:lnTo>
                  <a:cubicBezTo>
                    <a:pt x="229113" y="352481"/>
                    <a:pt x="237013" y="360381"/>
                    <a:pt x="237013" y="370714"/>
                  </a:cubicBezTo>
                  <a:cubicBezTo>
                    <a:pt x="237013" y="381045"/>
                    <a:pt x="229113" y="388946"/>
                    <a:pt x="218781" y="388946"/>
                  </a:cubicBezTo>
                  <a:lnTo>
                    <a:pt x="97236" y="388946"/>
                  </a:lnTo>
                  <a:cubicBezTo>
                    <a:pt x="86904" y="388946"/>
                    <a:pt x="79004" y="381045"/>
                    <a:pt x="79004" y="370714"/>
                  </a:cubicBezTo>
                  <a:cubicBezTo>
                    <a:pt x="79004" y="360381"/>
                    <a:pt x="86904" y="352481"/>
                    <a:pt x="97236" y="352481"/>
                  </a:cubicBezTo>
                  <a:close/>
                  <a:moveTo>
                    <a:pt x="158617" y="35856"/>
                  </a:moveTo>
                  <a:cubicBezTo>
                    <a:pt x="92375" y="36464"/>
                    <a:pt x="38287" y="89944"/>
                    <a:pt x="37071" y="156186"/>
                  </a:cubicBezTo>
                  <a:lnTo>
                    <a:pt x="37071" y="161048"/>
                  </a:lnTo>
                  <a:cubicBezTo>
                    <a:pt x="37679" y="175633"/>
                    <a:pt x="40110" y="190219"/>
                    <a:pt x="45580" y="203589"/>
                  </a:cubicBezTo>
                  <a:cubicBezTo>
                    <a:pt x="50441" y="215743"/>
                    <a:pt x="57734" y="227290"/>
                    <a:pt x="66242" y="237014"/>
                  </a:cubicBezTo>
                  <a:cubicBezTo>
                    <a:pt x="79612" y="254031"/>
                    <a:pt x="91767" y="272263"/>
                    <a:pt x="101490" y="291710"/>
                  </a:cubicBezTo>
                  <a:lnTo>
                    <a:pt x="158009" y="291710"/>
                  </a:lnTo>
                  <a:lnTo>
                    <a:pt x="215135" y="291710"/>
                  </a:lnTo>
                  <a:cubicBezTo>
                    <a:pt x="224251" y="272263"/>
                    <a:pt x="236406" y="254031"/>
                    <a:pt x="250384" y="237014"/>
                  </a:cubicBezTo>
                  <a:cubicBezTo>
                    <a:pt x="259499" y="227290"/>
                    <a:pt x="266184" y="215743"/>
                    <a:pt x="271046" y="203589"/>
                  </a:cubicBezTo>
                  <a:cubicBezTo>
                    <a:pt x="275908" y="190219"/>
                    <a:pt x="278947" y="175633"/>
                    <a:pt x="279554" y="161048"/>
                  </a:cubicBezTo>
                  <a:lnTo>
                    <a:pt x="280162" y="161048"/>
                  </a:lnTo>
                  <a:lnTo>
                    <a:pt x="280162" y="156186"/>
                  </a:lnTo>
                  <a:cubicBezTo>
                    <a:pt x="278947" y="89336"/>
                    <a:pt x="224859" y="36464"/>
                    <a:pt x="158617" y="35856"/>
                  </a:cubicBezTo>
                  <a:close/>
                  <a:moveTo>
                    <a:pt x="158009" y="0"/>
                  </a:moveTo>
                  <a:cubicBezTo>
                    <a:pt x="244306" y="608"/>
                    <a:pt x="314195" y="69889"/>
                    <a:pt x="316018" y="156186"/>
                  </a:cubicBezTo>
                  <a:lnTo>
                    <a:pt x="316018" y="161655"/>
                  </a:lnTo>
                  <a:cubicBezTo>
                    <a:pt x="315410" y="180495"/>
                    <a:pt x="311764" y="198727"/>
                    <a:pt x="305079" y="216351"/>
                  </a:cubicBezTo>
                  <a:cubicBezTo>
                    <a:pt x="299002" y="232759"/>
                    <a:pt x="289278" y="247954"/>
                    <a:pt x="277731" y="261324"/>
                  </a:cubicBezTo>
                  <a:cubicBezTo>
                    <a:pt x="263146" y="277125"/>
                    <a:pt x="247345" y="308119"/>
                    <a:pt x="240660" y="321489"/>
                  </a:cubicBezTo>
                  <a:cubicBezTo>
                    <a:pt x="238837" y="325743"/>
                    <a:pt x="234583" y="328174"/>
                    <a:pt x="229721" y="328174"/>
                  </a:cubicBezTo>
                  <a:lnTo>
                    <a:pt x="86297" y="328174"/>
                  </a:lnTo>
                  <a:cubicBezTo>
                    <a:pt x="81435" y="328174"/>
                    <a:pt x="77181" y="325743"/>
                    <a:pt x="75358" y="321489"/>
                  </a:cubicBezTo>
                  <a:cubicBezTo>
                    <a:pt x="68673" y="308119"/>
                    <a:pt x="52872" y="277125"/>
                    <a:pt x="38287" y="261324"/>
                  </a:cubicBezTo>
                  <a:cubicBezTo>
                    <a:pt x="26740" y="247954"/>
                    <a:pt x="17624" y="232759"/>
                    <a:pt x="10939" y="216351"/>
                  </a:cubicBezTo>
                  <a:cubicBezTo>
                    <a:pt x="4254" y="198727"/>
                    <a:pt x="608" y="180495"/>
                    <a:pt x="0" y="161655"/>
                  </a:cubicBezTo>
                  <a:lnTo>
                    <a:pt x="0" y="156186"/>
                  </a:lnTo>
                  <a:cubicBezTo>
                    <a:pt x="1823" y="69889"/>
                    <a:pt x="71712" y="608"/>
                    <a:pt x="158009" y="0"/>
                  </a:cubicBezTo>
                  <a:close/>
                </a:path>
              </a:pathLst>
            </a:custGeom>
            <a:solidFill>
              <a:schemeClr val="bg1"/>
            </a:solidFill>
            <a:ln w="6052"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j-lt"/>
              </a:endParaRPr>
            </a:p>
          </p:txBody>
        </p:sp>
      </p:grpSp>
      <p:sp>
        <p:nvSpPr>
          <p:cNvPr id="24" name="Rectangle: Rounded Corners 23">
            <a:extLst>
              <a:ext uri="{FF2B5EF4-FFF2-40B4-BE49-F238E27FC236}">
                <a16:creationId xmlns:a16="http://schemas.microsoft.com/office/drawing/2014/main" id="{C4425AA2-0910-449A-8672-A7CEFB5EFA78}"/>
              </a:ext>
            </a:extLst>
          </p:cNvPr>
          <p:cNvSpPr/>
          <p:nvPr/>
        </p:nvSpPr>
        <p:spPr>
          <a:xfrm rot="16200000">
            <a:off x="3952638" y="4194243"/>
            <a:ext cx="1224635" cy="21579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GB" sz="900" b="1" i="1">
                <a:solidFill>
                  <a:schemeClr val="tx1"/>
                </a:solidFill>
              </a:rPr>
              <a:t>(Online + HCN)</a:t>
            </a:r>
          </a:p>
        </p:txBody>
      </p:sp>
      <p:sp>
        <p:nvSpPr>
          <p:cNvPr id="25" name="TextBox 24">
            <a:extLst>
              <a:ext uri="{FF2B5EF4-FFF2-40B4-BE49-F238E27FC236}">
                <a16:creationId xmlns:a16="http://schemas.microsoft.com/office/drawing/2014/main" id="{54EBE20E-CA88-42AE-A9D2-28C28D9790F7}"/>
              </a:ext>
            </a:extLst>
          </p:cNvPr>
          <p:cNvSpPr txBox="1"/>
          <p:nvPr/>
        </p:nvSpPr>
        <p:spPr>
          <a:xfrm>
            <a:off x="10988299" y="6493790"/>
            <a:ext cx="1038386" cy="246221"/>
          </a:xfrm>
          <a:prstGeom prst="rect">
            <a:avLst/>
          </a:prstGeom>
          <a:noFill/>
        </p:spPr>
        <p:txBody>
          <a:bodyPr wrap="square" rtlCol="0">
            <a:spAutoFit/>
          </a:bodyPr>
          <a:lstStyle/>
          <a:p>
            <a:r>
              <a:rPr lang="en-US" sz="1000">
                <a:hlinkClick r:id="rId4" action="ppaction://hlinksldjump"/>
              </a:rPr>
              <a:t>Back to Agenda</a:t>
            </a:r>
            <a:endParaRPr lang="en-US" sz="1000"/>
          </a:p>
        </p:txBody>
      </p:sp>
    </p:spTree>
    <p:extLst>
      <p:ext uri="{BB962C8B-B14F-4D97-AF65-F5344CB8AC3E}">
        <p14:creationId xmlns:p14="http://schemas.microsoft.com/office/powerpoint/2010/main" val="415600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DEB7222-2F4C-4AA8-8B51-45C3ED52C65D}"/>
              </a:ext>
            </a:extLst>
          </p:cNvPr>
          <p:cNvSpPr>
            <a:spLocks noGrp="1"/>
          </p:cNvSpPr>
          <p:nvPr>
            <p:ph type="title"/>
          </p:nvPr>
        </p:nvSpPr>
        <p:spPr>
          <a:xfrm>
            <a:off x="700088" y="42760"/>
            <a:ext cx="10284386" cy="773762"/>
          </a:xfrm>
        </p:spPr>
        <p:txBody>
          <a:bodyPr/>
          <a:lstStyle/>
          <a:p>
            <a:r>
              <a:rPr lang="en-GB"/>
              <a:t>ROI - </a:t>
            </a:r>
            <a:r>
              <a:rPr lang="en-GB">
                <a:solidFill>
                  <a:schemeClr val="accent5"/>
                </a:solidFill>
              </a:rPr>
              <a:t>Brand 1 Core</a:t>
            </a:r>
            <a:endParaRPr lang="en-GB"/>
          </a:p>
        </p:txBody>
      </p:sp>
      <p:graphicFrame>
        <p:nvGraphicFramePr>
          <p:cNvPr id="12" name="Table 11">
            <a:extLst>
              <a:ext uri="{FF2B5EF4-FFF2-40B4-BE49-F238E27FC236}">
                <a16:creationId xmlns:a16="http://schemas.microsoft.com/office/drawing/2014/main" id="{53DDCE8D-72BD-4126-A8EE-5370C053E201}"/>
              </a:ext>
            </a:extLst>
          </p:cNvPr>
          <p:cNvGraphicFramePr>
            <a:graphicFrameLocks noGrp="1"/>
          </p:cNvGraphicFramePr>
          <p:nvPr>
            <p:extLst>
              <p:ext uri="{D42A27DB-BD31-4B8C-83A1-F6EECF244321}">
                <p14:modId xmlns:p14="http://schemas.microsoft.com/office/powerpoint/2010/main" val="3781396807"/>
              </p:ext>
            </p:extLst>
          </p:nvPr>
        </p:nvGraphicFramePr>
        <p:xfrm>
          <a:off x="992776" y="990600"/>
          <a:ext cx="5027023" cy="4909714"/>
        </p:xfrm>
        <a:graphic>
          <a:graphicData uri="http://schemas.openxmlformats.org/drawingml/2006/table">
            <a:tbl>
              <a:tblPr/>
              <a:tblGrid>
                <a:gridCol w="1413627">
                  <a:extLst>
                    <a:ext uri="{9D8B030D-6E8A-4147-A177-3AD203B41FA5}">
                      <a16:colId xmlns:a16="http://schemas.microsoft.com/office/drawing/2014/main" val="2208187012"/>
                    </a:ext>
                  </a:extLst>
                </a:gridCol>
                <a:gridCol w="903349">
                  <a:extLst>
                    <a:ext uri="{9D8B030D-6E8A-4147-A177-3AD203B41FA5}">
                      <a16:colId xmlns:a16="http://schemas.microsoft.com/office/drawing/2014/main" val="2120225219"/>
                    </a:ext>
                  </a:extLst>
                </a:gridCol>
                <a:gridCol w="903349">
                  <a:extLst>
                    <a:ext uri="{9D8B030D-6E8A-4147-A177-3AD203B41FA5}">
                      <a16:colId xmlns:a16="http://schemas.microsoft.com/office/drawing/2014/main" val="1655409873"/>
                    </a:ext>
                  </a:extLst>
                </a:gridCol>
                <a:gridCol w="903349">
                  <a:extLst>
                    <a:ext uri="{9D8B030D-6E8A-4147-A177-3AD203B41FA5}">
                      <a16:colId xmlns:a16="http://schemas.microsoft.com/office/drawing/2014/main" val="808217361"/>
                    </a:ext>
                  </a:extLst>
                </a:gridCol>
                <a:gridCol w="903349">
                  <a:extLst>
                    <a:ext uri="{9D8B030D-6E8A-4147-A177-3AD203B41FA5}">
                      <a16:colId xmlns:a16="http://schemas.microsoft.com/office/drawing/2014/main" val="238366062"/>
                    </a:ext>
                  </a:extLst>
                </a:gridCol>
              </a:tblGrid>
              <a:tr h="445054">
                <a:tc>
                  <a:txBody>
                    <a:bodyPr/>
                    <a:lstStyle/>
                    <a:p>
                      <a:pPr algn="l" fontAlgn="b"/>
                      <a:endParaRPr lang="en-IN" sz="1200" b="0" i="0" u="none" strike="noStrike">
                        <a:solidFill>
                          <a:srgbClr val="000000"/>
                        </a:solidFill>
                        <a:effectLst/>
                        <a:latin typeface="+mj-lt"/>
                      </a:endParaRPr>
                    </a:p>
                  </a:txBody>
                  <a:tcPr marL="7139" marR="7139" marT="7139"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200" b="1" i="0" u="none" strike="noStrike">
                          <a:solidFill>
                            <a:schemeClr val="bg1"/>
                          </a:solidFill>
                          <a:effectLst/>
                          <a:latin typeface="+mj-lt"/>
                        </a:rPr>
                        <a:t>Contribution</a:t>
                      </a:r>
                    </a:p>
                  </a:txBody>
                  <a:tcPr marL="7139" marR="7139" marT="7139"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IN" sz="1200" b="1" i="0" u="none" strike="noStrike">
                          <a:solidFill>
                            <a:schemeClr val="bg1"/>
                          </a:solidFill>
                          <a:effectLst/>
                          <a:latin typeface="+mj-lt"/>
                        </a:rPr>
                        <a:t>Spends*</a:t>
                      </a:r>
                    </a:p>
                    <a:p>
                      <a:pPr algn="ctr" fontAlgn="b"/>
                      <a:r>
                        <a:rPr lang="en-IN" sz="1200" b="1" i="0" u="none" strike="noStrike">
                          <a:solidFill>
                            <a:schemeClr val="bg1"/>
                          </a:solidFill>
                          <a:effectLst/>
                          <a:latin typeface="+mj-lt"/>
                        </a:rPr>
                        <a:t>(in $)</a:t>
                      </a:r>
                    </a:p>
                  </a:txBody>
                  <a:tcPr marL="7139" marR="7139" marT="7139"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20" rtl="0" eaLnBrk="1" fontAlgn="b" latinLnBrk="0" hangingPunct="1">
                        <a:lnSpc>
                          <a:spcPct val="100000"/>
                        </a:lnSpc>
                        <a:spcBef>
                          <a:spcPts val="0"/>
                        </a:spcBef>
                        <a:spcAft>
                          <a:spcPts val="0"/>
                        </a:spcAft>
                        <a:buClrTx/>
                        <a:buSzTx/>
                        <a:buFontTx/>
                        <a:buNone/>
                        <a:tabLst/>
                        <a:defRPr/>
                      </a:pPr>
                      <a:r>
                        <a:rPr lang="en-IN" sz="1200" b="1" i="0" u="none" strike="noStrike">
                          <a:solidFill>
                            <a:schemeClr val="bg1"/>
                          </a:solidFill>
                          <a:effectLst/>
                          <a:latin typeface="+mj-lt"/>
                        </a:rPr>
                        <a:t>Incremental Sales* (in $)</a:t>
                      </a:r>
                    </a:p>
                  </a:txBody>
                  <a:tcPr marL="7139" marR="7139" marT="7139"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IN" sz="1200" b="1" i="0" u="none" strike="noStrike">
                          <a:solidFill>
                            <a:schemeClr val="bg1"/>
                          </a:solidFill>
                          <a:effectLst/>
                          <a:latin typeface="+mj-lt"/>
                        </a:rPr>
                        <a:t>ROI</a:t>
                      </a:r>
                    </a:p>
                  </a:txBody>
                  <a:tcPr marL="7139" marR="7139" marT="7139"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510044"/>
                  </a:ext>
                </a:extLst>
              </a:tr>
              <a:tr h="297644">
                <a:tc>
                  <a:txBody>
                    <a:bodyPr/>
                    <a:lstStyle/>
                    <a:p>
                      <a:pPr algn="l" fontAlgn="b"/>
                      <a:r>
                        <a:rPr lang="en-IN" sz="1200" b="0" i="0" u="none" strike="noStrike">
                          <a:solidFill>
                            <a:srgbClr val="000000"/>
                          </a:solidFill>
                          <a:effectLst/>
                          <a:latin typeface="Calibri" panose="020F0502020204030204" pitchFamily="34" charset="0"/>
                        </a:rPr>
                        <a:t>Baseline</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56.0%</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017893"/>
                  </a:ext>
                </a:extLst>
              </a:tr>
              <a:tr h="297644">
                <a:tc>
                  <a:txBody>
                    <a:bodyPr/>
                    <a:lstStyle/>
                    <a:p>
                      <a:pPr algn="l" fontAlgn="b"/>
                      <a:r>
                        <a:rPr lang="en-IN" sz="1200" b="0" i="0" u="none" strike="noStrike">
                          <a:solidFill>
                            <a:srgbClr val="000000"/>
                          </a:solidFill>
                          <a:effectLst/>
                          <a:latin typeface="Calibri" panose="020F0502020204030204" pitchFamily="34" charset="0"/>
                        </a:rPr>
                        <a:t>Price Support</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9.0%</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4.7M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6.8M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IN" sz="1200" b="1" i="0" u="none" strike="noStrike">
                          <a:solidFill>
                            <a:srgbClr val="000000"/>
                          </a:solidFill>
                          <a:effectLst/>
                          <a:latin typeface="Calibri" panose="020F0502020204030204" pitchFamily="34" charset="0"/>
                        </a:rPr>
                        <a:t>1.45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3311033"/>
                  </a:ext>
                </a:extLst>
              </a:tr>
              <a:tr h="297644">
                <a:tc>
                  <a:txBody>
                    <a:bodyPr/>
                    <a:lstStyle/>
                    <a:p>
                      <a:pPr algn="l" fontAlgn="b"/>
                      <a:r>
                        <a:rPr lang="en-IN" sz="1200" b="0" i="0" u="none" strike="noStrike">
                          <a:solidFill>
                            <a:srgbClr val="000000"/>
                          </a:solidFill>
                          <a:effectLst/>
                          <a:latin typeface="Calibri" panose="020F0502020204030204" pitchFamily="34" charset="0"/>
                        </a:rPr>
                        <a:t>TV - Free</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5.1%</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1.9M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3.9M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IN" sz="1200" b="1" i="0" u="none" strike="noStrike">
                          <a:solidFill>
                            <a:srgbClr val="000000"/>
                          </a:solidFill>
                          <a:effectLst/>
                          <a:latin typeface="Calibri" panose="020F0502020204030204" pitchFamily="34" charset="0"/>
                        </a:rPr>
                        <a:t>1.99</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327331328"/>
                  </a:ext>
                </a:extLst>
              </a:tr>
              <a:tr h="297644">
                <a:tc>
                  <a:txBody>
                    <a:bodyPr/>
                    <a:lstStyle/>
                    <a:p>
                      <a:pPr algn="l" fontAlgn="b"/>
                      <a:r>
                        <a:rPr lang="en-IN" sz="1200" b="0" i="0" u="none" strike="noStrike">
                          <a:solidFill>
                            <a:srgbClr val="000000"/>
                          </a:solidFill>
                          <a:effectLst/>
                          <a:latin typeface="Calibri" panose="020F0502020204030204" pitchFamily="34" charset="0"/>
                        </a:rPr>
                        <a:t>TV - Paid</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3.4%</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735.4K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2.6M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200" b="1" i="0" u="none" strike="noStrike">
                          <a:solidFill>
                            <a:srgbClr val="000000"/>
                          </a:solidFill>
                          <a:effectLst/>
                          <a:latin typeface="Calibri" panose="020F0502020204030204" pitchFamily="34" charset="0"/>
                        </a:rPr>
                        <a:t>3.52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0486491"/>
                  </a:ext>
                </a:extLst>
              </a:tr>
              <a:tr h="297644">
                <a:tc>
                  <a:txBody>
                    <a:bodyPr/>
                    <a:lstStyle/>
                    <a:p>
                      <a:pPr algn="l" fontAlgn="b"/>
                      <a:r>
                        <a:rPr lang="en-IN" sz="1200" b="0" i="0" u="none" strike="noStrike">
                          <a:solidFill>
                            <a:srgbClr val="000000"/>
                          </a:solidFill>
                          <a:effectLst/>
                          <a:latin typeface="Calibri" panose="020F0502020204030204" pitchFamily="34" charset="0"/>
                        </a:rPr>
                        <a:t>Newspaper</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0.6%</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181.6K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446.6K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200" b="1" i="0" u="none" strike="noStrike">
                          <a:solidFill>
                            <a:srgbClr val="000000"/>
                          </a:solidFill>
                          <a:effectLst/>
                          <a:latin typeface="Calibri" panose="020F0502020204030204" pitchFamily="34" charset="0"/>
                        </a:rPr>
                        <a:t>2.46</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4564612"/>
                  </a:ext>
                </a:extLst>
              </a:tr>
              <a:tr h="297644">
                <a:tc>
                  <a:txBody>
                    <a:bodyPr/>
                    <a:lstStyle/>
                    <a:p>
                      <a:pPr algn="l" fontAlgn="b"/>
                      <a:r>
                        <a:rPr lang="en-IN" sz="1200" b="0" i="0" u="none" strike="noStrike">
                          <a:solidFill>
                            <a:srgbClr val="000000"/>
                          </a:solidFill>
                          <a:effectLst/>
                          <a:latin typeface="Calibri" panose="020F0502020204030204" pitchFamily="34" charset="0"/>
                        </a:rPr>
                        <a:t>Radio</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0.4%</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109.3K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268.9K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200" b="1" i="0" u="none" strike="noStrike">
                          <a:solidFill>
                            <a:srgbClr val="000000"/>
                          </a:solidFill>
                          <a:effectLst/>
                          <a:latin typeface="Calibri" panose="020F0502020204030204" pitchFamily="34" charset="0"/>
                        </a:rPr>
                        <a:t>2.46</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8592568"/>
                  </a:ext>
                </a:extLst>
              </a:tr>
              <a:tr h="297644">
                <a:tc>
                  <a:txBody>
                    <a:bodyPr/>
                    <a:lstStyle/>
                    <a:p>
                      <a:pPr algn="l" fontAlgn="b"/>
                      <a:r>
                        <a:rPr lang="en-IN" sz="1200" b="0" i="0" u="none" strike="noStrike">
                          <a:solidFill>
                            <a:srgbClr val="000000"/>
                          </a:solidFill>
                          <a:effectLst/>
                          <a:latin typeface="Calibri" panose="020F0502020204030204" pitchFamily="34" charset="0"/>
                        </a:rPr>
                        <a:t>OOH</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1.4%</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568.0K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1.1M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IN" sz="1200" b="1" i="0" u="none" strike="noStrike">
                          <a:solidFill>
                            <a:srgbClr val="000000"/>
                          </a:solidFill>
                          <a:effectLst/>
                          <a:latin typeface="Calibri" panose="020F0502020204030204" pitchFamily="34" charset="0"/>
                        </a:rPr>
                        <a:t>1.86</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269261525"/>
                  </a:ext>
                </a:extLst>
              </a:tr>
              <a:tr h="297644">
                <a:tc>
                  <a:txBody>
                    <a:bodyPr/>
                    <a:lstStyle/>
                    <a:p>
                      <a:pPr algn="l" fontAlgn="b"/>
                      <a:r>
                        <a:rPr lang="en-IN" sz="1200" b="0" i="0" u="none" strike="noStrike">
                          <a:solidFill>
                            <a:srgbClr val="000000"/>
                          </a:solidFill>
                          <a:effectLst/>
                          <a:latin typeface="Calibri" panose="020F0502020204030204" pitchFamily="34" charset="0"/>
                        </a:rPr>
                        <a:t>Concourse Roadshow</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0.4%</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289.5K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312.3K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2025386"/>
                  </a:ext>
                </a:extLst>
              </a:tr>
              <a:tr h="297644">
                <a:tc>
                  <a:txBody>
                    <a:bodyPr/>
                    <a:lstStyle/>
                    <a:p>
                      <a:pPr algn="l" fontAlgn="b"/>
                      <a:r>
                        <a:rPr lang="en-IN" sz="1200" b="0" i="0" u="none" strike="noStrike">
                          <a:solidFill>
                            <a:srgbClr val="000000"/>
                          </a:solidFill>
                          <a:effectLst/>
                          <a:latin typeface="Calibri" panose="020F0502020204030204" pitchFamily="34" charset="0"/>
                        </a:rPr>
                        <a:t>Activation</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0.5%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355.7K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383.7K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072170"/>
                  </a:ext>
                </a:extLst>
              </a:tr>
              <a:tr h="297644">
                <a:tc>
                  <a:txBody>
                    <a:bodyPr/>
                    <a:lstStyle/>
                    <a:p>
                      <a:pPr algn="l" fontAlgn="b"/>
                      <a:r>
                        <a:rPr lang="en-IN" sz="1200" b="0" i="0" u="none" strike="noStrike">
                          <a:solidFill>
                            <a:srgbClr val="000000"/>
                          </a:solidFill>
                          <a:effectLst/>
                          <a:latin typeface="Calibri" panose="020F0502020204030204" pitchFamily="34" charset="0"/>
                        </a:rPr>
                        <a:t>Dry Sampling</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2.2%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113.7K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1.7M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chemeClr val="accent5">
                              <a:lumMod val="50000"/>
                            </a:schemeClr>
                          </a:solidFill>
                          <a:effectLst/>
                          <a:latin typeface="Calibri" panose="020F0502020204030204" pitchFamily="34" charset="0"/>
                        </a:rPr>
                        <a:t>14.85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96309802"/>
                  </a:ext>
                </a:extLst>
              </a:tr>
              <a:tr h="297644">
                <a:tc>
                  <a:txBody>
                    <a:bodyPr/>
                    <a:lstStyle/>
                    <a:p>
                      <a:pPr algn="l" fontAlgn="b"/>
                      <a:r>
                        <a:rPr lang="en-IN" sz="1200" b="0" i="0" u="none" strike="noStrike">
                          <a:solidFill>
                            <a:srgbClr val="000000"/>
                          </a:solidFill>
                          <a:effectLst/>
                          <a:latin typeface="Calibri" panose="020F0502020204030204" pitchFamily="34" charset="0"/>
                        </a:rPr>
                        <a:t>NC Wet Sampling</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1.1%</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91.9K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858.1K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200" b="1" i="0" u="none" strike="noStrike">
                        <a:solidFill>
                          <a:schemeClr val="accent5">
                            <a:lumMod val="50000"/>
                          </a:schemeClr>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1672427"/>
                  </a:ext>
                </a:extLst>
              </a:tr>
              <a:tr h="297644">
                <a:tc>
                  <a:txBody>
                    <a:bodyPr/>
                    <a:lstStyle/>
                    <a:p>
                      <a:pPr algn="l" fontAlgn="b"/>
                      <a:r>
                        <a:rPr lang="en-IN" sz="1200" b="0" i="0" u="none" strike="noStrike">
                          <a:solidFill>
                            <a:srgbClr val="000000"/>
                          </a:solidFill>
                          <a:effectLst/>
                          <a:latin typeface="Calibri" panose="020F0502020204030204" pitchFamily="34" charset="0"/>
                        </a:rPr>
                        <a:t>NC POSM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1.3%</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243.1K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1.0M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239159"/>
                  </a:ext>
                </a:extLst>
              </a:tr>
              <a:tr h="297644">
                <a:tc>
                  <a:txBody>
                    <a:bodyPr/>
                    <a:lstStyle/>
                    <a:p>
                      <a:pPr algn="l" fontAlgn="b"/>
                      <a:r>
                        <a:rPr lang="en-IN" sz="1200" b="0" i="0" u="none" strike="noStrike">
                          <a:solidFill>
                            <a:srgbClr val="000000"/>
                          </a:solidFill>
                          <a:effectLst/>
                          <a:latin typeface="Calibri" panose="020F0502020204030204" pitchFamily="34" charset="0"/>
                        </a:rPr>
                        <a:t>NC Premium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1.8%</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1.0M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IN" sz="1200" b="0" i="0" u="none" strike="noStrike">
                          <a:solidFill>
                            <a:srgbClr val="000000"/>
                          </a:solidFill>
                          <a:effectLst/>
                          <a:latin typeface="Calibri" panose="020F0502020204030204" pitchFamily="34" charset="0"/>
                        </a:rPr>
                        <a:t> 1.4M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2745917"/>
                  </a:ext>
                </a:extLst>
              </a:tr>
              <a:tr h="297644">
                <a:tc>
                  <a:txBody>
                    <a:bodyPr/>
                    <a:lstStyle/>
                    <a:p>
                      <a:pPr algn="l" fontAlgn="b"/>
                      <a:r>
                        <a:rPr lang="en-IN" sz="1200" b="0" i="0" u="none" strike="noStrike">
                          <a:solidFill>
                            <a:srgbClr val="000000"/>
                          </a:solidFill>
                          <a:effectLst/>
                          <a:latin typeface="Calibri" panose="020F0502020204030204" pitchFamily="34" charset="0"/>
                        </a:rPr>
                        <a:t>Channel Premium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0.7%</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418.4K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548.0K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IN" sz="1200" b="1" i="0" u="none" strike="noStrike">
                          <a:solidFill>
                            <a:srgbClr val="000000"/>
                          </a:solidFill>
                          <a:effectLst/>
                          <a:latin typeface="Calibri" panose="020F0502020204030204" pitchFamily="34" charset="0"/>
                        </a:rPr>
                        <a:t>1.31</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71876541"/>
                  </a:ext>
                </a:extLst>
              </a:tr>
              <a:tr h="297644">
                <a:tc>
                  <a:txBody>
                    <a:bodyPr/>
                    <a:lstStyle/>
                    <a:p>
                      <a:pPr algn="l" fontAlgn="b"/>
                      <a:r>
                        <a:rPr lang="en-IN" sz="1200" b="0" i="0" u="none" strike="noStrike">
                          <a:solidFill>
                            <a:srgbClr val="000000"/>
                          </a:solidFill>
                          <a:effectLst/>
                          <a:latin typeface="Calibri" panose="020F0502020204030204" pitchFamily="34" charset="0"/>
                        </a:rPr>
                        <a:t>Channel Activities</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4.5%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739K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3.3M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rgbClr val="000000"/>
                          </a:solidFill>
                          <a:effectLst/>
                          <a:latin typeface="Calibri" panose="020F0502020204030204" pitchFamily="34" charset="0"/>
                        </a:rPr>
                        <a:t>4.5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31498958"/>
                  </a:ext>
                </a:extLst>
              </a:tr>
            </a:tbl>
          </a:graphicData>
        </a:graphic>
      </p:graphicFrame>
      <p:graphicFrame>
        <p:nvGraphicFramePr>
          <p:cNvPr id="13" name="Table 12">
            <a:extLst>
              <a:ext uri="{FF2B5EF4-FFF2-40B4-BE49-F238E27FC236}">
                <a16:creationId xmlns:a16="http://schemas.microsoft.com/office/drawing/2014/main" id="{5815E0F4-94A2-40D0-BDD9-810A5155A524}"/>
              </a:ext>
            </a:extLst>
          </p:cNvPr>
          <p:cNvGraphicFramePr>
            <a:graphicFrameLocks noGrp="1"/>
          </p:cNvGraphicFramePr>
          <p:nvPr>
            <p:extLst>
              <p:ext uri="{D42A27DB-BD31-4B8C-83A1-F6EECF244321}">
                <p14:modId xmlns:p14="http://schemas.microsoft.com/office/powerpoint/2010/main" val="2664970315"/>
              </p:ext>
            </p:extLst>
          </p:nvPr>
        </p:nvGraphicFramePr>
        <p:xfrm>
          <a:off x="6499275" y="990600"/>
          <a:ext cx="5003187" cy="5207960"/>
        </p:xfrm>
        <a:graphic>
          <a:graphicData uri="http://schemas.openxmlformats.org/drawingml/2006/table">
            <a:tbl>
              <a:tblPr/>
              <a:tblGrid>
                <a:gridCol w="1657371">
                  <a:extLst>
                    <a:ext uri="{9D8B030D-6E8A-4147-A177-3AD203B41FA5}">
                      <a16:colId xmlns:a16="http://schemas.microsoft.com/office/drawing/2014/main" val="2208187012"/>
                    </a:ext>
                  </a:extLst>
                </a:gridCol>
                <a:gridCol w="836454">
                  <a:extLst>
                    <a:ext uri="{9D8B030D-6E8A-4147-A177-3AD203B41FA5}">
                      <a16:colId xmlns:a16="http://schemas.microsoft.com/office/drawing/2014/main" val="2120225219"/>
                    </a:ext>
                  </a:extLst>
                </a:gridCol>
                <a:gridCol w="785900">
                  <a:extLst>
                    <a:ext uri="{9D8B030D-6E8A-4147-A177-3AD203B41FA5}">
                      <a16:colId xmlns:a16="http://schemas.microsoft.com/office/drawing/2014/main" val="1655409873"/>
                    </a:ext>
                  </a:extLst>
                </a:gridCol>
                <a:gridCol w="887008">
                  <a:extLst>
                    <a:ext uri="{9D8B030D-6E8A-4147-A177-3AD203B41FA5}">
                      <a16:colId xmlns:a16="http://schemas.microsoft.com/office/drawing/2014/main" val="808217361"/>
                    </a:ext>
                  </a:extLst>
                </a:gridCol>
                <a:gridCol w="836454">
                  <a:extLst>
                    <a:ext uri="{9D8B030D-6E8A-4147-A177-3AD203B41FA5}">
                      <a16:colId xmlns:a16="http://schemas.microsoft.com/office/drawing/2014/main" val="238366062"/>
                    </a:ext>
                  </a:extLst>
                </a:gridCol>
              </a:tblGrid>
              <a:tr h="422114">
                <a:tc>
                  <a:txBody>
                    <a:bodyPr/>
                    <a:lstStyle/>
                    <a:p>
                      <a:pPr algn="l" fontAlgn="b"/>
                      <a:endParaRPr lang="en-IN" sz="1200" b="1" i="0" u="none" strike="noStrike">
                        <a:solidFill>
                          <a:srgbClr val="000000"/>
                        </a:solidFill>
                        <a:effectLst/>
                        <a:latin typeface="+mj-lt"/>
                      </a:endParaRPr>
                    </a:p>
                  </a:txBody>
                  <a:tcPr marL="7139" marR="7139" marT="7139" marB="0" anchor="ctr">
                    <a:lnL>
                      <a:noFill/>
                    </a:lnL>
                    <a:lnR>
                      <a:noFill/>
                    </a:lnR>
                    <a:lnT>
                      <a:noFill/>
                    </a:lnT>
                    <a:lnB>
                      <a:noFill/>
                    </a:lnB>
                    <a:lnTlToBr w="12700" cmpd="sng">
                      <a:noFill/>
                      <a:prstDash val="solid"/>
                    </a:lnTlToBr>
                    <a:lnBlToTr w="12700" cmpd="sng">
                      <a:noFill/>
                      <a:prstDash val="solid"/>
                    </a:lnBlToTr>
                  </a:tcPr>
                </a:tc>
                <a:tc>
                  <a:txBody>
                    <a:bodyPr/>
                    <a:lstStyle/>
                    <a:p>
                      <a:pPr algn="ctr" fontAlgn="b"/>
                      <a:r>
                        <a:rPr lang="en-IN" sz="1200" b="1" i="0" u="none" strike="noStrike">
                          <a:solidFill>
                            <a:schemeClr val="bg1"/>
                          </a:solidFill>
                          <a:effectLst/>
                          <a:latin typeface="+mj-lt"/>
                        </a:rPr>
                        <a:t>Contribution</a:t>
                      </a:r>
                    </a:p>
                  </a:txBody>
                  <a:tcPr marL="7139" marR="7139" marT="7139" marB="0" anchor="ctr">
                    <a:lnL>
                      <a:noFill/>
                    </a:lnL>
                    <a:lnR>
                      <a:noFill/>
                    </a:lnR>
                    <a:lnT>
                      <a:noFill/>
                    </a:lnT>
                    <a:lnB>
                      <a:noFill/>
                    </a:lnB>
                    <a:lnTlToBr w="12700" cmpd="sng">
                      <a:noFill/>
                      <a:prstDash val="solid"/>
                    </a:lnTlToBr>
                    <a:lnBlToTr w="12700" cmpd="sng">
                      <a:noFill/>
                      <a:prstDash val="solid"/>
                    </a:lnBlToTr>
                    <a:solidFill>
                      <a:schemeClr val="tx2"/>
                    </a:solidFill>
                  </a:tcPr>
                </a:tc>
                <a:tc>
                  <a:txBody>
                    <a:bodyPr/>
                    <a:lstStyle/>
                    <a:p>
                      <a:pPr algn="ctr" fontAlgn="b"/>
                      <a:r>
                        <a:rPr lang="en-IN" sz="1200" b="1" i="0" u="none" strike="noStrike">
                          <a:solidFill>
                            <a:schemeClr val="bg1"/>
                          </a:solidFill>
                          <a:effectLst/>
                          <a:latin typeface="+mj-lt"/>
                        </a:rPr>
                        <a:t>Spends*</a:t>
                      </a:r>
                    </a:p>
                    <a:p>
                      <a:pPr algn="ctr" fontAlgn="b"/>
                      <a:r>
                        <a:rPr lang="en-IN" sz="1200" b="1" i="0" u="none" strike="noStrike">
                          <a:solidFill>
                            <a:schemeClr val="bg1"/>
                          </a:solidFill>
                          <a:effectLst/>
                          <a:latin typeface="+mj-lt"/>
                        </a:rPr>
                        <a:t>(in $)</a:t>
                      </a:r>
                    </a:p>
                  </a:txBody>
                  <a:tcPr marL="7139" marR="7139" marT="7139"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ctr" defTabSz="914420" rtl="0" eaLnBrk="1" fontAlgn="b" latinLnBrk="0" hangingPunct="1">
                        <a:lnSpc>
                          <a:spcPct val="100000"/>
                        </a:lnSpc>
                        <a:spcBef>
                          <a:spcPts val="0"/>
                        </a:spcBef>
                        <a:spcAft>
                          <a:spcPts val="0"/>
                        </a:spcAft>
                        <a:buClrTx/>
                        <a:buSzTx/>
                        <a:buFontTx/>
                        <a:buNone/>
                        <a:tabLst/>
                        <a:defRPr/>
                      </a:pPr>
                      <a:r>
                        <a:rPr lang="en-IN" sz="1200" b="1" i="0" u="none" strike="noStrike">
                          <a:solidFill>
                            <a:schemeClr val="bg1"/>
                          </a:solidFill>
                          <a:effectLst/>
                          <a:latin typeface="+mj-lt"/>
                        </a:rPr>
                        <a:t>Incremental Sales* (in $)</a:t>
                      </a:r>
                    </a:p>
                  </a:txBody>
                  <a:tcPr marL="7139" marR="7139" marT="7139"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b"/>
                      <a:r>
                        <a:rPr lang="en-IN" sz="1200" b="1" i="0" u="none" strike="noStrike" kern="1200">
                          <a:solidFill>
                            <a:schemeClr val="bg1"/>
                          </a:solidFill>
                          <a:effectLst/>
                          <a:latin typeface="+mn-lt"/>
                          <a:ea typeface="+mn-ea"/>
                          <a:cs typeface="+mn-cs"/>
                        </a:rPr>
                        <a:t>ROI</a:t>
                      </a:r>
                    </a:p>
                  </a:txBody>
                  <a:tcPr marL="7139" marR="7139" marT="7139"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510044"/>
                  </a:ext>
                </a:extLst>
              </a:tr>
              <a:tr h="368142">
                <a:tc>
                  <a:txBody>
                    <a:bodyPr/>
                    <a:lstStyle/>
                    <a:p>
                      <a:pPr algn="l" fontAlgn="b"/>
                      <a:r>
                        <a:rPr lang="en-IN" sz="1200" b="0" i="0" u="none" strike="noStrike">
                          <a:solidFill>
                            <a:srgbClr val="000000"/>
                          </a:solidFill>
                          <a:effectLst/>
                          <a:latin typeface="Calibri" panose="020F0502020204030204" pitchFamily="34" charset="0"/>
                        </a:rPr>
                        <a:t>Digital - Facebook</a:t>
                      </a:r>
                    </a:p>
                  </a:txBody>
                  <a:tcPr marL="9525" marR="9525" marT="9525"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1.4%</a:t>
                      </a:r>
                    </a:p>
                  </a:txBody>
                  <a:tcPr marL="9525" marR="9525" marT="9525"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181.9K</a:t>
                      </a:r>
                    </a:p>
                  </a:txBody>
                  <a:tcPr marL="9525" marR="9525" marT="9525" marB="0" anchor="ctr">
                    <a:lnL>
                      <a:noFill/>
                    </a:lnL>
                    <a:lnR>
                      <a:noFill/>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1.1M</a:t>
                      </a:r>
                    </a:p>
                  </a:txBody>
                  <a:tcPr marL="9525" marR="9525" marT="9525" marB="0" anchor="ctr">
                    <a:lnL>
                      <a:noFill/>
                    </a:lnL>
                    <a:lnR>
                      <a:noFill/>
                    </a:lnR>
                    <a:lnT w="635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chemeClr val="accent5">
                              <a:lumMod val="50000"/>
                            </a:schemeClr>
                          </a:solidFill>
                          <a:effectLst/>
                          <a:latin typeface="Calibri" panose="020F0502020204030204" pitchFamily="34" charset="0"/>
                        </a:rPr>
                        <a:t>6.01</a:t>
                      </a:r>
                    </a:p>
                  </a:txBody>
                  <a:tcPr marL="9525" marR="9525" marT="9525" marB="0" anchor="ctr">
                    <a:lnL>
                      <a:noFill/>
                    </a:lnL>
                    <a:lnR>
                      <a:noFill/>
                    </a:lnR>
                    <a:lnT>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83933975"/>
                  </a:ext>
                </a:extLst>
              </a:tr>
              <a:tr h="368142">
                <a:tc>
                  <a:txBody>
                    <a:bodyPr/>
                    <a:lstStyle/>
                    <a:p>
                      <a:pPr algn="l" fontAlgn="b"/>
                      <a:r>
                        <a:rPr lang="en-IN" sz="1200" b="0" i="0" u="none" strike="noStrike">
                          <a:solidFill>
                            <a:srgbClr val="000000"/>
                          </a:solidFill>
                          <a:effectLst/>
                          <a:latin typeface="Calibri" panose="020F0502020204030204" pitchFamily="34" charset="0"/>
                        </a:rPr>
                        <a:t>Digital - Google SEM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0.2%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28.2K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169.7K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chemeClr val="accent5">
                              <a:lumMod val="50000"/>
                            </a:schemeClr>
                          </a:solidFill>
                          <a:effectLst/>
                          <a:latin typeface="Calibri" panose="020F0502020204030204" pitchFamily="34" charset="0"/>
                        </a:rPr>
                        <a:t>6.01</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9023767"/>
                  </a:ext>
                </a:extLst>
              </a:tr>
              <a:tr h="368142">
                <a:tc>
                  <a:txBody>
                    <a:bodyPr/>
                    <a:lstStyle/>
                    <a:p>
                      <a:pPr algn="l" fontAlgn="b"/>
                      <a:r>
                        <a:rPr lang="en-IN" sz="1200" b="0" i="0" u="none" strike="noStrike">
                          <a:solidFill>
                            <a:srgbClr val="000000"/>
                          </a:solidFill>
                          <a:effectLst/>
                          <a:latin typeface="Calibri" panose="020F0502020204030204" pitchFamily="34" charset="0"/>
                        </a:rPr>
                        <a:t>Digital - Influencers</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2.3%</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66.7K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1.7M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chemeClr val="accent5">
                              <a:lumMod val="50000"/>
                            </a:schemeClr>
                          </a:solidFill>
                          <a:effectLst/>
                          <a:latin typeface="Calibri" panose="020F0502020204030204" pitchFamily="34" charset="0"/>
                        </a:rPr>
                        <a:t>26.21</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7715568"/>
                  </a:ext>
                </a:extLst>
              </a:tr>
              <a:tr h="368142">
                <a:tc>
                  <a:txBody>
                    <a:bodyPr/>
                    <a:lstStyle/>
                    <a:p>
                      <a:pPr algn="l" fontAlgn="b"/>
                      <a:r>
                        <a:rPr lang="en-IN" sz="1200" b="0" i="0" u="none" strike="noStrike">
                          <a:solidFill>
                            <a:srgbClr val="000000"/>
                          </a:solidFill>
                          <a:effectLst/>
                          <a:latin typeface="Calibri" panose="020F0502020204030204" pitchFamily="34" charset="0"/>
                        </a:rPr>
                        <a:t>Digital - Programmatic</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0.2%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48.4K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144.6K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200" b="1" i="0" u="none" strike="noStrike">
                          <a:solidFill>
                            <a:srgbClr val="000000"/>
                          </a:solidFill>
                          <a:effectLst/>
                          <a:latin typeface="Calibri" panose="020F0502020204030204" pitchFamily="34" charset="0"/>
                        </a:rPr>
                        <a:t>2.99</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5114728"/>
                  </a:ext>
                </a:extLst>
              </a:tr>
              <a:tr h="368142">
                <a:tc>
                  <a:txBody>
                    <a:bodyPr/>
                    <a:lstStyle/>
                    <a:p>
                      <a:pPr algn="l" fontAlgn="b"/>
                      <a:r>
                        <a:rPr lang="en-IN" sz="1200" b="0" i="0" u="none" strike="noStrike">
                          <a:solidFill>
                            <a:srgbClr val="000000"/>
                          </a:solidFill>
                          <a:effectLst/>
                          <a:latin typeface="Calibri" panose="020F0502020204030204" pitchFamily="34" charset="0"/>
                        </a:rPr>
                        <a:t>Digital - YouTube</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0.2%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41.7K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124.4K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200" b="1" i="0" u="none" strike="noStrike">
                          <a:solidFill>
                            <a:srgbClr val="000000"/>
                          </a:solidFill>
                          <a:effectLst/>
                          <a:latin typeface="Calibri" panose="020F0502020204030204" pitchFamily="34" charset="0"/>
                        </a:rPr>
                        <a:t>2.99</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067616"/>
                  </a:ext>
                </a:extLst>
              </a:tr>
              <a:tr h="368142">
                <a:tc>
                  <a:txBody>
                    <a:bodyPr/>
                    <a:lstStyle/>
                    <a:p>
                      <a:pPr algn="l" fontAlgn="b"/>
                      <a:r>
                        <a:rPr lang="en-IN" sz="1200" b="0" i="0" u="none" strike="noStrike">
                          <a:solidFill>
                            <a:srgbClr val="000000"/>
                          </a:solidFill>
                          <a:effectLst/>
                          <a:latin typeface="Calibri" panose="020F0502020204030204" pitchFamily="34" charset="0"/>
                        </a:rPr>
                        <a:t>Events - Conferences</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0.5%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56.1K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342.5K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chemeClr val="accent5">
                              <a:lumMod val="50000"/>
                            </a:schemeClr>
                          </a:solidFill>
                          <a:effectLst/>
                          <a:latin typeface="Calibri" panose="020F0502020204030204" pitchFamily="34" charset="0"/>
                        </a:rPr>
                        <a:t>6.10</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82543718"/>
                  </a:ext>
                </a:extLst>
              </a:tr>
              <a:tr h="368142">
                <a:tc>
                  <a:txBody>
                    <a:bodyPr/>
                    <a:lstStyle/>
                    <a:p>
                      <a:pPr algn="l" fontAlgn="b"/>
                      <a:r>
                        <a:rPr lang="en-IN" sz="1200" b="0" i="0" u="none" strike="noStrike">
                          <a:solidFill>
                            <a:srgbClr val="000000"/>
                          </a:solidFill>
                          <a:effectLst/>
                          <a:latin typeface="Calibri" panose="020F0502020204030204" pitchFamily="34" charset="0"/>
                        </a:rPr>
                        <a:t>Events - External CXEs</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4.4%</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295.4K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IN" sz="1200" b="0" i="0" u="none" strike="noStrike">
                          <a:solidFill>
                            <a:srgbClr val="000000"/>
                          </a:solidFill>
                          <a:effectLst/>
                          <a:latin typeface="Calibri" panose="020F0502020204030204" pitchFamily="34" charset="0"/>
                        </a:rPr>
                        <a:t> 3.4M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IN" sz="1200" b="1" i="0" u="none" strike="noStrike">
                          <a:solidFill>
                            <a:schemeClr val="accent5">
                              <a:lumMod val="50000"/>
                            </a:schemeClr>
                          </a:solidFill>
                          <a:effectLst/>
                          <a:latin typeface="Calibri" panose="020F0502020204030204" pitchFamily="34" charset="0"/>
                        </a:rPr>
                        <a:t>11.39</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10546605"/>
                  </a:ext>
                </a:extLst>
              </a:tr>
              <a:tr h="368142">
                <a:tc>
                  <a:txBody>
                    <a:bodyPr/>
                    <a:lstStyle/>
                    <a:p>
                      <a:pPr algn="l" fontAlgn="b"/>
                      <a:r>
                        <a:rPr lang="en-IN" sz="1200" b="0" i="0" u="none" strike="noStrike">
                          <a:solidFill>
                            <a:srgbClr val="000000"/>
                          </a:solidFill>
                          <a:effectLst/>
                          <a:latin typeface="Calibri" panose="020F0502020204030204" pitchFamily="34" charset="0"/>
                        </a:rPr>
                        <a:t>(Halo) TV</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5.3%</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1.6M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4.1M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458445"/>
                  </a:ext>
                </a:extLst>
              </a:tr>
              <a:tr h="368142">
                <a:tc>
                  <a:txBody>
                    <a:bodyPr/>
                    <a:lstStyle/>
                    <a:p>
                      <a:pPr algn="l" fontAlgn="b"/>
                      <a:r>
                        <a:rPr lang="en-IN" sz="1200" b="0" i="0" u="none" strike="noStrike">
                          <a:solidFill>
                            <a:srgbClr val="000000"/>
                          </a:solidFill>
                          <a:effectLst/>
                          <a:latin typeface="Calibri" panose="020F0502020204030204" pitchFamily="34" charset="0"/>
                        </a:rPr>
                        <a:t>(Halo) Wet Sampling</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0.2%</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17.0K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158.8K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0674345"/>
                  </a:ext>
                </a:extLst>
              </a:tr>
              <a:tr h="368142">
                <a:tc>
                  <a:txBody>
                    <a:bodyPr/>
                    <a:lstStyle/>
                    <a:p>
                      <a:pPr algn="l" fontAlgn="b"/>
                      <a:r>
                        <a:rPr lang="en-IN" sz="1200" b="0" i="0" u="none" strike="noStrike">
                          <a:solidFill>
                            <a:srgbClr val="000000"/>
                          </a:solidFill>
                          <a:effectLst/>
                          <a:latin typeface="Calibri" panose="020F0502020204030204" pitchFamily="34" charset="0"/>
                        </a:rPr>
                        <a:t>(Halo) Digital</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2.3%</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360.3K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1.7M</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8902082"/>
                  </a:ext>
                </a:extLst>
              </a:tr>
              <a:tr h="368142">
                <a:tc>
                  <a:txBody>
                    <a:bodyPr/>
                    <a:lstStyle/>
                    <a:p>
                      <a:pPr algn="l" fontAlgn="b"/>
                      <a:r>
                        <a:rPr lang="en-IN" sz="1200" b="0" i="0" u="none" strike="noStrike">
                          <a:solidFill>
                            <a:srgbClr val="000000"/>
                          </a:solidFill>
                          <a:effectLst/>
                          <a:latin typeface="Calibri" panose="020F0502020204030204" pitchFamily="34" charset="0"/>
                        </a:rPr>
                        <a:t>(Halo) Events</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1.0%</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127.6K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000000"/>
                          </a:solidFill>
                          <a:effectLst/>
                          <a:latin typeface="Calibri" panose="020F0502020204030204" pitchFamily="34" charset="0"/>
                        </a:rPr>
                        <a:t> 778.9K</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257972"/>
                  </a:ext>
                </a:extLst>
              </a:tr>
              <a:tr h="368142">
                <a:tc>
                  <a:txBody>
                    <a:bodyPr/>
                    <a:lstStyle/>
                    <a:p>
                      <a:pPr algn="l" fontAlgn="b"/>
                      <a:r>
                        <a:rPr lang="en-IN" sz="1200" b="0" i="0" u="none" strike="noStrike">
                          <a:solidFill>
                            <a:srgbClr val="C00000"/>
                          </a:solidFill>
                          <a:effectLst/>
                          <a:latin typeface="Calibri" panose="020F0502020204030204" pitchFamily="34" charset="0"/>
                        </a:rPr>
                        <a:t>Competitor Spends</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C00000"/>
                          </a:solidFill>
                          <a:effectLst/>
                          <a:latin typeface="Calibri" panose="020F0502020204030204" pitchFamily="34" charset="0"/>
                        </a:rPr>
                        <a:t>-4.3%</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067891"/>
                  </a:ext>
                </a:extLst>
              </a:tr>
              <a:tr h="368142">
                <a:tc>
                  <a:txBody>
                    <a:bodyPr/>
                    <a:lstStyle/>
                    <a:p>
                      <a:pPr algn="l" fontAlgn="b"/>
                      <a:r>
                        <a:rPr lang="en-IN" sz="1200" b="0" i="0" u="none" strike="noStrike">
                          <a:solidFill>
                            <a:srgbClr val="C00000"/>
                          </a:solidFill>
                          <a:effectLst/>
                          <a:latin typeface="Calibri" panose="020F0502020204030204" pitchFamily="34" charset="0"/>
                        </a:rPr>
                        <a:t>Competitor Pricing</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200" b="0" i="0" u="none" strike="noStrike">
                          <a:solidFill>
                            <a:srgbClr val="C00000"/>
                          </a:solidFill>
                          <a:effectLst/>
                          <a:latin typeface="Calibri" panose="020F0502020204030204" pitchFamily="34" charset="0"/>
                        </a:rPr>
                        <a:t>-2.1%</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IN" sz="1200" b="0"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399972"/>
                  </a:ext>
                </a:extLst>
              </a:tr>
            </a:tbl>
          </a:graphicData>
        </a:graphic>
      </p:graphicFrame>
      <p:sp>
        <p:nvSpPr>
          <p:cNvPr id="14" name="Rectangle: Rounded Corners 13">
            <a:extLst>
              <a:ext uri="{FF2B5EF4-FFF2-40B4-BE49-F238E27FC236}">
                <a16:creationId xmlns:a16="http://schemas.microsoft.com/office/drawing/2014/main" id="{DD224684-8A51-4DA6-9719-CC458F1790F3}"/>
              </a:ext>
            </a:extLst>
          </p:cNvPr>
          <p:cNvSpPr/>
          <p:nvPr/>
        </p:nvSpPr>
        <p:spPr>
          <a:xfrm rot="16200000">
            <a:off x="60788" y="2638028"/>
            <a:ext cx="1502821" cy="22737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lumMod val="50000"/>
                  </a:schemeClr>
                </a:solidFill>
                <a:latin typeface="+mj-lt"/>
              </a:rPr>
              <a:t>ATL </a:t>
            </a:r>
          </a:p>
        </p:txBody>
      </p:sp>
      <p:sp>
        <p:nvSpPr>
          <p:cNvPr id="15" name="Rectangle: Rounded Corners 14">
            <a:extLst>
              <a:ext uri="{FF2B5EF4-FFF2-40B4-BE49-F238E27FC236}">
                <a16:creationId xmlns:a16="http://schemas.microsoft.com/office/drawing/2014/main" id="{2C9B59B7-BA2C-4944-AA31-AEDE24425B10}"/>
              </a:ext>
            </a:extLst>
          </p:cNvPr>
          <p:cNvSpPr/>
          <p:nvPr/>
        </p:nvSpPr>
        <p:spPr>
          <a:xfrm rot="16200000">
            <a:off x="-375803" y="4623281"/>
            <a:ext cx="2376000" cy="22737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lumMod val="50000"/>
                  </a:schemeClr>
                </a:solidFill>
                <a:latin typeface="+mj-lt"/>
              </a:rPr>
              <a:t>BTL</a:t>
            </a:r>
          </a:p>
        </p:txBody>
      </p:sp>
      <p:sp>
        <p:nvSpPr>
          <p:cNvPr id="20" name="Rectangle: Rounded Corners 19">
            <a:extLst>
              <a:ext uri="{FF2B5EF4-FFF2-40B4-BE49-F238E27FC236}">
                <a16:creationId xmlns:a16="http://schemas.microsoft.com/office/drawing/2014/main" id="{189EBEEA-9FD3-40A3-A117-2AC87531C6CD}"/>
              </a:ext>
            </a:extLst>
          </p:cNvPr>
          <p:cNvSpPr/>
          <p:nvPr/>
        </p:nvSpPr>
        <p:spPr>
          <a:xfrm rot="16200000">
            <a:off x="5401028" y="2207553"/>
            <a:ext cx="1804037" cy="22737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lumMod val="50000"/>
                  </a:schemeClr>
                </a:solidFill>
                <a:latin typeface="+mj-lt"/>
              </a:rPr>
              <a:t>Digital</a:t>
            </a:r>
          </a:p>
        </p:txBody>
      </p:sp>
      <p:sp>
        <p:nvSpPr>
          <p:cNvPr id="22" name="Rectangle: Rounded Corners 21">
            <a:extLst>
              <a:ext uri="{FF2B5EF4-FFF2-40B4-BE49-F238E27FC236}">
                <a16:creationId xmlns:a16="http://schemas.microsoft.com/office/drawing/2014/main" id="{FC1B498E-BEBA-4771-95D4-E9A1BE5D165C}"/>
              </a:ext>
            </a:extLst>
          </p:cNvPr>
          <p:cNvSpPr/>
          <p:nvPr/>
        </p:nvSpPr>
        <p:spPr>
          <a:xfrm rot="16200000">
            <a:off x="5941101" y="3515335"/>
            <a:ext cx="723900" cy="22737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a:solidFill>
                  <a:schemeClr val="tx2">
                    <a:lumMod val="50000"/>
                  </a:schemeClr>
                </a:solidFill>
                <a:latin typeface="+mj-lt"/>
              </a:rPr>
              <a:t>HCN</a:t>
            </a:r>
          </a:p>
        </p:txBody>
      </p:sp>
      <p:sp>
        <p:nvSpPr>
          <p:cNvPr id="23" name="Rectangle: Rounded Corners 22">
            <a:extLst>
              <a:ext uri="{FF2B5EF4-FFF2-40B4-BE49-F238E27FC236}">
                <a16:creationId xmlns:a16="http://schemas.microsoft.com/office/drawing/2014/main" id="{F6AB7607-639D-4E51-94C3-5CD22D67EA40}"/>
              </a:ext>
            </a:extLst>
          </p:cNvPr>
          <p:cNvSpPr/>
          <p:nvPr/>
        </p:nvSpPr>
        <p:spPr>
          <a:xfrm rot="16200000">
            <a:off x="5610105" y="4641666"/>
            <a:ext cx="1385887" cy="22737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latin typeface="+mj-lt"/>
              </a:rPr>
              <a:t>Halo</a:t>
            </a:r>
          </a:p>
        </p:txBody>
      </p:sp>
      <p:sp>
        <p:nvSpPr>
          <p:cNvPr id="11" name="Rectangle: Rounded Corners 10">
            <a:extLst>
              <a:ext uri="{FF2B5EF4-FFF2-40B4-BE49-F238E27FC236}">
                <a16:creationId xmlns:a16="http://schemas.microsoft.com/office/drawing/2014/main" id="{DD6708F3-2B87-4CB8-BE4F-B18CA5777A68}"/>
              </a:ext>
            </a:extLst>
          </p:cNvPr>
          <p:cNvSpPr/>
          <p:nvPr/>
        </p:nvSpPr>
        <p:spPr>
          <a:xfrm>
            <a:off x="1846536" y="4169870"/>
            <a:ext cx="1224635" cy="21579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en-GB" sz="1050" i="1">
                <a:solidFill>
                  <a:srgbClr val="000000"/>
                </a:solidFill>
              </a:rPr>
              <a:t>(Online + HCN)</a:t>
            </a:r>
          </a:p>
        </p:txBody>
      </p:sp>
      <p:sp>
        <p:nvSpPr>
          <p:cNvPr id="2" name="TextBox 1">
            <a:extLst>
              <a:ext uri="{FF2B5EF4-FFF2-40B4-BE49-F238E27FC236}">
                <a16:creationId xmlns:a16="http://schemas.microsoft.com/office/drawing/2014/main" id="{045F8BA7-F604-41A8-B573-8383593216FB}"/>
              </a:ext>
            </a:extLst>
          </p:cNvPr>
          <p:cNvSpPr txBox="1"/>
          <p:nvPr/>
        </p:nvSpPr>
        <p:spPr>
          <a:xfrm>
            <a:off x="696913" y="6593026"/>
            <a:ext cx="9739085" cy="261610"/>
          </a:xfrm>
          <a:prstGeom prst="rect">
            <a:avLst/>
          </a:prstGeom>
          <a:noFill/>
        </p:spPr>
        <p:txBody>
          <a:bodyPr wrap="square" rtlCol="0">
            <a:spAutoFit/>
          </a:bodyPr>
          <a:lstStyle/>
          <a:p>
            <a:r>
              <a:rPr lang="en-US" sz="1100" b="1">
                <a:solidFill>
                  <a:schemeClr val="bg1"/>
                </a:solidFill>
              </a:rPr>
              <a:t>Direct ROI** </a:t>
            </a:r>
            <a:r>
              <a:rPr lang="en-US" sz="1100">
                <a:solidFill>
                  <a:schemeClr val="bg1"/>
                </a:solidFill>
              </a:rPr>
              <a:t>– Does not include the halo impact on other products</a:t>
            </a:r>
            <a:endParaRPr lang="en-IN" sz="1100">
              <a:solidFill>
                <a:schemeClr val="bg1"/>
              </a:solidFill>
            </a:endParaRPr>
          </a:p>
        </p:txBody>
      </p:sp>
      <p:sp>
        <p:nvSpPr>
          <p:cNvPr id="17" name="TextBox 16">
            <a:extLst>
              <a:ext uri="{FF2B5EF4-FFF2-40B4-BE49-F238E27FC236}">
                <a16:creationId xmlns:a16="http://schemas.microsoft.com/office/drawing/2014/main" id="{466928E1-764D-4F1A-B553-4E511500F839}"/>
              </a:ext>
            </a:extLst>
          </p:cNvPr>
          <p:cNvSpPr txBox="1"/>
          <p:nvPr/>
        </p:nvSpPr>
        <p:spPr>
          <a:xfrm>
            <a:off x="696913" y="6374799"/>
            <a:ext cx="9739085" cy="261610"/>
          </a:xfrm>
          <a:prstGeom prst="rect">
            <a:avLst/>
          </a:prstGeom>
          <a:noFill/>
        </p:spPr>
        <p:txBody>
          <a:bodyPr wrap="square" rtlCol="0">
            <a:spAutoFit/>
          </a:bodyPr>
          <a:lstStyle/>
          <a:p>
            <a:r>
              <a:rPr lang="en-US" sz="1100" b="1">
                <a:solidFill>
                  <a:schemeClr val="bg1"/>
                </a:solidFill>
              </a:rPr>
              <a:t>Spends</a:t>
            </a:r>
            <a:r>
              <a:rPr lang="en-US" sz="1100">
                <a:solidFill>
                  <a:schemeClr val="bg1"/>
                </a:solidFill>
              </a:rPr>
              <a:t> &amp; </a:t>
            </a:r>
            <a:r>
              <a:rPr lang="en-US" sz="1100" b="1">
                <a:solidFill>
                  <a:schemeClr val="bg1"/>
                </a:solidFill>
              </a:rPr>
              <a:t>Incremental Sales </a:t>
            </a:r>
            <a:r>
              <a:rPr lang="en-US" sz="1100">
                <a:solidFill>
                  <a:schemeClr val="bg1"/>
                </a:solidFill>
              </a:rPr>
              <a:t>are quarterly averages over the analysis period – 2017’Jan – 2019’May</a:t>
            </a:r>
            <a:endParaRPr lang="en-IN" sz="1100">
              <a:solidFill>
                <a:schemeClr val="bg1"/>
              </a:solidFill>
            </a:endParaRPr>
          </a:p>
        </p:txBody>
      </p:sp>
    </p:spTree>
    <p:extLst>
      <p:ext uri="{BB962C8B-B14F-4D97-AF65-F5344CB8AC3E}">
        <p14:creationId xmlns:p14="http://schemas.microsoft.com/office/powerpoint/2010/main" val="331243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EEC3-FF79-470C-BF88-B6FED95B1D2B}"/>
              </a:ext>
            </a:extLst>
          </p:cNvPr>
          <p:cNvSpPr>
            <a:spLocks noGrp="1"/>
          </p:cNvSpPr>
          <p:nvPr>
            <p:ph type="title"/>
          </p:nvPr>
        </p:nvSpPr>
        <p:spPr/>
        <p:txBody>
          <a:bodyPr/>
          <a:lstStyle/>
          <a:p>
            <a:r>
              <a:rPr lang="en-US"/>
              <a:t>media 1 : insights</a:t>
            </a:r>
            <a:endParaRPr lang="en-IN"/>
          </a:p>
        </p:txBody>
      </p:sp>
      <p:sp>
        <p:nvSpPr>
          <p:cNvPr id="3" name="Footer Placeholder 2">
            <a:extLst>
              <a:ext uri="{FF2B5EF4-FFF2-40B4-BE49-F238E27FC236}">
                <a16:creationId xmlns:a16="http://schemas.microsoft.com/office/drawing/2014/main" id="{74E5A702-A323-4683-A415-88D3D1EB5715}"/>
              </a:ext>
            </a:extLst>
          </p:cNvPr>
          <p:cNvSpPr>
            <a:spLocks noGrp="1"/>
          </p:cNvSpPr>
          <p:nvPr>
            <p:ph type="ftr" sz="quarter" idx="3"/>
          </p:nvPr>
        </p:nvSpPr>
        <p:spPr/>
        <p:txBody>
          <a:bodyPr/>
          <a:lstStyle/>
          <a:p>
            <a:r>
              <a:rPr lang="en-US"/>
              <a:t>Proprietary and Confidential</a:t>
            </a:r>
          </a:p>
        </p:txBody>
      </p:sp>
      <p:sp>
        <p:nvSpPr>
          <p:cNvPr id="4" name="Slide Number Placeholder 3">
            <a:extLst>
              <a:ext uri="{FF2B5EF4-FFF2-40B4-BE49-F238E27FC236}">
                <a16:creationId xmlns:a16="http://schemas.microsoft.com/office/drawing/2014/main" id="{1F5BA960-5122-4238-B09B-F6A1DCA48D49}"/>
              </a:ext>
            </a:extLst>
          </p:cNvPr>
          <p:cNvSpPr>
            <a:spLocks noGrp="1"/>
          </p:cNvSpPr>
          <p:nvPr>
            <p:ph type="sldNum" sz="quarter" idx="4"/>
          </p:nvPr>
        </p:nvSpPr>
        <p:spPr/>
        <p:txBody>
          <a:bodyPr/>
          <a:lstStyle/>
          <a:p>
            <a:fld id="{3DD8A316-1690-4C62-9DF0-0D0BBB2020CF}" type="slidenum">
              <a:rPr lang="en-US" sz="900" smtClean="0"/>
              <a:pPr/>
              <a:t>7</a:t>
            </a:fld>
            <a:r>
              <a:rPr lang="en-US"/>
              <a:t> </a:t>
            </a:r>
          </a:p>
        </p:txBody>
      </p:sp>
    </p:spTree>
    <p:extLst>
      <p:ext uri="{BB962C8B-B14F-4D97-AF65-F5344CB8AC3E}">
        <p14:creationId xmlns:p14="http://schemas.microsoft.com/office/powerpoint/2010/main" val="366881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D504C8B-F019-4177-AB19-C980A7BD4E9A}"/>
              </a:ext>
            </a:extLst>
          </p:cNvPr>
          <p:cNvSpPr/>
          <p:nvPr/>
        </p:nvSpPr>
        <p:spPr>
          <a:xfrm>
            <a:off x="1447800" y="1346200"/>
            <a:ext cx="9536673" cy="98769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50" name="Rectangle 49">
            <a:extLst>
              <a:ext uri="{FF2B5EF4-FFF2-40B4-BE49-F238E27FC236}">
                <a16:creationId xmlns:a16="http://schemas.microsoft.com/office/drawing/2014/main" id="{DDBD1AF3-99D9-44B0-8D92-F01E30670AED}"/>
              </a:ext>
            </a:extLst>
          </p:cNvPr>
          <p:cNvSpPr/>
          <p:nvPr/>
        </p:nvSpPr>
        <p:spPr>
          <a:xfrm>
            <a:off x="1853749" y="1241532"/>
            <a:ext cx="2908751" cy="246221"/>
          </a:xfrm>
          <a:prstGeom prst="rect">
            <a:avLst/>
          </a:prstGeom>
          <a:solidFill>
            <a:schemeClr val="bg1">
              <a:lumMod val="85000"/>
            </a:schemeClr>
          </a:solidFill>
          <a:ln w="12700">
            <a:noFill/>
          </a:ln>
        </p:spPr>
        <p:txBody>
          <a:bodyPr wrap="square" lIns="0" tIns="0" rIns="182880" bIns="0" anchor="ctr">
            <a:spAutoFit/>
          </a:bodyPr>
          <a:lstStyle/>
          <a:p>
            <a:pPr algn="r"/>
            <a:r>
              <a:rPr lang="en-IN" sz="1600" b="1">
                <a:solidFill>
                  <a:schemeClr val="tx2">
                    <a:lumMod val="50000"/>
                  </a:schemeClr>
                </a:solidFill>
                <a:latin typeface="+mj-lt"/>
              </a:rPr>
              <a:t>Overall Summary - Quarterly</a:t>
            </a:r>
          </a:p>
        </p:txBody>
      </p:sp>
      <p:graphicFrame>
        <p:nvGraphicFramePr>
          <p:cNvPr id="5" name="Table 5">
            <a:extLst>
              <a:ext uri="{FF2B5EF4-FFF2-40B4-BE49-F238E27FC236}">
                <a16:creationId xmlns:a16="http://schemas.microsoft.com/office/drawing/2014/main" id="{4E15EAD1-0874-4B04-9FC1-0844D6148103}"/>
              </a:ext>
            </a:extLst>
          </p:cNvPr>
          <p:cNvGraphicFramePr>
            <a:graphicFrameLocks noGrp="1"/>
          </p:cNvGraphicFramePr>
          <p:nvPr/>
        </p:nvGraphicFramePr>
        <p:xfrm>
          <a:off x="2933700" y="1560607"/>
          <a:ext cx="7467600" cy="70104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210549357"/>
                    </a:ext>
                  </a:extLst>
                </a:gridCol>
                <a:gridCol w="2489200">
                  <a:extLst>
                    <a:ext uri="{9D8B030D-6E8A-4147-A177-3AD203B41FA5}">
                      <a16:colId xmlns:a16="http://schemas.microsoft.com/office/drawing/2014/main" val="697141703"/>
                    </a:ext>
                  </a:extLst>
                </a:gridCol>
                <a:gridCol w="2489200">
                  <a:extLst>
                    <a:ext uri="{9D8B030D-6E8A-4147-A177-3AD203B41FA5}">
                      <a16:colId xmlns:a16="http://schemas.microsoft.com/office/drawing/2014/main" val="2919836591"/>
                    </a:ext>
                  </a:extLst>
                </a:gridCol>
              </a:tblGrid>
              <a:tr h="261742">
                <a:tc>
                  <a:txBody>
                    <a:bodyPr/>
                    <a:lstStyle/>
                    <a:p>
                      <a:pPr algn="ctr"/>
                      <a:r>
                        <a:rPr lang="en-US" sz="1800">
                          <a:solidFill>
                            <a:schemeClr val="tx2">
                              <a:lumMod val="50000"/>
                            </a:schemeClr>
                          </a:solidFill>
                          <a:latin typeface="+mj-lt"/>
                        </a:rPr>
                        <a:t>Spends</a:t>
                      </a:r>
                      <a:endParaRPr lang="en-IN" sz="1800">
                        <a:solidFill>
                          <a:schemeClr val="tx2">
                            <a:lumMod val="50000"/>
                          </a:schemeClr>
                        </a:solidFill>
                        <a:latin typeface="+mj-lt"/>
                      </a:endParaRPr>
                    </a:p>
                  </a:txBody>
                  <a:tcPr marL="73479" marR="7347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a:solidFill>
                            <a:schemeClr val="tx2">
                              <a:lumMod val="50000"/>
                            </a:schemeClr>
                          </a:solidFill>
                          <a:latin typeface="+mj-lt"/>
                        </a:rPr>
                        <a:t>Incremental Sales</a:t>
                      </a:r>
                      <a:endParaRPr lang="en-IN" sz="1800">
                        <a:solidFill>
                          <a:schemeClr val="tx2">
                            <a:lumMod val="50000"/>
                          </a:schemeClr>
                        </a:solidFill>
                        <a:latin typeface="+mj-lt"/>
                      </a:endParaRPr>
                    </a:p>
                  </a:txBody>
                  <a:tcPr marL="73479" marR="7347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a:solidFill>
                            <a:schemeClr val="tx2">
                              <a:lumMod val="50000"/>
                            </a:schemeClr>
                          </a:solidFill>
                          <a:latin typeface="+mj-lt"/>
                        </a:rPr>
                        <a:t>ROI</a:t>
                      </a:r>
                      <a:endParaRPr lang="en-IN" sz="1800">
                        <a:solidFill>
                          <a:schemeClr val="tx2">
                            <a:lumMod val="50000"/>
                          </a:schemeClr>
                        </a:solidFill>
                        <a:latin typeface="+mj-lt"/>
                      </a:endParaRPr>
                    </a:p>
                  </a:txBody>
                  <a:tcPr marL="73479" marR="7347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552761"/>
                  </a:ext>
                </a:extLst>
              </a:tr>
              <a:tr h="392613">
                <a:tc>
                  <a:txBody>
                    <a:bodyPr/>
                    <a:lstStyle/>
                    <a:p>
                      <a:pPr algn="ctr"/>
                      <a:r>
                        <a:rPr lang="en-US" sz="2800" b="1">
                          <a:solidFill>
                            <a:schemeClr val="tx1"/>
                          </a:solidFill>
                          <a:latin typeface="+mj-lt"/>
                        </a:rPr>
                        <a:t>1.26 M</a:t>
                      </a:r>
                      <a:endParaRPr lang="en-IN" sz="2800" b="1">
                        <a:solidFill>
                          <a:schemeClr val="tx1"/>
                        </a:solidFill>
                        <a:latin typeface="+mj-lt"/>
                      </a:endParaRPr>
                    </a:p>
                  </a:txBody>
                  <a:tcPr marL="73479" marR="7347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800" b="1">
                          <a:solidFill>
                            <a:schemeClr val="tx1"/>
                          </a:solidFill>
                          <a:latin typeface="+mj-lt"/>
                        </a:rPr>
                        <a:t>5.97 M</a:t>
                      </a:r>
                    </a:p>
                  </a:txBody>
                  <a:tcPr marL="73479" marR="7347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a:solidFill>
                            <a:schemeClr val="tx1"/>
                          </a:solidFill>
                          <a:latin typeface="+mj-lt"/>
                        </a:rPr>
                        <a:t>4.74</a:t>
                      </a:r>
                      <a:endParaRPr lang="en-IN" sz="2800" b="1">
                        <a:solidFill>
                          <a:schemeClr val="tx1"/>
                        </a:solidFill>
                        <a:latin typeface="+mj-lt"/>
                      </a:endParaRPr>
                    </a:p>
                  </a:txBody>
                  <a:tcPr marL="73479" marR="7347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4718506"/>
                  </a:ext>
                </a:extLst>
              </a:tr>
            </a:tbl>
          </a:graphicData>
        </a:graphic>
      </p:graphicFrame>
      <p:sp>
        <p:nvSpPr>
          <p:cNvPr id="41" name="Title 9">
            <a:extLst>
              <a:ext uri="{FF2B5EF4-FFF2-40B4-BE49-F238E27FC236}">
                <a16:creationId xmlns:a16="http://schemas.microsoft.com/office/drawing/2014/main" id="{6BF07C4F-1028-49DD-ADD1-1C1D8FEFFE9B}"/>
              </a:ext>
            </a:extLst>
          </p:cNvPr>
          <p:cNvSpPr>
            <a:spLocks noGrp="1"/>
          </p:cNvSpPr>
          <p:nvPr>
            <p:ph type="title"/>
          </p:nvPr>
        </p:nvSpPr>
        <p:spPr>
          <a:xfrm>
            <a:off x="700088" y="42760"/>
            <a:ext cx="10284386" cy="773762"/>
          </a:xfrm>
        </p:spPr>
        <p:txBody>
          <a:bodyPr/>
          <a:lstStyle/>
          <a:p>
            <a:r>
              <a:rPr lang="en-GB">
                <a:latin typeface="+mn-lt"/>
              </a:rPr>
              <a:t>Media 1 – OVERALL Performance</a:t>
            </a:r>
          </a:p>
        </p:txBody>
      </p:sp>
      <p:sp>
        <p:nvSpPr>
          <p:cNvPr id="19" name="Oval 18">
            <a:extLst>
              <a:ext uri="{FF2B5EF4-FFF2-40B4-BE49-F238E27FC236}">
                <a16:creationId xmlns:a16="http://schemas.microsoft.com/office/drawing/2014/main" id="{5CD5EF99-9202-48E7-A7D7-F57425DD2348}"/>
              </a:ext>
            </a:extLst>
          </p:cNvPr>
          <p:cNvSpPr/>
          <p:nvPr/>
        </p:nvSpPr>
        <p:spPr>
          <a:xfrm>
            <a:off x="1008146" y="1138347"/>
            <a:ext cx="1300054" cy="13000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graphicFrame>
        <p:nvGraphicFramePr>
          <p:cNvPr id="6" name="Chart 5">
            <a:extLst>
              <a:ext uri="{FF2B5EF4-FFF2-40B4-BE49-F238E27FC236}">
                <a16:creationId xmlns:a16="http://schemas.microsoft.com/office/drawing/2014/main" id="{586A369A-8A7A-412E-92EB-FAA005FC3BF2}"/>
              </a:ext>
            </a:extLst>
          </p:cNvPr>
          <p:cNvGraphicFramePr/>
          <p:nvPr/>
        </p:nvGraphicFramePr>
        <p:xfrm>
          <a:off x="700088" y="2743199"/>
          <a:ext cx="6719887" cy="3467101"/>
        </p:xfrm>
        <a:graphic>
          <a:graphicData uri="http://schemas.openxmlformats.org/drawingml/2006/chart">
            <c:chart xmlns:c="http://schemas.openxmlformats.org/drawingml/2006/chart" xmlns:r="http://schemas.openxmlformats.org/officeDocument/2006/relationships" r:id="rId2"/>
          </a:graphicData>
        </a:graphic>
      </p:graphicFrame>
      <p:pic>
        <p:nvPicPr>
          <p:cNvPr id="3" name="Graphic 2" descr="Research">
            <a:extLst>
              <a:ext uri="{FF2B5EF4-FFF2-40B4-BE49-F238E27FC236}">
                <a16:creationId xmlns:a16="http://schemas.microsoft.com/office/drawing/2014/main" id="{43AFF891-BC72-414F-B359-1EC9117358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1178" y="1332241"/>
            <a:ext cx="873990" cy="873990"/>
          </a:xfrm>
          <a:prstGeom prst="rect">
            <a:avLst/>
          </a:prstGeom>
        </p:spPr>
      </p:pic>
      <p:sp>
        <p:nvSpPr>
          <p:cNvPr id="11" name="TextBox 10">
            <a:extLst>
              <a:ext uri="{FF2B5EF4-FFF2-40B4-BE49-F238E27FC236}">
                <a16:creationId xmlns:a16="http://schemas.microsoft.com/office/drawing/2014/main" id="{B2CB0041-358B-4576-BEEF-1AB14800F7F3}"/>
              </a:ext>
            </a:extLst>
          </p:cNvPr>
          <p:cNvSpPr txBox="1"/>
          <p:nvPr/>
        </p:nvSpPr>
        <p:spPr>
          <a:xfrm>
            <a:off x="696913" y="6374799"/>
            <a:ext cx="9739085" cy="261610"/>
          </a:xfrm>
          <a:prstGeom prst="rect">
            <a:avLst/>
          </a:prstGeom>
          <a:noFill/>
        </p:spPr>
        <p:txBody>
          <a:bodyPr wrap="square" rtlCol="0">
            <a:spAutoFit/>
          </a:bodyPr>
          <a:lstStyle/>
          <a:p>
            <a:r>
              <a:rPr lang="en-US" sz="1100" b="1">
                <a:solidFill>
                  <a:schemeClr val="bg1"/>
                </a:solidFill>
              </a:rPr>
              <a:t>Spends</a:t>
            </a:r>
            <a:r>
              <a:rPr lang="en-US" sz="1100">
                <a:solidFill>
                  <a:schemeClr val="bg1"/>
                </a:solidFill>
              </a:rPr>
              <a:t> &amp; </a:t>
            </a:r>
            <a:r>
              <a:rPr lang="en-US" sz="1100" b="1">
                <a:solidFill>
                  <a:schemeClr val="bg1"/>
                </a:solidFill>
              </a:rPr>
              <a:t>Incremental Sales </a:t>
            </a:r>
            <a:r>
              <a:rPr lang="en-US" sz="1100">
                <a:solidFill>
                  <a:schemeClr val="bg1"/>
                </a:solidFill>
              </a:rPr>
              <a:t>are quarterly averages over the analysis period – 2017’Jan – 2019’May</a:t>
            </a:r>
            <a:endParaRPr lang="en-IN" sz="1100">
              <a:solidFill>
                <a:schemeClr val="bg1"/>
              </a:solidFill>
            </a:endParaRPr>
          </a:p>
        </p:txBody>
      </p:sp>
      <p:graphicFrame>
        <p:nvGraphicFramePr>
          <p:cNvPr id="12" name="Chart 11">
            <a:extLst>
              <a:ext uri="{FF2B5EF4-FFF2-40B4-BE49-F238E27FC236}">
                <a16:creationId xmlns:a16="http://schemas.microsoft.com/office/drawing/2014/main" id="{853BB5A7-C46A-4BB0-A852-7AA54CF7378D}"/>
              </a:ext>
            </a:extLst>
          </p:cNvPr>
          <p:cNvGraphicFramePr/>
          <p:nvPr>
            <p:extLst>
              <p:ext uri="{D42A27DB-BD31-4B8C-83A1-F6EECF244321}">
                <p14:modId xmlns:p14="http://schemas.microsoft.com/office/powerpoint/2010/main" val="2046100084"/>
              </p:ext>
            </p:extLst>
          </p:nvPr>
        </p:nvGraphicFramePr>
        <p:xfrm>
          <a:off x="7855423" y="2584800"/>
          <a:ext cx="3690465" cy="362997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0409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9">
            <a:extLst>
              <a:ext uri="{FF2B5EF4-FFF2-40B4-BE49-F238E27FC236}">
                <a16:creationId xmlns:a16="http://schemas.microsoft.com/office/drawing/2014/main" id="{6BF07C4F-1028-49DD-ADD1-1C1D8FEFFE9B}"/>
              </a:ext>
            </a:extLst>
          </p:cNvPr>
          <p:cNvSpPr>
            <a:spLocks noGrp="1"/>
          </p:cNvSpPr>
          <p:nvPr>
            <p:ph type="title"/>
          </p:nvPr>
        </p:nvSpPr>
        <p:spPr>
          <a:xfrm>
            <a:off x="700088" y="42760"/>
            <a:ext cx="10284386" cy="773762"/>
          </a:xfrm>
        </p:spPr>
        <p:txBody>
          <a:bodyPr/>
          <a:lstStyle/>
          <a:p>
            <a:r>
              <a:rPr lang="en-GB">
                <a:latin typeface="+mn-lt"/>
              </a:rPr>
              <a:t>Media 1 – 2020 Recommendations </a:t>
            </a:r>
          </a:p>
        </p:txBody>
      </p:sp>
      <p:graphicFrame>
        <p:nvGraphicFramePr>
          <p:cNvPr id="4" name="Chart 3">
            <a:extLst>
              <a:ext uri="{FF2B5EF4-FFF2-40B4-BE49-F238E27FC236}">
                <a16:creationId xmlns:a16="http://schemas.microsoft.com/office/drawing/2014/main" id="{B45F68F8-C147-4849-A817-0857CE75A886}"/>
              </a:ext>
            </a:extLst>
          </p:cNvPr>
          <p:cNvGraphicFramePr/>
          <p:nvPr/>
        </p:nvGraphicFramePr>
        <p:xfrm>
          <a:off x="3967359" y="1505185"/>
          <a:ext cx="4320000" cy="324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ED0EB0F-0E53-47EE-B992-BAFC7519B8AB}"/>
              </a:ext>
            </a:extLst>
          </p:cNvPr>
          <p:cNvGraphicFramePr/>
          <p:nvPr/>
        </p:nvGraphicFramePr>
        <p:xfrm>
          <a:off x="7945928" y="1505185"/>
          <a:ext cx="4056184" cy="324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Isosceles Triangle 2">
            <a:extLst>
              <a:ext uri="{FF2B5EF4-FFF2-40B4-BE49-F238E27FC236}">
                <a16:creationId xmlns:a16="http://schemas.microsoft.com/office/drawing/2014/main" id="{634ED0FE-21A1-4399-8979-9718D12F86F1}"/>
              </a:ext>
            </a:extLst>
          </p:cNvPr>
          <p:cNvSpPr/>
          <p:nvPr/>
        </p:nvSpPr>
        <p:spPr>
          <a:xfrm rot="5400000">
            <a:off x="7126147" y="2741356"/>
            <a:ext cx="1806820" cy="221914"/>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8" name="Rectangle 7">
            <a:extLst>
              <a:ext uri="{FF2B5EF4-FFF2-40B4-BE49-F238E27FC236}">
                <a16:creationId xmlns:a16="http://schemas.microsoft.com/office/drawing/2014/main" id="{AC950F23-0419-4565-9B6C-4C18C57F2BC7}"/>
              </a:ext>
            </a:extLst>
          </p:cNvPr>
          <p:cNvSpPr/>
          <p:nvPr/>
        </p:nvSpPr>
        <p:spPr>
          <a:xfrm>
            <a:off x="8678625" y="1115207"/>
            <a:ext cx="2590791" cy="307777"/>
          </a:xfrm>
          <a:prstGeom prst="rect">
            <a:avLst/>
          </a:prstGeom>
          <a:solidFill>
            <a:schemeClr val="accent5">
              <a:lumMod val="40000"/>
              <a:lumOff val="60000"/>
            </a:schemeClr>
          </a:solidFill>
        </p:spPr>
        <p:txBody>
          <a:bodyPr wrap="square" lIns="0" tIns="0" rIns="0" bIns="0" anchor="t">
            <a:spAutoFit/>
          </a:bodyPr>
          <a:lstStyle/>
          <a:p>
            <a:pPr algn="ctr"/>
            <a:r>
              <a:rPr lang="en-IN" sz="2000" b="1">
                <a:solidFill>
                  <a:schemeClr val="tx2">
                    <a:lumMod val="50000"/>
                  </a:schemeClr>
                </a:solidFill>
                <a:latin typeface="+mj-lt"/>
              </a:rPr>
              <a:t>Recommended Spends</a:t>
            </a:r>
          </a:p>
        </p:txBody>
      </p:sp>
      <p:sp>
        <p:nvSpPr>
          <p:cNvPr id="12" name="Rectangle 11">
            <a:extLst>
              <a:ext uri="{FF2B5EF4-FFF2-40B4-BE49-F238E27FC236}">
                <a16:creationId xmlns:a16="http://schemas.microsoft.com/office/drawing/2014/main" id="{DCE986E3-69BB-475E-B618-5070E6995562}"/>
              </a:ext>
            </a:extLst>
          </p:cNvPr>
          <p:cNvSpPr/>
          <p:nvPr/>
        </p:nvSpPr>
        <p:spPr>
          <a:xfrm>
            <a:off x="5548756" y="2590703"/>
            <a:ext cx="1183337" cy="523220"/>
          </a:xfrm>
          <a:prstGeom prst="rect">
            <a:avLst/>
          </a:prstGeom>
        </p:spPr>
        <p:txBody>
          <a:bodyPr wrap="none">
            <a:spAutoFit/>
          </a:bodyPr>
          <a:lstStyle/>
          <a:p>
            <a:pPr algn="ctr"/>
            <a:r>
              <a:rPr lang="en-US" sz="2800" b="1">
                <a:solidFill>
                  <a:schemeClr val="tx2">
                    <a:lumMod val="50000"/>
                  </a:schemeClr>
                </a:solidFill>
                <a:latin typeface="+mj-lt"/>
              </a:rPr>
              <a:t>0.72 M</a:t>
            </a:r>
            <a:endParaRPr lang="en-IN" sz="2800" b="1">
              <a:solidFill>
                <a:schemeClr val="tx2">
                  <a:lumMod val="50000"/>
                </a:schemeClr>
              </a:solidFill>
              <a:latin typeface="+mj-lt"/>
            </a:endParaRPr>
          </a:p>
        </p:txBody>
      </p:sp>
      <p:sp>
        <p:nvSpPr>
          <p:cNvPr id="14" name="Rectangle 13">
            <a:extLst>
              <a:ext uri="{FF2B5EF4-FFF2-40B4-BE49-F238E27FC236}">
                <a16:creationId xmlns:a16="http://schemas.microsoft.com/office/drawing/2014/main" id="{17BB5AFE-3D57-4237-B03B-50FB3A60BB37}"/>
              </a:ext>
            </a:extLst>
          </p:cNvPr>
          <p:cNvSpPr/>
          <p:nvPr/>
        </p:nvSpPr>
        <p:spPr>
          <a:xfrm>
            <a:off x="9395416" y="2590703"/>
            <a:ext cx="1183337" cy="523220"/>
          </a:xfrm>
          <a:prstGeom prst="rect">
            <a:avLst/>
          </a:prstGeom>
        </p:spPr>
        <p:txBody>
          <a:bodyPr wrap="none">
            <a:spAutoFit/>
          </a:bodyPr>
          <a:lstStyle/>
          <a:p>
            <a:pPr algn="ctr"/>
            <a:r>
              <a:rPr lang="en-US" sz="2800" b="1">
                <a:solidFill>
                  <a:schemeClr val="tx2">
                    <a:lumMod val="50000"/>
                  </a:schemeClr>
                </a:solidFill>
                <a:latin typeface="+mj-lt"/>
              </a:rPr>
              <a:t>1.17 M</a:t>
            </a:r>
            <a:endParaRPr lang="en-IN" sz="2800" b="1">
              <a:solidFill>
                <a:schemeClr val="tx2">
                  <a:lumMod val="50000"/>
                </a:schemeClr>
              </a:solidFill>
              <a:latin typeface="+mj-lt"/>
            </a:endParaRPr>
          </a:p>
        </p:txBody>
      </p:sp>
      <p:sp>
        <p:nvSpPr>
          <p:cNvPr id="13" name="Rectangle: Rounded Corners 12">
            <a:extLst>
              <a:ext uri="{FF2B5EF4-FFF2-40B4-BE49-F238E27FC236}">
                <a16:creationId xmlns:a16="http://schemas.microsoft.com/office/drawing/2014/main" id="{3B6B4C61-EDF1-4B21-9B25-6C8FFE302461}"/>
              </a:ext>
            </a:extLst>
          </p:cNvPr>
          <p:cNvSpPr/>
          <p:nvPr/>
        </p:nvSpPr>
        <p:spPr>
          <a:xfrm>
            <a:off x="700088" y="5015329"/>
            <a:ext cx="10795000" cy="935528"/>
          </a:xfrm>
          <a:prstGeom prst="roundRect">
            <a:avLst>
              <a:gd name="adj" fmla="val 15677"/>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marL="285750" indent="-285750">
              <a:spcBef>
                <a:spcPts val="300"/>
              </a:spcBef>
              <a:buFont typeface="Arial" panose="020B0604020202020204" pitchFamily="34" charset="0"/>
              <a:buChar char="•"/>
            </a:pPr>
            <a:r>
              <a:rPr lang="en-GB" sz="1600">
                <a:solidFill>
                  <a:schemeClr val="tx2">
                    <a:lumMod val="50000"/>
                  </a:schemeClr>
                </a:solidFill>
              </a:rPr>
              <a:t>Recommended </a:t>
            </a:r>
            <a:r>
              <a:rPr lang="en-GB" sz="1600" b="1">
                <a:solidFill>
                  <a:schemeClr val="accent5">
                    <a:lumMod val="75000"/>
                  </a:schemeClr>
                </a:solidFill>
              </a:rPr>
              <a:t>increase</a:t>
            </a:r>
            <a:r>
              <a:rPr lang="en-GB" sz="1600">
                <a:solidFill>
                  <a:schemeClr val="tx2">
                    <a:lumMod val="50000"/>
                  </a:schemeClr>
                </a:solidFill>
              </a:rPr>
              <a:t> in quarterly spends by 62%</a:t>
            </a:r>
          </a:p>
          <a:p>
            <a:pPr marL="285750" indent="-285750">
              <a:spcBef>
                <a:spcPts val="300"/>
              </a:spcBef>
              <a:buFont typeface="Arial" panose="020B0604020202020204" pitchFamily="34" charset="0"/>
              <a:buChar char="•"/>
            </a:pPr>
            <a:r>
              <a:rPr lang="en-GB" sz="1600">
                <a:solidFill>
                  <a:schemeClr val="tx2">
                    <a:lumMod val="50000"/>
                  </a:schemeClr>
                </a:solidFill>
              </a:rPr>
              <a:t>TV ads for </a:t>
            </a:r>
            <a:r>
              <a:rPr lang="en-GB" sz="1600" b="1">
                <a:solidFill>
                  <a:schemeClr val="accent6"/>
                </a:solidFill>
              </a:rPr>
              <a:t>Brand 1 Core Plus </a:t>
            </a:r>
            <a:r>
              <a:rPr lang="en-GB" sz="1600">
                <a:solidFill>
                  <a:schemeClr val="tx2">
                    <a:lumMod val="50000"/>
                  </a:schemeClr>
                </a:solidFill>
              </a:rPr>
              <a:t>have the highest halo effect on </a:t>
            </a:r>
            <a:r>
              <a:rPr lang="en-GB" sz="1600" b="1">
                <a:solidFill>
                  <a:schemeClr val="accent5"/>
                </a:solidFill>
              </a:rPr>
              <a:t>Brand 1 Core </a:t>
            </a:r>
            <a:r>
              <a:rPr lang="en-GB" sz="1600">
                <a:solidFill>
                  <a:schemeClr val="tx2">
                    <a:lumMod val="50000"/>
                  </a:schemeClr>
                </a:solidFill>
              </a:rPr>
              <a:t>than other combinations</a:t>
            </a:r>
          </a:p>
        </p:txBody>
      </p:sp>
      <p:grpSp>
        <p:nvGrpSpPr>
          <p:cNvPr id="17" name="Group 16">
            <a:extLst>
              <a:ext uri="{FF2B5EF4-FFF2-40B4-BE49-F238E27FC236}">
                <a16:creationId xmlns:a16="http://schemas.microsoft.com/office/drawing/2014/main" id="{296AAAF4-6FC6-4A68-9EB0-F057FBCE54AF}"/>
              </a:ext>
            </a:extLst>
          </p:cNvPr>
          <p:cNvGrpSpPr/>
          <p:nvPr/>
        </p:nvGrpSpPr>
        <p:grpSpPr>
          <a:xfrm>
            <a:off x="449703" y="5250398"/>
            <a:ext cx="494418" cy="494418"/>
            <a:chOff x="1905488" y="3211343"/>
            <a:chExt cx="668840" cy="668838"/>
          </a:xfrm>
        </p:grpSpPr>
        <p:sp>
          <p:nvSpPr>
            <p:cNvPr id="18" name="Oval 17">
              <a:extLst>
                <a:ext uri="{FF2B5EF4-FFF2-40B4-BE49-F238E27FC236}">
                  <a16:creationId xmlns:a16="http://schemas.microsoft.com/office/drawing/2014/main" id="{DAC3DD13-E7A1-49B8-9039-3CFDBC2C20F3}"/>
                </a:ext>
              </a:extLst>
            </p:cNvPr>
            <p:cNvSpPr/>
            <p:nvPr/>
          </p:nvSpPr>
          <p:spPr>
            <a:xfrm>
              <a:off x="1905488" y="3211343"/>
              <a:ext cx="668840" cy="6688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19" name="Freeform: Shape 18">
              <a:extLst>
                <a:ext uri="{FF2B5EF4-FFF2-40B4-BE49-F238E27FC236}">
                  <a16:creationId xmlns:a16="http://schemas.microsoft.com/office/drawing/2014/main" id="{73408B3B-60B7-4196-8BE9-794696A5831D}"/>
                </a:ext>
              </a:extLst>
            </p:cNvPr>
            <p:cNvSpPr/>
            <p:nvPr/>
          </p:nvSpPr>
          <p:spPr>
            <a:xfrm>
              <a:off x="2098626" y="3337559"/>
              <a:ext cx="282564" cy="456452"/>
            </a:xfrm>
            <a:custGeom>
              <a:avLst/>
              <a:gdLst>
                <a:gd name="connsiteX0" fmla="*/ 118507 w 316018"/>
                <a:gd name="connsiteY0" fmla="*/ 474027 h 510492"/>
                <a:gd name="connsiteX1" fmla="*/ 197513 w 316018"/>
                <a:gd name="connsiteY1" fmla="*/ 474027 h 510492"/>
                <a:gd name="connsiteX2" fmla="*/ 158009 w 316018"/>
                <a:gd name="connsiteY2" fmla="*/ 510492 h 510492"/>
                <a:gd name="connsiteX3" fmla="*/ 118507 w 316018"/>
                <a:gd name="connsiteY3" fmla="*/ 474027 h 510492"/>
                <a:gd name="connsiteX4" fmla="*/ 97236 w 316018"/>
                <a:gd name="connsiteY4" fmla="*/ 413254 h 510492"/>
                <a:gd name="connsiteX5" fmla="*/ 218781 w 316018"/>
                <a:gd name="connsiteY5" fmla="*/ 413254 h 510492"/>
                <a:gd name="connsiteX6" fmla="*/ 237013 w 316018"/>
                <a:gd name="connsiteY6" fmla="*/ 431487 h 510492"/>
                <a:gd name="connsiteX7" fmla="*/ 218781 w 316018"/>
                <a:gd name="connsiteY7" fmla="*/ 449719 h 510492"/>
                <a:gd name="connsiteX8" fmla="*/ 97236 w 316018"/>
                <a:gd name="connsiteY8" fmla="*/ 449719 h 510492"/>
                <a:gd name="connsiteX9" fmla="*/ 79004 w 316018"/>
                <a:gd name="connsiteY9" fmla="*/ 431487 h 510492"/>
                <a:gd name="connsiteX10" fmla="*/ 97236 w 316018"/>
                <a:gd name="connsiteY10" fmla="*/ 413254 h 510492"/>
                <a:gd name="connsiteX11" fmla="*/ 97236 w 316018"/>
                <a:gd name="connsiteY11" fmla="*/ 352481 h 510492"/>
                <a:gd name="connsiteX12" fmla="*/ 218781 w 316018"/>
                <a:gd name="connsiteY12" fmla="*/ 352481 h 510492"/>
                <a:gd name="connsiteX13" fmla="*/ 237013 w 316018"/>
                <a:gd name="connsiteY13" fmla="*/ 370714 h 510492"/>
                <a:gd name="connsiteX14" fmla="*/ 218781 w 316018"/>
                <a:gd name="connsiteY14" fmla="*/ 388946 h 510492"/>
                <a:gd name="connsiteX15" fmla="*/ 97236 w 316018"/>
                <a:gd name="connsiteY15" fmla="*/ 388946 h 510492"/>
                <a:gd name="connsiteX16" fmla="*/ 79004 w 316018"/>
                <a:gd name="connsiteY16" fmla="*/ 370714 h 510492"/>
                <a:gd name="connsiteX17" fmla="*/ 97236 w 316018"/>
                <a:gd name="connsiteY17" fmla="*/ 352481 h 510492"/>
                <a:gd name="connsiteX18" fmla="*/ 158617 w 316018"/>
                <a:gd name="connsiteY18" fmla="*/ 35856 h 510492"/>
                <a:gd name="connsiteX19" fmla="*/ 37071 w 316018"/>
                <a:gd name="connsiteY19" fmla="*/ 156186 h 510492"/>
                <a:gd name="connsiteX20" fmla="*/ 37071 w 316018"/>
                <a:gd name="connsiteY20" fmla="*/ 161048 h 510492"/>
                <a:gd name="connsiteX21" fmla="*/ 45580 w 316018"/>
                <a:gd name="connsiteY21" fmla="*/ 203589 h 510492"/>
                <a:gd name="connsiteX22" fmla="*/ 66242 w 316018"/>
                <a:gd name="connsiteY22" fmla="*/ 237014 h 510492"/>
                <a:gd name="connsiteX23" fmla="*/ 101490 w 316018"/>
                <a:gd name="connsiteY23" fmla="*/ 291710 h 510492"/>
                <a:gd name="connsiteX24" fmla="*/ 158009 w 316018"/>
                <a:gd name="connsiteY24" fmla="*/ 291710 h 510492"/>
                <a:gd name="connsiteX25" fmla="*/ 215135 w 316018"/>
                <a:gd name="connsiteY25" fmla="*/ 291710 h 510492"/>
                <a:gd name="connsiteX26" fmla="*/ 250384 w 316018"/>
                <a:gd name="connsiteY26" fmla="*/ 237014 h 510492"/>
                <a:gd name="connsiteX27" fmla="*/ 271046 w 316018"/>
                <a:gd name="connsiteY27" fmla="*/ 203589 h 510492"/>
                <a:gd name="connsiteX28" fmla="*/ 279554 w 316018"/>
                <a:gd name="connsiteY28" fmla="*/ 161048 h 510492"/>
                <a:gd name="connsiteX29" fmla="*/ 280162 w 316018"/>
                <a:gd name="connsiteY29" fmla="*/ 161048 h 510492"/>
                <a:gd name="connsiteX30" fmla="*/ 280162 w 316018"/>
                <a:gd name="connsiteY30" fmla="*/ 156186 h 510492"/>
                <a:gd name="connsiteX31" fmla="*/ 158617 w 316018"/>
                <a:gd name="connsiteY31" fmla="*/ 35856 h 510492"/>
                <a:gd name="connsiteX32" fmla="*/ 158009 w 316018"/>
                <a:gd name="connsiteY32" fmla="*/ 0 h 510492"/>
                <a:gd name="connsiteX33" fmla="*/ 316018 w 316018"/>
                <a:gd name="connsiteY33" fmla="*/ 156186 h 510492"/>
                <a:gd name="connsiteX34" fmla="*/ 316018 w 316018"/>
                <a:gd name="connsiteY34" fmla="*/ 161655 h 510492"/>
                <a:gd name="connsiteX35" fmla="*/ 305079 w 316018"/>
                <a:gd name="connsiteY35" fmla="*/ 216351 h 510492"/>
                <a:gd name="connsiteX36" fmla="*/ 277731 w 316018"/>
                <a:gd name="connsiteY36" fmla="*/ 261324 h 510492"/>
                <a:gd name="connsiteX37" fmla="*/ 240660 w 316018"/>
                <a:gd name="connsiteY37" fmla="*/ 321489 h 510492"/>
                <a:gd name="connsiteX38" fmla="*/ 229721 w 316018"/>
                <a:gd name="connsiteY38" fmla="*/ 328174 h 510492"/>
                <a:gd name="connsiteX39" fmla="*/ 86297 w 316018"/>
                <a:gd name="connsiteY39" fmla="*/ 328174 h 510492"/>
                <a:gd name="connsiteX40" fmla="*/ 75358 w 316018"/>
                <a:gd name="connsiteY40" fmla="*/ 321489 h 510492"/>
                <a:gd name="connsiteX41" fmla="*/ 38287 w 316018"/>
                <a:gd name="connsiteY41" fmla="*/ 261324 h 510492"/>
                <a:gd name="connsiteX42" fmla="*/ 10939 w 316018"/>
                <a:gd name="connsiteY42" fmla="*/ 216351 h 510492"/>
                <a:gd name="connsiteX43" fmla="*/ 0 w 316018"/>
                <a:gd name="connsiteY43" fmla="*/ 161655 h 510492"/>
                <a:gd name="connsiteX44" fmla="*/ 0 w 316018"/>
                <a:gd name="connsiteY44" fmla="*/ 156186 h 510492"/>
                <a:gd name="connsiteX45" fmla="*/ 158009 w 316018"/>
                <a:gd name="connsiteY45" fmla="*/ 0 h 5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6018" h="510492">
                  <a:moveTo>
                    <a:pt x="118507" y="474027"/>
                  </a:moveTo>
                  <a:lnTo>
                    <a:pt x="197513" y="474027"/>
                  </a:lnTo>
                  <a:cubicBezTo>
                    <a:pt x="195689" y="494691"/>
                    <a:pt x="178673" y="510492"/>
                    <a:pt x="158009" y="510492"/>
                  </a:cubicBezTo>
                  <a:cubicBezTo>
                    <a:pt x="137347" y="510492"/>
                    <a:pt x="120330" y="494691"/>
                    <a:pt x="118507" y="474027"/>
                  </a:cubicBezTo>
                  <a:close/>
                  <a:moveTo>
                    <a:pt x="97236" y="413254"/>
                  </a:moveTo>
                  <a:lnTo>
                    <a:pt x="218781" y="413254"/>
                  </a:lnTo>
                  <a:cubicBezTo>
                    <a:pt x="229113" y="413254"/>
                    <a:pt x="237013" y="421154"/>
                    <a:pt x="237013" y="431487"/>
                  </a:cubicBezTo>
                  <a:cubicBezTo>
                    <a:pt x="237013" y="441818"/>
                    <a:pt x="229113" y="449719"/>
                    <a:pt x="218781" y="449719"/>
                  </a:cubicBezTo>
                  <a:lnTo>
                    <a:pt x="97236" y="449719"/>
                  </a:lnTo>
                  <a:cubicBezTo>
                    <a:pt x="86904" y="449719"/>
                    <a:pt x="79004" y="441818"/>
                    <a:pt x="79004" y="431487"/>
                  </a:cubicBezTo>
                  <a:cubicBezTo>
                    <a:pt x="79004" y="421154"/>
                    <a:pt x="86904" y="413254"/>
                    <a:pt x="97236" y="413254"/>
                  </a:cubicBezTo>
                  <a:close/>
                  <a:moveTo>
                    <a:pt x="97236" y="352481"/>
                  </a:moveTo>
                  <a:lnTo>
                    <a:pt x="218781" y="352481"/>
                  </a:lnTo>
                  <a:cubicBezTo>
                    <a:pt x="229113" y="352481"/>
                    <a:pt x="237013" y="360381"/>
                    <a:pt x="237013" y="370714"/>
                  </a:cubicBezTo>
                  <a:cubicBezTo>
                    <a:pt x="237013" y="381045"/>
                    <a:pt x="229113" y="388946"/>
                    <a:pt x="218781" y="388946"/>
                  </a:cubicBezTo>
                  <a:lnTo>
                    <a:pt x="97236" y="388946"/>
                  </a:lnTo>
                  <a:cubicBezTo>
                    <a:pt x="86904" y="388946"/>
                    <a:pt x="79004" y="381045"/>
                    <a:pt x="79004" y="370714"/>
                  </a:cubicBezTo>
                  <a:cubicBezTo>
                    <a:pt x="79004" y="360381"/>
                    <a:pt x="86904" y="352481"/>
                    <a:pt x="97236" y="352481"/>
                  </a:cubicBezTo>
                  <a:close/>
                  <a:moveTo>
                    <a:pt x="158617" y="35856"/>
                  </a:moveTo>
                  <a:cubicBezTo>
                    <a:pt x="92375" y="36464"/>
                    <a:pt x="38287" y="89944"/>
                    <a:pt x="37071" y="156186"/>
                  </a:cubicBezTo>
                  <a:lnTo>
                    <a:pt x="37071" y="161048"/>
                  </a:lnTo>
                  <a:cubicBezTo>
                    <a:pt x="37679" y="175633"/>
                    <a:pt x="40110" y="190219"/>
                    <a:pt x="45580" y="203589"/>
                  </a:cubicBezTo>
                  <a:cubicBezTo>
                    <a:pt x="50441" y="215743"/>
                    <a:pt x="57734" y="227290"/>
                    <a:pt x="66242" y="237014"/>
                  </a:cubicBezTo>
                  <a:cubicBezTo>
                    <a:pt x="79612" y="254031"/>
                    <a:pt x="91767" y="272263"/>
                    <a:pt x="101490" y="291710"/>
                  </a:cubicBezTo>
                  <a:lnTo>
                    <a:pt x="158009" y="291710"/>
                  </a:lnTo>
                  <a:lnTo>
                    <a:pt x="215135" y="291710"/>
                  </a:lnTo>
                  <a:cubicBezTo>
                    <a:pt x="224251" y="272263"/>
                    <a:pt x="236406" y="254031"/>
                    <a:pt x="250384" y="237014"/>
                  </a:cubicBezTo>
                  <a:cubicBezTo>
                    <a:pt x="259499" y="227290"/>
                    <a:pt x="266184" y="215743"/>
                    <a:pt x="271046" y="203589"/>
                  </a:cubicBezTo>
                  <a:cubicBezTo>
                    <a:pt x="275908" y="190219"/>
                    <a:pt x="278947" y="175633"/>
                    <a:pt x="279554" y="161048"/>
                  </a:cubicBezTo>
                  <a:lnTo>
                    <a:pt x="280162" y="161048"/>
                  </a:lnTo>
                  <a:lnTo>
                    <a:pt x="280162" y="156186"/>
                  </a:lnTo>
                  <a:cubicBezTo>
                    <a:pt x="278947" y="89336"/>
                    <a:pt x="224859" y="36464"/>
                    <a:pt x="158617" y="35856"/>
                  </a:cubicBezTo>
                  <a:close/>
                  <a:moveTo>
                    <a:pt x="158009" y="0"/>
                  </a:moveTo>
                  <a:cubicBezTo>
                    <a:pt x="244306" y="608"/>
                    <a:pt x="314195" y="69889"/>
                    <a:pt x="316018" y="156186"/>
                  </a:cubicBezTo>
                  <a:lnTo>
                    <a:pt x="316018" y="161655"/>
                  </a:lnTo>
                  <a:cubicBezTo>
                    <a:pt x="315410" y="180495"/>
                    <a:pt x="311764" y="198727"/>
                    <a:pt x="305079" y="216351"/>
                  </a:cubicBezTo>
                  <a:cubicBezTo>
                    <a:pt x="299002" y="232759"/>
                    <a:pt x="289278" y="247954"/>
                    <a:pt x="277731" y="261324"/>
                  </a:cubicBezTo>
                  <a:cubicBezTo>
                    <a:pt x="263146" y="277125"/>
                    <a:pt x="247345" y="308119"/>
                    <a:pt x="240660" y="321489"/>
                  </a:cubicBezTo>
                  <a:cubicBezTo>
                    <a:pt x="238837" y="325743"/>
                    <a:pt x="234583" y="328174"/>
                    <a:pt x="229721" y="328174"/>
                  </a:cubicBezTo>
                  <a:lnTo>
                    <a:pt x="86297" y="328174"/>
                  </a:lnTo>
                  <a:cubicBezTo>
                    <a:pt x="81435" y="328174"/>
                    <a:pt x="77181" y="325743"/>
                    <a:pt x="75358" y="321489"/>
                  </a:cubicBezTo>
                  <a:cubicBezTo>
                    <a:pt x="68673" y="308119"/>
                    <a:pt x="52872" y="277125"/>
                    <a:pt x="38287" y="261324"/>
                  </a:cubicBezTo>
                  <a:cubicBezTo>
                    <a:pt x="26740" y="247954"/>
                    <a:pt x="17624" y="232759"/>
                    <a:pt x="10939" y="216351"/>
                  </a:cubicBezTo>
                  <a:cubicBezTo>
                    <a:pt x="4254" y="198727"/>
                    <a:pt x="608" y="180495"/>
                    <a:pt x="0" y="161655"/>
                  </a:cubicBezTo>
                  <a:lnTo>
                    <a:pt x="0" y="156186"/>
                  </a:lnTo>
                  <a:cubicBezTo>
                    <a:pt x="1823" y="69889"/>
                    <a:pt x="71712" y="608"/>
                    <a:pt x="158009" y="0"/>
                  </a:cubicBezTo>
                  <a:close/>
                </a:path>
              </a:pathLst>
            </a:custGeom>
            <a:solidFill>
              <a:schemeClr val="bg1"/>
            </a:solidFill>
            <a:ln w="6052"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j-lt"/>
              </a:endParaRPr>
            </a:p>
          </p:txBody>
        </p:sp>
      </p:grpSp>
      <p:sp>
        <p:nvSpPr>
          <p:cNvPr id="15" name="TextBox 14">
            <a:extLst>
              <a:ext uri="{FF2B5EF4-FFF2-40B4-BE49-F238E27FC236}">
                <a16:creationId xmlns:a16="http://schemas.microsoft.com/office/drawing/2014/main" id="{19BC89FF-AD2D-4761-8F18-076435D44441}"/>
              </a:ext>
            </a:extLst>
          </p:cNvPr>
          <p:cNvSpPr txBox="1"/>
          <p:nvPr/>
        </p:nvSpPr>
        <p:spPr>
          <a:xfrm>
            <a:off x="696913" y="6374799"/>
            <a:ext cx="9739085" cy="261610"/>
          </a:xfrm>
          <a:prstGeom prst="rect">
            <a:avLst/>
          </a:prstGeom>
          <a:noFill/>
        </p:spPr>
        <p:txBody>
          <a:bodyPr wrap="square" rtlCol="0">
            <a:spAutoFit/>
          </a:bodyPr>
          <a:lstStyle/>
          <a:p>
            <a:r>
              <a:rPr lang="en-US" sz="1100" b="1">
                <a:solidFill>
                  <a:schemeClr val="bg1"/>
                </a:solidFill>
              </a:rPr>
              <a:t>Spends</a:t>
            </a:r>
            <a:r>
              <a:rPr lang="en-US" sz="1100">
                <a:solidFill>
                  <a:schemeClr val="bg1"/>
                </a:solidFill>
              </a:rPr>
              <a:t> &amp; </a:t>
            </a:r>
            <a:r>
              <a:rPr lang="en-US" sz="1100" b="1">
                <a:solidFill>
                  <a:schemeClr val="bg1"/>
                </a:solidFill>
              </a:rPr>
              <a:t>Incremental Sales </a:t>
            </a:r>
            <a:r>
              <a:rPr lang="en-US" sz="1100">
                <a:solidFill>
                  <a:schemeClr val="bg1"/>
                </a:solidFill>
              </a:rPr>
              <a:t>are quarterly averages over the analysis period – 2017’Jan – 2019’May</a:t>
            </a:r>
            <a:endParaRPr lang="en-IN" sz="1100">
              <a:solidFill>
                <a:schemeClr val="bg1"/>
              </a:solidFill>
            </a:endParaRPr>
          </a:p>
        </p:txBody>
      </p:sp>
      <p:sp>
        <p:nvSpPr>
          <p:cNvPr id="20" name="Rectangle 19">
            <a:extLst>
              <a:ext uri="{FF2B5EF4-FFF2-40B4-BE49-F238E27FC236}">
                <a16:creationId xmlns:a16="http://schemas.microsoft.com/office/drawing/2014/main" id="{A8A3D70E-D9FE-47D0-9B89-A4EDDF0DEE04}"/>
              </a:ext>
            </a:extLst>
          </p:cNvPr>
          <p:cNvSpPr/>
          <p:nvPr/>
        </p:nvSpPr>
        <p:spPr>
          <a:xfrm>
            <a:off x="4831964" y="1115207"/>
            <a:ext cx="2590791" cy="307777"/>
          </a:xfrm>
          <a:prstGeom prst="rect">
            <a:avLst/>
          </a:prstGeom>
          <a:solidFill>
            <a:schemeClr val="bg1">
              <a:lumMod val="85000"/>
            </a:schemeClr>
          </a:solidFill>
        </p:spPr>
        <p:txBody>
          <a:bodyPr wrap="square" lIns="0" tIns="0" rIns="0" bIns="0" anchor="t">
            <a:spAutoFit/>
          </a:bodyPr>
          <a:lstStyle/>
          <a:p>
            <a:pPr algn="ctr"/>
            <a:r>
              <a:rPr lang="en-IN" sz="2000" b="1">
                <a:solidFill>
                  <a:schemeClr val="tx2">
                    <a:lumMod val="50000"/>
                  </a:schemeClr>
                </a:solidFill>
                <a:latin typeface="+mj-lt"/>
              </a:rPr>
              <a:t>2019 Average Spends</a:t>
            </a:r>
          </a:p>
        </p:txBody>
      </p:sp>
      <p:sp>
        <p:nvSpPr>
          <p:cNvPr id="21" name="Rectangle 20">
            <a:extLst>
              <a:ext uri="{FF2B5EF4-FFF2-40B4-BE49-F238E27FC236}">
                <a16:creationId xmlns:a16="http://schemas.microsoft.com/office/drawing/2014/main" id="{890833DC-059B-429D-93A4-03603FB7C150}"/>
              </a:ext>
            </a:extLst>
          </p:cNvPr>
          <p:cNvSpPr/>
          <p:nvPr/>
        </p:nvSpPr>
        <p:spPr>
          <a:xfrm>
            <a:off x="1159200" y="1116000"/>
            <a:ext cx="2590791" cy="307777"/>
          </a:xfrm>
          <a:prstGeom prst="rect">
            <a:avLst/>
          </a:prstGeom>
          <a:solidFill>
            <a:schemeClr val="bg1">
              <a:lumMod val="85000"/>
            </a:schemeClr>
          </a:solidFill>
        </p:spPr>
        <p:txBody>
          <a:bodyPr wrap="square" lIns="0" tIns="0" rIns="0" bIns="0" anchor="t">
            <a:spAutoFit/>
          </a:bodyPr>
          <a:lstStyle/>
          <a:p>
            <a:pPr algn="ctr"/>
            <a:r>
              <a:rPr lang="en-IN" sz="2000" b="1">
                <a:solidFill>
                  <a:schemeClr val="tx2">
                    <a:lumMod val="50000"/>
                  </a:schemeClr>
                </a:solidFill>
                <a:latin typeface="+mj-lt"/>
              </a:rPr>
              <a:t>Overall Average Spends</a:t>
            </a:r>
          </a:p>
        </p:txBody>
      </p:sp>
      <p:graphicFrame>
        <p:nvGraphicFramePr>
          <p:cNvPr id="22" name="Chart 21">
            <a:extLst>
              <a:ext uri="{FF2B5EF4-FFF2-40B4-BE49-F238E27FC236}">
                <a16:creationId xmlns:a16="http://schemas.microsoft.com/office/drawing/2014/main" id="{8B6B793D-F9F8-4381-B0C0-234DA52A0457}"/>
              </a:ext>
            </a:extLst>
          </p:cNvPr>
          <p:cNvGraphicFramePr/>
          <p:nvPr/>
        </p:nvGraphicFramePr>
        <p:xfrm>
          <a:off x="295200" y="1504800"/>
          <a:ext cx="4320000" cy="3240000"/>
        </p:xfrm>
        <a:graphic>
          <a:graphicData uri="http://schemas.openxmlformats.org/drawingml/2006/chart">
            <c:chart xmlns:c="http://schemas.openxmlformats.org/drawingml/2006/chart" xmlns:r="http://schemas.openxmlformats.org/officeDocument/2006/relationships" r:id="rId4"/>
          </a:graphicData>
        </a:graphic>
      </p:graphicFrame>
      <p:sp>
        <p:nvSpPr>
          <p:cNvPr id="23" name="Rectangle 22">
            <a:extLst>
              <a:ext uri="{FF2B5EF4-FFF2-40B4-BE49-F238E27FC236}">
                <a16:creationId xmlns:a16="http://schemas.microsoft.com/office/drawing/2014/main" id="{980D6467-E75A-49E4-BFF8-215FF832347C}"/>
              </a:ext>
            </a:extLst>
          </p:cNvPr>
          <p:cNvSpPr/>
          <p:nvPr/>
        </p:nvSpPr>
        <p:spPr>
          <a:xfrm>
            <a:off x="1844524" y="2590703"/>
            <a:ext cx="1183337" cy="523220"/>
          </a:xfrm>
          <a:prstGeom prst="rect">
            <a:avLst/>
          </a:prstGeom>
        </p:spPr>
        <p:txBody>
          <a:bodyPr wrap="none">
            <a:spAutoFit/>
          </a:bodyPr>
          <a:lstStyle/>
          <a:p>
            <a:pPr algn="ctr"/>
            <a:r>
              <a:rPr lang="en-US" sz="2800" b="1">
                <a:solidFill>
                  <a:schemeClr val="tx2">
                    <a:lumMod val="50000"/>
                  </a:schemeClr>
                </a:solidFill>
                <a:latin typeface="+mj-lt"/>
              </a:rPr>
              <a:t>1.26 M</a:t>
            </a:r>
            <a:endParaRPr lang="en-IN" sz="2800" b="1">
              <a:solidFill>
                <a:schemeClr val="tx2">
                  <a:lumMod val="50000"/>
                </a:schemeClr>
              </a:solidFill>
              <a:latin typeface="+mj-lt"/>
            </a:endParaRPr>
          </a:p>
        </p:txBody>
      </p:sp>
      <p:sp>
        <p:nvSpPr>
          <p:cNvPr id="24" name="TextBox 23">
            <a:extLst>
              <a:ext uri="{FF2B5EF4-FFF2-40B4-BE49-F238E27FC236}">
                <a16:creationId xmlns:a16="http://schemas.microsoft.com/office/drawing/2014/main" id="{7E0D229D-7945-4020-8DE1-669CBE02C91B}"/>
              </a:ext>
            </a:extLst>
          </p:cNvPr>
          <p:cNvSpPr txBox="1"/>
          <p:nvPr/>
        </p:nvSpPr>
        <p:spPr>
          <a:xfrm>
            <a:off x="10988299" y="6493790"/>
            <a:ext cx="1038386" cy="246221"/>
          </a:xfrm>
          <a:prstGeom prst="rect">
            <a:avLst/>
          </a:prstGeom>
          <a:noFill/>
        </p:spPr>
        <p:txBody>
          <a:bodyPr wrap="square" rtlCol="0">
            <a:spAutoFit/>
          </a:bodyPr>
          <a:lstStyle/>
          <a:p>
            <a:r>
              <a:rPr lang="en-US" sz="1000">
                <a:hlinkClick r:id="rId5" action="ppaction://hlinksldjump"/>
              </a:rPr>
              <a:t>Back to Agenda</a:t>
            </a:r>
            <a:endParaRPr lang="en-US" sz="1000"/>
          </a:p>
        </p:txBody>
      </p:sp>
    </p:spTree>
    <p:extLst>
      <p:ext uri="{BB962C8B-B14F-4D97-AF65-F5344CB8AC3E}">
        <p14:creationId xmlns:p14="http://schemas.microsoft.com/office/powerpoint/2010/main" val="4284454872"/>
      </p:ext>
    </p:extLst>
  </p:cSld>
  <p:clrMapOvr>
    <a:masterClrMapping/>
  </p:clrMapOvr>
</p:sld>
</file>

<file path=ppt/theme/theme1.xml><?xml version="1.0" encoding="utf-8"?>
<a:theme xmlns:a="http://schemas.openxmlformats.org/drawingml/2006/main" name="Default Theme">
  <a:themeElements>
    <a:clrScheme name="Custom 1">
      <a:dk1>
        <a:srgbClr val="0A2240"/>
      </a:dk1>
      <a:lt1>
        <a:sysClr val="window" lastClr="FFFFFF"/>
      </a:lt1>
      <a:dk2>
        <a:srgbClr val="000000"/>
      </a:dk2>
      <a:lt2>
        <a:srgbClr val="FFFFFF"/>
      </a:lt2>
      <a:accent1>
        <a:srgbClr val="0A2240"/>
      </a:accent1>
      <a:accent2>
        <a:srgbClr val="ED7D31"/>
      </a:accent2>
      <a:accent3>
        <a:srgbClr val="4C4C4C"/>
      </a:accent3>
      <a:accent4>
        <a:srgbClr val="0070C0"/>
      </a:accent4>
      <a:accent5>
        <a:srgbClr val="6E008B"/>
      </a:accent5>
      <a:accent6>
        <a:srgbClr val="FF4F53"/>
      </a:accent6>
      <a:hlink>
        <a:srgbClr val="50D6C0"/>
      </a:hlink>
      <a:folHlink>
        <a:srgbClr val="666666"/>
      </a:folHlink>
    </a:clrScheme>
    <a:fontScheme name="Custom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Theme" id="{CD164401-8197-4373-9508-B2DC679D0357}" vid="{629DBBFF-1306-42FB-9596-8736CCD59A79}"/>
    </a:ext>
  </a:extLst>
</a:theme>
</file>

<file path=ppt/theme/theme2.xml><?xml version="1.0" encoding="utf-8"?>
<a:theme xmlns:a="http://schemas.openxmlformats.org/drawingml/2006/main" name="1_Office Theme">
  <a:themeElements>
    <a:clrScheme name="Custom 1">
      <a:dk1>
        <a:srgbClr val="0069B3"/>
      </a:dk1>
      <a:lt1>
        <a:srgbClr val="FFFFFF"/>
      </a:lt1>
      <a:dk2>
        <a:srgbClr val="002677"/>
      </a:dk2>
      <a:lt2>
        <a:srgbClr val="FFFFFF"/>
      </a:lt2>
      <a:accent1>
        <a:srgbClr val="009FE3"/>
      </a:accent1>
      <a:accent2>
        <a:srgbClr val="00869D"/>
      </a:accent2>
      <a:accent3>
        <a:srgbClr val="512479"/>
      </a:accent3>
      <a:accent4>
        <a:srgbClr val="DA281C"/>
      </a:accent4>
      <a:accent5>
        <a:srgbClr val="3EA938"/>
      </a:accent5>
      <a:accent6>
        <a:srgbClr val="ED8B00"/>
      </a:accent6>
      <a:hlink>
        <a:srgbClr val="0069B3"/>
      </a:hlink>
      <a:folHlink>
        <a:srgbClr val="002677"/>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FE0E60B6288C438FF952FF9E8D94A8" ma:contentTypeVersion="6" ma:contentTypeDescription="Create a new document." ma:contentTypeScope="" ma:versionID="2091a9f8a3d267614844acfb631cdd3c">
  <xsd:schema xmlns:xsd="http://www.w3.org/2001/XMLSchema" xmlns:xs="http://www.w3.org/2001/XMLSchema" xmlns:p="http://schemas.microsoft.com/office/2006/metadata/properties" xmlns:ns2="52cdb729-97fd-41bc-a53e-bcc34c493d9b" xmlns:ns3="ce5ebf42-b3e3-49f9-9ad6-f099587961e6" targetNamespace="http://schemas.microsoft.com/office/2006/metadata/properties" ma:root="true" ma:fieldsID="9952790aff836befc010f78b4e65d9aa" ns2:_="" ns3:_="">
    <xsd:import namespace="52cdb729-97fd-41bc-a53e-bcc34c493d9b"/>
    <xsd:import namespace="ce5ebf42-b3e3-49f9-9ad6-f099587961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db729-97fd-41bc-a53e-bcc34c493d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5ebf42-b3e3-49f9-9ad6-f099587961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99981D-2200-4138-A22D-A80FC4B08C81}">
  <ds:schemaRefs>
    <ds:schemaRef ds:uri="http://schemas.microsoft.com/sharepoint/v3/contenttype/forms"/>
  </ds:schemaRefs>
</ds:datastoreItem>
</file>

<file path=customXml/itemProps2.xml><?xml version="1.0" encoding="utf-8"?>
<ds:datastoreItem xmlns:ds="http://schemas.openxmlformats.org/officeDocument/2006/customXml" ds:itemID="{39487E4D-7E56-409A-A91D-6F655F8E15CE}">
  <ds:schemaRefs>
    <ds:schemaRef ds:uri="52cdb729-97fd-41bc-a53e-bcc34c493d9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ABFD7D6-8847-4194-B991-3AE2719E5DE4}"/>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Default Theme</vt:lpstr>
      <vt:lpstr>1_Office Theme</vt:lpstr>
      <vt:lpstr>Sample mmm</vt:lpstr>
      <vt:lpstr>Overall results</vt:lpstr>
      <vt:lpstr>Approach Overview</vt:lpstr>
      <vt:lpstr>Model Performance Summary</vt:lpstr>
      <vt:lpstr>Contributions - Brand 1 Core</vt:lpstr>
      <vt:lpstr>ROI - Brand 1 Core</vt:lpstr>
      <vt:lpstr>media 1 : insights</vt:lpstr>
      <vt:lpstr>Media 1 – OVERALL Performance</vt:lpstr>
      <vt:lpstr>Media 1 – 2020 Recommendations </vt:lpstr>
      <vt:lpstr>digital vs offline media : Insights</vt:lpstr>
      <vt:lpstr>Media | Historical Spending | Digital vs. Offline</vt:lpstr>
      <vt:lpstr>Media | Performance Breakdown | Digital vs. Offline</vt:lpstr>
      <vt:lpstr>Media | Recommended Mix for 2021 | Digital vs. Offline</vt:lpstr>
      <vt:lpstr>appendix</vt:lpstr>
      <vt:lpstr>Modelling Approach (1/5)</vt:lpstr>
      <vt:lpstr>Modelling Approach (2/5)</vt:lpstr>
      <vt:lpstr>Modelling Approach (3/5)</vt:lpstr>
      <vt:lpstr>Modelling Approach (4/5)</vt:lpstr>
      <vt:lpstr>Modelling Approach (5/5)</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 France   weekly connect</dc:title>
  <dc:creator>Aishwarya Narayan</dc:creator>
  <cp:revision>1</cp:revision>
  <dcterms:created xsi:type="dcterms:W3CDTF">2020-08-19T11:01:38Z</dcterms:created>
  <dcterms:modified xsi:type="dcterms:W3CDTF">2022-02-04T11:26:48Z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0x010100DFFE0E60B6288C438FF952FF9E8D94A8</vt:lpwstr>
  </property>
</Properties>
</file>