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2.xml" ContentType="application/vnd.openxmlformats-officedocument.drawingml.chartshapes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3.xml" ContentType="application/vnd.openxmlformats-officedocument.drawingml.chartshapes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4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8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3.xml" ContentType="application/vnd.openxmlformats-officedocument.presentationml.notesSlide+xml"/>
  <Override PartName="/ppt/charts/chartEx2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charts/chart19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4.xml" ContentType="application/vnd.openxmlformats-officedocument.presentationml.notesSlide+xml"/>
  <Override PartName="/ppt/charts/chart20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1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Ex3.xml" ContentType="application/vnd.ms-office.chartex+xml"/>
  <Override PartName="/ppt/charts/style24.xml" ContentType="application/vnd.ms-office.chartstyle+xml"/>
  <Override PartName="/ppt/charts/colors24.xml" ContentType="application/vnd.ms-office.chartcolorstyle+xml"/>
  <Override PartName="/ppt/notesSlides/notesSlide5.xml" ContentType="application/vnd.openxmlformats-officedocument.presentationml.notesSlide+xml"/>
  <Override PartName="/ppt/charts/chart22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3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4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5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6.xml" ContentType="application/vnd.openxmlformats-officedocument.presentationml.notesSlide+xml"/>
  <Override PartName="/ppt/charts/chartEx4.xml" ContentType="application/vnd.ms-office.chartex+xml"/>
  <Override PartName="/ppt/charts/style29.xml" ContentType="application/vnd.ms-office.chartstyle+xml"/>
  <Override PartName="/ppt/charts/colors29.xml" ContentType="application/vnd.ms-office.chartcolorstyle+xml"/>
  <Override PartName="/ppt/charts/chartEx5.xml" ContentType="application/vnd.ms-office.chartex+xml"/>
  <Override PartName="/ppt/charts/style30.xml" ContentType="application/vnd.ms-office.chartstyle+xml"/>
  <Override PartName="/ppt/charts/colors30.xml" ContentType="application/vnd.ms-office.chartcolorstyle+xml"/>
  <Override PartName="/ppt/notesSlides/notesSlide7.xml" ContentType="application/vnd.openxmlformats-officedocument.presentationml.notesSlide+xml"/>
  <Override PartName="/ppt/charts/chart26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drawings/drawing5.xml" ContentType="application/vnd.openxmlformats-officedocument.drawingml.chartshape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5"/>
  </p:notesMasterIdLst>
  <p:sldIdLst>
    <p:sldId id="256" r:id="rId5"/>
    <p:sldId id="2146847094" r:id="rId6"/>
    <p:sldId id="270" r:id="rId7"/>
    <p:sldId id="2146847054" r:id="rId8"/>
    <p:sldId id="2146847056" r:id="rId9"/>
    <p:sldId id="2146847053" r:id="rId10"/>
    <p:sldId id="2146847045" r:id="rId11"/>
    <p:sldId id="2146847071" r:id="rId12"/>
    <p:sldId id="2146847059" r:id="rId13"/>
    <p:sldId id="2146847063" r:id="rId14"/>
    <p:sldId id="2146847082" r:id="rId15"/>
    <p:sldId id="2146847080" r:id="rId16"/>
    <p:sldId id="2146847083" r:id="rId17"/>
    <p:sldId id="2146847050" r:id="rId18"/>
    <p:sldId id="2146847084" r:id="rId19"/>
    <p:sldId id="2146847051" r:id="rId20"/>
    <p:sldId id="2146847085" r:id="rId21"/>
    <p:sldId id="2146847043" r:id="rId22"/>
    <p:sldId id="2146847057" r:id="rId23"/>
    <p:sldId id="271" r:id="rId24"/>
    <p:sldId id="2146847034" r:id="rId25"/>
    <p:sldId id="2146847058" r:id="rId26"/>
    <p:sldId id="2146847037" r:id="rId27"/>
    <p:sldId id="2146847041" r:id="rId28"/>
    <p:sldId id="2146847036" r:id="rId29"/>
    <p:sldId id="2146847088" r:id="rId30"/>
    <p:sldId id="2146847069" r:id="rId31"/>
    <p:sldId id="267" r:id="rId32"/>
    <p:sldId id="2146847044" r:id="rId33"/>
    <p:sldId id="21468470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AE99C3-EA14-4E9B-9E8E-24ADC474271A}">
          <p14:sldIdLst>
            <p14:sldId id="256"/>
            <p14:sldId id="2146847094"/>
            <p14:sldId id="270"/>
            <p14:sldId id="2146847054"/>
            <p14:sldId id="2146847056"/>
            <p14:sldId id="2146847053"/>
            <p14:sldId id="2146847045"/>
            <p14:sldId id="2146847071"/>
            <p14:sldId id="2146847059"/>
            <p14:sldId id="2146847063"/>
            <p14:sldId id="2146847082"/>
            <p14:sldId id="2146847080"/>
            <p14:sldId id="2146847083"/>
            <p14:sldId id="2146847050"/>
            <p14:sldId id="2146847084"/>
            <p14:sldId id="2146847051"/>
            <p14:sldId id="2146847085"/>
            <p14:sldId id="2146847043"/>
            <p14:sldId id="2146847057"/>
            <p14:sldId id="271"/>
            <p14:sldId id="2146847034"/>
            <p14:sldId id="2146847058"/>
            <p14:sldId id="2146847037"/>
            <p14:sldId id="2146847041"/>
            <p14:sldId id="2146847036"/>
            <p14:sldId id="2146847088"/>
            <p14:sldId id="2146847069"/>
            <p14:sldId id="267"/>
            <p14:sldId id="2146847044"/>
            <p14:sldId id="21468470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DE5931-9E7A-4E0F-707B-868BEE29C085}" name="Akarsh KJ" initials="AK" userId="S::akarsh.kj@themathcompany.com::f3494187-e8bf-4c0b-bb34-2a45a206f9f0" providerId="AD"/>
  <p188:author id="{B968CE6F-8AFA-A90E-1D81-A48FF7D8DED6}" name="Vijetha Arya" initials="VA" userId="S::vijetha.arya@themathcompany.com::d2a87cb4-0299-44c0-bef6-4b4170c06539" providerId="AD"/>
  <p188:author id="{B9B75891-6DDC-4B8C-836A-F057ACBCF3D0}" name="Chandan MR" initials="CM" userId="S::chandan.mr@themathcompany.com::cdb22230-4ccc-497c-96b8-718f92487ff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E3BB"/>
    <a:srgbClr val="E6F5FF"/>
    <a:srgbClr val="6E008B"/>
    <a:srgbClr val="0070C0"/>
    <a:srgbClr val="4C4C4C"/>
    <a:srgbClr val="0A2240"/>
    <a:srgbClr val="F7C4A1"/>
    <a:srgbClr val="D8D8D8"/>
    <a:srgbClr val="002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96004-BA13-2E01-34DB-0637E315F9A2}" v="1" dt="2022-11-28T05:13:33.989"/>
    <p1510:client id="{D68EC6BE-A09D-E060-FCC7-976512424F7D}" v="8" dt="2022-11-30T09:57:56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uta AV" userId="S::amruta.av@themathcompany.com::4c41092e-d2dd-4af2-8553-611738690aca" providerId="AD" clId="Web-{84E96004-BA13-2E01-34DB-0637E315F9A2}"/>
    <pc:docChg chg="sldOrd">
      <pc:chgData name="Amruta AV" userId="S::amruta.av@themathcompany.com::4c41092e-d2dd-4af2-8553-611738690aca" providerId="AD" clId="Web-{84E96004-BA13-2E01-34DB-0637E315F9A2}" dt="2022-11-28T05:13:33.989" v="0"/>
      <pc:docMkLst>
        <pc:docMk/>
      </pc:docMkLst>
      <pc:sldChg chg="ord">
        <pc:chgData name="Amruta AV" userId="S::amruta.av@themathcompany.com::4c41092e-d2dd-4af2-8553-611738690aca" providerId="AD" clId="Web-{84E96004-BA13-2E01-34DB-0637E315F9A2}" dt="2022-11-28T05:13:33.989" v="0"/>
        <pc:sldMkLst>
          <pc:docMk/>
          <pc:sldMk cId="1561130020" sldId="267"/>
        </pc:sldMkLst>
      </pc:sldChg>
    </pc:docChg>
  </pc:docChgLst>
  <pc:docChgLst>
    <pc:chgData name="Anshul Singh" userId="d8b54d95-7405-4bde-b93c-68dafab39f57" providerId="ADAL" clId="{EB403BD7-D2C0-4240-AA13-8F746BF9C86F}"/>
    <pc:docChg chg="modSld">
      <pc:chgData name="Anshul Singh" userId="d8b54d95-7405-4bde-b93c-68dafab39f57" providerId="ADAL" clId="{EB403BD7-D2C0-4240-AA13-8F746BF9C86F}" dt="2022-11-04T16:21:20.981" v="1"/>
      <pc:docMkLst>
        <pc:docMk/>
      </pc:docMkLst>
      <pc:sldChg chg="modSp">
        <pc:chgData name="Anshul Singh" userId="d8b54d95-7405-4bde-b93c-68dafab39f57" providerId="ADAL" clId="{EB403BD7-D2C0-4240-AA13-8F746BF9C86F}" dt="2022-11-04T16:21:20.981" v="1"/>
        <pc:sldMkLst>
          <pc:docMk/>
          <pc:sldMk cId="4219390479" sldId="2146847080"/>
        </pc:sldMkLst>
        <pc:graphicFrameChg chg="mod">
          <ac:chgData name="Anshul Singh" userId="d8b54d95-7405-4bde-b93c-68dafab39f57" providerId="ADAL" clId="{EB403BD7-D2C0-4240-AA13-8F746BF9C86F}" dt="2022-11-04T16:21:20.981" v="1"/>
          <ac:graphicFrameMkLst>
            <pc:docMk/>
            <pc:sldMk cId="4219390479" sldId="2146847080"/>
            <ac:graphicFrameMk id="4" creationId="{3263CA74-1D32-4700-A194-5BC665EEB927}"/>
          </ac:graphicFrameMkLst>
        </pc:graphicFrameChg>
      </pc:sldChg>
    </pc:docChg>
  </pc:docChgLst>
  <pc:docChgLst>
    <pc:chgData name="Bindav Pankajrao Joshi" userId="S::bindav.joshi@themathcompany.com::245b3ab0-622c-4cf9-8634-d4260e3bb3aa" providerId="AD" clId="Web-{90CF22D8-94B3-A1D4-9677-0EB56E44FA13}"/>
    <pc:docChg chg="modSld">
      <pc:chgData name="Bindav Pankajrao Joshi" userId="S::bindav.joshi@themathcompany.com::245b3ab0-622c-4cf9-8634-d4260e3bb3aa" providerId="AD" clId="Web-{90CF22D8-94B3-A1D4-9677-0EB56E44FA13}" dt="2022-10-04T05:51:43.938" v="1" actId="1076"/>
      <pc:docMkLst>
        <pc:docMk/>
      </pc:docMkLst>
      <pc:sldChg chg="modSp">
        <pc:chgData name="Bindav Pankajrao Joshi" userId="S::bindav.joshi@themathcompany.com::245b3ab0-622c-4cf9-8634-d4260e3bb3aa" providerId="AD" clId="Web-{90CF22D8-94B3-A1D4-9677-0EB56E44FA13}" dt="2022-10-04T05:51:43.938" v="1" actId="1076"/>
        <pc:sldMkLst>
          <pc:docMk/>
          <pc:sldMk cId="1561130020" sldId="267"/>
        </pc:sldMkLst>
        <pc:picChg chg="mod">
          <ac:chgData name="Bindav Pankajrao Joshi" userId="S::bindav.joshi@themathcompany.com::245b3ab0-622c-4cf9-8634-d4260e3bb3aa" providerId="AD" clId="Web-{90CF22D8-94B3-A1D4-9677-0EB56E44FA13}" dt="2022-10-04T05:51:43.938" v="1" actId="1076"/>
          <ac:picMkLst>
            <pc:docMk/>
            <pc:sldMk cId="1561130020" sldId="267"/>
            <ac:picMk id="13" creationId="{C66F1F10-817D-472C-B489-CD59B90616BB}"/>
          </ac:picMkLst>
        </pc:picChg>
      </pc:sldChg>
    </pc:docChg>
  </pc:docChgLst>
  <pc:docChgLst>
    <pc:chgData name="Vijetha Arya" userId="d2a87cb4-0299-44c0-bef6-4b4170c06539" providerId="ADAL" clId="{91412D40-6898-460D-B6A0-F31D1F9EAE49}"/>
    <pc:docChg chg="modSld">
      <pc:chgData name="Vijetha Arya" userId="d2a87cb4-0299-44c0-bef6-4b4170c06539" providerId="ADAL" clId="{91412D40-6898-460D-B6A0-F31D1F9EAE49}" dt="2022-09-28T05:14:20.113" v="15" actId="1076"/>
      <pc:docMkLst>
        <pc:docMk/>
      </pc:docMkLst>
      <pc:sldChg chg="modSp mod">
        <pc:chgData name="Vijetha Arya" userId="d2a87cb4-0299-44c0-bef6-4b4170c06539" providerId="ADAL" clId="{91412D40-6898-460D-B6A0-F31D1F9EAE49}" dt="2022-09-28T05:14:20.113" v="15" actId="1076"/>
        <pc:sldMkLst>
          <pc:docMk/>
          <pc:sldMk cId="2556605040" sldId="2146847041"/>
        </pc:sldMkLst>
        <pc:spChg chg="mod">
          <ac:chgData name="Vijetha Arya" userId="d2a87cb4-0299-44c0-bef6-4b4170c06539" providerId="ADAL" clId="{91412D40-6898-460D-B6A0-F31D1F9EAE49}" dt="2022-09-28T05:14:20.113" v="15" actId="1076"/>
          <ac:spMkLst>
            <pc:docMk/>
            <pc:sldMk cId="2556605040" sldId="2146847041"/>
            <ac:spMk id="111" creationId="{72C6E928-3B58-48BA-9657-926A10D1118A}"/>
          </ac:spMkLst>
        </pc:spChg>
        <pc:grpChg chg="mod">
          <ac:chgData name="Vijetha Arya" userId="d2a87cb4-0299-44c0-bef6-4b4170c06539" providerId="ADAL" clId="{91412D40-6898-460D-B6A0-F31D1F9EAE49}" dt="2022-09-28T05:14:17.784" v="14" actId="1076"/>
          <ac:grpSpMkLst>
            <pc:docMk/>
            <pc:sldMk cId="2556605040" sldId="2146847041"/>
            <ac:grpSpMk id="102" creationId="{52BB35C2-E980-4390-9F5F-8F6F13ACDEB3}"/>
          </ac:grpSpMkLst>
        </pc:grpChg>
        <pc:graphicFrameChg chg="mod">
          <ac:chgData name="Vijetha Arya" userId="d2a87cb4-0299-44c0-bef6-4b4170c06539" providerId="ADAL" clId="{91412D40-6898-460D-B6A0-F31D1F9EAE49}" dt="2022-09-28T05:14:07.574" v="13" actId="1076"/>
          <ac:graphicFrameMkLst>
            <pc:docMk/>
            <pc:sldMk cId="2556605040" sldId="2146847041"/>
            <ac:graphicFrameMk id="70" creationId="{ECCDA7B0-B3A9-4AAD-8134-A6DE69985D27}"/>
          </ac:graphicFrameMkLst>
        </pc:graphicFrameChg>
      </pc:sldChg>
      <pc:sldChg chg="modSp mod">
        <pc:chgData name="Vijetha Arya" userId="d2a87cb4-0299-44c0-bef6-4b4170c06539" providerId="ADAL" clId="{91412D40-6898-460D-B6A0-F31D1F9EAE49}" dt="2022-09-27T12:31:51.695" v="5" actId="1076"/>
        <pc:sldMkLst>
          <pc:docMk/>
          <pc:sldMk cId="2200343654" sldId="2146847058"/>
        </pc:sldMkLst>
        <pc:spChg chg="mod">
          <ac:chgData name="Vijetha Arya" userId="d2a87cb4-0299-44c0-bef6-4b4170c06539" providerId="ADAL" clId="{91412D40-6898-460D-B6A0-F31D1F9EAE49}" dt="2022-09-27T12:18:29.389" v="1" actId="1076"/>
          <ac:spMkLst>
            <pc:docMk/>
            <pc:sldMk cId="2200343654" sldId="2146847058"/>
            <ac:spMk id="31" creationId="{613A0AF3-38EB-4A07-8921-326D0E701E4F}"/>
          </ac:spMkLst>
        </pc:spChg>
        <pc:spChg chg="mod">
          <ac:chgData name="Vijetha Arya" userId="d2a87cb4-0299-44c0-bef6-4b4170c06539" providerId="ADAL" clId="{91412D40-6898-460D-B6A0-F31D1F9EAE49}" dt="2022-09-27T12:31:51.695" v="5" actId="1076"/>
          <ac:spMkLst>
            <pc:docMk/>
            <pc:sldMk cId="2200343654" sldId="2146847058"/>
            <ac:spMk id="34" creationId="{F36BCF0E-D8E9-452E-B870-D22D0F0EC475}"/>
          </ac:spMkLst>
        </pc:spChg>
        <pc:grpChg chg="mod">
          <ac:chgData name="Vijetha Arya" userId="d2a87cb4-0299-44c0-bef6-4b4170c06539" providerId="ADAL" clId="{91412D40-6898-460D-B6A0-F31D1F9EAE49}" dt="2022-09-27T12:31:46.619" v="3" actId="1076"/>
          <ac:grpSpMkLst>
            <pc:docMk/>
            <pc:sldMk cId="2200343654" sldId="2146847058"/>
            <ac:grpSpMk id="32" creationId="{4A4F6D22-15BD-4531-BA44-8FA9A6C40FEC}"/>
          </ac:grpSpMkLst>
        </pc:grpChg>
        <pc:grpChg chg="mod">
          <ac:chgData name="Vijetha Arya" userId="d2a87cb4-0299-44c0-bef6-4b4170c06539" providerId="ADAL" clId="{91412D40-6898-460D-B6A0-F31D1F9EAE49}" dt="2022-09-27T12:18:09.029" v="0" actId="1076"/>
          <ac:grpSpMkLst>
            <pc:docMk/>
            <pc:sldMk cId="2200343654" sldId="2146847058"/>
            <ac:grpSpMk id="73" creationId="{39FAB638-C5D9-48A9-A481-4B9D9F52A27F}"/>
          </ac:grpSpMkLst>
        </pc:grpChg>
      </pc:sldChg>
    </pc:docChg>
  </pc:docChgLst>
  <pc:docChgLst>
    <pc:chgData name="Harshal Barange" userId="S::harshal.barange@themathcompany.com::66779459-7d9a-4447-8016-04b4dc047012" providerId="AD" clId="Web-{1DC652EA-A7B4-0EA8-59CC-6E9496684180}"/>
    <pc:docChg chg="modSld">
      <pc:chgData name="Harshal Barange" userId="S::harshal.barange@themathcompany.com::66779459-7d9a-4447-8016-04b4dc047012" providerId="AD" clId="Web-{1DC652EA-A7B4-0EA8-59CC-6E9496684180}" dt="2022-09-15T06:03:14.909" v="1" actId="1076"/>
      <pc:docMkLst>
        <pc:docMk/>
      </pc:docMkLst>
      <pc:sldChg chg="modSp">
        <pc:chgData name="Harshal Barange" userId="S::harshal.barange@themathcompany.com::66779459-7d9a-4447-8016-04b4dc047012" providerId="AD" clId="Web-{1DC652EA-A7B4-0EA8-59CC-6E9496684180}" dt="2022-09-15T06:03:14.909" v="1" actId="1076"/>
        <pc:sldMkLst>
          <pc:docMk/>
          <pc:sldMk cId="1561130020" sldId="267"/>
        </pc:sldMkLst>
        <pc:picChg chg="mod">
          <ac:chgData name="Harshal Barange" userId="S::harshal.barange@themathcompany.com::66779459-7d9a-4447-8016-04b4dc047012" providerId="AD" clId="Web-{1DC652EA-A7B4-0EA8-59CC-6E9496684180}" dt="2022-09-15T06:03:14.909" v="1" actId="1076"/>
          <ac:picMkLst>
            <pc:docMk/>
            <pc:sldMk cId="1561130020" sldId="267"/>
            <ac:picMk id="13" creationId="{C66F1F10-817D-472C-B489-CD59B90616BB}"/>
          </ac:picMkLst>
        </pc:picChg>
      </pc:sldChg>
    </pc:docChg>
  </pc:docChgLst>
  <pc:docChgLst>
    <pc:chgData name="Jeeweshwar SS" userId="S::jeeweshwar.ss@themathcompany.com::faa9a713-66e7-42b9-aee2-f80b388f02f3" providerId="AD" clId="Web-{578B3E58-0E7D-ECD6-99BD-5EA20B50E9B5}"/>
    <pc:docChg chg="modSld">
      <pc:chgData name="Jeeweshwar SS" userId="S::jeeweshwar.ss@themathcompany.com::faa9a713-66e7-42b9-aee2-f80b388f02f3" providerId="AD" clId="Web-{578B3E58-0E7D-ECD6-99BD-5EA20B50E9B5}" dt="2022-09-21T05:47:54.841" v="0" actId="1076"/>
      <pc:docMkLst>
        <pc:docMk/>
      </pc:docMkLst>
      <pc:sldChg chg="modSp">
        <pc:chgData name="Jeeweshwar SS" userId="S::jeeweshwar.ss@themathcompany.com::faa9a713-66e7-42b9-aee2-f80b388f02f3" providerId="AD" clId="Web-{578B3E58-0E7D-ECD6-99BD-5EA20B50E9B5}" dt="2022-09-21T05:47:54.841" v="0" actId="1076"/>
        <pc:sldMkLst>
          <pc:docMk/>
          <pc:sldMk cId="2433014127" sldId="2146847094"/>
        </pc:sldMkLst>
        <pc:spChg chg="mod">
          <ac:chgData name="Jeeweshwar SS" userId="S::jeeweshwar.ss@themathcompany.com::faa9a713-66e7-42b9-aee2-f80b388f02f3" providerId="AD" clId="Web-{578B3E58-0E7D-ECD6-99BD-5EA20B50E9B5}" dt="2022-09-21T05:47:54.841" v="0" actId="1076"/>
          <ac:spMkLst>
            <pc:docMk/>
            <pc:sldMk cId="2433014127" sldId="2146847094"/>
            <ac:spMk id="8" creationId="{2A6E5C9D-C5AB-4C8C-81B3-799362615A4D}"/>
          </ac:spMkLst>
        </pc:spChg>
      </pc:sldChg>
    </pc:docChg>
  </pc:docChgLst>
  <pc:docChgLst>
    <pc:chgData name="Kumar Abhinav" userId="S::kumar.abhinav@themathcompany.com::daaba927-3e4e-40a4-97d8-887e3d7e1d57" providerId="AD" clId="Web-{D68EC6BE-A09D-E060-FCC7-976512424F7D}"/>
    <pc:docChg chg="modSld">
      <pc:chgData name="Kumar Abhinav" userId="S::kumar.abhinav@themathcompany.com::daaba927-3e4e-40a4-97d8-887e3d7e1d57" providerId="AD" clId="Web-{D68EC6BE-A09D-E060-FCC7-976512424F7D}" dt="2022-11-30T09:57:56.804" v="7" actId="1076"/>
      <pc:docMkLst>
        <pc:docMk/>
      </pc:docMkLst>
      <pc:sldChg chg="modSp">
        <pc:chgData name="Kumar Abhinav" userId="S::kumar.abhinav@themathcompany.com::daaba927-3e4e-40a4-97d8-887e3d7e1d57" providerId="AD" clId="Web-{D68EC6BE-A09D-E060-FCC7-976512424F7D}" dt="2022-11-30T09:57:56.804" v="7" actId="1076"/>
        <pc:sldMkLst>
          <pc:docMk/>
          <pc:sldMk cId="1561130020" sldId="267"/>
        </pc:sldMkLst>
        <pc:picChg chg="mod">
          <ac:chgData name="Kumar Abhinav" userId="S::kumar.abhinav@themathcompany.com::daaba927-3e4e-40a4-97d8-887e3d7e1d57" providerId="AD" clId="Web-{D68EC6BE-A09D-E060-FCC7-976512424F7D}" dt="2022-11-30T09:57:56.804" v="7" actId="1076"/>
          <ac:picMkLst>
            <pc:docMk/>
            <pc:sldMk cId="1561130020" sldId="267"/>
            <ac:picMk id="13" creationId="{C66F1F10-817D-472C-B489-CD59B90616B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64945_70BFAFAF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nMR\Downloads\Merged2%20(version%201).xlsb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nMR\Downloads\Merged2%20(version%201).xlsb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4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themathcompany-my.sharepoint.com/personal/chandan_mr_themathcompany_com/Documents/Microsoft%20Teams%20Chat%20Files/Merged(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nMR\Downloads\Merged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themathcompany-my.sharepoint.com/personal/chandan_mr_themathcompany_com/Documents/Microsoft%20Teams%20Chat%20Files/Merged(1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themathcompany-my.sharepoint.com/personal/chandan_mr_themathcompany_com/Documents/Microsoft%20Teams%20Chat%20Files/Merged(1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nMR\Downloads\Merged2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themathcompany-my.sharepoint.com/personal/chandan_mr_themathcompany_com/Documents/Microsoft%20Teams%20Chat%20Files/Merged(1)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6493A_C4E168C0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64952_832694663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64945_70BFAFAF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6493D_3146128E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6493D_3146128E4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https://themathcompany-my.sharepoint.com/personal/chandan_mr_themathcompany_com/Documents/Microsoft%20Teams%20Chat%20Files/Merged(1)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themathcompany-my.sharepoint.com/personal/chandan_mr_themathcompany_com/Documents/Microsoft%20Teams%20Chat%20Files/Merged(1)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64941_9862B270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nMR\Downloads\Merged3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64970_241BA03D.xlsx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chartUserShapes" Target="../drawings/drawing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6495F_4DEA723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6495F_4DEA7233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nMR\Downloads\Merged2%20(version%201).xlsb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nMR\Downloads\Merged2%20(version%201).xlsb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nMR\Downloads\Merged2%20(version%201).xlsb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nMR\Downloads\Merged2%20(version%201).xlsb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nMR\Downloads\Merged2%20(version%201).xlsb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_7FF64976_9104D96F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Microsoft_Excel_Worksheet_7FF64952_83269466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Microsoft_Excel_Worksheet_7FF6493D_3146128E5.xlsx"/></Relationships>
</file>

<file path=ppt/charts/_rels/chartEx4.xml.rels><?xml version="1.0" encoding="UTF-8" standalone="yes"?>
<Relationships xmlns="http://schemas.openxmlformats.org/package/2006/relationships"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Microsoft_Excel_Worksheet_7FF6493C_1F9BB51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Yearly</a:t>
            </a:r>
            <a:r>
              <a:rPr lang="en-US" sz="1200" baseline="0"/>
              <a:t> Breakup of Spends</a:t>
            </a:r>
            <a:endParaRPr lang="en-IN" sz="1200"/>
          </a:p>
        </c:rich>
      </c:tx>
      <c:layout>
        <c:manualLayout>
          <c:xMode val="edge"/>
          <c:yMode val="edge"/>
          <c:x val="0.35337581177645366"/>
          <c:y val="1.29645613205885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194955523246569"/>
          <c:y val="0.12031572279726234"/>
          <c:w val="0.8096176979702735"/>
          <c:h val="0.71660974679803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78570307479055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EA2-431B-8E75-B2EB8E8F810B}"/>
                </c:ext>
              </c:extLst>
            </c:dLbl>
            <c:numFmt formatCode="[$€-2]\ #,##0.0\M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1497166.0487854311</c:v>
                </c:pt>
                <c:pt idx="1">
                  <c:v>1840590.3</c:v>
                </c:pt>
                <c:pt idx="2">
                  <c:v>2041407.4420669987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E-4151-BB1A-0D3B9C7C3E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Offline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numFmt formatCode="[$€-2]\ #,##0.0\M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EA2-431B-8E75-B2EB8E8F810B}"/>
                </c:ext>
              </c:extLst>
            </c:dLbl>
            <c:numFmt formatCode="[$€-2]\ #,##0.0\M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3264435.9500000007</c:v>
                </c:pt>
                <c:pt idx="1">
                  <c:v>1284928.1100000001</c:v>
                </c:pt>
                <c:pt idx="2">
                  <c:v>687899.58999999892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3E-4151-BB1A-0D3B9C7C3E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[$€-2]\ #,##0.0\M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2016598.999999996</c:v>
                </c:pt>
                <c:pt idx="1">
                  <c:v>1603567.2584346579</c:v>
                </c:pt>
                <c:pt idx="2">
                  <c:v>1174372.019343114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DF-4F2E-8952-0BB2ABD32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axId val="861688592"/>
        <c:axId val="861701904"/>
      </c:barChart>
      <c:catAx>
        <c:axId val="86168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701904"/>
        <c:crosses val="autoZero"/>
        <c:auto val="1"/>
        <c:lblAlgn val="ctr"/>
        <c:lblOffset val="100"/>
        <c:noMultiLvlLbl val="0"/>
      </c:catAx>
      <c:valAx>
        <c:axId val="861701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\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688592"/>
        <c:crosses val="autoZero"/>
        <c:crossBetween val="between"/>
        <c:majorUnit val="1000000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[Merged2 (version 1).xlsb.xlsx]sALES VS DVM VS OTHERS DVM!PivotTable18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err="1"/>
              <a:t>Bledina</a:t>
            </a:r>
            <a:r>
              <a:rPr lang="en-US" sz="1200" baseline="0"/>
              <a:t> DVM v/s Sales</a:t>
            </a:r>
            <a:endParaRPr lang="en-IN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1"/>
          <c:order val="1"/>
          <c:tx>
            <c:strRef>
              <c:f>'sALES VS DVM VS OTHERS DVM'!$N$1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'sALES VS DVM VS OTHERS DVM'!$L$2:$L$48</c:f>
              <c:multiLvlStrCache>
                <c:ptCount val="4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</c:lvl>
                <c:lvl>
                  <c:pt idx="0">
                    <c:v>2017</c:v>
                  </c:pt>
                  <c:pt idx="12">
                    <c:v>2018</c:v>
                  </c:pt>
                  <c:pt idx="24">
                    <c:v>2019</c:v>
                  </c:pt>
                  <c:pt idx="36">
                    <c:v>2020</c:v>
                  </c:pt>
                </c:lvl>
              </c:multiLvlStrCache>
            </c:multiLvlStrRef>
          </c:cat>
          <c:val>
            <c:numRef>
              <c:f>'sALES VS DVM VS OTHERS DVM'!$N$2:$N$48</c:f>
              <c:numCache>
                <c:formatCode>General</c:formatCode>
                <c:ptCount val="42"/>
                <c:pt idx="0">
                  <c:v>29588399.999999922</c:v>
                </c:pt>
                <c:pt idx="1">
                  <c:v>21936031.999999929</c:v>
                </c:pt>
                <c:pt idx="2">
                  <c:v>22928347.999999929</c:v>
                </c:pt>
                <c:pt idx="3">
                  <c:v>22159219.99999997</c:v>
                </c:pt>
                <c:pt idx="4">
                  <c:v>26939355.99999997</c:v>
                </c:pt>
                <c:pt idx="5">
                  <c:v>22677583.999999978</c:v>
                </c:pt>
                <c:pt idx="6">
                  <c:v>28468827.499999963</c:v>
                </c:pt>
                <c:pt idx="7">
                  <c:v>22227358.499999955</c:v>
                </c:pt>
                <c:pt idx="8">
                  <c:v>21533483.99999994</c:v>
                </c:pt>
                <c:pt idx="9">
                  <c:v>26747327.499999963</c:v>
                </c:pt>
                <c:pt idx="10">
                  <c:v>21319844.499999978</c:v>
                </c:pt>
                <c:pt idx="11">
                  <c:v>21302307.999999978</c:v>
                </c:pt>
                <c:pt idx="12">
                  <c:v>27676734.99999994</c:v>
                </c:pt>
                <c:pt idx="13">
                  <c:v>20491476.999999978</c:v>
                </c:pt>
                <c:pt idx="14">
                  <c:v>21964847.999999952</c:v>
                </c:pt>
                <c:pt idx="15">
                  <c:v>26866469.999999959</c:v>
                </c:pt>
                <c:pt idx="16">
                  <c:v>21001185.999999978</c:v>
                </c:pt>
                <c:pt idx="17">
                  <c:v>21638343.999999963</c:v>
                </c:pt>
                <c:pt idx="18">
                  <c:v>27378527.499999966</c:v>
                </c:pt>
                <c:pt idx="19">
                  <c:v>21736706.499999974</c:v>
                </c:pt>
                <c:pt idx="20">
                  <c:v>20721135.999999978</c:v>
                </c:pt>
                <c:pt idx="21">
                  <c:v>26353062.499999974</c:v>
                </c:pt>
                <c:pt idx="22">
                  <c:v>21147535.49999997</c:v>
                </c:pt>
                <c:pt idx="23">
                  <c:v>27180561.999999925</c:v>
                </c:pt>
                <c:pt idx="24">
                  <c:v>20901272.49999997</c:v>
                </c:pt>
                <c:pt idx="25">
                  <c:v>20318911.499999978</c:v>
                </c:pt>
                <c:pt idx="26">
                  <c:v>21212175.999999933</c:v>
                </c:pt>
                <c:pt idx="27">
                  <c:v>24840219.99999997</c:v>
                </c:pt>
                <c:pt idx="28">
                  <c:v>18479561.999999978</c:v>
                </c:pt>
                <c:pt idx="29">
                  <c:v>20396067.99999997</c:v>
                </c:pt>
                <c:pt idx="30">
                  <c:v>25952324.99999997</c:v>
                </c:pt>
                <c:pt idx="31">
                  <c:v>21126990.999999978</c:v>
                </c:pt>
                <c:pt idx="32">
                  <c:v>26008841.499999963</c:v>
                </c:pt>
                <c:pt idx="33">
                  <c:v>19458034.999999978</c:v>
                </c:pt>
                <c:pt idx="34">
                  <c:v>20660775.49999997</c:v>
                </c:pt>
                <c:pt idx="35">
                  <c:v>25563314.499999963</c:v>
                </c:pt>
                <c:pt idx="36">
                  <c:v>21306842.499999981</c:v>
                </c:pt>
                <c:pt idx="37">
                  <c:v>20032228.999999978</c:v>
                </c:pt>
                <c:pt idx="38">
                  <c:v>30600513.499999832</c:v>
                </c:pt>
                <c:pt idx="39">
                  <c:v>18948272.499999974</c:v>
                </c:pt>
                <c:pt idx="40">
                  <c:v>20388639.999999978</c:v>
                </c:pt>
                <c:pt idx="41">
                  <c:v>21343999.999999985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A5-4467-98F4-E58F37487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7528815"/>
        <c:axId val="1197527567"/>
      </c:lineChart>
      <c:lineChart>
        <c:grouping val="standard"/>
        <c:varyColors val="0"/>
        <c:ser>
          <c:idx val="0"/>
          <c:order val="0"/>
          <c:tx>
            <c:strRef>
              <c:f>'sALES VS DVM VS OTHERS DVM'!$M$1</c:f>
              <c:strCache>
                <c:ptCount val="1"/>
                <c:pt idx="0">
                  <c:v>Bledina DVM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'sALES VS DVM VS OTHERS DVM'!$L$2:$L$48</c:f>
              <c:multiLvlStrCache>
                <c:ptCount val="4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</c:lvl>
                <c:lvl>
                  <c:pt idx="0">
                    <c:v>2017</c:v>
                  </c:pt>
                  <c:pt idx="12">
                    <c:v>2018</c:v>
                  </c:pt>
                  <c:pt idx="24">
                    <c:v>2019</c:v>
                  </c:pt>
                  <c:pt idx="36">
                    <c:v>2020</c:v>
                  </c:pt>
                </c:lvl>
              </c:multiLvlStrCache>
            </c:multiLvlStrRef>
          </c:cat>
          <c:val>
            <c:numRef>
              <c:f>'sALES VS DVM VS OTHERS DVM'!$M$2:$M$48</c:f>
              <c:numCache>
                <c:formatCode>General</c:formatCode>
                <c:ptCount val="42"/>
                <c:pt idx="0">
                  <c:v>64.597236746668145</c:v>
                </c:pt>
                <c:pt idx="1">
                  <c:v>64.445350090521657</c:v>
                </c:pt>
                <c:pt idx="2">
                  <c:v>64.230030190688296</c:v>
                </c:pt>
                <c:pt idx="3">
                  <c:v>65.354153906874856</c:v>
                </c:pt>
                <c:pt idx="4">
                  <c:v>64.540862690784579</c:v>
                </c:pt>
                <c:pt idx="5">
                  <c:v>62.752141236631722</c:v>
                </c:pt>
                <c:pt idx="6">
                  <c:v>63.442030106089973</c:v>
                </c:pt>
                <c:pt idx="7">
                  <c:v>63.005015554393196</c:v>
                </c:pt>
                <c:pt idx="8">
                  <c:v>63.318730872806547</c:v>
                </c:pt>
                <c:pt idx="9">
                  <c:v>61.411642692602662</c:v>
                </c:pt>
                <c:pt idx="10">
                  <c:v>62.191031893146295</c:v>
                </c:pt>
                <c:pt idx="11">
                  <c:v>64.189779442252373</c:v>
                </c:pt>
                <c:pt idx="12">
                  <c:v>61.048100526767428</c:v>
                </c:pt>
                <c:pt idx="13">
                  <c:v>61.593219789836276</c:v>
                </c:pt>
                <c:pt idx="14">
                  <c:v>62.094258503205793</c:v>
                </c:pt>
                <c:pt idx="15">
                  <c:v>62.159169557258018</c:v>
                </c:pt>
                <c:pt idx="16">
                  <c:v>60.8403751890622</c:v>
                </c:pt>
                <c:pt idx="17">
                  <c:v>59.360192451329901</c:v>
                </c:pt>
                <c:pt idx="18">
                  <c:v>60.081870652261365</c:v>
                </c:pt>
                <c:pt idx="19">
                  <c:v>60.08932222370187</c:v>
                </c:pt>
                <c:pt idx="20">
                  <c:v>59.080874974696279</c:v>
                </c:pt>
                <c:pt idx="21">
                  <c:v>57.885558206824101</c:v>
                </c:pt>
                <c:pt idx="22">
                  <c:v>59.880102417267807</c:v>
                </c:pt>
                <c:pt idx="23">
                  <c:v>60.340981942128906</c:v>
                </c:pt>
                <c:pt idx="24">
                  <c:v>57.2200982876263</c:v>
                </c:pt>
                <c:pt idx="25">
                  <c:v>58.071625102413122</c:v>
                </c:pt>
                <c:pt idx="26">
                  <c:v>57.837865550422151</c:v>
                </c:pt>
                <c:pt idx="27">
                  <c:v>56.317488774794185</c:v>
                </c:pt>
                <c:pt idx="28">
                  <c:v>56.222908361370351</c:v>
                </c:pt>
                <c:pt idx="29">
                  <c:v>54.847775346760102</c:v>
                </c:pt>
                <c:pt idx="30">
                  <c:v>55.977074762953727</c:v>
                </c:pt>
                <c:pt idx="31">
                  <c:v>56.451026862385476</c:v>
                </c:pt>
                <c:pt idx="32">
                  <c:v>56.779854550646085</c:v>
                </c:pt>
                <c:pt idx="33">
                  <c:v>56.990951585157404</c:v>
                </c:pt>
                <c:pt idx="34">
                  <c:v>57.599214053086143</c:v>
                </c:pt>
                <c:pt idx="35">
                  <c:v>57.846045396344856</c:v>
                </c:pt>
                <c:pt idx="36">
                  <c:v>56.644172331416172</c:v>
                </c:pt>
                <c:pt idx="37">
                  <c:v>56.606723246004101</c:v>
                </c:pt>
                <c:pt idx="38">
                  <c:v>56.563601569945305</c:v>
                </c:pt>
                <c:pt idx="39">
                  <c:v>53.086086612516496</c:v>
                </c:pt>
                <c:pt idx="40">
                  <c:v>55.239150561400471</c:v>
                </c:pt>
                <c:pt idx="41">
                  <c:v>56.1842815462022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55-4598-A539-D095DD595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060896"/>
        <c:axId val="45086272"/>
      </c:lineChart>
      <c:catAx>
        <c:axId val="1197528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527567"/>
        <c:crosses val="autoZero"/>
        <c:auto val="1"/>
        <c:lblAlgn val="ctr"/>
        <c:lblOffset val="100"/>
        <c:noMultiLvlLbl val="0"/>
      </c:catAx>
      <c:valAx>
        <c:axId val="1197527567"/>
        <c:scaling>
          <c:orientation val="minMax"/>
          <c:min val="15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>
                    <a:solidFill>
                      <a:schemeClr val="accent2"/>
                    </a:solidFill>
                  </a:rPr>
                  <a:t>Sales</a:t>
                </a:r>
                <a:endParaRPr lang="en-IN" sz="1200" baseline="0">
                  <a:solidFill>
                    <a:schemeClr val="accent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\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528815"/>
        <c:crosses val="autoZero"/>
        <c:crossBetween val="between"/>
        <c:majorUnit val="5000000"/>
        <c:dispUnits>
          <c:builtInUnit val="millions"/>
        </c:dispUnits>
      </c:valAx>
      <c:valAx>
        <c:axId val="45086272"/>
        <c:scaling>
          <c:orientation val="minMax"/>
          <c:min val="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>
                    <a:solidFill>
                      <a:schemeClr val="tx1"/>
                    </a:solidFill>
                  </a:rPr>
                  <a:t>DVM</a:t>
                </a:r>
                <a:endParaRPr lang="en-IN" sz="1200" baseline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\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60896"/>
        <c:crosses val="max"/>
        <c:crossBetween val="between"/>
      </c:valAx>
      <c:catAx>
        <c:axId val="4506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08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[Merged2 (version 1).xlsb.xlsx]Nestle spends vs sales!PivotTable19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Competitors</a:t>
            </a:r>
            <a:r>
              <a:rPr lang="en-US" sz="1200" baseline="0"/>
              <a:t> Spends v/s Sales </a:t>
            </a:r>
            <a:endParaRPr lang="en-IN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408487378874138E-2"/>
          <c:y val="0.23519482036044687"/>
          <c:w val="0.83354820330895607"/>
          <c:h val="0.56808073075475862"/>
        </c:manualLayout>
      </c:layout>
      <c:lineChart>
        <c:grouping val="standard"/>
        <c:varyColors val="0"/>
        <c:ser>
          <c:idx val="0"/>
          <c:order val="0"/>
          <c:tx>
            <c:strRef>
              <c:f>'Nestle spends vs sales'!$L$3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'Nestle spends vs sales'!$K$4:$K$50</c:f>
              <c:multiLvlStrCache>
                <c:ptCount val="4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</c:lvl>
                <c:lvl>
                  <c:pt idx="0">
                    <c:v>2017</c:v>
                  </c:pt>
                  <c:pt idx="12">
                    <c:v>2018</c:v>
                  </c:pt>
                  <c:pt idx="24">
                    <c:v>2019</c:v>
                  </c:pt>
                  <c:pt idx="36">
                    <c:v>2020</c:v>
                  </c:pt>
                </c:lvl>
              </c:multiLvlStrCache>
            </c:multiLvlStrRef>
          </c:cat>
          <c:val>
            <c:numRef>
              <c:f>'Nestle spends vs sales'!$L$4:$L$50</c:f>
              <c:numCache>
                <c:formatCode>General</c:formatCode>
                <c:ptCount val="42"/>
                <c:pt idx="0">
                  <c:v>29588399.999999922</c:v>
                </c:pt>
                <c:pt idx="1">
                  <c:v>21936031.999999929</c:v>
                </c:pt>
                <c:pt idx="2">
                  <c:v>22928347.999999929</c:v>
                </c:pt>
                <c:pt idx="3">
                  <c:v>22159219.99999997</c:v>
                </c:pt>
                <c:pt idx="4">
                  <c:v>26939355.99999997</c:v>
                </c:pt>
                <c:pt idx="5">
                  <c:v>22677583.999999978</c:v>
                </c:pt>
                <c:pt idx="6">
                  <c:v>28468827.499999963</c:v>
                </c:pt>
                <c:pt idx="7">
                  <c:v>22227358.499999955</c:v>
                </c:pt>
                <c:pt idx="8">
                  <c:v>21533483.99999994</c:v>
                </c:pt>
                <c:pt idx="9">
                  <c:v>26747327.499999963</c:v>
                </c:pt>
                <c:pt idx="10">
                  <c:v>21319844.499999978</c:v>
                </c:pt>
                <c:pt idx="11">
                  <c:v>21302307.999999978</c:v>
                </c:pt>
                <c:pt idx="12">
                  <c:v>27676734.99999994</c:v>
                </c:pt>
                <c:pt idx="13">
                  <c:v>20491476.999999978</c:v>
                </c:pt>
                <c:pt idx="14">
                  <c:v>21964847.999999952</c:v>
                </c:pt>
                <c:pt idx="15">
                  <c:v>26866469.999999959</c:v>
                </c:pt>
                <c:pt idx="16">
                  <c:v>21001185.999999978</c:v>
                </c:pt>
                <c:pt idx="17">
                  <c:v>21638343.999999963</c:v>
                </c:pt>
                <c:pt idx="18">
                  <c:v>27378527.499999966</c:v>
                </c:pt>
                <c:pt idx="19">
                  <c:v>21736706.499999974</c:v>
                </c:pt>
                <c:pt idx="20">
                  <c:v>20721135.999999978</c:v>
                </c:pt>
                <c:pt idx="21">
                  <c:v>26353062.499999974</c:v>
                </c:pt>
                <c:pt idx="22">
                  <c:v>21147535.49999997</c:v>
                </c:pt>
                <c:pt idx="23">
                  <c:v>27180561.999999925</c:v>
                </c:pt>
                <c:pt idx="24">
                  <c:v>20901272.49999997</c:v>
                </c:pt>
                <c:pt idx="25">
                  <c:v>20318911.499999978</c:v>
                </c:pt>
                <c:pt idx="26">
                  <c:v>21212175.999999933</c:v>
                </c:pt>
                <c:pt idx="27">
                  <c:v>24840219.99999997</c:v>
                </c:pt>
                <c:pt idx="28">
                  <c:v>18479561.999999978</c:v>
                </c:pt>
                <c:pt idx="29">
                  <c:v>20396067.99999997</c:v>
                </c:pt>
                <c:pt idx="30">
                  <c:v>25952324.99999997</c:v>
                </c:pt>
                <c:pt idx="31">
                  <c:v>21126990.999999978</c:v>
                </c:pt>
                <c:pt idx="32">
                  <c:v>26008841.499999963</c:v>
                </c:pt>
                <c:pt idx="33">
                  <c:v>19458034.999999978</c:v>
                </c:pt>
                <c:pt idx="34">
                  <c:v>20660775.49999997</c:v>
                </c:pt>
                <c:pt idx="35">
                  <c:v>25563314.499999963</c:v>
                </c:pt>
                <c:pt idx="36">
                  <c:v>21306842.499999981</c:v>
                </c:pt>
                <c:pt idx="37">
                  <c:v>20032228.999999978</c:v>
                </c:pt>
                <c:pt idx="38">
                  <c:v>30600513.499999832</c:v>
                </c:pt>
                <c:pt idx="39">
                  <c:v>18948272.499999974</c:v>
                </c:pt>
                <c:pt idx="40">
                  <c:v>20388639.999999978</c:v>
                </c:pt>
                <c:pt idx="41">
                  <c:v>21343999.999999985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D9-4B94-9967-82329BA3B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5986143"/>
        <c:axId val="1545978239"/>
      </c:lineChart>
      <c:lineChart>
        <c:grouping val="standard"/>
        <c:varyColors val="0"/>
        <c:ser>
          <c:idx val="1"/>
          <c:order val="1"/>
          <c:tx>
            <c:strRef>
              <c:f>'Nestle spends vs sales'!$M$3</c:f>
              <c:strCache>
                <c:ptCount val="1"/>
                <c:pt idx="0">
                  <c:v>Nestle Spends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'Nestle spends vs sales'!$K$4:$K$50</c:f>
              <c:multiLvlStrCache>
                <c:ptCount val="4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</c:lvl>
                <c:lvl>
                  <c:pt idx="0">
                    <c:v>2017</c:v>
                  </c:pt>
                  <c:pt idx="12">
                    <c:v>2018</c:v>
                  </c:pt>
                  <c:pt idx="24">
                    <c:v>2019</c:v>
                  </c:pt>
                  <c:pt idx="36">
                    <c:v>2020</c:v>
                  </c:pt>
                </c:lvl>
              </c:multiLvlStrCache>
            </c:multiLvlStrRef>
          </c:cat>
          <c:val>
            <c:numRef>
              <c:f>'Nestle spends vs sales'!$M$4:$M$50</c:f>
              <c:numCache>
                <c:formatCode>General</c:formatCode>
                <c:ptCount val="42"/>
                <c:pt idx="0">
                  <c:v>1812955.0691244223</c:v>
                </c:pt>
                <c:pt idx="1">
                  <c:v>1604786.8663594462</c:v>
                </c:pt>
                <c:pt idx="2">
                  <c:v>1420410.7526881658</c:v>
                </c:pt>
                <c:pt idx="3">
                  <c:v>2026266.6666666651</c:v>
                </c:pt>
                <c:pt idx="4">
                  <c:v>1402133.3333333316</c:v>
                </c:pt>
                <c:pt idx="5">
                  <c:v>826608.60215053638</c:v>
                </c:pt>
                <c:pt idx="6">
                  <c:v>2428290.3225806435</c:v>
                </c:pt>
                <c:pt idx="7">
                  <c:v>1074067.7419354818</c:v>
                </c:pt>
                <c:pt idx="8">
                  <c:v>32061.290322580593</c:v>
                </c:pt>
                <c:pt idx="9">
                  <c:v>154172.04301075259</c:v>
                </c:pt>
                <c:pt idx="10">
                  <c:v>310989.24731182709</c:v>
                </c:pt>
                <c:pt idx="11">
                  <c:v>1533677.4193548381</c:v>
                </c:pt>
                <c:pt idx="12">
                  <c:v>272714.28571428475</c:v>
                </c:pt>
                <c:pt idx="13">
                  <c:v>1705059.907834101</c:v>
                </c:pt>
                <c:pt idx="14">
                  <c:v>1550159.1397849428</c:v>
                </c:pt>
                <c:pt idx="15">
                  <c:v>959518.27956989105</c:v>
                </c:pt>
                <c:pt idx="16">
                  <c:v>20148.387096774182</c:v>
                </c:pt>
                <c:pt idx="17">
                  <c:v>14625.806451612892</c:v>
                </c:pt>
                <c:pt idx="18">
                  <c:v>231935.48387096717</c:v>
                </c:pt>
                <c:pt idx="19">
                  <c:v>1183438.709677418</c:v>
                </c:pt>
                <c:pt idx="20">
                  <c:v>176400</c:v>
                </c:pt>
                <c:pt idx="21">
                  <c:v>41999.999999999971</c:v>
                </c:pt>
                <c:pt idx="22">
                  <c:v>85870.967741935456</c:v>
                </c:pt>
                <c:pt idx="23">
                  <c:v>195225.80645161273</c:v>
                </c:pt>
                <c:pt idx="24">
                  <c:v>423296.08294930815</c:v>
                </c:pt>
                <c:pt idx="25">
                  <c:v>713832.94930875499</c:v>
                </c:pt>
                <c:pt idx="26">
                  <c:v>20774.19354838708</c:v>
                </c:pt>
                <c:pt idx="27">
                  <c:v>94387.09677419324</c:v>
                </c:pt>
                <c:pt idx="28">
                  <c:v>167146.23655913939</c:v>
                </c:pt>
                <c:pt idx="29">
                  <c:v>273466.6666666664</c:v>
                </c:pt>
                <c:pt idx="30">
                  <c:v>63999.999999999971</c:v>
                </c:pt>
                <c:pt idx="31">
                  <c:v>3966.6666666666601</c:v>
                </c:pt>
                <c:pt idx="32">
                  <c:v>161678.4946236556</c:v>
                </c:pt>
                <c:pt idx="33">
                  <c:v>208954.83870967719</c:v>
                </c:pt>
                <c:pt idx="34">
                  <c:v>139787.09677419343</c:v>
                </c:pt>
                <c:pt idx="35">
                  <c:v>255322.58064516072</c:v>
                </c:pt>
                <c:pt idx="36">
                  <c:v>112669.63292547269</c:v>
                </c:pt>
                <c:pt idx="37">
                  <c:v>1260620.6896551705</c:v>
                </c:pt>
                <c:pt idx="38">
                  <c:v>67000</c:v>
                </c:pt>
                <c:pt idx="39">
                  <c:v>526999.99999999907</c:v>
                </c:pt>
                <c:pt idx="40">
                  <c:v>1791999.9999999965</c:v>
                </c:pt>
                <c:pt idx="41">
                  <c:v>30800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D9-4B94-9967-82329BA3B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869744"/>
        <c:axId val="124879312"/>
      </c:lineChart>
      <c:catAx>
        <c:axId val="1545986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978239"/>
        <c:crosses val="autoZero"/>
        <c:auto val="1"/>
        <c:lblAlgn val="ctr"/>
        <c:lblOffset val="100"/>
        <c:noMultiLvlLbl val="0"/>
      </c:catAx>
      <c:valAx>
        <c:axId val="1545978239"/>
        <c:scaling>
          <c:orientation val="minMax"/>
          <c:max val="35000000"/>
          <c:min val="15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>
                    <a:solidFill>
                      <a:schemeClr val="accent2"/>
                    </a:solidFill>
                  </a:rPr>
                  <a:t>Sales</a:t>
                </a:r>
                <a:endParaRPr lang="en-IN" sz="1200" baseline="0">
                  <a:solidFill>
                    <a:schemeClr val="accent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\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986143"/>
        <c:crosses val="autoZero"/>
        <c:crossBetween val="between"/>
        <c:majorUnit val="5000000"/>
        <c:dispUnits>
          <c:builtInUnit val="millions"/>
        </c:dispUnits>
      </c:valAx>
      <c:valAx>
        <c:axId val="1248793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>
                    <a:solidFill>
                      <a:schemeClr val="tx1"/>
                    </a:solidFill>
                  </a:rPr>
                  <a:t>Nestle Spends</a:t>
                </a:r>
                <a:endParaRPr lang="en-IN" sz="1200" baseline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\K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69744"/>
        <c:crosses val="max"/>
        <c:crossBetween val="between"/>
        <c:dispUnits>
          <c:builtInUnit val="thousands"/>
        </c:dispUnits>
      </c:valAx>
      <c:catAx>
        <c:axId val="124869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48793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[Merged(1).xlsx]Sheet2!PivotTable17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2254436805006139E-2"/>
          <c:y val="0.18346964127265813"/>
          <c:w val="0.93890449804852627"/>
          <c:h val="0.66625681328431996"/>
        </c:manualLayout>
      </c:layout>
      <c:lineChart>
        <c:grouping val="standard"/>
        <c:varyColors val="0"/>
        <c:ser>
          <c:idx val="0"/>
          <c:order val="0"/>
          <c:tx>
            <c:strRef>
              <c:f>Sheet2!$E$1:$E$2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Sheet2!$D$3:$D$15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Sheet2!$E$3:$E$15</c:f>
              <c:numCache>
                <c:formatCode>General</c:formatCode>
                <c:ptCount val="12"/>
                <c:pt idx="0">
                  <c:v>29588399.999999922</c:v>
                </c:pt>
                <c:pt idx="1">
                  <c:v>21936031.999999929</c:v>
                </c:pt>
                <c:pt idx="2">
                  <c:v>22928347.999999929</c:v>
                </c:pt>
                <c:pt idx="3">
                  <c:v>22159219.99999997</c:v>
                </c:pt>
                <c:pt idx="4">
                  <c:v>26939355.99999997</c:v>
                </c:pt>
                <c:pt idx="5">
                  <c:v>22677583.999999978</c:v>
                </c:pt>
                <c:pt idx="6">
                  <c:v>28468827.499999963</c:v>
                </c:pt>
                <c:pt idx="7">
                  <c:v>22227358.499999955</c:v>
                </c:pt>
                <c:pt idx="8">
                  <c:v>21533483.99999994</c:v>
                </c:pt>
                <c:pt idx="9">
                  <c:v>26747327.499999963</c:v>
                </c:pt>
                <c:pt idx="10">
                  <c:v>21319844.499999978</c:v>
                </c:pt>
                <c:pt idx="11">
                  <c:v>21302307.999999978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AF-4727-9626-BE09B7D35D92}"/>
            </c:ext>
          </c:extLst>
        </c:ser>
        <c:ser>
          <c:idx val="1"/>
          <c:order val="1"/>
          <c:tx>
            <c:strRef>
              <c:f>Sheet2!$F$1:$F$2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Sheet2!$D$3:$D$15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Sheet2!$F$3:$F$15</c:f>
              <c:numCache>
                <c:formatCode>General</c:formatCode>
                <c:ptCount val="12"/>
                <c:pt idx="0">
                  <c:v>27676734.99999994</c:v>
                </c:pt>
                <c:pt idx="1">
                  <c:v>20491476.999999978</c:v>
                </c:pt>
                <c:pt idx="2">
                  <c:v>21964847.999999952</c:v>
                </c:pt>
                <c:pt idx="3">
                  <c:v>26866469.999999959</c:v>
                </c:pt>
                <c:pt idx="4">
                  <c:v>21001185.999999978</c:v>
                </c:pt>
                <c:pt idx="5">
                  <c:v>21638343.999999963</c:v>
                </c:pt>
                <c:pt idx="6">
                  <c:v>27378527.499999966</c:v>
                </c:pt>
                <c:pt idx="7">
                  <c:v>21736706.499999974</c:v>
                </c:pt>
                <c:pt idx="8">
                  <c:v>20721135.999999978</c:v>
                </c:pt>
                <c:pt idx="9">
                  <c:v>26353062.499999974</c:v>
                </c:pt>
                <c:pt idx="10">
                  <c:v>21147535.49999997</c:v>
                </c:pt>
                <c:pt idx="11">
                  <c:v>27180561.999999925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AF-4727-9626-BE09B7D35D92}"/>
            </c:ext>
          </c:extLst>
        </c:ser>
        <c:ser>
          <c:idx val="2"/>
          <c:order val="2"/>
          <c:tx>
            <c:strRef>
              <c:f>Sheet2!$G$1:$G$2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Sheet2!$D$3:$D$15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Sheet2!$G$3:$G$15</c:f>
              <c:numCache>
                <c:formatCode>General</c:formatCode>
                <c:ptCount val="12"/>
                <c:pt idx="0">
                  <c:v>20901272.49999997</c:v>
                </c:pt>
                <c:pt idx="1">
                  <c:v>20318911.499999978</c:v>
                </c:pt>
                <c:pt idx="2">
                  <c:v>21212175.999999933</c:v>
                </c:pt>
                <c:pt idx="3">
                  <c:v>24840219.99999997</c:v>
                </c:pt>
                <c:pt idx="4">
                  <c:v>18479561.999999978</c:v>
                </c:pt>
                <c:pt idx="5">
                  <c:v>20396067.99999997</c:v>
                </c:pt>
                <c:pt idx="6">
                  <c:v>25952324.99999997</c:v>
                </c:pt>
                <c:pt idx="7">
                  <c:v>21126990.999999978</c:v>
                </c:pt>
                <c:pt idx="8">
                  <c:v>26008841.499999963</c:v>
                </c:pt>
                <c:pt idx="9">
                  <c:v>19458034.999999978</c:v>
                </c:pt>
                <c:pt idx="10">
                  <c:v>20660775.49999997</c:v>
                </c:pt>
                <c:pt idx="11">
                  <c:v>25563314.499999963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AF-4727-9626-BE09B7D35D92}"/>
            </c:ext>
          </c:extLst>
        </c:ser>
        <c:ser>
          <c:idx val="3"/>
          <c:order val="3"/>
          <c:tx>
            <c:strRef>
              <c:f>Sheet2!$H$1:$H$2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Sheet2!$D$3:$D$15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Sheet2!$H$3:$H$15</c:f>
              <c:numCache>
                <c:formatCode>General</c:formatCode>
                <c:ptCount val="12"/>
                <c:pt idx="0">
                  <c:v>21306842.499999981</c:v>
                </c:pt>
                <c:pt idx="1">
                  <c:v>20032228.999999978</c:v>
                </c:pt>
                <c:pt idx="2">
                  <c:v>30600513.499999832</c:v>
                </c:pt>
                <c:pt idx="3">
                  <c:v>18948272.499999974</c:v>
                </c:pt>
                <c:pt idx="4">
                  <c:v>20388639.999999978</c:v>
                </c:pt>
                <c:pt idx="5">
                  <c:v>21343999.999999985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EAF-4727-9626-BE09B7D35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5857951"/>
        <c:axId val="515857535"/>
      </c:lineChart>
      <c:catAx>
        <c:axId val="515857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857535"/>
        <c:crosses val="autoZero"/>
        <c:auto val="1"/>
        <c:lblAlgn val="ctr"/>
        <c:lblOffset val="100"/>
        <c:noMultiLvlLbl val="0"/>
      </c:catAx>
      <c:valAx>
        <c:axId val="515857535"/>
        <c:scaling>
          <c:orientation val="minMax"/>
        </c:scaling>
        <c:delete val="0"/>
        <c:axPos val="l"/>
        <c:numFmt formatCode="[$€-2]\ #,##0\ \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857951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883329992410514"/>
          <c:y val="4.3880220817709641E-2"/>
          <c:w val="0.28525193481992805"/>
          <c:h val="9.155590797937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[Merged2.xlsx]LiveBirth!PivotTable25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Livebirths</a:t>
            </a:r>
            <a:endParaRPr lang="en-IN"/>
          </a:p>
        </c:rich>
      </c:tx>
      <c:layout>
        <c:manualLayout>
          <c:xMode val="edge"/>
          <c:yMode val="edge"/>
          <c:x val="0.4374640302720727"/>
          <c:y val="0.10909298862176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8420150412494832E-2"/>
          <c:y val="0.23654903453780826"/>
          <c:w val="0.90397360798149018"/>
          <c:h val="0.65760016634569196"/>
        </c:manualLayout>
      </c:layout>
      <c:lineChart>
        <c:grouping val="standard"/>
        <c:varyColors val="0"/>
        <c:ser>
          <c:idx val="0"/>
          <c:order val="0"/>
          <c:tx>
            <c:strRef>
              <c:f>LiveBirth!$E$3:$E$4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LiveBirth!$D$5:$D$17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LiveBirth!$E$5:$E$17</c:f>
              <c:numCache>
                <c:formatCode>General</c:formatCode>
                <c:ptCount val="12"/>
                <c:pt idx="0">
                  <c:v>298302.8571428571</c:v>
                </c:pt>
                <c:pt idx="1">
                  <c:v>222454.8571428571</c:v>
                </c:pt>
                <c:pt idx="2">
                  <c:v>234280.8571428571</c:v>
                </c:pt>
                <c:pt idx="3">
                  <c:v>228780</c:v>
                </c:pt>
                <c:pt idx="4">
                  <c:v>309223</c:v>
                </c:pt>
                <c:pt idx="5">
                  <c:v>241235.7142857142</c:v>
                </c:pt>
                <c:pt idx="6">
                  <c:v>325407.7142857142</c:v>
                </c:pt>
                <c:pt idx="7">
                  <c:v>257347</c:v>
                </c:pt>
                <c:pt idx="8">
                  <c:v>247077.28571428571</c:v>
                </c:pt>
                <c:pt idx="9">
                  <c:v>316959.28571428568</c:v>
                </c:pt>
                <c:pt idx="10">
                  <c:v>243085.42857142849</c:v>
                </c:pt>
                <c:pt idx="11">
                  <c:v>243364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56-4D27-A355-43A401A3D00C}"/>
            </c:ext>
          </c:extLst>
        </c:ser>
        <c:ser>
          <c:idx val="1"/>
          <c:order val="1"/>
          <c:tx>
            <c:strRef>
              <c:f>LiveBirth!$F$3:$F$4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LiveBirth!$D$5:$D$17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LiveBirth!$F$5:$F$17</c:f>
              <c:numCache>
                <c:formatCode>General</c:formatCode>
                <c:ptCount val="12"/>
                <c:pt idx="0">
                  <c:v>294749.14285714278</c:v>
                </c:pt>
                <c:pt idx="1">
                  <c:v>213022.28571428571</c:v>
                </c:pt>
                <c:pt idx="2">
                  <c:v>225417.28571428571</c:v>
                </c:pt>
                <c:pt idx="3">
                  <c:v>281849.7142857142</c:v>
                </c:pt>
                <c:pt idx="4">
                  <c:v>244525.14285714278</c:v>
                </c:pt>
                <c:pt idx="5">
                  <c:v>241815.28571428571</c:v>
                </c:pt>
                <c:pt idx="6">
                  <c:v>323427.14285714278</c:v>
                </c:pt>
                <c:pt idx="7">
                  <c:v>254861.14285714278</c:v>
                </c:pt>
                <c:pt idx="8">
                  <c:v>247336</c:v>
                </c:pt>
                <c:pt idx="9">
                  <c:v>315853.7142857142</c:v>
                </c:pt>
                <c:pt idx="10">
                  <c:v>239746.28571428571</c:v>
                </c:pt>
                <c:pt idx="11">
                  <c:v>299628.42857142852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56-4D27-A355-43A401A3D00C}"/>
            </c:ext>
          </c:extLst>
        </c:ser>
        <c:ser>
          <c:idx val="2"/>
          <c:order val="2"/>
          <c:tx>
            <c:strRef>
              <c:f>LiveBirth!$G$3:$G$4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LiveBirth!$D$5:$D$17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LiveBirth!$G$5:$G$17</c:f>
              <c:numCache>
                <c:formatCode>General</c:formatCode>
                <c:ptCount val="12"/>
                <c:pt idx="0">
                  <c:v>236171.42857142849</c:v>
                </c:pt>
                <c:pt idx="1">
                  <c:v>209614.28571428571</c:v>
                </c:pt>
                <c:pt idx="2">
                  <c:v>226400</c:v>
                </c:pt>
                <c:pt idx="3">
                  <c:v>281642.8571428571</c:v>
                </c:pt>
                <c:pt idx="4">
                  <c:v>240314.28571428571</c:v>
                </c:pt>
                <c:pt idx="5">
                  <c:v>239200</c:v>
                </c:pt>
                <c:pt idx="6">
                  <c:v>322085.7142857142</c:v>
                </c:pt>
                <c:pt idx="7">
                  <c:v>251785.7142857142</c:v>
                </c:pt>
                <c:pt idx="8">
                  <c:v>308528.57142857142</c:v>
                </c:pt>
                <c:pt idx="9">
                  <c:v>249085.7142857142</c:v>
                </c:pt>
                <c:pt idx="10">
                  <c:v>234957.14285714278</c:v>
                </c:pt>
                <c:pt idx="11">
                  <c:v>298071.42857142852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56-4D27-A355-43A401A3D00C}"/>
            </c:ext>
          </c:extLst>
        </c:ser>
        <c:ser>
          <c:idx val="3"/>
          <c:order val="3"/>
          <c:tx>
            <c:strRef>
              <c:f>LiveBirth!$H$3:$H$4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LiveBirth!$D$5:$D$17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LiveBirth!$H$5:$H$17</c:f>
              <c:numCache>
                <c:formatCode>General</c:formatCode>
                <c:ptCount val="12"/>
                <c:pt idx="0">
                  <c:v>232571.42857142849</c:v>
                </c:pt>
                <c:pt idx="1">
                  <c:v>214528.57142857139</c:v>
                </c:pt>
                <c:pt idx="2">
                  <c:v>283857.14285714278</c:v>
                </c:pt>
                <c:pt idx="3">
                  <c:v>219242.8571428571</c:v>
                </c:pt>
                <c:pt idx="4">
                  <c:v>239600</c:v>
                </c:pt>
                <c:pt idx="5">
                  <c:v>237744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56-4D27-A355-43A401A3D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1182479"/>
        <c:axId val="1331173327"/>
      </c:lineChart>
      <c:catAx>
        <c:axId val="133118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173327"/>
        <c:crosses val="autoZero"/>
        <c:auto val="1"/>
        <c:lblAlgn val="ctr"/>
        <c:lblOffset val="100"/>
        <c:noMultiLvlLbl val="0"/>
      </c:catAx>
      <c:valAx>
        <c:axId val="1331173327"/>
        <c:scaling>
          <c:orientation val="minMax"/>
          <c:min val="150000"/>
        </c:scaling>
        <c:delete val="0"/>
        <c:axPos val="l"/>
        <c:numFmt formatCode="#,##0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182479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1073506542768206"/>
          <c:y val="0.11233615031841668"/>
          <c:w val="0.23049573614289431"/>
          <c:h val="6.9966846379423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[Merged(1).xlsx]Sheet2!PivotTable17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4449726803017554E-2"/>
          <c:y val="0.19018154721080163"/>
          <c:w val="0.92964269796464116"/>
          <c:h val="0.68719578611674725"/>
        </c:manualLayout>
      </c:layout>
      <c:lineChart>
        <c:grouping val="standard"/>
        <c:varyColors val="0"/>
        <c:ser>
          <c:idx val="0"/>
          <c:order val="0"/>
          <c:tx>
            <c:strRef>
              <c:f>Sheet2!$E$1:$E$2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Sheet2!$D$3:$D$15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Sheet2!$E$3:$E$15</c:f>
              <c:numCache>
                <c:formatCode>General</c:formatCode>
                <c:ptCount val="12"/>
                <c:pt idx="0">
                  <c:v>29588399.999999922</c:v>
                </c:pt>
                <c:pt idx="1">
                  <c:v>21936031.999999929</c:v>
                </c:pt>
                <c:pt idx="2">
                  <c:v>22928347.999999929</c:v>
                </c:pt>
                <c:pt idx="3">
                  <c:v>22159219.99999997</c:v>
                </c:pt>
                <c:pt idx="4">
                  <c:v>26939355.99999997</c:v>
                </c:pt>
                <c:pt idx="5">
                  <c:v>22677583.999999978</c:v>
                </c:pt>
                <c:pt idx="6">
                  <c:v>28468827.499999963</c:v>
                </c:pt>
                <c:pt idx="7">
                  <c:v>22227358.499999955</c:v>
                </c:pt>
                <c:pt idx="8">
                  <c:v>21533483.99999994</c:v>
                </c:pt>
                <c:pt idx="9">
                  <c:v>26747327.499999963</c:v>
                </c:pt>
                <c:pt idx="10">
                  <c:v>21319844.499999978</c:v>
                </c:pt>
                <c:pt idx="11">
                  <c:v>21302307.999999978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A5-4439-9F54-C797ED9C1A0D}"/>
            </c:ext>
          </c:extLst>
        </c:ser>
        <c:ser>
          <c:idx val="1"/>
          <c:order val="1"/>
          <c:tx>
            <c:strRef>
              <c:f>Sheet2!$F$1:$F$2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Sheet2!$D$3:$D$15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Sheet2!$F$3:$F$15</c:f>
              <c:numCache>
                <c:formatCode>General</c:formatCode>
                <c:ptCount val="12"/>
                <c:pt idx="0">
                  <c:v>27676734.99999994</c:v>
                </c:pt>
                <c:pt idx="1">
                  <c:v>20491476.999999978</c:v>
                </c:pt>
                <c:pt idx="2">
                  <c:v>21964847.999999952</c:v>
                </c:pt>
                <c:pt idx="3">
                  <c:v>26866469.999999959</c:v>
                </c:pt>
                <c:pt idx="4">
                  <c:v>21001185.999999978</c:v>
                </c:pt>
                <c:pt idx="5">
                  <c:v>21638343.999999963</c:v>
                </c:pt>
                <c:pt idx="6">
                  <c:v>27378527.499999966</c:v>
                </c:pt>
                <c:pt idx="7">
                  <c:v>21736706.499999974</c:v>
                </c:pt>
                <c:pt idx="8">
                  <c:v>20721135.999999978</c:v>
                </c:pt>
                <c:pt idx="9">
                  <c:v>26353062.499999974</c:v>
                </c:pt>
                <c:pt idx="10">
                  <c:v>21147535.49999997</c:v>
                </c:pt>
                <c:pt idx="11">
                  <c:v>27180561.999999925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A5-4439-9F54-C797ED9C1A0D}"/>
            </c:ext>
          </c:extLst>
        </c:ser>
        <c:ser>
          <c:idx val="2"/>
          <c:order val="2"/>
          <c:tx>
            <c:strRef>
              <c:f>Sheet2!$G$1:$G$2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Sheet2!$D$3:$D$15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Sheet2!$G$3:$G$15</c:f>
              <c:numCache>
                <c:formatCode>General</c:formatCode>
                <c:ptCount val="12"/>
                <c:pt idx="0">
                  <c:v>20901272.49999997</c:v>
                </c:pt>
                <c:pt idx="1">
                  <c:v>20318911.499999978</c:v>
                </c:pt>
                <c:pt idx="2">
                  <c:v>21212175.999999933</c:v>
                </c:pt>
                <c:pt idx="3">
                  <c:v>24840219.99999997</c:v>
                </c:pt>
                <c:pt idx="4">
                  <c:v>18479561.999999978</c:v>
                </c:pt>
                <c:pt idx="5">
                  <c:v>20396067.99999997</c:v>
                </c:pt>
                <c:pt idx="6">
                  <c:v>25952324.99999997</c:v>
                </c:pt>
                <c:pt idx="7">
                  <c:v>21126990.999999978</c:v>
                </c:pt>
                <c:pt idx="8">
                  <c:v>26008841.499999963</c:v>
                </c:pt>
                <c:pt idx="9">
                  <c:v>19458034.999999978</c:v>
                </c:pt>
                <c:pt idx="10">
                  <c:v>20660775.49999997</c:v>
                </c:pt>
                <c:pt idx="11">
                  <c:v>25563314.499999963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A5-4439-9F54-C797ED9C1A0D}"/>
            </c:ext>
          </c:extLst>
        </c:ser>
        <c:ser>
          <c:idx val="3"/>
          <c:order val="3"/>
          <c:tx>
            <c:strRef>
              <c:f>Sheet2!$H$1:$H$2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BEA5-4439-9F54-C797ED9C1A0D}"/>
              </c:ext>
            </c:extLst>
          </c:dPt>
          <c:cat>
            <c:strRef>
              <c:f>Sheet2!$D$3:$D$15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Sheet2!$H$3:$H$15</c:f>
              <c:numCache>
                <c:formatCode>General</c:formatCode>
                <c:ptCount val="12"/>
                <c:pt idx="0">
                  <c:v>21306842.499999981</c:v>
                </c:pt>
                <c:pt idx="1">
                  <c:v>20032228.999999978</c:v>
                </c:pt>
                <c:pt idx="2">
                  <c:v>30600513.499999832</c:v>
                </c:pt>
                <c:pt idx="3">
                  <c:v>18948272.499999974</c:v>
                </c:pt>
                <c:pt idx="4">
                  <c:v>20388639.999999978</c:v>
                </c:pt>
                <c:pt idx="5">
                  <c:v>21343999.999999985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A5-4439-9F54-C797ED9C1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5857951"/>
        <c:axId val="515857535"/>
      </c:lineChart>
      <c:catAx>
        <c:axId val="515857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857535"/>
        <c:crosses val="autoZero"/>
        <c:auto val="1"/>
        <c:lblAlgn val="ctr"/>
        <c:lblOffset val="100"/>
        <c:noMultiLvlLbl val="0"/>
      </c:catAx>
      <c:valAx>
        <c:axId val="515857535"/>
        <c:scaling>
          <c:orientation val="minMax"/>
          <c:min val="15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,,\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857951"/>
        <c:crosses val="autoZero"/>
        <c:crossBetween val="between"/>
        <c:majorUnit val="50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[Merged(1).xlsx]Sheet2!PivotTable17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740281802080109"/>
          <c:y val="0.17931634961479559"/>
          <c:w val="0.8399181914904742"/>
          <c:h val="0.68719578611674725"/>
        </c:manualLayout>
      </c:layout>
      <c:lineChart>
        <c:grouping val="standard"/>
        <c:varyColors val="0"/>
        <c:ser>
          <c:idx val="0"/>
          <c:order val="0"/>
          <c:tx>
            <c:strRef>
              <c:f>Sheet2!$E$1:$E$2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rgbClr val="42E3BB"/>
              </a:solidFill>
              <a:round/>
            </a:ln>
            <a:effectLst/>
          </c:spPr>
          <c:marker>
            <c:symbol val="none"/>
          </c:marker>
          <c:cat>
            <c:strRef>
              <c:f>Sheet2!$D$3:$D$15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Sheet2!$E$3:$E$15</c:f>
              <c:numCache>
                <c:formatCode>General</c:formatCode>
                <c:ptCount val="12"/>
                <c:pt idx="0">
                  <c:v>29588399.999999922</c:v>
                </c:pt>
                <c:pt idx="1">
                  <c:v>21936031.999999929</c:v>
                </c:pt>
                <c:pt idx="2">
                  <c:v>22928347.999999929</c:v>
                </c:pt>
                <c:pt idx="3">
                  <c:v>22159219.99999997</c:v>
                </c:pt>
                <c:pt idx="4">
                  <c:v>26939355.99999997</c:v>
                </c:pt>
                <c:pt idx="5">
                  <c:v>22677583.999999978</c:v>
                </c:pt>
                <c:pt idx="6">
                  <c:v>28468827.499999963</c:v>
                </c:pt>
                <c:pt idx="7">
                  <c:v>22227358.499999955</c:v>
                </c:pt>
                <c:pt idx="8">
                  <c:v>21533483.99999994</c:v>
                </c:pt>
                <c:pt idx="9">
                  <c:v>26747327.499999963</c:v>
                </c:pt>
                <c:pt idx="10">
                  <c:v>21319844.499999978</c:v>
                </c:pt>
                <c:pt idx="11">
                  <c:v>21302307.999999978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31-4E7D-A4BA-5A8BE0D5CD7F}"/>
            </c:ext>
          </c:extLst>
        </c:ser>
        <c:ser>
          <c:idx val="1"/>
          <c:order val="1"/>
          <c:tx>
            <c:strRef>
              <c:f>Sheet2!$F$1:$F$2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Sheet2!$D$3:$D$15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Sheet2!$F$3:$F$15</c:f>
              <c:numCache>
                <c:formatCode>General</c:formatCode>
                <c:ptCount val="12"/>
                <c:pt idx="0">
                  <c:v>27676734.99999994</c:v>
                </c:pt>
                <c:pt idx="1">
                  <c:v>20491476.999999978</c:v>
                </c:pt>
                <c:pt idx="2">
                  <c:v>21964847.999999952</c:v>
                </c:pt>
                <c:pt idx="3">
                  <c:v>26866469.999999959</c:v>
                </c:pt>
                <c:pt idx="4">
                  <c:v>21001185.999999978</c:v>
                </c:pt>
                <c:pt idx="5">
                  <c:v>21638343.999999963</c:v>
                </c:pt>
                <c:pt idx="6">
                  <c:v>27378527.499999966</c:v>
                </c:pt>
                <c:pt idx="7">
                  <c:v>21736706.499999974</c:v>
                </c:pt>
                <c:pt idx="8">
                  <c:v>20721135.999999978</c:v>
                </c:pt>
                <c:pt idx="9">
                  <c:v>26353062.499999974</c:v>
                </c:pt>
                <c:pt idx="10">
                  <c:v>21147535.49999997</c:v>
                </c:pt>
                <c:pt idx="11">
                  <c:v>27180561.999999925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31-4E7D-A4BA-5A8BE0D5CD7F}"/>
            </c:ext>
          </c:extLst>
        </c:ser>
        <c:ser>
          <c:idx val="2"/>
          <c:order val="2"/>
          <c:tx>
            <c:strRef>
              <c:f>Sheet2!$G$1:$G$2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Sheet2!$D$3:$D$15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Sheet2!$G$3:$G$15</c:f>
              <c:numCache>
                <c:formatCode>General</c:formatCode>
                <c:ptCount val="12"/>
                <c:pt idx="0">
                  <c:v>20901272.49999997</c:v>
                </c:pt>
                <c:pt idx="1">
                  <c:v>20318911.499999978</c:v>
                </c:pt>
                <c:pt idx="2">
                  <c:v>21212175.999999933</c:v>
                </c:pt>
                <c:pt idx="3">
                  <c:v>24840219.99999997</c:v>
                </c:pt>
                <c:pt idx="4">
                  <c:v>18479561.999999978</c:v>
                </c:pt>
                <c:pt idx="5">
                  <c:v>20396067.99999997</c:v>
                </c:pt>
                <c:pt idx="6">
                  <c:v>25952324.99999997</c:v>
                </c:pt>
                <c:pt idx="7">
                  <c:v>21126990.999999978</c:v>
                </c:pt>
                <c:pt idx="8">
                  <c:v>26008841.499999963</c:v>
                </c:pt>
                <c:pt idx="9">
                  <c:v>19458034.999999978</c:v>
                </c:pt>
                <c:pt idx="10">
                  <c:v>20660775.49999997</c:v>
                </c:pt>
                <c:pt idx="11">
                  <c:v>25563314.499999963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31-4E7D-A4BA-5A8BE0D5CD7F}"/>
            </c:ext>
          </c:extLst>
        </c:ser>
        <c:ser>
          <c:idx val="3"/>
          <c:order val="3"/>
          <c:tx>
            <c:strRef>
              <c:f>Sheet2!$H$1:$H$2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E154-4543-A9A4-40677876A216}"/>
              </c:ext>
            </c:extLst>
          </c:dPt>
          <c:cat>
            <c:strRef>
              <c:f>Sheet2!$D$3:$D$15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Sheet2!$H$3:$H$15</c:f>
              <c:numCache>
                <c:formatCode>General</c:formatCode>
                <c:ptCount val="12"/>
                <c:pt idx="0">
                  <c:v>21306842.499999981</c:v>
                </c:pt>
                <c:pt idx="1">
                  <c:v>20032228.999999978</c:v>
                </c:pt>
                <c:pt idx="2">
                  <c:v>30600513.499999832</c:v>
                </c:pt>
                <c:pt idx="3">
                  <c:v>18948272.499999974</c:v>
                </c:pt>
                <c:pt idx="4">
                  <c:v>20388639.999999978</c:v>
                </c:pt>
                <c:pt idx="5">
                  <c:v>21343999.999999985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31-4E7D-A4BA-5A8BE0D5C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5857951"/>
        <c:axId val="515857535"/>
      </c:lineChart>
      <c:catAx>
        <c:axId val="515857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857535"/>
        <c:crosses val="autoZero"/>
        <c:auto val="1"/>
        <c:lblAlgn val="ctr"/>
        <c:lblOffset val="100"/>
        <c:noMultiLvlLbl val="0"/>
      </c:catAx>
      <c:valAx>
        <c:axId val="515857535"/>
        <c:scaling>
          <c:orientation val="minMax"/>
          <c:min val="15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,,\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857951"/>
        <c:crosses val="autoZero"/>
        <c:crossBetween val="between"/>
        <c:majorUnit val="50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[Merged2.xlsx]Sheet16!PivotTable22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151572504405131"/>
          <c:y val="0.20133398458847346"/>
          <c:w val="0.67315741510066029"/>
          <c:h val="0.6804972215079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Sheet16!$G$1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rgbClr val="42E3BB"/>
            </a:solidFill>
            <a:ln>
              <a:solidFill>
                <a:srgbClr val="42E3BB"/>
              </a:solidFill>
            </a:ln>
            <a:effectLst/>
          </c:spPr>
          <c:invertIfNegative val="0"/>
          <c:cat>
            <c:strRef>
              <c:f>Sheet16!$F$2:$F$6</c:f>
              <c:strCach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strCache>
            </c:strRef>
          </c:cat>
          <c:val>
            <c:numRef>
              <c:f>Sheet16!$G$2:$G$6</c:f>
              <c:numCache>
                <c:formatCode>General</c:formatCode>
                <c:ptCount val="4"/>
                <c:pt idx="0">
                  <c:v>48288682.860847212</c:v>
                </c:pt>
                <c:pt idx="1">
                  <c:v>47541825.561111718</c:v>
                </c:pt>
                <c:pt idx="2">
                  <c:v>43053022.542949215</c:v>
                </c:pt>
                <c:pt idx="3">
                  <c:v>21515906.009425607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0F-4DE4-8DF8-A6B001C65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71407487"/>
        <c:axId val="132626751"/>
      </c:barChart>
      <c:lineChart>
        <c:grouping val="standard"/>
        <c:varyColors val="0"/>
        <c:ser>
          <c:idx val="1"/>
          <c:order val="1"/>
          <c:tx>
            <c:strRef>
              <c:f>Sheet16!$H$1</c:f>
              <c:strCache>
                <c:ptCount val="1"/>
                <c:pt idx="0">
                  <c:v>Product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Sheet16!$F$2:$F$6</c:f>
              <c:strCach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strCache>
            </c:strRef>
          </c:cat>
          <c:val>
            <c:numRef>
              <c:f>Sheet16!$H$2:$H$6</c:f>
              <c:numCache>
                <c:formatCode>General</c:formatCode>
                <c:ptCount val="4"/>
                <c:pt idx="0">
                  <c:v>5.9657475355810119</c:v>
                </c:pt>
                <c:pt idx="1">
                  <c:v>5.9817928285305895</c:v>
                </c:pt>
                <c:pt idx="2">
                  <c:v>6.1581645208898843</c:v>
                </c:pt>
                <c:pt idx="3">
                  <c:v>6.1651900766186198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0F-4DE4-8DF8-A6B001C65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0556943"/>
        <c:axId val="770553199"/>
      </c:lineChart>
      <c:catAx>
        <c:axId val="1271407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26751"/>
        <c:crosses val="autoZero"/>
        <c:auto val="1"/>
        <c:lblAlgn val="ctr"/>
        <c:lblOffset val="100"/>
        <c:noMultiLvlLbl val="0"/>
      </c:catAx>
      <c:valAx>
        <c:axId val="1326267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Volume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,,\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407487"/>
        <c:crosses val="autoZero"/>
        <c:crossBetween val="between"/>
      </c:valAx>
      <c:valAx>
        <c:axId val="77055319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.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556943"/>
        <c:crosses val="max"/>
        <c:crossBetween val="between"/>
      </c:valAx>
      <c:catAx>
        <c:axId val="7705569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05531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[Merged(1).xlsx]Sheet6!PivotTable3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019075958770921"/>
          <c:y val="0.11148737248985105"/>
          <c:w val="0.83675152538657338"/>
          <c:h val="0.66305981195375829"/>
        </c:manualLayout>
      </c:layout>
      <c:lineChart>
        <c:grouping val="standar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rgbClr val="42E3BB"/>
              </a:solidFill>
              <a:round/>
            </a:ln>
            <a:effectLst/>
          </c:spPr>
          <c:marker>
            <c:symbol val="none"/>
          </c:marker>
          <c:cat>
            <c:strRef>
              <c:f>Sheet6!$A$3:$A$15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Sheet6!$B$3:$B$15</c:f>
              <c:numCache>
                <c:formatCode>General</c:formatCode>
                <c:ptCount val="12"/>
                <c:pt idx="0">
                  <c:v>347344.71957452706</c:v>
                </c:pt>
                <c:pt idx="1">
                  <c:v>331659.25554456102</c:v>
                </c:pt>
                <c:pt idx="2">
                  <c:v>869384.29026552604</c:v>
                </c:pt>
                <c:pt idx="3">
                  <c:v>476747.76015779056</c:v>
                </c:pt>
                <c:pt idx="4">
                  <c:v>888223.06525218359</c:v>
                </c:pt>
                <c:pt idx="5">
                  <c:v>320394.50151310221</c:v>
                </c:pt>
                <c:pt idx="6">
                  <c:v>545579.44664253388</c:v>
                </c:pt>
                <c:pt idx="7">
                  <c:v>499780.23665500432</c:v>
                </c:pt>
                <c:pt idx="8">
                  <c:v>465940.5242047928</c:v>
                </c:pt>
                <c:pt idx="9">
                  <c:v>917291.06503314897</c:v>
                </c:pt>
                <c:pt idx="10">
                  <c:v>693439.00010547694</c:v>
                </c:pt>
                <c:pt idx="11">
                  <c:v>422417.13383677963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9-42CD-8A2B-EDCABB486FF2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Sheet6!$A$3:$A$15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Sheet6!$C$3:$C$15</c:f>
              <c:numCache>
                <c:formatCode>General</c:formatCode>
                <c:ptCount val="12"/>
                <c:pt idx="0">
                  <c:v>672287.62997291307</c:v>
                </c:pt>
                <c:pt idx="1">
                  <c:v>350816.3619606141</c:v>
                </c:pt>
                <c:pt idx="2">
                  <c:v>173374.28103136929</c:v>
                </c:pt>
                <c:pt idx="3">
                  <c:v>513216.10836030002</c:v>
                </c:pt>
                <c:pt idx="4">
                  <c:v>802691.09325207025</c:v>
                </c:pt>
                <c:pt idx="5">
                  <c:v>583922.62620460789</c:v>
                </c:pt>
                <c:pt idx="6">
                  <c:v>505744.49440378969</c:v>
                </c:pt>
                <c:pt idx="7">
                  <c:v>236583.58196106512</c:v>
                </c:pt>
                <c:pt idx="8">
                  <c:v>120240.84612063042</c:v>
                </c:pt>
                <c:pt idx="9">
                  <c:v>327657.86060902069</c:v>
                </c:pt>
                <c:pt idx="10">
                  <c:v>345218.13357139536</c:v>
                </c:pt>
                <c:pt idx="11">
                  <c:v>97332.68012981597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D9-42CD-8A2B-EDCABB486FF2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Sheet6!$A$3:$A$15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Sheet6!$D$3:$D$15</c:f>
              <c:numCache>
                <c:formatCode>General</c:formatCode>
                <c:ptCount val="12"/>
                <c:pt idx="0">
                  <c:v>665409.7118438147</c:v>
                </c:pt>
                <c:pt idx="1">
                  <c:v>419003.27680500527</c:v>
                </c:pt>
                <c:pt idx="2">
                  <c:v>241817.5110439097</c:v>
                </c:pt>
                <c:pt idx="3">
                  <c:v>504402.52973379137</c:v>
                </c:pt>
                <c:pt idx="4">
                  <c:v>100825.69719489926</c:v>
                </c:pt>
                <c:pt idx="5">
                  <c:v>356485.5086282288</c:v>
                </c:pt>
                <c:pt idx="6">
                  <c:v>381469.4464091761</c:v>
                </c:pt>
                <c:pt idx="7">
                  <c:v>221725.53402569029</c:v>
                </c:pt>
                <c:pt idx="8">
                  <c:v>455846.88233029412</c:v>
                </c:pt>
                <c:pt idx="9">
                  <c:v>283621.11156099755</c:v>
                </c:pt>
                <c:pt idx="10">
                  <c:v>129768.58351613957</c:v>
                </c:pt>
                <c:pt idx="11">
                  <c:v>143303.25831816558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D9-42CD-8A2B-EDCABB486FF2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Sheet6!$A$3:$A$15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Sheet6!$E$3:$E$15</c:f>
              <c:numCache>
                <c:formatCode>General</c:formatCode>
                <c:ptCount val="12"/>
                <c:pt idx="0">
                  <c:v>267812.78821266524</c:v>
                </c:pt>
                <c:pt idx="1">
                  <c:v>96111.225245402864</c:v>
                </c:pt>
                <c:pt idx="2">
                  <c:v>145170.88011308789</c:v>
                </c:pt>
                <c:pt idx="3">
                  <c:v>149707.80802829657</c:v>
                </c:pt>
                <c:pt idx="4">
                  <c:v>219827.73418157859</c:v>
                </c:pt>
                <c:pt idx="5">
                  <c:v>118415.09526557499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D9-42CD-8A2B-EDCABB486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1658399"/>
        <c:axId val="1071659647"/>
      </c:lineChart>
      <c:catAx>
        <c:axId val="1071658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659647"/>
        <c:crosses val="autoZero"/>
        <c:auto val="1"/>
        <c:lblAlgn val="ctr"/>
        <c:lblOffset val="100"/>
        <c:noMultiLvlLbl val="0"/>
      </c:catAx>
      <c:valAx>
        <c:axId val="10716596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Spends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,,\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65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893534868648697"/>
          <c:y val="3.671397405160385E-2"/>
          <c:w val="0.28476152053902021"/>
          <c:h val="0.102138083087288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9512132117059"/>
          <c:y val="0.13347442992647687"/>
          <c:w val="0.78027841861920577"/>
          <c:h val="0.650815979465472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</c:v>
                </c:pt>
              </c:strCache>
            </c:strRef>
          </c:tx>
          <c:spPr>
            <a:solidFill>
              <a:srgbClr val="42E3BB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1497166.0487854311</c:v>
                </c:pt>
                <c:pt idx="1">
                  <c:v>1840590.3</c:v>
                </c:pt>
                <c:pt idx="2">
                  <c:v>2041407.4420669987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E-499E-A17D-0A8ECE2A1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Offline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3264435.9500000007</c:v>
                </c:pt>
                <c:pt idx="1">
                  <c:v>1284928.1100000001</c:v>
                </c:pt>
                <c:pt idx="2">
                  <c:v>687899.58999999892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E-499E-A17D-0A8ECE2A10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2016598.999999996</c:v>
                </c:pt>
                <c:pt idx="1">
                  <c:v>1603567.2584346579</c:v>
                </c:pt>
                <c:pt idx="2">
                  <c:v>1174372.019343114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CE-499E-A17D-0A8ECE2A1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axId val="861688592"/>
        <c:axId val="861701904"/>
      </c:barChart>
      <c:catAx>
        <c:axId val="861688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701904"/>
        <c:crosses val="autoZero"/>
        <c:auto val="1"/>
        <c:lblAlgn val="ctr"/>
        <c:lblOffset val="100"/>
        <c:noMultiLvlLbl val="0"/>
      </c:catAx>
      <c:valAx>
        <c:axId val="861701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Spends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\M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688592"/>
        <c:crosses val="autoZero"/>
        <c:crossBetween val="between"/>
        <c:majorUnit val="1000000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15267351997966E-2"/>
          <c:y val="0.20451299837104542"/>
          <c:w val="0.90799796256212806"/>
          <c:h val="0.6380170965118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Catch-Up TV</c:v>
                </c:pt>
              </c:strCache>
            </c:strRef>
          </c:tx>
          <c:spPr>
            <a:solidFill>
              <a:srgbClr val="42E3BB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48364.928214599895</c:v>
                </c:pt>
                <c:pt idx="1">
                  <c:v>39328.871567699985</c:v>
                </c:pt>
                <c:pt idx="2">
                  <c:v>59374.955982729145</c:v>
                </c:pt>
                <c:pt idx="3">
                  <c:v>192039.3747112659</c:v>
                </c:pt>
                <c:pt idx="4">
                  <c:v>48093.933503699045</c:v>
                </c:pt>
                <c:pt idx="5">
                  <c:v>36895.271355087658</c:v>
                </c:pt>
                <c:pt idx="6">
                  <c:v>124808.80674618576</c:v>
                </c:pt>
                <c:pt idx="7">
                  <c:v>60290.427544965176</c:v>
                </c:pt>
                <c:pt idx="8">
                  <c:v>28094.601068243323</c:v>
                </c:pt>
                <c:pt idx="9">
                  <c:v>30812.807356418623</c:v>
                </c:pt>
                <c:pt idx="10">
                  <c:v>0</c:v>
                </c:pt>
                <c:pt idx="11">
                  <c:v>0.16800000000000001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D-45DD-BE03-483ED35F03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Keyword Targeting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5552.8969999999799</c:v>
                </c:pt>
                <c:pt idx="1">
                  <c:v>17305.46387</c:v>
                </c:pt>
                <c:pt idx="2">
                  <c:v>22441.890695999988</c:v>
                </c:pt>
                <c:pt idx="3">
                  <c:v>5115.67399999999</c:v>
                </c:pt>
                <c:pt idx="4">
                  <c:v>46236.280260000007</c:v>
                </c:pt>
                <c:pt idx="5">
                  <c:v>15796.595944000001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0D-45DD-BE03-483ED35F03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Retailers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3.8154108594820513</c:v>
                </c:pt>
                <c:pt idx="1">
                  <c:v>0.26208746998574051</c:v>
                </c:pt>
                <c:pt idx="2">
                  <c:v>0.18744565489446818</c:v>
                </c:pt>
                <c:pt idx="3">
                  <c:v>10034.330666345379</c:v>
                </c:pt>
                <c:pt idx="4">
                  <c:v>5162.8643430809998</c:v>
                </c:pt>
                <c:pt idx="5">
                  <c:v>21444.571909452654</c:v>
                </c:pt>
                <c:pt idx="6">
                  <c:v>92212.188247068101</c:v>
                </c:pt>
                <c:pt idx="7">
                  <c:v>38928.553086900429</c:v>
                </c:pt>
                <c:pt idx="8">
                  <c:v>146864.26990775438</c:v>
                </c:pt>
                <c:pt idx="9">
                  <c:v>157671.36956436979</c:v>
                </c:pt>
                <c:pt idx="10">
                  <c:v>47648.16912507949</c:v>
                </c:pt>
                <c:pt idx="11">
                  <c:v>50251.620606900724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0D-45DD-BE03-483ED35F03A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Programmatic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130351.66724909702</c:v>
                </c:pt>
                <c:pt idx="1">
                  <c:v>225546.29454264347</c:v>
                </c:pt>
                <c:pt idx="2">
                  <c:v>154386.71174646533</c:v>
                </c:pt>
                <c:pt idx="3">
                  <c:v>359705.0251783377</c:v>
                </c:pt>
                <c:pt idx="4">
                  <c:v>298991.520802913</c:v>
                </c:pt>
                <c:pt idx="5">
                  <c:v>165224.7979165421</c:v>
                </c:pt>
                <c:pt idx="6">
                  <c:v>235777.32084483345</c:v>
                </c:pt>
                <c:pt idx="7">
                  <c:v>140515.86047475884</c:v>
                </c:pt>
                <c:pt idx="8">
                  <c:v>73436.265344056868</c:v>
                </c:pt>
                <c:pt idx="9">
                  <c:v>213859.1451080949</c:v>
                </c:pt>
                <c:pt idx="10">
                  <c:v>313526.09613536362</c:v>
                </c:pt>
                <c:pt idx="11">
                  <c:v>42606.082673064469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0D-45DD-BE03-483ED35F03A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Social Media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34716.489042981637</c:v>
                </c:pt>
                <c:pt idx="1">
                  <c:v>5522.3954203625817</c:v>
                </c:pt>
                <c:pt idx="2">
                  <c:v>11994.973730337786</c:v>
                </c:pt>
                <c:pt idx="3">
                  <c:v>179255.75930406208</c:v>
                </c:pt>
                <c:pt idx="4">
                  <c:v>138611.77159208359</c:v>
                </c:pt>
                <c:pt idx="5">
                  <c:v>108241.07134461816</c:v>
                </c:pt>
                <c:pt idx="6">
                  <c:v>80877.684003713803</c:v>
                </c:pt>
                <c:pt idx="7">
                  <c:v>45130.107027265913</c:v>
                </c:pt>
                <c:pt idx="8">
                  <c:v>27753.680983598781</c:v>
                </c:pt>
                <c:pt idx="9">
                  <c:v>50153.996781938127</c:v>
                </c:pt>
                <c:pt idx="10">
                  <c:v>149361.62713322433</c:v>
                </c:pt>
                <c:pt idx="11">
                  <c:v>50993.231435221365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10D-45DD-BE03-483ED35F03A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Direct Buying</c:v>
                </c:pt>
              </c:strCache>
            </c:strRef>
          </c:tx>
          <c:spPr>
            <a:solidFill>
              <a:srgbClr val="6E008B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9826.6497280000003</c:v>
                </c:pt>
                <c:pt idx="1">
                  <c:v>25415.510816000002</c:v>
                </c:pt>
                <c:pt idx="2">
                  <c:v>13269.29147</c:v>
                </c:pt>
                <c:pt idx="3">
                  <c:v>63951.47</c:v>
                </c:pt>
                <c:pt idx="4">
                  <c:v>33061.004718780001</c:v>
                </c:pt>
                <c:pt idx="5">
                  <c:v>35075.47559478</c:v>
                </c:pt>
                <c:pt idx="6">
                  <c:v>19204.859900140003</c:v>
                </c:pt>
                <c:pt idx="7">
                  <c:v>2095.5745228119999</c:v>
                </c:pt>
                <c:pt idx="8">
                  <c:v>4004.3733726169999</c:v>
                </c:pt>
                <c:pt idx="9">
                  <c:v>3920.2467631</c:v>
                </c:pt>
                <c:pt idx="10">
                  <c:v>6169.4427109999997</c:v>
                </c:pt>
                <c:pt idx="11">
                  <c:v>7020.3399089999994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10D-45DD-BE03-483ED35F03A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Nativeads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11045.252596749</c:v>
                </c:pt>
                <c:pt idx="1">
                  <c:v>31.881122471000005</c:v>
                </c:pt>
                <c:pt idx="2">
                  <c:v>8079.1743310620004</c:v>
                </c:pt>
                <c:pt idx="3">
                  <c:v>11241.675009465001</c:v>
                </c:pt>
                <c:pt idx="4">
                  <c:v>13737.26</c:v>
                </c:pt>
                <c:pt idx="5">
                  <c:v>22841.654055177001</c:v>
                </c:pt>
                <c:pt idx="6">
                  <c:v>0.92689911000000003</c:v>
                </c:pt>
                <c:pt idx="7">
                  <c:v>0.91163269000000002</c:v>
                </c:pt>
                <c:pt idx="8">
                  <c:v>38435.561142999999</c:v>
                </c:pt>
                <c:pt idx="9">
                  <c:v>14132.487083</c:v>
                </c:pt>
                <c:pt idx="10">
                  <c:v>11765.393446</c:v>
                </c:pt>
                <c:pt idx="11">
                  <c:v>17560.612680999999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10D-45DD-BE03-483ED35F03A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Search Engine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Sheet1!$I$2:$I$13</c:f>
              <c:numCache>
                <c:formatCode>General</c:formatCode>
                <c:ptCount val="12"/>
                <c:pt idx="0">
                  <c:v>85744.340924000004</c:v>
                </c:pt>
                <c:pt idx="1">
                  <c:v>56528.981182999996</c:v>
                </c:pt>
                <c:pt idx="2">
                  <c:v>87286.980949999997</c:v>
                </c:pt>
                <c:pt idx="3">
                  <c:v>93888.840000000011</c:v>
                </c:pt>
                <c:pt idx="4">
                  <c:v>84117.19612600001</c:v>
                </c:pt>
                <c:pt idx="5">
                  <c:v>74565.219687999983</c:v>
                </c:pt>
                <c:pt idx="6">
                  <c:v>68882.684284999996</c:v>
                </c:pt>
                <c:pt idx="7">
                  <c:v>57621.391388999997</c:v>
                </c:pt>
                <c:pt idx="8">
                  <c:v>58248.912619999996</c:v>
                </c:pt>
                <c:pt idx="9">
                  <c:v>46807.57</c:v>
                </c:pt>
                <c:pt idx="10">
                  <c:v>36140.589999999997</c:v>
                </c:pt>
                <c:pt idx="11">
                  <c:v>29483.381497000002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0D-45DD-BE03-483ED35F03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58991759"/>
        <c:axId val="1758970543"/>
      </c:barChart>
      <c:catAx>
        <c:axId val="1758991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970543"/>
        <c:crosses val="autoZero"/>
        <c:auto val="1"/>
        <c:lblAlgn val="ctr"/>
        <c:lblOffset val="100"/>
        <c:noMultiLvlLbl val="0"/>
      </c:catAx>
      <c:valAx>
        <c:axId val="17589705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Spends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.0,,\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991759"/>
        <c:crosses val="autoZero"/>
        <c:crossBetween val="between"/>
        <c:majorUnit val="3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/>
              <a:t>Cumulative</a:t>
            </a:r>
            <a:r>
              <a:rPr lang="en-IN" sz="1200" baseline="0"/>
              <a:t> </a:t>
            </a:r>
            <a:r>
              <a:rPr lang="en-IN" sz="1200"/>
              <a:t>Spends </a:t>
            </a:r>
            <a:r>
              <a:rPr lang="en-IN" sz="1200" baseline="0"/>
              <a:t> </a:t>
            </a:r>
            <a:endParaRPr lang="en-IN" sz="120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3052645936098934"/>
          <c:y val="0.1597558668855576"/>
          <c:w val="0.43142249015748035"/>
          <c:h val="0.6471336954273072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37-4AEF-8A38-3BDB44B037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37-4AEF-8A38-3BDB44B037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37-4AEF-8A38-3BDB44B037F5}"/>
              </c:ext>
            </c:extLst>
          </c:dPt>
          <c:dLbls>
            <c:dLbl>
              <c:idx val="0"/>
              <c:layout>
                <c:manualLayout>
                  <c:x val="0.12333969994951628"/>
                  <c:y val="-2.0211933237433526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222749905725667"/>
                      <c:h val="0.130821932852262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F37-4AEF-8A38-3BDB44B037F5}"/>
                </c:ext>
              </c:extLst>
            </c:dLbl>
            <c:dLbl>
              <c:idx val="1"/>
              <c:layout>
                <c:manualLayout>
                  <c:x val="-1.7598746266822892E-3"/>
                  <c:y val="0.1075712813934034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335605647440476"/>
                      <c:h val="7.568321663426479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F37-4AEF-8A38-3BDB44B037F5}"/>
                </c:ext>
              </c:extLst>
            </c:dLbl>
            <c:dLbl>
              <c:idx val="2"/>
              <c:layout>
                <c:manualLayout>
                  <c:x val="-0.11042331847886711"/>
                  <c:y val="-3.792954674901396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09401163512912E-2"/>
                      <c:h val="0.1107780293204715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7F37-4AEF-8A38-3BDB44B037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Online</c:v>
                </c:pt>
                <c:pt idx="1">
                  <c:v>Offline</c:v>
                </c:pt>
                <c:pt idx="2">
                  <c:v>Promo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5738517.8442053627</c:v>
                </c:pt>
                <c:pt idx="1">
                  <c:v>5302886.6499989983</c:v>
                </c:pt>
                <c:pt idx="2">
                  <c:v>5366606.7846153751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A9-4779-BD92-0EE252F4C2C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58613513603841"/>
          <c:y val="0.91827144823011075"/>
          <c:w val="0.4222408680763049"/>
          <c:h val="8.17285333161863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8279651091528"/>
          <c:y val="0.13617406685798553"/>
          <c:w val="0.79907429210857317"/>
          <c:h val="0.6047373621310774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642965.75564299989</c:v>
                </c:pt>
                <c:pt idx="1">
                  <c:v>400895.73456199997</c:v>
                </c:pt>
                <c:pt idx="2">
                  <c:v>467315.935405</c:v>
                </c:pt>
                <c:pt idx="3">
                  <c:v>181262.17547899997</c:v>
                </c:pt>
                <c:pt idx="4">
                  <c:v>872260.6946840001</c:v>
                </c:pt>
                <c:pt idx="5">
                  <c:v>412379.87422599999</c:v>
                </c:pt>
                <c:pt idx="6">
                  <c:v>465771.34999999969</c:v>
                </c:pt>
                <c:pt idx="7">
                  <c:v>231873.84999999998</c:v>
                </c:pt>
                <c:pt idx="8">
                  <c:v>224640.97999999989</c:v>
                </c:pt>
                <c:pt idx="9">
                  <c:v>328106.16000000003</c:v>
                </c:pt>
                <c:pt idx="10">
                  <c:v>451378.31000000006</c:v>
                </c:pt>
                <c:pt idx="11">
                  <c:v>267557.53999999998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1-4F78-A726-BD61F3A952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Press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16803</c:v>
                </c:pt>
                <c:pt idx="2">
                  <c:v>11500</c:v>
                </c:pt>
                <c:pt idx="3">
                  <c:v>15150</c:v>
                </c:pt>
                <c:pt idx="4">
                  <c:v>61390.27</c:v>
                </c:pt>
                <c:pt idx="5">
                  <c:v>41820</c:v>
                </c:pt>
                <c:pt idx="6">
                  <c:v>67731</c:v>
                </c:pt>
                <c:pt idx="7">
                  <c:v>47875.270000000004</c:v>
                </c:pt>
                <c:pt idx="8">
                  <c:v>16650</c:v>
                </c:pt>
                <c:pt idx="9">
                  <c:v>56873.75</c:v>
                </c:pt>
                <c:pt idx="10">
                  <c:v>15835</c:v>
                </c:pt>
                <c:pt idx="11">
                  <c:v>4850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1-4F78-A726-BD61F3A95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015999"/>
        <c:axId val="1321023071"/>
      </c:barChart>
      <c:catAx>
        <c:axId val="13210159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023071"/>
        <c:crosses val="autoZero"/>
        <c:auto val="1"/>
        <c:lblAlgn val="ctr"/>
        <c:lblOffset val="100"/>
        <c:noMultiLvlLbl val="0"/>
      </c:catAx>
      <c:valAx>
        <c:axId val="13210230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Spends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.0,,\M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015999"/>
        <c:crosses val="autoZero"/>
        <c:crossBetween val="between"/>
        <c:majorUnit val="30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667233745258784E-2"/>
          <c:y val="6.9871968850704763E-2"/>
          <c:w val="0.89693589517944061"/>
          <c:h val="0.709427800832724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Promotion Spends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984283.05379999999</c:v>
                </c:pt>
                <c:pt idx="1">
                  <c:v>410211.72440000001</c:v>
                </c:pt>
                <c:pt idx="2">
                  <c:v>594096.86069999996</c:v>
                </c:pt>
                <c:pt idx="3">
                  <c:v>532429.88190000004</c:v>
                </c:pt>
                <c:pt idx="4">
                  <c:v>409904.79389999999</c:v>
                </c:pt>
                <c:pt idx="5">
                  <c:v>444933.19959999999</c:v>
                </c:pt>
                <c:pt idx="6">
                  <c:v>277526.56650000002</c:v>
                </c:pt>
                <c:pt idx="7">
                  <c:v>333757.40700000001</c:v>
                </c:pt>
                <c:pt idx="8">
                  <c:v>423899.60820000002</c:v>
                </c:pt>
                <c:pt idx="9">
                  <c:v>626232.50450000004</c:v>
                </c:pt>
                <c:pt idx="10">
                  <c:v>136601.08859999999</c:v>
                </c:pt>
                <c:pt idx="11">
                  <c:v>192730.0955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B9-4B67-A7AE-A788DF56A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1024319"/>
        <c:axId val="1321013503"/>
      </c:barChart>
      <c:catAx>
        <c:axId val="1321024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013503"/>
        <c:crosses val="autoZero"/>
        <c:auto val="1"/>
        <c:lblAlgn val="ctr"/>
        <c:lblOffset val="100"/>
        <c:noMultiLvlLbl val="0"/>
      </c:catAx>
      <c:valAx>
        <c:axId val="13210135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Spends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.0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024319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602876576055158"/>
          <c:y val="0.94230169811401321"/>
          <c:w val="0.18794236923734056"/>
          <c:h val="5.76983018859868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[Merged(1).xlsx]Sheet8!PivotTable4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[Merged(1).xlsx]Offline!PivotTable19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Offline!$F$1</c:f>
              <c:strCache>
                <c:ptCount val="1"/>
                <c:pt idx="0">
                  <c:v>Bledina</c:v>
                </c:pt>
              </c:strCache>
            </c:strRef>
          </c:tx>
          <c:spPr>
            <a:solidFill>
              <a:srgbClr val="42E3BB"/>
            </a:solidFill>
            <a:ln>
              <a:noFill/>
            </a:ln>
            <a:effectLst/>
          </c:spPr>
          <c:invertIfNegative val="0"/>
          <c:cat>
            <c:strRef>
              <c:f>Offline!$E$2:$E$6</c:f>
              <c:strCach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strCache>
            </c:strRef>
          </c:cat>
          <c:val>
            <c:numRef>
              <c:f>Offline!$F$2:$F$6</c:f>
              <c:numCache>
                <c:formatCode>General</c:formatCode>
                <c:ptCount val="4"/>
                <c:pt idx="0">
                  <c:v>3264435.9500000007</c:v>
                </c:pt>
                <c:pt idx="1">
                  <c:v>1284928.1100000001</c:v>
                </c:pt>
                <c:pt idx="2">
                  <c:v>687899.58999999892</c:v>
                </c:pt>
                <c:pt idx="3">
                  <c:v>65622.999999000021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B-4BF8-9860-0DE738D96DD1}"/>
            </c:ext>
          </c:extLst>
        </c:ser>
        <c:ser>
          <c:idx val="1"/>
          <c:order val="1"/>
          <c:tx>
            <c:strRef>
              <c:f>Offline!$G$1</c:f>
              <c:strCache>
                <c:ptCount val="1"/>
                <c:pt idx="0">
                  <c:v>Nestle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Offline!$E$2:$E$6</c:f>
              <c:strCach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strCache>
            </c:strRef>
          </c:cat>
          <c:val>
            <c:numRef>
              <c:f>Offline!$G$2:$G$6</c:f>
              <c:numCache>
                <c:formatCode>General</c:formatCode>
                <c:ptCount val="4"/>
                <c:pt idx="0">
                  <c:v>12425419.354838692</c:v>
                </c:pt>
                <c:pt idx="1">
                  <c:v>6355096.7741935421</c:v>
                </c:pt>
                <c:pt idx="2">
                  <c:v>2459612.9032258019</c:v>
                </c:pt>
                <c:pt idx="3">
                  <c:v>3688290.3225806388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FB-4BF8-9860-0DE738D96DD1}"/>
            </c:ext>
          </c:extLst>
        </c:ser>
        <c:ser>
          <c:idx val="2"/>
          <c:order val="2"/>
          <c:tx>
            <c:strRef>
              <c:f>Offline!$H$1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Offline!$E$2:$E$6</c:f>
              <c:strCach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strCache>
            </c:strRef>
          </c:cat>
          <c:val>
            <c:numRef>
              <c:f>Offline!$H$2:$H$6</c:f>
              <c:numCache>
                <c:formatCode>General</c:formatCode>
                <c:ptCount val="4"/>
                <c:pt idx="0">
                  <c:v>12158129.032258049</c:v>
                </c:pt>
                <c:pt idx="1">
                  <c:v>4496483.8709677365</c:v>
                </c:pt>
                <c:pt idx="2">
                  <c:v>17623225.806451544</c:v>
                </c:pt>
                <c:pt idx="3">
                  <c:v>3663690.3225806411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FB-4BF8-9860-0DE738D96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7032671"/>
        <c:axId val="517035999"/>
      </c:barChart>
      <c:catAx>
        <c:axId val="517032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035999"/>
        <c:crosses val="autoZero"/>
        <c:auto val="1"/>
        <c:lblAlgn val="ctr"/>
        <c:lblOffset val="100"/>
        <c:noMultiLvlLbl val="0"/>
      </c:catAx>
      <c:valAx>
        <c:axId val="5170359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4"/>
                    </a:solidFill>
                  </a:rPr>
                  <a:t>Spends</a:t>
                </a:r>
                <a:endParaRPr lang="en-IN">
                  <a:solidFill>
                    <a:schemeClr val="accent4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,,\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US" sz="800" b="0" i="0" u="none" strike="noStrike" kern="1200" baseline="0">
                <a:solidFill>
                  <a:srgbClr val="0A224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032671"/>
        <c:crosses val="autoZero"/>
        <c:crossBetween val="between"/>
        <c:majorUnit val="50000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0552367247475669"/>
          <c:y val="3.2484540192205681E-2"/>
          <c:w val="0.31628987073224352"/>
          <c:h val="8.484841694572416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>
        <a:defRPr lang="en-US" sz="900" b="0" i="0" u="none" strike="noStrike" kern="1200" baseline="0">
          <a:solidFill>
            <a:schemeClr val="bg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Bledina</c:v>
                </c:pt>
              </c:strCache>
            </c:strRef>
          </c:tx>
          <c:spPr>
            <a:solidFill>
              <a:srgbClr val="42E3BB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1497166.0490000001</c:v>
                </c:pt>
                <c:pt idx="1">
                  <c:v>1840590.3289999999</c:v>
                </c:pt>
                <c:pt idx="2">
                  <c:v>2041407.442</c:v>
                </c:pt>
                <c:pt idx="3">
                  <c:v>359354.02419999999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C7-437C-BFAD-BCF5CD5421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Nestle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2199000</c:v>
                </c:pt>
                <c:pt idx="1">
                  <c:v>75000</c:v>
                </c:pt>
                <c:pt idx="2">
                  <c:v>67000</c:v>
                </c:pt>
                <c:pt idx="3">
                  <c:v>101800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C7-437C-BFAD-BCF5CD5421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1536451.6129999999</c:v>
                </c:pt>
                <c:pt idx="1">
                  <c:v>661677.41940000001</c:v>
                </c:pt>
                <c:pt idx="2">
                  <c:v>1139258.0649999999</c:v>
                </c:pt>
                <c:pt idx="3">
                  <c:v>158264.51610000001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C7-437C-BFAD-BCF5CD542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872880"/>
        <c:axId val="316874960"/>
      </c:barChart>
      <c:catAx>
        <c:axId val="31687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800" b="0" i="0" u="none" strike="noStrike" kern="1200" baseline="0">
                <a:solidFill>
                  <a:srgbClr val="0A224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74960"/>
        <c:crosses val="autoZero"/>
        <c:auto val="1"/>
        <c:lblAlgn val="ctr"/>
        <c:lblOffset val="100"/>
        <c:noMultiLvlLbl val="0"/>
      </c:catAx>
      <c:valAx>
        <c:axId val="3168749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800" b="0" i="0" u="none" strike="noStrike" kern="1200" baseline="0">
                    <a:solidFill>
                      <a:srgbClr val="0A224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Spends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800" b="0" i="0" u="none" strike="noStrike" kern="1200" baseline="0">
                  <a:solidFill>
                    <a:srgbClr val="0A224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.0,,\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US" sz="800" b="0" i="0" u="none" strike="noStrike" kern="1200" baseline="0">
                <a:solidFill>
                  <a:srgbClr val="0A224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7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587778948849404"/>
          <c:y val="4.1726405381063522E-2"/>
          <c:w val="0.33910175241132418"/>
          <c:h val="8.08654450741280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800" b="0" i="0" u="none" strike="noStrike" kern="1200" baseline="0">
              <a:solidFill>
                <a:srgbClr val="0A224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800" b="0" i="0" u="none" strike="noStrike" kern="1200" baseline="0">
          <a:solidFill>
            <a:srgbClr val="0A2240">
              <a:lumMod val="65000"/>
              <a:lumOff val="35000"/>
            </a:srgbClr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[Merged3.xlsx]Sheet2!PivotTable21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9630965859017952E-2"/>
          <c:y val="0.16980834810616116"/>
          <c:w val="0.90244085414770159"/>
          <c:h val="0.7125737500441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Bledina</c:v>
                </c:pt>
              </c:strCache>
            </c:strRef>
          </c:tx>
          <c:spPr>
            <a:solidFill>
              <a:srgbClr val="42E3BB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Sheet2!$E$2:$E$6</c:f>
              <c:strCach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strCache>
            </c:strRef>
          </c:cat>
          <c:val>
            <c:numRef>
              <c:f>Sheet2!$F$2:$F$6</c:f>
              <c:numCache>
                <c:formatCode>General</c:formatCode>
                <c:ptCount val="4"/>
                <c:pt idx="0">
                  <c:v>6778200.9987854278</c:v>
                </c:pt>
                <c:pt idx="1">
                  <c:v>4729085.6975775929</c:v>
                </c:pt>
                <c:pt idx="2">
                  <c:v>3903679.0514101116</c:v>
                </c:pt>
                <c:pt idx="3">
                  <c:v>997045.53104660602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4D-4DB4-849E-BBEC6DD7CC96}"/>
            </c:ext>
          </c:extLst>
        </c:ser>
        <c:ser>
          <c:idx val="1"/>
          <c:order val="1"/>
          <c:tx>
            <c:strRef>
              <c:f>Sheet2!$G$1</c:f>
              <c:strCache>
                <c:ptCount val="1"/>
                <c:pt idx="0">
                  <c:v>Nestle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Sheet2!$E$2:$E$6</c:f>
              <c:strCach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strCache>
            </c:strRef>
          </c:cat>
          <c:val>
            <c:numRef>
              <c:f>Sheet2!$G$2:$G$6</c:f>
              <c:numCache>
                <c:formatCode>General</c:formatCode>
                <c:ptCount val="4"/>
                <c:pt idx="0">
                  <c:v>14626419.35483869</c:v>
                </c:pt>
                <c:pt idx="1">
                  <c:v>6437096.7741935411</c:v>
                </c:pt>
                <c:pt idx="2">
                  <c:v>2526612.9032258014</c:v>
                </c:pt>
                <c:pt idx="3">
                  <c:v>3790090.3225806388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4D-4DB4-849E-BBEC6DD7CC96}"/>
            </c:ext>
          </c:extLst>
        </c:ser>
        <c:ser>
          <c:idx val="2"/>
          <c:order val="2"/>
          <c:tx>
            <c:strRef>
              <c:f>Sheet2!$H$1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Sheet2!$E$2:$E$6</c:f>
              <c:strCach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strCache>
            </c:strRef>
          </c:cat>
          <c:val>
            <c:numRef>
              <c:f>Sheet2!$H$2:$H$6</c:f>
              <c:numCache>
                <c:formatCode>General</c:formatCode>
                <c:ptCount val="4"/>
                <c:pt idx="0">
                  <c:v>19676870.967741907</c:v>
                </c:pt>
                <c:pt idx="1">
                  <c:v>7277516.1290322477</c:v>
                </c:pt>
                <c:pt idx="2">
                  <c:v>20287709.677419294</c:v>
                </c:pt>
                <c:pt idx="3">
                  <c:v>4379440.8602150483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4D-4DB4-849E-BBEC6DD7CC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34735855"/>
        <c:axId val="1334738351"/>
      </c:barChart>
      <c:catAx>
        <c:axId val="1334735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738351"/>
        <c:crosses val="autoZero"/>
        <c:auto val="1"/>
        <c:lblAlgn val="ctr"/>
        <c:lblOffset val="100"/>
        <c:noMultiLvlLbl val="0"/>
      </c:catAx>
      <c:valAx>
        <c:axId val="13347383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Spends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,,\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735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9195113451700994"/>
          <c:y val="5.0400245413478456E-2"/>
          <c:w val="0.18700936984363159"/>
          <c:h val="8.412793090324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10000000</c:v>
                </c:pt>
                <c:pt idx="1">
                  <c:v>20000000</c:v>
                </c:pt>
                <c:pt idx="2">
                  <c:v>30000000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2000000</c:v>
                </c:pt>
                <c:pt idx="1">
                  <c:v>3000000</c:v>
                </c:pt>
                <c:pt idx="2">
                  <c:v>50000000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7E-418B-A819-A14D3A64F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8821696"/>
        <c:axId val="1938828352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2y-Values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10000000</c:v>
                </c:pt>
                <c:pt idx="1">
                  <c:v>20000000</c:v>
                </c:pt>
                <c:pt idx="2">
                  <c:v>30000000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0.2</c:v>
                </c:pt>
                <c:pt idx="1">
                  <c:v>0.4</c:v>
                </c:pt>
                <c:pt idx="2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7E-418B-A819-A14D3A64F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6551312"/>
        <c:axId val="956545072"/>
      </c:lineChart>
      <c:catAx>
        <c:axId val="1938821696"/>
        <c:scaling>
          <c:orientation val="minMax"/>
        </c:scaling>
        <c:delete val="0"/>
        <c:axPos val="b"/>
        <c:numFmt formatCode="[$€-2]\ #,##0,,\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828352"/>
        <c:crossesAt val="0"/>
        <c:auto val="1"/>
        <c:lblAlgn val="ctr"/>
        <c:lblOffset val="100"/>
        <c:noMultiLvlLbl val="0"/>
      </c:catAx>
      <c:valAx>
        <c:axId val="1938828352"/>
        <c:scaling>
          <c:orientation val="minMax"/>
          <c:max val="3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Incremental</a:t>
                </a:r>
                <a:r>
                  <a:rPr lang="en-US" baseline="0"/>
                  <a:t> Sales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.0,,\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821696"/>
        <c:crosses val="autoZero"/>
        <c:crossBetween val="between"/>
      </c:valAx>
      <c:valAx>
        <c:axId val="956545072"/>
        <c:scaling>
          <c:orientation val="minMax"/>
          <c:max val="0.30000000000000004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ROI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551312"/>
        <c:crosses val="max"/>
        <c:crossBetween val="between"/>
      </c:valAx>
      <c:catAx>
        <c:axId val="9565513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5654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Online</a:t>
            </a:r>
            <a:r>
              <a:rPr lang="en-US" sz="1200" baseline="0"/>
              <a:t> </a:t>
            </a:r>
            <a:r>
              <a:rPr lang="en-US" sz="1200"/>
              <a:t>Spends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240762743569137"/>
          <c:y val="0.1105153208425102"/>
          <c:w val="0.67467838489916199"/>
          <c:h val="0.775808569611178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D84-4EF5-ADF4-F3DD37A0DB7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84-4EF5-ADF4-F3DD37A0DB7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D84-4EF5-ADF4-F3DD37A0DB7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84-4EF5-ADF4-F3DD37A0DB74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D84-4EF5-ADF4-F3DD37A0DB74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Keyword Targeting</c:v>
                </c:pt>
                <c:pt idx="1">
                  <c:v>Native Ads</c:v>
                </c:pt>
                <c:pt idx="2">
                  <c:v>Direct buying</c:v>
                </c:pt>
                <c:pt idx="3">
                  <c:v>Data Retailers</c:v>
                </c:pt>
                <c:pt idx="4">
                  <c:v>Catch-Up TV</c:v>
                </c:pt>
                <c:pt idx="5">
                  <c:v>Search Engine</c:v>
                </c:pt>
                <c:pt idx="6">
                  <c:v>Social Media</c:v>
                </c:pt>
                <c:pt idx="7">
                  <c:v>Programmatic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0.02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0.12</c:v>
                </c:pt>
                <c:pt idx="5">
                  <c:v>0.14000000000000001</c:v>
                </c:pt>
                <c:pt idx="6">
                  <c:v>0.16</c:v>
                </c:pt>
                <c:pt idx="7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A-405B-9F76-FFEC4C20D0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76490592"/>
        <c:axId val="976477280"/>
      </c:barChart>
      <c:valAx>
        <c:axId val="976477280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490592"/>
        <c:crosses val="autoZero"/>
        <c:crossBetween val="between"/>
      </c:valAx>
      <c:catAx>
        <c:axId val="9764905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4772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/>
              <a:t>Offline Spends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992264586332534"/>
          <c:y val="9.2012553157874558E-2"/>
          <c:w val="0.77597813001427585"/>
          <c:h val="0.795534411339349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36-42C6-998A-1C902444D76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2436-42C6-998A-1C902444D764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Press</c:v>
                </c:pt>
                <c:pt idx="1">
                  <c:v>Television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7.0000000000000007E-2</c:v>
                </c:pt>
                <c:pt idx="1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6F-4693-AEEA-E915263E1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5"/>
        <c:axId val="865065824"/>
        <c:axId val="865061248"/>
      </c:barChart>
      <c:valAx>
        <c:axId val="865061248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065824"/>
        <c:crosses val="autoZero"/>
        <c:crossBetween val="between"/>
      </c:valAx>
      <c:catAx>
        <c:axId val="865065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061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[Merged2 (version 1).xlsb.xlsx](Monthly)Spends vs Sales!PivotTable5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Spends</a:t>
            </a:r>
            <a:r>
              <a:rPr lang="en-US" sz="1200" baseline="0"/>
              <a:t> v/s Sales</a:t>
            </a:r>
            <a:endParaRPr lang="en-IN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'(Monthly)Spends vs Sales'!$F$1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'(Monthly)Spends vs Sales'!$E$2:$E$48</c:f>
              <c:multiLvlStrCache>
                <c:ptCount val="4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</c:lvl>
                <c:lvl>
                  <c:pt idx="0">
                    <c:v>2017</c:v>
                  </c:pt>
                  <c:pt idx="12">
                    <c:v>2018</c:v>
                  </c:pt>
                  <c:pt idx="24">
                    <c:v>2019</c:v>
                  </c:pt>
                  <c:pt idx="36">
                    <c:v>2020</c:v>
                  </c:pt>
                </c:lvl>
              </c:multiLvlStrCache>
            </c:multiLvlStrRef>
          </c:cat>
          <c:val>
            <c:numRef>
              <c:f>'(Monthly)Spends vs Sales'!$F$2:$F$48</c:f>
              <c:numCache>
                <c:formatCode>General</c:formatCode>
                <c:ptCount val="42"/>
                <c:pt idx="0">
                  <c:v>29588399.999999922</c:v>
                </c:pt>
                <c:pt idx="1">
                  <c:v>21936031.999999929</c:v>
                </c:pt>
                <c:pt idx="2">
                  <c:v>22928347.999999929</c:v>
                </c:pt>
                <c:pt idx="3">
                  <c:v>22159219.99999997</c:v>
                </c:pt>
                <c:pt idx="4">
                  <c:v>26939355.99999997</c:v>
                </c:pt>
                <c:pt idx="5">
                  <c:v>22677583.999999978</c:v>
                </c:pt>
                <c:pt idx="6">
                  <c:v>28468827.499999963</c:v>
                </c:pt>
                <c:pt idx="7">
                  <c:v>22227358.499999955</c:v>
                </c:pt>
                <c:pt idx="8">
                  <c:v>21533483.99999994</c:v>
                </c:pt>
                <c:pt idx="9">
                  <c:v>26747327.499999963</c:v>
                </c:pt>
                <c:pt idx="10">
                  <c:v>21319844.499999978</c:v>
                </c:pt>
                <c:pt idx="11">
                  <c:v>21302307.999999978</c:v>
                </c:pt>
                <c:pt idx="12">
                  <c:v>27676734.99999994</c:v>
                </c:pt>
                <c:pt idx="13">
                  <c:v>20491476.999999978</c:v>
                </c:pt>
                <c:pt idx="14">
                  <c:v>21964847.999999952</c:v>
                </c:pt>
                <c:pt idx="15">
                  <c:v>26866469.999999959</c:v>
                </c:pt>
                <c:pt idx="16">
                  <c:v>21001185.999999978</c:v>
                </c:pt>
                <c:pt idx="17">
                  <c:v>21638343.999999963</c:v>
                </c:pt>
                <c:pt idx="18">
                  <c:v>27378527.499999966</c:v>
                </c:pt>
                <c:pt idx="19">
                  <c:v>21736706.499999974</c:v>
                </c:pt>
                <c:pt idx="20">
                  <c:v>20721135.999999978</c:v>
                </c:pt>
                <c:pt idx="21">
                  <c:v>26353062.499999974</c:v>
                </c:pt>
                <c:pt idx="22">
                  <c:v>21147535.49999997</c:v>
                </c:pt>
                <c:pt idx="23">
                  <c:v>27180561.999999925</c:v>
                </c:pt>
                <c:pt idx="24">
                  <c:v>20901272.49999997</c:v>
                </c:pt>
                <c:pt idx="25">
                  <c:v>20318911.499999978</c:v>
                </c:pt>
                <c:pt idx="26">
                  <c:v>21212175.999999933</c:v>
                </c:pt>
                <c:pt idx="27">
                  <c:v>24840219.99999997</c:v>
                </c:pt>
                <c:pt idx="28">
                  <c:v>18479561.999999978</c:v>
                </c:pt>
                <c:pt idx="29">
                  <c:v>20396067.99999997</c:v>
                </c:pt>
                <c:pt idx="30">
                  <c:v>25952324.99999997</c:v>
                </c:pt>
                <c:pt idx="31">
                  <c:v>21126990.999999978</c:v>
                </c:pt>
                <c:pt idx="32">
                  <c:v>26008841.499999963</c:v>
                </c:pt>
                <c:pt idx="33">
                  <c:v>19458034.999999978</c:v>
                </c:pt>
                <c:pt idx="34">
                  <c:v>20660775.49999997</c:v>
                </c:pt>
                <c:pt idx="35">
                  <c:v>25563314.499999963</c:v>
                </c:pt>
                <c:pt idx="36">
                  <c:v>21306842.499999981</c:v>
                </c:pt>
                <c:pt idx="37">
                  <c:v>20032228.999999978</c:v>
                </c:pt>
                <c:pt idx="38">
                  <c:v>30600513.499999832</c:v>
                </c:pt>
                <c:pt idx="39">
                  <c:v>18948272.499999974</c:v>
                </c:pt>
                <c:pt idx="40">
                  <c:v>20388639.999999978</c:v>
                </c:pt>
                <c:pt idx="41">
                  <c:v>21343999.999999985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B-41CB-8A9A-94DE2C1D0A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9385200"/>
        <c:axId val="919383952"/>
      </c:lineChart>
      <c:lineChart>
        <c:grouping val="standard"/>
        <c:varyColors val="0"/>
        <c:ser>
          <c:idx val="1"/>
          <c:order val="1"/>
          <c:tx>
            <c:strRef>
              <c:f>'(Monthly)Spends vs Sales'!$G$1</c:f>
              <c:strCache>
                <c:ptCount val="1"/>
                <c:pt idx="0">
                  <c:v>Spends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tx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'(Monthly)Spends vs Sales'!$E$2:$E$48</c:f>
              <c:multiLvlStrCache>
                <c:ptCount val="4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</c:lvl>
                <c:lvl>
                  <c:pt idx="0">
                    <c:v>2017</c:v>
                  </c:pt>
                  <c:pt idx="12">
                    <c:v>2018</c:v>
                  </c:pt>
                  <c:pt idx="24">
                    <c:v>2019</c:v>
                  </c:pt>
                  <c:pt idx="36">
                    <c:v>2020</c:v>
                  </c:pt>
                </c:lvl>
              </c:multiLvlStrCache>
            </c:multiLvlStrRef>
          </c:cat>
          <c:val>
            <c:numRef>
              <c:f>'(Monthly)Spends vs Sales'!$G$2:$G$48</c:f>
              <c:numCache>
                <c:formatCode>General</c:formatCode>
                <c:ptCount val="42"/>
                <c:pt idx="0">
                  <c:v>347344.71957452706</c:v>
                </c:pt>
                <c:pt idx="1">
                  <c:v>331659.25554456102</c:v>
                </c:pt>
                <c:pt idx="2">
                  <c:v>869384.29026552604</c:v>
                </c:pt>
                <c:pt idx="3">
                  <c:v>476747.76015779056</c:v>
                </c:pt>
                <c:pt idx="4">
                  <c:v>888223.06525218359</c:v>
                </c:pt>
                <c:pt idx="5">
                  <c:v>320394.50151310221</c:v>
                </c:pt>
                <c:pt idx="6">
                  <c:v>545579.44664253388</c:v>
                </c:pt>
                <c:pt idx="7">
                  <c:v>499780.23665500432</c:v>
                </c:pt>
                <c:pt idx="8">
                  <c:v>465940.5242047928</c:v>
                </c:pt>
                <c:pt idx="9">
                  <c:v>917291.06503314897</c:v>
                </c:pt>
                <c:pt idx="10">
                  <c:v>693439.00010547694</c:v>
                </c:pt>
                <c:pt idx="11">
                  <c:v>422417.13383677963</c:v>
                </c:pt>
                <c:pt idx="12">
                  <c:v>672287.62997291307</c:v>
                </c:pt>
                <c:pt idx="13">
                  <c:v>350816.3619606141</c:v>
                </c:pt>
                <c:pt idx="14">
                  <c:v>173374.28103136929</c:v>
                </c:pt>
                <c:pt idx="15">
                  <c:v>513216.10836030002</c:v>
                </c:pt>
                <c:pt idx="16">
                  <c:v>802691.09325207025</c:v>
                </c:pt>
                <c:pt idx="17">
                  <c:v>583922.62620460789</c:v>
                </c:pt>
                <c:pt idx="18">
                  <c:v>505744.49440378969</c:v>
                </c:pt>
                <c:pt idx="19">
                  <c:v>236583.58196106512</c:v>
                </c:pt>
                <c:pt idx="20">
                  <c:v>120240.84612063042</c:v>
                </c:pt>
                <c:pt idx="21">
                  <c:v>327657.86060902069</c:v>
                </c:pt>
                <c:pt idx="22">
                  <c:v>345218.13357139536</c:v>
                </c:pt>
                <c:pt idx="23">
                  <c:v>97332.68012981597</c:v>
                </c:pt>
                <c:pt idx="24">
                  <c:v>665409.7118438147</c:v>
                </c:pt>
                <c:pt idx="25">
                  <c:v>419003.27680500527</c:v>
                </c:pt>
                <c:pt idx="26">
                  <c:v>241817.5110439097</c:v>
                </c:pt>
                <c:pt idx="27">
                  <c:v>504402.52973379137</c:v>
                </c:pt>
                <c:pt idx="28">
                  <c:v>100825.69719489926</c:v>
                </c:pt>
                <c:pt idx="29">
                  <c:v>356485.5086282288</c:v>
                </c:pt>
                <c:pt idx="30">
                  <c:v>381469.4464091761</c:v>
                </c:pt>
                <c:pt idx="31">
                  <c:v>221725.53402569029</c:v>
                </c:pt>
                <c:pt idx="32">
                  <c:v>455846.88233029412</c:v>
                </c:pt>
                <c:pt idx="33">
                  <c:v>283621.11156099755</c:v>
                </c:pt>
                <c:pt idx="34">
                  <c:v>129768.58351613957</c:v>
                </c:pt>
                <c:pt idx="35">
                  <c:v>143303.25831816558</c:v>
                </c:pt>
                <c:pt idx="36">
                  <c:v>267812.78821266524</c:v>
                </c:pt>
                <c:pt idx="37">
                  <c:v>96111.225245402864</c:v>
                </c:pt>
                <c:pt idx="38">
                  <c:v>145170.88011308789</c:v>
                </c:pt>
                <c:pt idx="39">
                  <c:v>149707.80802829657</c:v>
                </c:pt>
                <c:pt idx="40">
                  <c:v>219827.73418157859</c:v>
                </c:pt>
                <c:pt idx="41">
                  <c:v>118415.09526557499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FB-41CB-8A9A-94DE2C1D0A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9116752"/>
        <c:axId val="1109139216"/>
      </c:lineChart>
      <c:catAx>
        <c:axId val="91938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383952"/>
        <c:crosses val="autoZero"/>
        <c:auto val="1"/>
        <c:lblAlgn val="ctr"/>
        <c:lblOffset val="100"/>
        <c:noMultiLvlLbl val="0"/>
      </c:catAx>
      <c:valAx>
        <c:axId val="919383952"/>
        <c:scaling>
          <c:orientation val="minMax"/>
          <c:min val="15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aseline="0">
                    <a:solidFill>
                      <a:schemeClr val="accent2"/>
                    </a:solidFill>
                  </a:rPr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\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385200"/>
        <c:crosses val="autoZero"/>
        <c:crossBetween val="between"/>
        <c:majorUnit val="5000000"/>
        <c:dispUnits>
          <c:builtInUnit val="millions"/>
        </c:dispUnits>
      </c:valAx>
      <c:valAx>
        <c:axId val="11091392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aseline="0">
                    <a:solidFill>
                      <a:schemeClr val="tx2"/>
                    </a:solidFill>
                  </a:rPr>
                  <a:t>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\K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116752"/>
        <c:crosses val="max"/>
        <c:crossBetween val="between"/>
        <c:dispUnits>
          <c:builtInUnit val="thousands"/>
        </c:dispUnits>
      </c:valAx>
      <c:catAx>
        <c:axId val="1109116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91392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[Merged2 (version 1).xlsb.xlsx]online vs sales!PivotTable17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Online</a:t>
            </a:r>
            <a:r>
              <a:rPr lang="en-US" sz="1200" baseline="0"/>
              <a:t> Spends v/s Sales</a:t>
            </a:r>
            <a:endParaRPr lang="en-IN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203327279372846"/>
          <c:y val="0.27954965107584545"/>
          <c:w val="0.7083169221726332"/>
          <c:h val="0.48845151962133199"/>
        </c:manualLayout>
      </c:layout>
      <c:lineChart>
        <c:grouping val="standard"/>
        <c:varyColors val="0"/>
        <c:ser>
          <c:idx val="1"/>
          <c:order val="1"/>
          <c:tx>
            <c:strRef>
              <c:f>'online vs sales'!$G$3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'online vs sales'!$E$4:$E$43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2017</c:v>
                  </c:pt>
                  <c:pt idx="12">
                    <c:v>2018</c:v>
                  </c:pt>
                  <c:pt idx="24">
                    <c:v>2019</c:v>
                  </c:pt>
                </c:lvl>
              </c:multiLvlStrCache>
            </c:multiLvlStrRef>
          </c:cat>
          <c:val>
            <c:numRef>
              <c:f>'online vs sales'!$G$4:$G$43</c:f>
              <c:numCache>
                <c:formatCode>General</c:formatCode>
                <c:ptCount val="36"/>
                <c:pt idx="0">
                  <c:v>29588399.999999922</c:v>
                </c:pt>
                <c:pt idx="1">
                  <c:v>21936031.999999929</c:v>
                </c:pt>
                <c:pt idx="2">
                  <c:v>22928347.999999929</c:v>
                </c:pt>
                <c:pt idx="3">
                  <c:v>22159219.99999997</c:v>
                </c:pt>
                <c:pt idx="4">
                  <c:v>26939355.99999997</c:v>
                </c:pt>
                <c:pt idx="5">
                  <c:v>22677583.999999978</c:v>
                </c:pt>
                <c:pt idx="6">
                  <c:v>28468827.499999963</c:v>
                </c:pt>
                <c:pt idx="7">
                  <c:v>22227358.499999955</c:v>
                </c:pt>
                <c:pt idx="8">
                  <c:v>21533483.99999994</c:v>
                </c:pt>
                <c:pt idx="9">
                  <c:v>26747327.499999963</c:v>
                </c:pt>
                <c:pt idx="10">
                  <c:v>21319844.499999978</c:v>
                </c:pt>
                <c:pt idx="11">
                  <c:v>21302307.999999978</c:v>
                </c:pt>
                <c:pt idx="12">
                  <c:v>27676734.99999994</c:v>
                </c:pt>
                <c:pt idx="13">
                  <c:v>20491476.999999978</c:v>
                </c:pt>
                <c:pt idx="14">
                  <c:v>21964847.999999952</c:v>
                </c:pt>
                <c:pt idx="15">
                  <c:v>26866469.999999959</c:v>
                </c:pt>
                <c:pt idx="16">
                  <c:v>21001185.999999978</c:v>
                </c:pt>
                <c:pt idx="17">
                  <c:v>21638343.999999963</c:v>
                </c:pt>
                <c:pt idx="18">
                  <c:v>27378527.499999966</c:v>
                </c:pt>
                <c:pt idx="19">
                  <c:v>21736706.499999974</c:v>
                </c:pt>
                <c:pt idx="20">
                  <c:v>20721135.999999978</c:v>
                </c:pt>
                <c:pt idx="21">
                  <c:v>26353062.499999974</c:v>
                </c:pt>
                <c:pt idx="22">
                  <c:v>21147535.49999997</c:v>
                </c:pt>
                <c:pt idx="23">
                  <c:v>27180561.999999925</c:v>
                </c:pt>
                <c:pt idx="24">
                  <c:v>20901272.49999997</c:v>
                </c:pt>
                <c:pt idx="25">
                  <c:v>20318911.499999978</c:v>
                </c:pt>
                <c:pt idx="26">
                  <c:v>21212175.999999933</c:v>
                </c:pt>
                <c:pt idx="27">
                  <c:v>24840219.99999997</c:v>
                </c:pt>
                <c:pt idx="28">
                  <c:v>18479561.999999978</c:v>
                </c:pt>
                <c:pt idx="29">
                  <c:v>20396067.99999997</c:v>
                </c:pt>
                <c:pt idx="30">
                  <c:v>25952324.99999997</c:v>
                </c:pt>
                <c:pt idx="31">
                  <c:v>21126990.999999978</c:v>
                </c:pt>
                <c:pt idx="32">
                  <c:v>26008841.499999963</c:v>
                </c:pt>
                <c:pt idx="33">
                  <c:v>19458034.999999978</c:v>
                </c:pt>
                <c:pt idx="34">
                  <c:v>20660775.49999997</c:v>
                </c:pt>
                <c:pt idx="35">
                  <c:v>25563314.499999963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11-4BF1-8EC5-976322DB15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1658816"/>
        <c:axId val="970899936"/>
      </c:lineChart>
      <c:lineChart>
        <c:grouping val="standard"/>
        <c:varyColors val="0"/>
        <c:ser>
          <c:idx val="0"/>
          <c:order val="0"/>
          <c:tx>
            <c:strRef>
              <c:f>'online vs sales'!$F$3</c:f>
              <c:strCache>
                <c:ptCount val="1"/>
                <c:pt idx="0">
                  <c:v>Online spends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'online vs sales'!$E$4:$E$43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2017</c:v>
                  </c:pt>
                  <c:pt idx="12">
                    <c:v>2018</c:v>
                  </c:pt>
                  <c:pt idx="24">
                    <c:v>2019</c:v>
                  </c:pt>
                </c:lvl>
              </c:multiLvlStrCache>
            </c:multiLvlStrRef>
          </c:cat>
          <c:val>
            <c:numRef>
              <c:f>'online vs sales'!$F$4:$F$43</c:f>
              <c:numCache>
                <c:formatCode>General</c:formatCode>
                <c:ptCount val="36"/>
                <c:pt idx="0">
                  <c:v>89465.290000000008</c:v>
                </c:pt>
                <c:pt idx="1">
                  <c:v>38882.17</c:v>
                </c:pt>
                <c:pt idx="2">
                  <c:v>87676.290000000008</c:v>
                </c:pt>
                <c:pt idx="3">
                  <c:v>177473.68</c:v>
                </c:pt>
                <c:pt idx="4">
                  <c:v>111751.52</c:v>
                </c:pt>
                <c:pt idx="5">
                  <c:v>76991.75</c:v>
                </c:pt>
                <c:pt idx="6">
                  <c:v>170086.0269581161</c:v>
                </c:pt>
                <c:pt idx="7">
                  <c:v>131842.36290746997</c:v>
                </c:pt>
                <c:pt idx="8">
                  <c:v>50035.439981068695</c:v>
                </c:pt>
                <c:pt idx="9">
                  <c:v>221148.91582492174</c:v>
                </c:pt>
                <c:pt idx="10">
                  <c:v>196222.4516326678</c:v>
                </c:pt>
                <c:pt idx="11">
                  <c:v>145590.15148118656</c:v>
                </c:pt>
                <c:pt idx="12">
                  <c:v>34897.523599287248</c:v>
                </c:pt>
                <c:pt idx="13">
                  <c:v>121360.93392864718</c:v>
                </c:pt>
                <c:pt idx="14">
                  <c:v>60889.86115124949</c:v>
                </c:pt>
                <c:pt idx="15">
                  <c:v>280577.33418447617</c:v>
                </c:pt>
                <c:pt idx="16">
                  <c:v>358415.2350585566</c:v>
                </c:pt>
                <c:pt idx="17">
                  <c:v>187091.86955165776</c:v>
                </c:pt>
                <c:pt idx="18">
                  <c:v>210108.05806893515</c:v>
                </c:pt>
                <c:pt idx="19">
                  <c:v>137833.32660392241</c:v>
                </c:pt>
                <c:pt idx="20">
                  <c:v>43772.305049201932</c:v>
                </c:pt>
                <c:pt idx="21">
                  <c:v>67188.860505999794</c:v>
                </c:pt>
                <c:pt idx="22">
                  <c:v>311350.67546699982</c:v>
                </c:pt>
                <c:pt idx="23">
                  <c:v>27104.345974</c:v>
                </c:pt>
                <c:pt idx="24">
                  <c:v>187863.95944299977</c:v>
                </c:pt>
                <c:pt idx="25">
                  <c:v>176701.87892799987</c:v>
                </c:pt>
                <c:pt idx="26">
                  <c:v>158126.76840499966</c:v>
                </c:pt>
                <c:pt idx="27">
                  <c:v>366304.37883899978</c:v>
                </c:pt>
                <c:pt idx="28">
                  <c:v>77538.915544999996</c:v>
                </c:pt>
                <c:pt idx="29">
                  <c:v>164085.12230799987</c:v>
                </c:pt>
                <c:pt idx="30">
                  <c:v>241570.38589899993</c:v>
                </c:pt>
                <c:pt idx="31">
                  <c:v>74907.13616699999</c:v>
                </c:pt>
                <c:pt idx="32">
                  <c:v>283029.91940899973</c:v>
                </c:pt>
                <c:pt idx="33">
                  <c:v>229019.84632599988</c:v>
                </c:pt>
                <c:pt idx="34">
                  <c:v>57038.19145099989</c:v>
                </c:pt>
                <c:pt idx="35">
                  <c:v>25220.939347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11-4BF1-8EC5-976322DB15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6482688"/>
        <c:axId val="976485184"/>
      </c:lineChart>
      <c:catAx>
        <c:axId val="99165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899936"/>
        <c:crosses val="autoZero"/>
        <c:auto val="1"/>
        <c:lblAlgn val="ctr"/>
        <c:lblOffset val="100"/>
        <c:noMultiLvlLbl val="0"/>
      </c:catAx>
      <c:valAx>
        <c:axId val="970899936"/>
        <c:scaling>
          <c:orientation val="minMax"/>
          <c:min val="15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accent2"/>
                    </a:solidFill>
                  </a:rPr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\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658816"/>
        <c:crosses val="autoZero"/>
        <c:crossBetween val="between"/>
        <c:majorUnit val="5000000"/>
        <c:dispUnits>
          <c:builtInUnit val="millions"/>
        </c:dispUnits>
      </c:valAx>
      <c:valAx>
        <c:axId val="97648518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2"/>
                    </a:solidFill>
                  </a:rPr>
                  <a:t>Online</a:t>
                </a:r>
                <a:r>
                  <a:rPr lang="en-US" sz="1200" baseline="0">
                    <a:solidFill>
                      <a:schemeClr val="tx2"/>
                    </a:solidFill>
                  </a:rPr>
                  <a:t> Spends</a:t>
                </a:r>
                <a:endParaRPr lang="en-US" sz="1200">
                  <a:solidFill>
                    <a:schemeClr val="tx2"/>
                  </a:solidFill>
                </a:endParaRPr>
              </a:p>
            </c:rich>
          </c:tx>
          <c:layout>
            <c:manualLayout>
              <c:xMode val="edge"/>
              <c:yMode val="edge"/>
              <c:x val="0.92491960451554789"/>
              <c:y val="0.275940976255305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\K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482688"/>
        <c:crosses val="max"/>
        <c:crossBetween val="between"/>
        <c:dispUnits>
          <c:builtInUnit val="thousands"/>
        </c:dispUnits>
      </c:valAx>
      <c:catAx>
        <c:axId val="9764826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764851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643266133435249"/>
          <c:y val="0.17315344088939358"/>
          <c:w val="0.72166763703236736"/>
          <c:h val="7.72776319626713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[Merged2 (version 1).xlsb.xlsx]promo vs sales!PivotTable15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Promotional</a:t>
            </a:r>
            <a:r>
              <a:rPr lang="en-US" sz="1200" baseline="0"/>
              <a:t> Spends v/s Sales</a:t>
            </a:r>
            <a:endParaRPr lang="en-IN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3607554822737717E-2"/>
          <c:y val="0.23736004295788085"/>
          <c:w val="0.85398558685089321"/>
          <c:h val="0.50779721040042236"/>
        </c:manualLayout>
      </c:layout>
      <c:lineChart>
        <c:grouping val="standard"/>
        <c:varyColors val="0"/>
        <c:ser>
          <c:idx val="1"/>
          <c:order val="1"/>
          <c:tx>
            <c:strRef>
              <c:f>'promo vs sales'!$R$2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'promo vs sales'!$P$3:$P$42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2017</c:v>
                  </c:pt>
                  <c:pt idx="12">
                    <c:v>2018</c:v>
                  </c:pt>
                  <c:pt idx="24">
                    <c:v>2019</c:v>
                  </c:pt>
                </c:lvl>
              </c:multiLvlStrCache>
            </c:multiLvlStrRef>
          </c:cat>
          <c:val>
            <c:numRef>
              <c:f>'promo vs sales'!$R$3:$R$42</c:f>
              <c:numCache>
                <c:formatCode>General</c:formatCode>
                <c:ptCount val="36"/>
                <c:pt idx="0">
                  <c:v>29588399.999999922</c:v>
                </c:pt>
                <c:pt idx="1">
                  <c:v>21936031.999999929</c:v>
                </c:pt>
                <c:pt idx="2">
                  <c:v>22928347.999999929</c:v>
                </c:pt>
                <c:pt idx="3">
                  <c:v>22159219.99999997</c:v>
                </c:pt>
                <c:pt idx="4">
                  <c:v>26939355.99999997</c:v>
                </c:pt>
                <c:pt idx="5">
                  <c:v>22677583.999999978</c:v>
                </c:pt>
                <c:pt idx="6">
                  <c:v>28468827.499999963</c:v>
                </c:pt>
                <c:pt idx="7">
                  <c:v>22227358.499999955</c:v>
                </c:pt>
                <c:pt idx="8">
                  <c:v>21533483.99999994</c:v>
                </c:pt>
                <c:pt idx="9">
                  <c:v>26747327.499999963</c:v>
                </c:pt>
                <c:pt idx="10">
                  <c:v>21319844.499999978</c:v>
                </c:pt>
                <c:pt idx="11">
                  <c:v>21302307.999999978</c:v>
                </c:pt>
                <c:pt idx="12">
                  <c:v>27676734.99999994</c:v>
                </c:pt>
                <c:pt idx="13">
                  <c:v>20491476.999999978</c:v>
                </c:pt>
                <c:pt idx="14">
                  <c:v>21964847.999999952</c:v>
                </c:pt>
                <c:pt idx="15">
                  <c:v>26866469.999999959</c:v>
                </c:pt>
                <c:pt idx="16">
                  <c:v>21001185.999999978</c:v>
                </c:pt>
                <c:pt idx="17">
                  <c:v>21638343.999999963</c:v>
                </c:pt>
                <c:pt idx="18">
                  <c:v>27378527.499999966</c:v>
                </c:pt>
                <c:pt idx="19">
                  <c:v>21736706.499999974</c:v>
                </c:pt>
                <c:pt idx="20">
                  <c:v>20721135.999999978</c:v>
                </c:pt>
                <c:pt idx="21">
                  <c:v>26353062.499999974</c:v>
                </c:pt>
                <c:pt idx="22">
                  <c:v>21147535.49999997</c:v>
                </c:pt>
                <c:pt idx="23">
                  <c:v>27180561.999999925</c:v>
                </c:pt>
                <c:pt idx="24">
                  <c:v>20901272.49999997</c:v>
                </c:pt>
                <c:pt idx="25">
                  <c:v>20318911.499999978</c:v>
                </c:pt>
                <c:pt idx="26">
                  <c:v>21212175.999999933</c:v>
                </c:pt>
                <c:pt idx="27">
                  <c:v>24840219.99999997</c:v>
                </c:pt>
                <c:pt idx="28">
                  <c:v>18479561.999999978</c:v>
                </c:pt>
                <c:pt idx="29">
                  <c:v>20396067.99999997</c:v>
                </c:pt>
                <c:pt idx="30">
                  <c:v>25952324.99999997</c:v>
                </c:pt>
                <c:pt idx="31">
                  <c:v>21126990.999999978</c:v>
                </c:pt>
                <c:pt idx="32">
                  <c:v>26008841.499999963</c:v>
                </c:pt>
                <c:pt idx="33">
                  <c:v>19458034.999999978</c:v>
                </c:pt>
                <c:pt idx="34">
                  <c:v>20660775.49999997</c:v>
                </c:pt>
                <c:pt idx="35">
                  <c:v>25563314.499999963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79-40C6-8734-39ABE68D3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7421264"/>
        <c:axId val="1097421680"/>
      </c:lineChart>
      <c:lineChart>
        <c:grouping val="standard"/>
        <c:varyColors val="0"/>
        <c:ser>
          <c:idx val="0"/>
          <c:order val="0"/>
          <c:tx>
            <c:strRef>
              <c:f>'promo vs sales'!$Q$2</c:f>
              <c:strCache>
                <c:ptCount val="1"/>
                <c:pt idx="0">
                  <c:v>Promotional Spends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'promo vs sales'!$P$3:$P$42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2017</c:v>
                  </c:pt>
                  <c:pt idx="12">
                    <c:v>2018</c:v>
                  </c:pt>
                  <c:pt idx="24">
                    <c:v>2019</c:v>
                  </c:pt>
                </c:lvl>
              </c:multiLvlStrCache>
            </c:multiLvlStrRef>
          </c:cat>
          <c:val>
            <c:numRef>
              <c:f>'promo vs sales'!$Q$3:$Q$42</c:f>
              <c:numCache>
                <c:formatCode>General</c:formatCode>
                <c:ptCount val="36"/>
                <c:pt idx="0">
                  <c:v>245634.98957452702</c:v>
                </c:pt>
                <c:pt idx="1">
                  <c:v>133664.76554456094</c:v>
                </c:pt>
                <c:pt idx="2">
                  <c:v>328445.86026552611</c:v>
                </c:pt>
                <c:pt idx="3">
                  <c:v>125978.9601577906</c:v>
                </c:pt>
                <c:pt idx="4">
                  <c:v>207162.99525218352</c:v>
                </c:pt>
                <c:pt idx="5">
                  <c:v>164352.12151310217</c:v>
                </c:pt>
                <c:pt idx="6">
                  <c:v>64575.879684417989</c:v>
                </c:pt>
                <c:pt idx="7">
                  <c:v>123615.80374753434</c:v>
                </c:pt>
                <c:pt idx="8">
                  <c:v>205244.24422372418</c:v>
                </c:pt>
                <c:pt idx="9">
                  <c:v>337389.43920822709</c:v>
                </c:pt>
                <c:pt idx="10">
                  <c:v>61352.078472809153</c:v>
                </c:pt>
                <c:pt idx="11">
                  <c:v>19181.862355593054</c:v>
                </c:pt>
                <c:pt idx="12">
                  <c:v>294019.62637362588</c:v>
                </c:pt>
                <c:pt idx="13">
                  <c:v>190797.46803196688</c:v>
                </c:pt>
                <c:pt idx="14">
                  <c:v>104661.61988011979</c:v>
                </c:pt>
                <c:pt idx="15">
                  <c:v>224331.5741758238</c:v>
                </c:pt>
                <c:pt idx="16">
                  <c:v>96309.288193513552</c:v>
                </c:pt>
                <c:pt idx="17">
                  <c:v>78117.46665295017</c:v>
                </c:pt>
                <c:pt idx="18">
                  <c:v>124632.62633485449</c:v>
                </c:pt>
                <c:pt idx="19">
                  <c:v>90608.205357142753</c:v>
                </c:pt>
                <c:pt idx="20">
                  <c:v>68621.491071428492</c:v>
                </c:pt>
                <c:pt idx="21">
                  <c:v>242460.6001030209</c:v>
                </c:pt>
                <c:pt idx="22">
                  <c:v>25245.458104395511</c:v>
                </c:pt>
                <c:pt idx="23">
                  <c:v>63761.834155815988</c:v>
                </c:pt>
                <c:pt idx="24">
                  <c:v>208205.52240081489</c:v>
                </c:pt>
                <c:pt idx="25">
                  <c:v>36875.337877005455</c:v>
                </c:pt>
                <c:pt idx="26">
                  <c:v>75129.392638910038</c:v>
                </c:pt>
                <c:pt idx="27">
                  <c:v>128413.10089479154</c:v>
                </c:pt>
                <c:pt idx="28">
                  <c:v>14671.931649899259</c:v>
                </c:pt>
                <c:pt idx="29">
                  <c:v>147018.98632022887</c:v>
                </c:pt>
                <c:pt idx="30">
                  <c:v>88318.060510176234</c:v>
                </c:pt>
                <c:pt idx="31">
                  <c:v>119533.39785869027</c:v>
                </c:pt>
                <c:pt idx="32">
                  <c:v>150033.87292129442</c:v>
                </c:pt>
                <c:pt idx="33">
                  <c:v>46382.465234997668</c:v>
                </c:pt>
                <c:pt idx="34">
                  <c:v>50003.55206513968</c:v>
                </c:pt>
                <c:pt idx="35">
                  <c:v>109786.39897116559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79-40C6-8734-39ABE68D3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2284624"/>
        <c:axId val="1092284208"/>
      </c:lineChart>
      <c:catAx>
        <c:axId val="109742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421680"/>
        <c:crosses val="autoZero"/>
        <c:auto val="1"/>
        <c:lblAlgn val="ctr"/>
        <c:lblOffset val="100"/>
        <c:noMultiLvlLbl val="0"/>
      </c:catAx>
      <c:valAx>
        <c:axId val="1097421680"/>
        <c:scaling>
          <c:orientation val="minMax"/>
          <c:min val="15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accent2"/>
                    </a:solidFill>
                  </a:rPr>
                  <a:t>Sales</a:t>
                </a:r>
                <a:endParaRPr lang="en-IN" sz="1200">
                  <a:solidFill>
                    <a:schemeClr val="accent2"/>
                  </a:solidFill>
                </a:endParaRPr>
              </a:p>
            </c:rich>
          </c:tx>
          <c:layout>
            <c:manualLayout>
              <c:xMode val="edge"/>
              <c:yMode val="edge"/>
              <c:x val="1.0865644508965268E-2"/>
              <c:y val="0.325524658622418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\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421264"/>
        <c:crosses val="autoZero"/>
        <c:crossBetween val="between"/>
        <c:dispUnits>
          <c:builtInUnit val="millions"/>
        </c:dispUnits>
      </c:valAx>
      <c:valAx>
        <c:axId val="109228420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2"/>
                    </a:solidFill>
                  </a:rPr>
                  <a:t>Promo</a:t>
                </a:r>
                <a:r>
                  <a:rPr lang="en-US" sz="1200" baseline="0">
                    <a:solidFill>
                      <a:schemeClr val="tx2"/>
                    </a:solidFill>
                  </a:rPr>
                  <a:t> </a:t>
                </a:r>
                <a:r>
                  <a:rPr lang="en-US" sz="1200">
                    <a:solidFill>
                      <a:schemeClr val="tx2"/>
                    </a:solidFill>
                  </a:rPr>
                  <a:t>Spends</a:t>
                </a:r>
                <a:endParaRPr lang="en-IN" sz="1200">
                  <a:solidFill>
                    <a:schemeClr val="tx2"/>
                  </a:solidFill>
                </a:endParaRPr>
              </a:p>
            </c:rich>
          </c:tx>
          <c:layout>
            <c:manualLayout>
              <c:xMode val="edge"/>
              <c:yMode val="edge"/>
              <c:x val="0.97826871098206947"/>
              <c:y val="0.20213502443007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\K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284624"/>
        <c:crosses val="max"/>
        <c:crossBetween val="between"/>
        <c:dispUnits>
          <c:builtInUnit val="thousands"/>
        </c:dispUnits>
      </c:valAx>
      <c:catAx>
        <c:axId val="1092284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922842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810374825379682"/>
          <c:y val="0.1578080830045665"/>
          <c:w val="0.40379241793615039"/>
          <c:h val="0.109225293671256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[Merged2 (version 1).xlsb.xlsx]offline vs sales!PivotTable13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Offline</a:t>
            </a:r>
            <a:r>
              <a:rPr lang="en-US" sz="1200" baseline="0"/>
              <a:t> Spends v/s Sales</a:t>
            </a:r>
            <a:endParaRPr lang="en-IN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161958215073606"/>
          <c:y val="0.23775110674656588"/>
          <c:w val="0.7067667395325995"/>
          <c:h val="0.50257529096035425"/>
        </c:manualLayout>
      </c:layout>
      <c:lineChart>
        <c:grouping val="standard"/>
        <c:varyColors val="0"/>
        <c:ser>
          <c:idx val="0"/>
          <c:order val="0"/>
          <c:tx>
            <c:strRef>
              <c:f>'offline vs sales'!$H$4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'offline vs sales'!$G$5:$G$44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2017</c:v>
                  </c:pt>
                  <c:pt idx="12">
                    <c:v>2018</c:v>
                  </c:pt>
                  <c:pt idx="24">
                    <c:v>2019</c:v>
                  </c:pt>
                </c:lvl>
              </c:multiLvlStrCache>
            </c:multiLvlStrRef>
          </c:cat>
          <c:val>
            <c:numRef>
              <c:f>'offline vs sales'!$H$5:$H$44</c:f>
              <c:numCache>
                <c:formatCode>General</c:formatCode>
                <c:ptCount val="36"/>
                <c:pt idx="0">
                  <c:v>29588399.999999922</c:v>
                </c:pt>
                <c:pt idx="1">
                  <c:v>21936031.999999929</c:v>
                </c:pt>
                <c:pt idx="2">
                  <c:v>22928347.999999929</c:v>
                </c:pt>
                <c:pt idx="3">
                  <c:v>22159219.99999997</c:v>
                </c:pt>
                <c:pt idx="4">
                  <c:v>26939355.99999997</c:v>
                </c:pt>
                <c:pt idx="5">
                  <c:v>22677583.999999978</c:v>
                </c:pt>
                <c:pt idx="6">
                  <c:v>28468827.499999963</c:v>
                </c:pt>
                <c:pt idx="7">
                  <c:v>22227358.499999955</c:v>
                </c:pt>
                <c:pt idx="8">
                  <c:v>21533483.99999994</c:v>
                </c:pt>
                <c:pt idx="9">
                  <c:v>26747327.499999963</c:v>
                </c:pt>
                <c:pt idx="10">
                  <c:v>21319844.499999978</c:v>
                </c:pt>
                <c:pt idx="11">
                  <c:v>21302307.999999978</c:v>
                </c:pt>
                <c:pt idx="12">
                  <c:v>27676734.99999994</c:v>
                </c:pt>
                <c:pt idx="13">
                  <c:v>20491476.999999978</c:v>
                </c:pt>
                <c:pt idx="14">
                  <c:v>21964847.999999952</c:v>
                </c:pt>
                <c:pt idx="15">
                  <c:v>26866469.999999959</c:v>
                </c:pt>
                <c:pt idx="16">
                  <c:v>21001185.999999978</c:v>
                </c:pt>
                <c:pt idx="17">
                  <c:v>21638343.999999963</c:v>
                </c:pt>
                <c:pt idx="18">
                  <c:v>27378527.499999966</c:v>
                </c:pt>
                <c:pt idx="19">
                  <c:v>21736706.499999974</c:v>
                </c:pt>
                <c:pt idx="20">
                  <c:v>20721135.999999978</c:v>
                </c:pt>
                <c:pt idx="21">
                  <c:v>26353062.499999974</c:v>
                </c:pt>
                <c:pt idx="22">
                  <c:v>21147535.49999997</c:v>
                </c:pt>
                <c:pt idx="23">
                  <c:v>27180561.999999925</c:v>
                </c:pt>
                <c:pt idx="24">
                  <c:v>20901272.49999997</c:v>
                </c:pt>
                <c:pt idx="25">
                  <c:v>20318911.499999978</c:v>
                </c:pt>
                <c:pt idx="26">
                  <c:v>21212175.999999933</c:v>
                </c:pt>
                <c:pt idx="27">
                  <c:v>24840219.99999997</c:v>
                </c:pt>
                <c:pt idx="28">
                  <c:v>18479561.999999978</c:v>
                </c:pt>
                <c:pt idx="29">
                  <c:v>20396067.99999997</c:v>
                </c:pt>
                <c:pt idx="30">
                  <c:v>25952324.99999997</c:v>
                </c:pt>
                <c:pt idx="31">
                  <c:v>21126990.999999978</c:v>
                </c:pt>
                <c:pt idx="32">
                  <c:v>26008841.499999963</c:v>
                </c:pt>
                <c:pt idx="33">
                  <c:v>19458034.999999978</c:v>
                </c:pt>
                <c:pt idx="34">
                  <c:v>20660775.49999997</c:v>
                </c:pt>
                <c:pt idx="35">
                  <c:v>25563314.499999963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CD-48FB-908B-BEDE21BEE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0496591"/>
        <c:axId val="1899835423"/>
      </c:lineChart>
      <c:lineChart>
        <c:grouping val="standard"/>
        <c:varyColors val="0"/>
        <c:ser>
          <c:idx val="1"/>
          <c:order val="1"/>
          <c:tx>
            <c:strRef>
              <c:f>'offline vs sales'!$I$4</c:f>
              <c:strCache>
                <c:ptCount val="1"/>
                <c:pt idx="0">
                  <c:v>Oflline Spends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'offline vs sales'!$G$5:$G$44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2017</c:v>
                  </c:pt>
                  <c:pt idx="12">
                    <c:v>2018</c:v>
                  </c:pt>
                  <c:pt idx="24">
                    <c:v>2019</c:v>
                  </c:pt>
                </c:lvl>
              </c:multiLvlStrCache>
            </c:multiLvlStrRef>
          </c:cat>
          <c:val>
            <c:numRef>
              <c:f>'offline vs sales'!$I$5:$I$44</c:f>
              <c:numCache>
                <c:formatCode>General</c:formatCode>
                <c:ptCount val="36"/>
                <c:pt idx="0">
                  <c:v>12244.44</c:v>
                </c:pt>
                <c:pt idx="1">
                  <c:v>159112.32000000001</c:v>
                </c:pt>
                <c:pt idx="2">
                  <c:v>453262.14</c:v>
                </c:pt>
                <c:pt idx="3">
                  <c:v>173295.11999999997</c:v>
                </c:pt>
                <c:pt idx="4">
                  <c:v>569308.55000000005</c:v>
                </c:pt>
                <c:pt idx="5">
                  <c:v>79050.63</c:v>
                </c:pt>
                <c:pt idx="6">
                  <c:v>310917.53999999969</c:v>
                </c:pt>
                <c:pt idx="7">
                  <c:v>244322.06999999998</c:v>
                </c:pt>
                <c:pt idx="8">
                  <c:v>210660.83999999991</c:v>
                </c:pt>
                <c:pt idx="9">
                  <c:v>358752.70999999996</c:v>
                </c:pt>
                <c:pt idx="10">
                  <c:v>435864.47000000003</c:v>
                </c:pt>
                <c:pt idx="11">
                  <c:v>257645.11999999997</c:v>
                </c:pt>
                <c:pt idx="12">
                  <c:v>343370.48</c:v>
                </c:pt>
                <c:pt idx="13">
                  <c:v>38657.96</c:v>
                </c:pt>
                <c:pt idx="14">
                  <c:v>7822.8</c:v>
                </c:pt>
                <c:pt idx="15">
                  <c:v>8307.2000000000007</c:v>
                </c:pt>
                <c:pt idx="16">
                  <c:v>347966.57</c:v>
                </c:pt>
                <c:pt idx="17">
                  <c:v>318713.28999999998</c:v>
                </c:pt>
                <c:pt idx="18">
                  <c:v>171003.81</c:v>
                </c:pt>
                <c:pt idx="19">
                  <c:v>8142.05</c:v>
                </c:pt>
                <c:pt idx="20">
                  <c:v>7847.0499999999993</c:v>
                </c:pt>
                <c:pt idx="21">
                  <c:v>18008.400000000001</c:v>
                </c:pt>
                <c:pt idx="22">
                  <c:v>8622</c:v>
                </c:pt>
                <c:pt idx="23">
                  <c:v>6466.5</c:v>
                </c:pt>
                <c:pt idx="24">
                  <c:v>269340.23</c:v>
                </c:pt>
                <c:pt idx="25">
                  <c:v>205426.06</c:v>
                </c:pt>
                <c:pt idx="26">
                  <c:v>8561.35</c:v>
                </c:pt>
                <c:pt idx="27">
                  <c:v>9685.0499999999993</c:v>
                </c:pt>
                <c:pt idx="28">
                  <c:v>8614.85</c:v>
                </c:pt>
                <c:pt idx="29">
                  <c:v>45381.399999999994</c:v>
                </c:pt>
                <c:pt idx="30">
                  <c:v>51581</c:v>
                </c:pt>
                <c:pt idx="31">
                  <c:v>27285</c:v>
                </c:pt>
                <c:pt idx="32">
                  <c:v>22783.090000000004</c:v>
                </c:pt>
                <c:pt idx="33">
                  <c:v>8218.7999999999993</c:v>
                </c:pt>
                <c:pt idx="34">
                  <c:v>22726.839999999997</c:v>
                </c:pt>
                <c:pt idx="35">
                  <c:v>8295.92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CD-48FB-908B-BEDE21BEE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5632015"/>
        <c:axId val="1995640335"/>
      </c:lineChart>
      <c:catAx>
        <c:axId val="115049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835423"/>
        <c:crosses val="autoZero"/>
        <c:auto val="1"/>
        <c:lblAlgn val="ctr"/>
        <c:lblOffset val="100"/>
        <c:noMultiLvlLbl val="0"/>
      </c:catAx>
      <c:valAx>
        <c:axId val="1899835423"/>
        <c:scaling>
          <c:orientation val="minMax"/>
          <c:min val="15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aseline="0">
                    <a:solidFill>
                      <a:schemeClr val="accent2"/>
                    </a:solidFill>
                  </a:rPr>
                  <a:t>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\M" sourceLinked="0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496591"/>
        <c:crosses val="autoZero"/>
        <c:crossBetween val="between"/>
        <c:majorUnit val="5000000"/>
        <c:dispUnits>
          <c:builtInUnit val="millions"/>
        </c:dispUnits>
      </c:valAx>
      <c:valAx>
        <c:axId val="19956403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>
                    <a:solidFill>
                      <a:schemeClr val="tx2"/>
                    </a:solidFill>
                  </a:rPr>
                  <a:t>Offline Spends</a:t>
                </a:r>
                <a:endParaRPr lang="en-IN" sz="1200" baseline="0">
                  <a:solidFill>
                    <a:schemeClr val="tx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\K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632015"/>
        <c:crosses val="max"/>
        <c:crossBetween val="between"/>
        <c:dispUnits>
          <c:builtInUnit val="thousands"/>
        </c:dispUnits>
      </c:valAx>
      <c:catAx>
        <c:axId val="19956320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956403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4446333209309782E-2"/>
          <c:y val="0.14507830119713033"/>
          <c:w val="0.89999984909256847"/>
          <c:h val="9.0045424541485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[Merged2 (version 1).xlsb.xlsx]Sales vs Price!PivotTable12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Price vs Sales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387660629476156E-2"/>
          <c:y val="0.22236813666173916"/>
          <c:w val="0.86262099233073541"/>
          <c:h val="0.57024439266269833"/>
        </c:manualLayout>
      </c:layout>
      <c:lineChart>
        <c:grouping val="standard"/>
        <c:varyColors val="0"/>
        <c:ser>
          <c:idx val="0"/>
          <c:order val="0"/>
          <c:tx>
            <c:strRef>
              <c:f>'Sales vs Price'!$F$1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'Sales vs Price'!$E$2:$E$48</c:f>
              <c:multiLvlStrCache>
                <c:ptCount val="4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</c:lvl>
                <c:lvl>
                  <c:pt idx="0">
                    <c:v>2017</c:v>
                  </c:pt>
                  <c:pt idx="12">
                    <c:v>2018</c:v>
                  </c:pt>
                  <c:pt idx="24">
                    <c:v>2019</c:v>
                  </c:pt>
                  <c:pt idx="36">
                    <c:v>2020</c:v>
                  </c:pt>
                </c:lvl>
              </c:multiLvlStrCache>
            </c:multiLvlStrRef>
          </c:cat>
          <c:val>
            <c:numRef>
              <c:f>'Sales vs Price'!$F$2:$F$48</c:f>
              <c:numCache>
                <c:formatCode>General</c:formatCode>
                <c:ptCount val="42"/>
                <c:pt idx="0">
                  <c:v>29588399.999999922</c:v>
                </c:pt>
                <c:pt idx="1">
                  <c:v>21936031.999999929</c:v>
                </c:pt>
                <c:pt idx="2">
                  <c:v>22928347.999999929</c:v>
                </c:pt>
                <c:pt idx="3">
                  <c:v>22159219.99999997</c:v>
                </c:pt>
                <c:pt idx="4">
                  <c:v>26939355.99999997</c:v>
                </c:pt>
                <c:pt idx="5">
                  <c:v>22677583.999999978</c:v>
                </c:pt>
                <c:pt idx="6">
                  <c:v>28468827.499999963</c:v>
                </c:pt>
                <c:pt idx="7">
                  <c:v>22227358.499999955</c:v>
                </c:pt>
                <c:pt idx="8">
                  <c:v>21533483.99999994</c:v>
                </c:pt>
                <c:pt idx="9">
                  <c:v>26747327.499999963</c:v>
                </c:pt>
                <c:pt idx="10">
                  <c:v>21319844.499999978</c:v>
                </c:pt>
                <c:pt idx="11">
                  <c:v>21302307.999999978</c:v>
                </c:pt>
                <c:pt idx="12">
                  <c:v>27676734.99999994</c:v>
                </c:pt>
                <c:pt idx="13">
                  <c:v>20491476.999999978</c:v>
                </c:pt>
                <c:pt idx="14">
                  <c:v>21964847.999999952</c:v>
                </c:pt>
                <c:pt idx="15">
                  <c:v>26866469.999999959</c:v>
                </c:pt>
                <c:pt idx="16">
                  <c:v>21001185.999999978</c:v>
                </c:pt>
                <c:pt idx="17">
                  <c:v>21638343.999999963</c:v>
                </c:pt>
                <c:pt idx="18">
                  <c:v>27378527.499999966</c:v>
                </c:pt>
                <c:pt idx="19">
                  <c:v>21736706.499999974</c:v>
                </c:pt>
                <c:pt idx="20">
                  <c:v>20721135.999999978</c:v>
                </c:pt>
                <c:pt idx="21">
                  <c:v>26353062.499999974</c:v>
                </c:pt>
                <c:pt idx="22">
                  <c:v>21147535.49999997</c:v>
                </c:pt>
                <c:pt idx="23">
                  <c:v>27180561.999999925</c:v>
                </c:pt>
                <c:pt idx="24">
                  <c:v>20901272.49999997</c:v>
                </c:pt>
                <c:pt idx="25">
                  <c:v>20318911.499999978</c:v>
                </c:pt>
                <c:pt idx="26">
                  <c:v>21212175.999999933</c:v>
                </c:pt>
                <c:pt idx="27">
                  <c:v>24840219.99999997</c:v>
                </c:pt>
                <c:pt idx="28">
                  <c:v>18479561.999999978</c:v>
                </c:pt>
                <c:pt idx="29">
                  <c:v>20396067.99999997</c:v>
                </c:pt>
                <c:pt idx="30">
                  <c:v>25952324.99999997</c:v>
                </c:pt>
                <c:pt idx="31">
                  <c:v>21126990.999999978</c:v>
                </c:pt>
                <c:pt idx="32">
                  <c:v>26008841.499999963</c:v>
                </c:pt>
                <c:pt idx="33">
                  <c:v>19458034.999999978</c:v>
                </c:pt>
                <c:pt idx="34">
                  <c:v>20660775.49999997</c:v>
                </c:pt>
                <c:pt idx="35">
                  <c:v>25563314.499999963</c:v>
                </c:pt>
                <c:pt idx="36">
                  <c:v>21306842.499999981</c:v>
                </c:pt>
                <c:pt idx="37">
                  <c:v>20032228.999999978</c:v>
                </c:pt>
                <c:pt idx="38">
                  <c:v>30600513.499999832</c:v>
                </c:pt>
                <c:pt idx="39">
                  <c:v>18948272.499999974</c:v>
                </c:pt>
                <c:pt idx="40">
                  <c:v>20388639.999999978</c:v>
                </c:pt>
                <c:pt idx="41">
                  <c:v>21343999.999999985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37-4DA4-A43E-32A8AE2BD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1659648"/>
        <c:axId val="991660064"/>
      </c:lineChart>
      <c:lineChart>
        <c:grouping val="standard"/>
        <c:varyColors val="0"/>
        <c:ser>
          <c:idx val="1"/>
          <c:order val="1"/>
          <c:tx>
            <c:strRef>
              <c:f>'Sales vs Price'!$G$1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'Sales vs Price'!$E$2:$E$48</c:f>
              <c:multiLvlStrCache>
                <c:ptCount val="4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</c:lvl>
                <c:lvl>
                  <c:pt idx="0">
                    <c:v>2017</c:v>
                  </c:pt>
                  <c:pt idx="12">
                    <c:v>2018</c:v>
                  </c:pt>
                  <c:pt idx="24">
                    <c:v>2019</c:v>
                  </c:pt>
                  <c:pt idx="36">
                    <c:v>2020</c:v>
                  </c:pt>
                </c:lvl>
              </c:multiLvlStrCache>
            </c:multiLvlStrRef>
          </c:cat>
          <c:val>
            <c:numRef>
              <c:f>'Sales vs Price'!$G$2:$G$48</c:f>
              <c:numCache>
                <c:formatCode>General</c:formatCode>
                <c:ptCount val="42"/>
                <c:pt idx="0">
                  <c:v>5.9700632835637881</c:v>
                </c:pt>
                <c:pt idx="1">
                  <c:v>5.9590639449836429</c:v>
                </c:pt>
                <c:pt idx="2">
                  <c:v>5.8918572982807458</c:v>
                </c:pt>
                <c:pt idx="3">
                  <c:v>5.9392780948535675</c:v>
                </c:pt>
                <c:pt idx="4">
                  <c:v>5.8923701602896728</c:v>
                </c:pt>
                <c:pt idx="5">
                  <c:v>6.0153487017457596</c:v>
                </c:pt>
                <c:pt idx="6">
                  <c:v>6.0029251666740606</c:v>
                </c:pt>
                <c:pt idx="7">
                  <c:v>5.9452991221380822</c:v>
                </c:pt>
                <c:pt idx="8">
                  <c:v>6.0243576047606577</c:v>
                </c:pt>
                <c:pt idx="9">
                  <c:v>5.9323930751008183</c:v>
                </c:pt>
                <c:pt idx="10">
                  <c:v>5.9971405311091281</c:v>
                </c:pt>
                <c:pt idx="11">
                  <c:v>6.0351830576461429</c:v>
                </c:pt>
                <c:pt idx="12">
                  <c:v>5.9624613600694403</c:v>
                </c:pt>
                <c:pt idx="13">
                  <c:v>5.9096546559979171</c:v>
                </c:pt>
                <c:pt idx="14">
                  <c:v>5.9523540456167421</c:v>
                </c:pt>
                <c:pt idx="15">
                  <c:v>5.9257084906679998</c:v>
                </c:pt>
                <c:pt idx="16">
                  <c:v>5.9480587409138845</c:v>
                </c:pt>
                <c:pt idx="17">
                  <c:v>5.9946595954470725</c:v>
                </c:pt>
                <c:pt idx="18">
                  <c:v>5.9837871121048218</c:v>
                </c:pt>
                <c:pt idx="19">
                  <c:v>5.9801958444700691</c:v>
                </c:pt>
                <c:pt idx="20">
                  <c:v>6.0334555756244077</c:v>
                </c:pt>
                <c:pt idx="21">
                  <c:v>6.0133466494596162</c:v>
                </c:pt>
                <c:pt idx="22">
                  <c:v>6.0210124721399625</c:v>
                </c:pt>
                <c:pt idx="23">
                  <c:v>6.0501876259543312</c:v>
                </c:pt>
                <c:pt idx="24">
                  <c:v>6.057188373642628</c:v>
                </c:pt>
                <c:pt idx="25">
                  <c:v>6.1572317631004747</c:v>
                </c:pt>
                <c:pt idx="26">
                  <c:v>6.1004732121333198</c:v>
                </c:pt>
                <c:pt idx="27">
                  <c:v>6.0398602206918524</c:v>
                </c:pt>
                <c:pt idx="28">
                  <c:v>5.978718424190534</c:v>
                </c:pt>
                <c:pt idx="29">
                  <c:v>6.1518456919211895</c:v>
                </c:pt>
                <c:pt idx="30">
                  <c:v>6.2241006480007641</c:v>
                </c:pt>
                <c:pt idx="31">
                  <c:v>6.2430158445379478</c:v>
                </c:pt>
                <c:pt idx="32">
                  <c:v>6.2255738007236863</c:v>
                </c:pt>
                <c:pt idx="33">
                  <c:v>6.2536597981055202</c:v>
                </c:pt>
                <c:pt idx="34">
                  <c:v>6.2086847235351623</c:v>
                </c:pt>
                <c:pt idx="35">
                  <c:v>6.234722082905054</c:v>
                </c:pt>
                <c:pt idx="36">
                  <c:v>6.1969668254626651</c:v>
                </c:pt>
                <c:pt idx="37">
                  <c:v>6.1994591042494527</c:v>
                </c:pt>
                <c:pt idx="38">
                  <c:v>6.1524972207602362</c:v>
                </c:pt>
                <c:pt idx="39">
                  <c:v>6.094769956326318</c:v>
                </c:pt>
                <c:pt idx="40">
                  <c:v>6.1122748124064099</c:v>
                </c:pt>
                <c:pt idx="41">
                  <c:v>6.2383457544712346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37-4DA4-A43E-32A8AE2BD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2342576"/>
        <c:axId val="2012342160"/>
      </c:lineChart>
      <c:catAx>
        <c:axId val="99165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660064"/>
        <c:crosses val="autoZero"/>
        <c:auto val="1"/>
        <c:lblAlgn val="ctr"/>
        <c:lblOffset val="100"/>
        <c:noMultiLvlLbl val="0"/>
      </c:catAx>
      <c:valAx>
        <c:axId val="991660064"/>
        <c:scaling>
          <c:orientation val="minMax"/>
          <c:min val="15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2"/>
                    </a:solidFill>
                  </a:rPr>
                  <a:t>Sales</a:t>
                </a:r>
                <a:endParaRPr lang="en-IN">
                  <a:solidFill>
                    <a:schemeClr val="accent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\M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659648"/>
        <c:crosses val="autoZero"/>
        <c:crossBetween val="between"/>
        <c:dispUnits>
          <c:builtInUnit val="millions"/>
        </c:dispUnits>
      </c:valAx>
      <c:valAx>
        <c:axId val="2012342160"/>
        <c:scaling>
          <c:orientation val="minMax"/>
          <c:min val="5.8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Price</a:t>
                </a:r>
                <a:endParaRPr lang="en-IN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342576"/>
        <c:crosses val="max"/>
        <c:crossBetween val="between"/>
      </c:valAx>
      <c:catAx>
        <c:axId val="2012342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2342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United States</cx:pt>
          <cx:pt idx="1">Mexico</cx:pt>
          <cx:pt idx="2">Brazil</cx:pt>
          <cx:pt idx="3">Argentina</cx:pt>
          <cx:pt idx="4">Australia</cx:pt>
          <cx:pt idx="5">China</cx:pt>
          <cx:pt idx="6">Russia</cx:pt>
          <cx:pt idx="7">India</cx:pt>
          <cx:pt idx="8">Sweden</cx:pt>
          <cx:pt idx="9">France</cx:pt>
          <cx:pt idx="10">United Arab Emirates</cx:pt>
          <cx:pt idx="11">Namibia</cx:pt>
        </cx:lvl>
      </cx:strDim>
      <cx:numDim type="colorVal">
        <cx:f>Sheet1!$B$2:$B$13</cx:f>
        <cx:lvl ptCount="12" formatCode="General">
          <cx:pt idx="9">7</cx:pt>
        </cx:lvl>
      </cx:numDim>
    </cx:data>
  </cx:chartData>
  <cx:chart>
    <cx:plotArea>
      <cx:plotAreaRegion>
        <cx:plotSurface>
          <cx:spPr>
            <a:solidFill>
              <a:schemeClr val="bg1">
                <a:alpha val="0"/>
              </a:schemeClr>
            </a:solidFill>
          </cx:spPr>
        </cx:plotSurface>
        <cx:series layoutId="regionMap" uniqueId="{BDF7D8CC-EC6E-4B91-A743-3C300A8C1ED7}">
          <cx:tx>
            <cx:txData>
              <cx:f>Sheet1!$B$1</cx:f>
              <cx:v>Series1</cx:v>
            </cx:txData>
          </cx:tx>
          <cx:dataId val="0"/>
          <cx:layoutPr>
            <cx:geography cultureLanguage="en-US" cultureRegion="IN" attribution="Powered by Bing">
              <cx:geoCache provider="{E9337A44-BEBE-4D9F-B70C-5C5E7DAFC167}">
                <cx:binary>BMFRCoAgDADQq4gHcBV9SXUXWTMFdeEG7fi9d6BFbJSms96GRLTTF9U3AggW6klCrzhZOGtA7sA5
VyS4Z/rqeGBb1h2wpKlk3sH1AwAA//8=</cx:binary>
              </cx:geoCache>
            </cx:geography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Sheet1!$A$3:$A$10</cx:f>
        <cx:lvl ptCount="8">
          <cx:pt idx="0">Catch-Up TV</cx:pt>
          <cx:pt idx="1">Keyword Targeting</cx:pt>
          <cx:pt idx="2">Data Retailers</cx:pt>
          <cx:pt idx="3">Programmatic</cx:pt>
          <cx:pt idx="4">Direct buying</cx:pt>
          <cx:pt idx="5">Search Engine</cx:pt>
          <cx:pt idx="6">Native Ads</cx:pt>
          <cx:pt idx="7">Social Media</cx:pt>
        </cx:lvl>
        <cx:lvl ptCount="0"/>
        <cx:lvl ptCount="0"/>
      </cx:strDim>
      <cx:numDim type="size">
        <cx:f>Sheet1!$B$3:$B$10</cx:f>
        <cx:lvl ptCount="8" formatCode="General">
          <cx:pt idx="0">668104</cx:pt>
          <cx:pt idx="1">112448</cx:pt>
          <cx:pt idx="2">442570</cx:pt>
          <cx:pt idx="3">2353926</cx:pt>
          <cx:pt idx="4">223014</cx:pt>
          <cx:pt idx="5">779316</cx:pt>
          <cx:pt idx="6">148872</cx:pt>
          <cx:pt idx="7">882612</cx:pt>
        </cx:lvl>
      </cx:numDim>
    </cx:data>
  </cx:chartData>
  <cx:chart>
    <cx:plotArea>
      <cx:plotAreaRegion>
        <cx:series layoutId="treemap" uniqueId="{F69FD830-76A3-4673-ACEF-C041EA3A5C27}">
          <cx:tx>
            <cx:txData>
              <cx:f>Sheet1!$D$1</cx:f>
              <cx:v/>
            </cx:txData>
          </cx:tx>
          <cx:dataPt idx="0">
            <cx:spPr>
              <a:solidFill>
                <a:srgbClr val="42E3BB"/>
              </a:solidFill>
            </cx:spPr>
          </cx:dataPt>
          <cx:dataLabels>
            <cx:numFmt formatCode="[$€-x-euro2] #,##0.00,,\M" sourceLinked="0"/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Sheet1!$A$2:$A$3</cx:f>
        <cx:lvl ptCount="2">
          <cx:pt idx="0">Television</cx:pt>
          <cx:pt idx="1">Press</cx:pt>
        </cx:lvl>
      </cx:strDim>
      <cx:numDim type="size">
        <cx:f dir="row">Sheet1!$B$2:$B$3</cx:f>
        <cx:lvl ptCount="2" formatCode="General">
          <cx:pt idx="0">4946408.3600000003</cx:pt>
          <cx:pt idx="1">356478.28999999998</cx:pt>
        </cx:lvl>
      </cx:numDim>
    </cx:data>
  </cx:chartData>
  <cx:chart>
    <cx:plotArea>
      <cx:plotAreaRegion>
        <cx:series layoutId="treemap" uniqueId="{CEAC2BD1-1F59-43D5-9B76-392E275523F8}">
          <cx:tx>
            <cx:txData>
              <cx:f>Sheet1!$B$1</cx:f>
              <cx:v>Spends</cx:v>
            </cx:txData>
          </cx:tx>
          <cx:dataLabels>
            <cx:numFmt formatCode="[$€-x-euro2] #,##0.00,,\M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bg1"/>
                    </a:solidFill>
                  </a:defRPr>
                </a:pPr>
                <a:endParaRPr lang="en-US" sz="1197" b="0" i="0" u="none" strike="noStrike" kern="1200" baseline="0">
                  <a:solidFill>
                    <a:schemeClr val="bg1"/>
                  </a:solidFill>
                  <a:latin typeface="Montserrat"/>
                </a:endParaRPr>
              </a:p>
            </cx:txPr>
            <cx:visibility seriesName="0" categoryName="1" value="1"/>
            <cx:separator>, </cx:separator>
            <cx:dataLabel idx="1">
              <cx:numFmt formatCode="[$€-x-euro2] #,##0.00,,\M" sourceLinked="0"/>
              <cx:spPr>
                <a:ln>
                  <a:noFill/>
                </a:ln>
              </cx:spPr>
              <cx:visibility seriesName="0" categoryName="1" value="1"/>
              <cx:separator>, 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Sheet1!$A$2:$A$14</cx:f>
        <cx:lvl ptCount="13">
          <cx:pt idx="0">Base Sales</cx:pt>
          <cx:pt idx="1">Price</cx:pt>
          <cx:pt idx="2">Catch-Up TV</cx:pt>
          <cx:pt idx="3">Keyword Targeting</cx:pt>
          <cx:pt idx="4">Data Retailers</cx:pt>
          <cx:pt idx="5">Programmatic</cx:pt>
          <cx:pt idx="6">Social Media</cx:pt>
          <cx:pt idx="7">Direct Buying</cx:pt>
          <cx:pt idx="8">Nativeads</cx:pt>
          <cx:pt idx="9">Search Engine</cx:pt>
          <cx:pt idx="10">Television</cx:pt>
          <cx:pt idx="11">Press</cx:pt>
          <cx:pt idx="12">Promotions</cx:pt>
        </cx:lvl>
      </cx:strDim>
      <cx:numDim type="val">
        <cx:f>Sheet1!$B$2:$B$14</cx:f>
        <cx:lvl ptCount="13" formatCode="0%">
          <cx:pt idx="0">0.59999999999999998</cx:pt>
          <cx:pt idx="1">0.050000000000000003</cx:pt>
          <cx:pt idx="2">0.080000000000000002</cx:pt>
          <cx:pt idx="3">0.02</cx:pt>
          <cx:pt idx="4">-0.10000000000000001</cx:pt>
          <cx:pt idx="5">0.10000000000000001</cx:pt>
          <cx:pt idx="6">0.080000000000000002</cx:pt>
          <cx:pt idx="7">0.10000000000000001</cx:pt>
          <cx:pt idx="8">0.02</cx:pt>
          <cx:pt idx="9">-0.10000000000000001</cx:pt>
          <cx:pt idx="10">0.10000000000000001</cx:pt>
          <cx:pt idx="11">-0.050000000000000003</cx:pt>
          <cx:pt idx="12">0.20000000000000001</cx:pt>
        </cx:lvl>
      </cx:numDim>
    </cx:data>
  </cx:chartData>
  <cx:chart>
    <cx:plotArea>
      <cx:plotAreaRegion>
        <cx:series layoutId="waterfall" uniqueId="{9D1EFC6E-C9C1-4DD6-9CE5-06AF27BC543B}">
          <cx:tx>
            <cx:txData>
              <cx:f>Sheet1!$B$1</cx:f>
              <cx:v>Series1</cx:v>
            </cx:txData>
          </cx:tx>
          <cx:spPr>
            <a:solidFill>
              <a:schemeClr val="accent5"/>
            </a:solidFill>
          </cx:spPr>
          <cx:dataPt idx="0">
            <cx:spPr>
              <a:solidFill>
                <a:srgbClr val="4C4C4C"/>
              </a:solidFill>
            </cx:spPr>
          </cx:dataPt>
          <cx:dataPt idx="1">
            <cx:spPr>
              <a:solidFill>
                <a:srgbClr val="ED7D31"/>
              </a:solidFill>
            </cx:spPr>
          </cx:dataPt>
          <cx:dataPt idx="2">
            <cx:spPr>
              <a:solidFill>
                <a:srgbClr val="6E008B">
                  <a:lumMod val="60000"/>
                  <a:lumOff val="40000"/>
                </a:srgbClr>
              </a:solidFill>
            </cx:spPr>
          </cx:dataPt>
          <cx:dataPt idx="5">
            <cx:spPr>
              <a:solidFill>
                <a:srgbClr val="6E008B">
                  <a:lumMod val="60000"/>
                  <a:lumOff val="40000"/>
                </a:srgbClr>
              </a:solidFill>
            </cx:spPr>
          </cx:dataPt>
          <cx:dataPt idx="6">
            <cx:spPr>
              <a:solidFill>
                <a:srgbClr val="6E008B">
                  <a:lumMod val="60000"/>
                  <a:lumOff val="40000"/>
                </a:srgbClr>
              </a:solidFill>
            </cx:spPr>
          </cx:dataPt>
          <cx:dataPt idx="7">
            <cx:spPr>
              <a:solidFill>
                <a:srgbClr val="6E008B">
                  <a:lumMod val="60000"/>
                  <a:lumOff val="40000"/>
                </a:srgbClr>
              </a:solidFill>
            </cx:spPr>
          </cx:dataPt>
          <cx:dataPt idx="8">
            <cx:spPr>
              <a:solidFill>
                <a:srgbClr val="6E008B">
                  <a:lumMod val="40000"/>
                  <a:lumOff val="60000"/>
                </a:srgbClr>
              </a:solidFill>
            </cx:spPr>
          </cx:dataPt>
          <cx:dataPt idx="9">
            <cx:spPr>
              <a:solidFill>
                <a:srgbClr val="6E008B">
                  <a:lumMod val="75000"/>
                </a:srgbClr>
              </a:solidFill>
            </cx:spPr>
          </cx:dataPt>
          <cx:dataPt idx="10">
            <cx:spPr>
              <a:solidFill>
                <a:srgbClr val="FF4F53"/>
              </a:solidFill>
            </cx:spPr>
          </cx:dataPt>
          <cx:dataPt idx="11">
            <cx:spPr>
              <a:solidFill>
                <a:srgbClr val="FF4F53">
                  <a:lumMod val="75000"/>
                </a:srgbClr>
              </a:solidFill>
            </cx:spPr>
          </cx:dataPt>
          <cx:dataLabels pos="outEnd">
            <cx:visibility seriesName="0" categoryName="0" value="1"/>
          </cx:dataLabels>
          <cx:dataId val="0"/>
          <cx:layoutPr>
            <cx:subtotals>
              <cx:idx val="0"/>
            </cx:subtotals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00"/>
            </a:pPr>
            <a:endParaRPr lang="en-US" sz="900" b="0" i="0" u="none" strike="noStrike" baseline="0">
              <a:solidFill>
                <a:srgbClr val="0A2240">
                  <a:lumMod val="65000"/>
                  <a:lumOff val="35000"/>
                </a:srgbClr>
              </a:solidFill>
              <a:latin typeface="Montserrat"/>
            </a:endParaRPr>
          </a:p>
        </cx:txPr>
      </cx:axis>
      <cx:axis id="1">
        <cx:valScaling/>
        <cx:title>
          <cx:tx>
            <cx:txData>
              <cx:v>Contributions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>
                  <a:solidFill>
                    <a:srgbClr val="0A2240">
                      <a:lumMod val="65000"/>
                      <a:lumOff val="35000"/>
                    </a:srgbClr>
                  </a:solidFill>
                  <a:latin typeface="Montserrat"/>
                </a:rPr>
                <a:t>Contributions</a:t>
              </a:r>
            </a:p>
          </cx:txPr>
        </cx:title>
        <cx:tickLabels/>
        <cx:numFmt formatCode="0%" sourceLinked="0"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0.83131</cdr:x>
      <cdr:y>0.83003</cdr:y>
    </cdr:from>
    <cdr:to>
      <cdr:x>0.91123</cdr:x>
      <cdr:y>0.92276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8A54B7FF-6F4C-43E2-A561-5C9073F00D75}"/>
            </a:ext>
          </a:extLst>
        </cdr:cNvPr>
        <cdr:cNvSpPr/>
      </cdr:nvSpPr>
      <cdr:spPr>
        <a:xfrm xmlns:a="http://schemas.openxmlformats.org/drawingml/2006/main">
          <a:off x="9441152" y="2748721"/>
          <a:ext cx="907649" cy="30707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accent6">
              <a:lumMod val="7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0.10893</cdr:x>
      <cdr:y>0.3728</cdr:y>
    </cdr:from>
    <cdr:to>
      <cdr:x>0.13282</cdr:x>
      <cdr:y>0.71486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3702FDF6-97FA-437A-8682-2B4D643D7529}"/>
            </a:ext>
          </a:extLst>
        </cdr:cNvPr>
        <cdr:cNvSpPr/>
      </cdr:nvSpPr>
      <cdr:spPr>
        <a:xfrm xmlns:a="http://schemas.openxmlformats.org/drawingml/2006/main">
          <a:off x="1223617" y="1181514"/>
          <a:ext cx="268358" cy="108408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IN" dirty="0"/>
        </a:p>
      </cdr:txBody>
    </cdr:sp>
  </cdr:relSizeAnchor>
  <cdr:relSizeAnchor xmlns:cdr="http://schemas.openxmlformats.org/drawingml/2006/chartDrawing">
    <cdr:from>
      <cdr:x>0.72723</cdr:x>
      <cdr:y>0.21583</cdr:y>
    </cdr:from>
    <cdr:to>
      <cdr:x>0.75112</cdr:x>
      <cdr:y>0.55789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3702FDF6-97FA-437A-8682-2B4D643D7529}"/>
            </a:ext>
          </a:extLst>
        </cdr:cNvPr>
        <cdr:cNvSpPr/>
      </cdr:nvSpPr>
      <cdr:spPr>
        <a:xfrm xmlns:a="http://schemas.openxmlformats.org/drawingml/2006/main">
          <a:off x="8169094" y="684040"/>
          <a:ext cx="268358" cy="108408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IN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0.31771</cdr:x>
      <cdr:y>0.34987</cdr:y>
    </cdr:from>
    <cdr:to>
      <cdr:x>0.3416</cdr:x>
      <cdr:y>0.68057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76746A47-02CC-44CB-AB38-BE5E71B4E59E}"/>
            </a:ext>
          </a:extLst>
        </cdr:cNvPr>
        <cdr:cNvSpPr/>
      </cdr:nvSpPr>
      <cdr:spPr>
        <a:xfrm xmlns:a="http://schemas.openxmlformats.org/drawingml/2006/main">
          <a:off x="3568884" y="1146895"/>
          <a:ext cx="268358" cy="108408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IN" dirty="0"/>
        </a:p>
      </cdr:txBody>
    </cdr:sp>
  </cdr:relSizeAnchor>
  <cdr:relSizeAnchor xmlns:cdr="http://schemas.openxmlformats.org/drawingml/2006/chartDrawing">
    <cdr:from>
      <cdr:x>0.25809</cdr:x>
      <cdr:y>0.34987</cdr:y>
    </cdr:from>
    <cdr:to>
      <cdr:x>0.28198</cdr:x>
      <cdr:y>0.68057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76746A47-02CC-44CB-AB38-BE5E71B4E59E}"/>
            </a:ext>
          </a:extLst>
        </cdr:cNvPr>
        <cdr:cNvSpPr/>
      </cdr:nvSpPr>
      <cdr:spPr>
        <a:xfrm xmlns:a="http://schemas.openxmlformats.org/drawingml/2006/main">
          <a:off x="2899176" y="1146895"/>
          <a:ext cx="268358" cy="108408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IN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0.13389</cdr:x>
      <cdr:y>0.40905</cdr:y>
    </cdr:from>
    <cdr:to>
      <cdr:x>0.15778</cdr:x>
      <cdr:y>0.7607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6A4817A6-D11A-4339-9A8F-E202A8C273BC}"/>
            </a:ext>
          </a:extLst>
        </cdr:cNvPr>
        <cdr:cNvSpPr/>
      </cdr:nvSpPr>
      <cdr:spPr>
        <a:xfrm xmlns:a="http://schemas.openxmlformats.org/drawingml/2006/main">
          <a:off x="1504034" y="1261039"/>
          <a:ext cx="268360" cy="10840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IN" dirty="0"/>
        </a:p>
      </cdr:txBody>
    </cdr:sp>
  </cdr:relSizeAnchor>
  <cdr:relSizeAnchor xmlns:cdr="http://schemas.openxmlformats.org/drawingml/2006/chartDrawing">
    <cdr:from>
      <cdr:x>0.80246</cdr:x>
      <cdr:y>0.41002</cdr:y>
    </cdr:from>
    <cdr:to>
      <cdr:x>0.82635</cdr:x>
      <cdr:y>0.76168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A4817A6-D11A-4339-9A8F-E202A8C273BC}"/>
            </a:ext>
          </a:extLst>
        </cdr:cNvPr>
        <cdr:cNvSpPr/>
      </cdr:nvSpPr>
      <cdr:spPr>
        <a:xfrm xmlns:a="http://schemas.openxmlformats.org/drawingml/2006/main">
          <a:off x="9014130" y="1264037"/>
          <a:ext cx="268358" cy="108408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IN" dirty="0"/>
        </a:p>
      </cdr:txBody>
    </cdr:sp>
  </cdr:relSizeAnchor>
  <cdr:relSizeAnchor xmlns:cdr="http://schemas.openxmlformats.org/drawingml/2006/chartDrawing">
    <cdr:from>
      <cdr:x>0.28531</cdr:x>
      <cdr:y>0.40905</cdr:y>
    </cdr:from>
    <cdr:to>
      <cdr:x>0.3092</cdr:x>
      <cdr:y>0.7607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6A4817A6-D11A-4339-9A8F-E202A8C273BC}"/>
            </a:ext>
          </a:extLst>
        </cdr:cNvPr>
        <cdr:cNvSpPr/>
      </cdr:nvSpPr>
      <cdr:spPr>
        <a:xfrm xmlns:a="http://schemas.openxmlformats.org/drawingml/2006/main">
          <a:off x="3204941" y="1261039"/>
          <a:ext cx="268358" cy="108408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IN" dirty="0"/>
        </a:p>
      </cdr:txBody>
    </cdr:sp>
  </cdr:relSizeAnchor>
  <cdr:relSizeAnchor xmlns:cdr="http://schemas.openxmlformats.org/drawingml/2006/chartDrawing">
    <cdr:from>
      <cdr:x>0.33383</cdr:x>
      <cdr:y>0.40905</cdr:y>
    </cdr:from>
    <cdr:to>
      <cdr:x>0.35772</cdr:x>
      <cdr:y>0.7607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6A4817A6-D11A-4339-9A8F-E202A8C273BC}"/>
            </a:ext>
          </a:extLst>
        </cdr:cNvPr>
        <cdr:cNvSpPr/>
      </cdr:nvSpPr>
      <cdr:spPr>
        <a:xfrm xmlns:a="http://schemas.openxmlformats.org/drawingml/2006/main">
          <a:off x="3749939" y="1261039"/>
          <a:ext cx="268360" cy="10840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IN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0.11027</cdr:x>
      <cdr:y>0.16897</cdr:y>
    </cdr:from>
    <cdr:to>
      <cdr:x>0.89269</cdr:x>
      <cdr:y>0.92191</cdr:y>
    </cdr:to>
    <cdr:grpSp>
      <cdr:nvGrpSpPr>
        <cdr:cNvPr id="9" name="Group 8">
          <a:extLst xmlns:a="http://schemas.openxmlformats.org/drawingml/2006/main">
            <a:ext uri="{FF2B5EF4-FFF2-40B4-BE49-F238E27FC236}">
              <a16:creationId xmlns:a16="http://schemas.microsoft.com/office/drawing/2014/main" id="{B39DA169-1250-4D79-99E3-D539F749DC37}"/>
            </a:ext>
          </a:extLst>
        </cdr:cNvPr>
        <cdr:cNvGrpSpPr/>
      </cdr:nvGrpSpPr>
      <cdr:grpSpPr>
        <a:xfrm xmlns:a="http://schemas.openxmlformats.org/drawingml/2006/main">
          <a:off x="1125974" y="930370"/>
          <a:ext cx="7989344" cy="4145781"/>
          <a:chOff x="409001" y="694849"/>
          <a:chExt cx="10761274" cy="3637555"/>
        </a:xfrm>
      </cdr:grpSpPr>
      <cdr:sp macro="" textlink="">
        <cdr:nvSpPr>
          <cdr:cNvPr id="2" name="Freeform: Shape 1">
            <a:extLst xmlns:a="http://schemas.openxmlformats.org/drawingml/2006/main">
              <a:ext uri="{FF2B5EF4-FFF2-40B4-BE49-F238E27FC236}">
                <a16:creationId xmlns:a16="http://schemas.microsoft.com/office/drawing/2014/main" id="{6969F6C1-7968-4481-80C7-38A7CA531DF5}"/>
              </a:ext>
            </a:extLst>
          </cdr:cNvPr>
          <cdr:cNvSpPr/>
        </cdr:nvSpPr>
        <cdr:spPr>
          <a:xfrm xmlns:a="http://schemas.openxmlformats.org/drawingml/2006/main">
            <a:off x="409001" y="896029"/>
            <a:ext cx="10382864" cy="3436375"/>
          </a:xfrm>
          <a:custGeom xmlns:a="http://schemas.openxmlformats.org/drawingml/2006/main">
            <a:avLst/>
            <a:gdLst>
              <a:gd name="connsiteX0" fmla="*/ 0 w 10382865"/>
              <a:gd name="connsiteY0" fmla="*/ 3436375 h 3436375"/>
              <a:gd name="connsiteX1" fmla="*/ 2315497 w 10382865"/>
              <a:gd name="connsiteY1" fmla="*/ 707923 h 3436375"/>
              <a:gd name="connsiteX2" fmla="*/ 10382865 w 10382865"/>
              <a:gd name="connsiteY2" fmla="*/ 0 h 343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2865" h="3436375">
                <a:moveTo>
                  <a:pt x="0" y="3436375"/>
                </a:moveTo>
                <a:cubicBezTo>
                  <a:pt x="292510" y="2358513"/>
                  <a:pt x="585020" y="1280652"/>
                  <a:pt x="2315497" y="707923"/>
                </a:cubicBezTo>
                <a:cubicBezTo>
                  <a:pt x="4045974" y="135194"/>
                  <a:pt x="9085007" y="93406"/>
                  <a:pt x="10382865" y="0"/>
                </a:cubicBezTo>
              </a:path>
            </a:pathLst>
          </a:custGeom>
          <a:ln xmlns:a="http://schemas.openxmlformats.org/drawingml/2006/main" w="28575">
            <a:solidFill>
              <a:schemeClr val="accent4"/>
            </a:solidFill>
          </a:ln>
        </cdr:spPr>
        <cdr:style>
          <a:lnRef xmlns:a="http://schemas.openxmlformats.org/drawingml/2006/main" idx="1">
            <a:schemeClr val="accent2"/>
          </a:lnRef>
          <a:fillRef xmlns:a="http://schemas.openxmlformats.org/drawingml/2006/main" idx="0">
            <a:schemeClr val="accent2"/>
          </a:fillRef>
          <a:effectRef xmlns:a="http://schemas.openxmlformats.org/drawingml/2006/main" idx="0">
            <a:schemeClr val="accent2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 dirty="0"/>
          </a:p>
        </cdr:txBody>
      </cdr:sp>
      <cdr:sp macro="" textlink="">
        <cdr:nvSpPr>
          <cdr:cNvPr id="8" name="Freeform: Shape 7">
            <a:extLst xmlns:a="http://schemas.openxmlformats.org/drawingml/2006/main">
              <a:ext uri="{FF2B5EF4-FFF2-40B4-BE49-F238E27FC236}">
                <a16:creationId xmlns:a16="http://schemas.microsoft.com/office/drawing/2014/main" id="{8D1891DF-870D-4B19-B00A-443D4B2A815C}"/>
              </a:ext>
            </a:extLst>
          </cdr:cNvPr>
          <cdr:cNvSpPr/>
        </cdr:nvSpPr>
        <cdr:spPr>
          <a:xfrm xmlns:a="http://schemas.openxmlformats.org/drawingml/2006/main">
            <a:off x="1002983" y="694849"/>
            <a:ext cx="10167292" cy="3575296"/>
          </a:xfrm>
          <a:custGeom xmlns:a="http://schemas.openxmlformats.org/drawingml/2006/main">
            <a:avLst/>
            <a:gdLst>
              <a:gd name="connsiteX0" fmla="*/ 0 w 10353367"/>
              <a:gd name="connsiteY0" fmla="*/ 0 h 3657600"/>
              <a:gd name="connsiteX1" fmla="*/ 2521974 w 10353367"/>
              <a:gd name="connsiteY1" fmla="*/ 2875935 h 3657600"/>
              <a:gd name="connsiteX2" fmla="*/ 10353367 w 10353367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3367" h="3657600">
                <a:moveTo>
                  <a:pt x="0" y="0"/>
                </a:moveTo>
                <a:cubicBezTo>
                  <a:pt x="398206" y="1133167"/>
                  <a:pt x="796413" y="2266335"/>
                  <a:pt x="2521974" y="2875935"/>
                </a:cubicBezTo>
                <a:cubicBezTo>
                  <a:pt x="4247535" y="3485535"/>
                  <a:pt x="10353367" y="3657600"/>
                  <a:pt x="10353367" y="3657600"/>
                </a:cubicBezTo>
              </a:path>
            </a:pathLst>
          </a:custGeom>
          <a:noFill xmlns:a="http://schemas.openxmlformats.org/drawingml/2006/main"/>
          <a:ln xmlns:a="http://schemas.openxmlformats.org/drawingml/2006/main" w="28575">
            <a:solidFill>
              <a:schemeClr val="accent2">
                <a:lumMod val="75000"/>
              </a:schemeClr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 dirty="0"/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02223-EAC0-4806-A099-0F72E92E7F3D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6549F-A7D8-42FD-8F9C-5E8FFBAF0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55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6549F-A7D8-42FD-8F9C-5E8FFBAF0A3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66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6549F-A7D8-42FD-8F9C-5E8FFBAF0A3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482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6F311-44CE-4F29-B1F1-DA786EAECA8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336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6F311-44CE-4F29-B1F1-DA786EAECA8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4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6F311-44CE-4F29-B1F1-DA786EAECA8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38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6F311-44CE-4F29-B1F1-DA786EAECA8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81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6F311-44CE-4F29-B1F1-DA786EAECA8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6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6F311-44CE-4F29-B1F1-DA786EAECA8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3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C5239B3-2E26-4193-B735-D85931F3D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895" y="703648"/>
            <a:ext cx="5774755" cy="6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3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gradFill>
          <a:gsLst>
            <a:gs pos="1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3D4E5E2-CF41-47B2-9F50-8E509C9A95B2}"/>
              </a:ext>
            </a:extLst>
          </p:cNvPr>
          <p:cNvGrpSpPr/>
          <p:nvPr userDrawn="1"/>
        </p:nvGrpSpPr>
        <p:grpSpPr>
          <a:xfrm>
            <a:off x="376199" y="1131290"/>
            <a:ext cx="2481539" cy="2845072"/>
            <a:chOff x="449781" y="731902"/>
            <a:chExt cx="2481539" cy="284507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C4D1C1-96FF-4B5E-B7DD-A50D49276E83}"/>
                </a:ext>
              </a:extLst>
            </p:cNvPr>
            <p:cNvSpPr/>
            <p:nvPr userDrawn="1"/>
          </p:nvSpPr>
          <p:spPr>
            <a:xfrm>
              <a:off x="1193960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2012E6F-AA94-4B9B-B931-BB7EF01CF600}"/>
                </a:ext>
              </a:extLst>
            </p:cNvPr>
            <p:cNvGrpSpPr/>
            <p:nvPr userDrawn="1"/>
          </p:nvGrpSpPr>
          <p:grpSpPr>
            <a:xfrm>
              <a:off x="449781" y="731902"/>
              <a:ext cx="990600" cy="2845072"/>
              <a:chOff x="310246" y="679523"/>
              <a:chExt cx="990600" cy="2845072"/>
            </a:xfrm>
          </p:grpSpPr>
          <p:sp>
            <p:nvSpPr>
              <p:cNvPr id="23" name="Flowchart: Display 22">
                <a:extLst>
                  <a:ext uri="{FF2B5EF4-FFF2-40B4-BE49-F238E27FC236}">
                    <a16:creationId xmlns:a16="http://schemas.microsoft.com/office/drawing/2014/main" id="{06ACE013-89A3-4AEB-A597-B259D50DE211}"/>
                  </a:ext>
                </a:extLst>
              </p:cNvPr>
              <p:cNvSpPr/>
              <p:nvPr userDrawn="1"/>
            </p:nvSpPr>
            <p:spPr>
              <a:xfrm rot="16200000">
                <a:off x="289079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ardrop 23">
                <a:extLst>
                  <a:ext uri="{FF2B5EF4-FFF2-40B4-BE49-F238E27FC236}">
                    <a16:creationId xmlns:a16="http://schemas.microsoft.com/office/drawing/2014/main" id="{42F02DED-3AF6-42D6-8F14-3D482EA27166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FE00D23-23DB-450E-8342-BF40414DBB9A}"/>
                  </a:ext>
                </a:extLst>
              </p:cNvPr>
              <p:cNvCxnSpPr>
                <a:stCxn id="23" idx="1"/>
                <a:endCxn id="24" idx="7"/>
              </p:cNvCxnSpPr>
              <p:nvPr userDrawn="1"/>
            </p:nvCxnSpPr>
            <p:spPr>
              <a:xfrm flipH="1">
                <a:off x="805528" y="1712457"/>
                <a:ext cx="18" cy="1511107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B465149-90D5-4AA1-919B-893CAE488574}"/>
              </a:ext>
            </a:extLst>
          </p:cNvPr>
          <p:cNvSpPr/>
          <p:nvPr userDrawn="1"/>
        </p:nvSpPr>
        <p:spPr>
          <a:xfrm>
            <a:off x="1120378" y="230176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E75E0F-91D4-48B9-B8D7-50C65E859BA3}"/>
              </a:ext>
            </a:extLst>
          </p:cNvPr>
          <p:cNvGrpSpPr/>
          <p:nvPr userDrawn="1"/>
        </p:nvGrpSpPr>
        <p:grpSpPr>
          <a:xfrm>
            <a:off x="2636182" y="3724159"/>
            <a:ext cx="2481241" cy="2845072"/>
            <a:chOff x="3580478" y="3327592"/>
            <a:chExt cx="2481241" cy="284507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D68C0D-A017-45D6-BB27-9B3E06DDB704}"/>
                </a:ext>
              </a:extLst>
            </p:cNvPr>
            <p:cNvSpPr/>
            <p:nvPr userDrawn="1"/>
          </p:nvSpPr>
          <p:spPr>
            <a:xfrm>
              <a:off x="4324359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9595E80-B3F5-4BDF-9674-17BA742BFCD8}"/>
                </a:ext>
              </a:extLst>
            </p:cNvPr>
            <p:cNvGrpSpPr/>
            <p:nvPr userDrawn="1"/>
          </p:nvGrpSpPr>
          <p:grpSpPr>
            <a:xfrm rot="10800000">
              <a:off x="3580478" y="3327592"/>
              <a:ext cx="990600" cy="2845072"/>
              <a:chOff x="310245" y="679523"/>
              <a:chExt cx="990600" cy="2845072"/>
            </a:xfrm>
          </p:grpSpPr>
          <p:sp>
            <p:nvSpPr>
              <p:cNvPr id="37" name="Flowchart: Display 36">
                <a:extLst>
                  <a:ext uri="{FF2B5EF4-FFF2-40B4-BE49-F238E27FC236}">
                    <a16:creationId xmlns:a16="http://schemas.microsoft.com/office/drawing/2014/main" id="{0EB63076-286D-42D4-B6E3-150127BB011E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08388872-548B-4F74-8ADA-BA79278B29D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C367834-D910-4D8A-AE27-D24B90B8FED9}"/>
                  </a:ext>
                </a:extLst>
              </p:cNvPr>
              <p:cNvCxnSpPr>
                <a:stCxn id="37" idx="1"/>
                <a:endCxn id="38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CF13D38-5B6A-4696-A3FC-685C7C5C2F98}"/>
              </a:ext>
            </a:extLst>
          </p:cNvPr>
          <p:cNvSpPr/>
          <p:nvPr userDrawn="1"/>
        </p:nvSpPr>
        <p:spPr>
          <a:xfrm>
            <a:off x="3380063" y="4113787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7E4BCAD-9B1F-4FCE-B6D6-D4263D7192A8}"/>
              </a:ext>
            </a:extLst>
          </p:cNvPr>
          <p:cNvGrpSpPr/>
          <p:nvPr userDrawn="1"/>
        </p:nvGrpSpPr>
        <p:grpSpPr>
          <a:xfrm>
            <a:off x="4895867" y="1131290"/>
            <a:ext cx="2480925" cy="2845072"/>
            <a:chOff x="5595782" y="731902"/>
            <a:chExt cx="2480925" cy="284507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F40056-7D5D-434C-A112-A71B3AC1C5FB}"/>
                </a:ext>
              </a:extLst>
            </p:cNvPr>
            <p:cNvSpPr/>
            <p:nvPr userDrawn="1"/>
          </p:nvSpPr>
          <p:spPr>
            <a:xfrm>
              <a:off x="6339347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9BC877-8213-4692-9A4D-FD7B88E7C5A6}"/>
                </a:ext>
              </a:extLst>
            </p:cNvPr>
            <p:cNvGrpSpPr/>
            <p:nvPr userDrawn="1"/>
          </p:nvGrpSpPr>
          <p:grpSpPr>
            <a:xfrm>
              <a:off x="5595782" y="731902"/>
              <a:ext cx="990600" cy="2845072"/>
              <a:chOff x="310245" y="679523"/>
              <a:chExt cx="990600" cy="2845072"/>
            </a:xfrm>
          </p:grpSpPr>
          <p:sp>
            <p:nvSpPr>
              <p:cNvPr id="29" name="Flowchart: Display 28">
                <a:extLst>
                  <a:ext uri="{FF2B5EF4-FFF2-40B4-BE49-F238E27FC236}">
                    <a16:creationId xmlns:a16="http://schemas.microsoft.com/office/drawing/2014/main" id="{1AE2468A-ED10-4324-82BB-5A0BA4827E36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ardrop 29">
                <a:extLst>
                  <a:ext uri="{FF2B5EF4-FFF2-40B4-BE49-F238E27FC236}">
                    <a16:creationId xmlns:a16="http://schemas.microsoft.com/office/drawing/2014/main" id="{E56C60B5-1DC8-4DF5-8C79-7D0234192ECE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08426C8-666D-4D49-A5A2-EF7D4925E701}"/>
                  </a:ext>
                </a:extLst>
              </p:cNvPr>
              <p:cNvCxnSpPr>
                <a:stCxn id="29" idx="1"/>
                <a:endCxn id="30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4AC8F75-168C-4C68-93A4-C49CE0D72DA1}"/>
              </a:ext>
            </a:extLst>
          </p:cNvPr>
          <p:cNvSpPr/>
          <p:nvPr userDrawn="1"/>
        </p:nvSpPr>
        <p:spPr>
          <a:xfrm>
            <a:off x="5639097" y="2301765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47600A-5704-4A90-840D-E9311F4AB54B}"/>
              </a:ext>
            </a:extLst>
          </p:cNvPr>
          <p:cNvGrpSpPr/>
          <p:nvPr userDrawn="1"/>
        </p:nvGrpSpPr>
        <p:grpSpPr>
          <a:xfrm>
            <a:off x="7155235" y="3724159"/>
            <a:ext cx="2480925" cy="2845072"/>
            <a:chOff x="7610770" y="3314261"/>
            <a:chExt cx="2480925" cy="284507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844AA0-BA69-42F2-A1E9-31E3350B1AF0}"/>
                </a:ext>
              </a:extLst>
            </p:cNvPr>
            <p:cNvSpPr/>
            <p:nvPr userDrawn="1"/>
          </p:nvSpPr>
          <p:spPr>
            <a:xfrm>
              <a:off x="8354335" y="3319709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B1BA44D-2835-4C9E-910A-11ED332B2023}"/>
                </a:ext>
              </a:extLst>
            </p:cNvPr>
            <p:cNvGrpSpPr/>
            <p:nvPr userDrawn="1"/>
          </p:nvGrpSpPr>
          <p:grpSpPr>
            <a:xfrm rot="10800000">
              <a:off x="7610770" y="3314261"/>
              <a:ext cx="990600" cy="2845072"/>
              <a:chOff x="310245" y="679523"/>
              <a:chExt cx="990600" cy="2845072"/>
            </a:xfrm>
          </p:grpSpPr>
          <p:sp>
            <p:nvSpPr>
              <p:cNvPr id="41" name="Flowchart: Display 40">
                <a:extLst>
                  <a:ext uri="{FF2B5EF4-FFF2-40B4-BE49-F238E27FC236}">
                    <a16:creationId xmlns:a16="http://schemas.microsoft.com/office/drawing/2014/main" id="{7968DDF3-A7FB-4CFF-BEDD-FAFD948222BF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ardrop 41">
                <a:extLst>
                  <a:ext uri="{FF2B5EF4-FFF2-40B4-BE49-F238E27FC236}">
                    <a16:creationId xmlns:a16="http://schemas.microsoft.com/office/drawing/2014/main" id="{8C0014C3-F16F-45C3-A70C-39FE594E42B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F903941-6F22-4289-9EBA-80BACB317BE3}"/>
                  </a:ext>
                </a:extLst>
              </p:cNvPr>
              <p:cNvCxnSpPr>
                <a:stCxn id="41" idx="1"/>
                <a:endCxn id="42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8EA4B40-CEB6-4259-861F-2BB19B0C5D63}"/>
              </a:ext>
            </a:extLst>
          </p:cNvPr>
          <p:cNvSpPr/>
          <p:nvPr userDrawn="1"/>
        </p:nvSpPr>
        <p:spPr>
          <a:xfrm>
            <a:off x="7898800" y="411378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0FD183-4A42-4F94-A86E-8EE0AD03C1B1}"/>
              </a:ext>
            </a:extLst>
          </p:cNvPr>
          <p:cNvGrpSpPr/>
          <p:nvPr userDrawn="1"/>
        </p:nvGrpSpPr>
        <p:grpSpPr>
          <a:xfrm>
            <a:off x="9414603" y="1155569"/>
            <a:ext cx="2480327" cy="2845072"/>
            <a:chOff x="9626356" y="731902"/>
            <a:chExt cx="2480327" cy="284507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08103C-D37D-4AAA-80F7-3877C6552414}"/>
                </a:ext>
              </a:extLst>
            </p:cNvPr>
            <p:cNvSpPr/>
            <p:nvPr userDrawn="1"/>
          </p:nvSpPr>
          <p:spPr>
            <a:xfrm>
              <a:off x="10369323" y="3314261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F7E66A5-9DFC-46F8-9BA6-4E9C6FFCD9E6}"/>
                </a:ext>
              </a:extLst>
            </p:cNvPr>
            <p:cNvGrpSpPr/>
            <p:nvPr userDrawn="1"/>
          </p:nvGrpSpPr>
          <p:grpSpPr>
            <a:xfrm>
              <a:off x="9626356" y="731902"/>
              <a:ext cx="990600" cy="2845072"/>
              <a:chOff x="310245" y="679523"/>
              <a:chExt cx="990600" cy="2845072"/>
            </a:xfrm>
          </p:grpSpPr>
          <p:sp>
            <p:nvSpPr>
              <p:cNvPr id="33" name="Flowchart: Display 32">
                <a:extLst>
                  <a:ext uri="{FF2B5EF4-FFF2-40B4-BE49-F238E27FC236}">
                    <a16:creationId xmlns:a16="http://schemas.microsoft.com/office/drawing/2014/main" id="{F8DEB042-6E53-476C-AD3B-7519E164C260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ardrop 33">
                <a:extLst>
                  <a:ext uri="{FF2B5EF4-FFF2-40B4-BE49-F238E27FC236}">
                    <a16:creationId xmlns:a16="http://schemas.microsoft.com/office/drawing/2014/main" id="{C26BCFD1-554C-453E-BC94-2AD7F124C78B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E163B23-5612-4951-92C2-FB0F3EA60BA3}"/>
                  </a:ext>
                </a:extLst>
              </p:cNvPr>
              <p:cNvCxnSpPr>
                <a:stCxn id="33" idx="1"/>
                <a:endCxn id="34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E6CCC78-344D-47D6-9D62-298F4C27B177}"/>
              </a:ext>
            </a:extLst>
          </p:cNvPr>
          <p:cNvSpPr/>
          <p:nvPr userDrawn="1"/>
        </p:nvSpPr>
        <p:spPr>
          <a:xfrm>
            <a:off x="10126864" y="2301764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B67CD72-3E2F-4B3D-8FEE-7EA9FC7E6F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20775" y="3987800"/>
            <a:ext cx="1585913" cy="4685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0" name="Text Placeholder 68">
            <a:extLst>
              <a:ext uri="{FF2B5EF4-FFF2-40B4-BE49-F238E27FC236}">
                <a16:creationId xmlns:a16="http://schemas.microsoft.com/office/drawing/2014/main" id="{F38E8D57-85C5-48AB-9DB1-A8FDE958D98F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1465" y="3226676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1" name="Text Placeholder 68">
            <a:extLst>
              <a:ext uri="{FF2B5EF4-FFF2-40B4-BE49-F238E27FC236}">
                <a16:creationId xmlns:a16="http://schemas.microsoft.com/office/drawing/2014/main" id="{4198F121-2094-4414-B727-1ABF6D156D9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62270" y="4052290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2" name="Text Placeholder 68">
            <a:extLst>
              <a:ext uri="{FF2B5EF4-FFF2-40B4-BE49-F238E27FC236}">
                <a16:creationId xmlns:a16="http://schemas.microsoft.com/office/drawing/2014/main" id="{E3FC3CFE-62A4-403C-9E5E-92826237892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97804" y="3213649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3" name="Text Placeholder 68">
            <a:extLst>
              <a:ext uri="{FF2B5EF4-FFF2-40B4-BE49-F238E27FC236}">
                <a16:creationId xmlns:a16="http://schemas.microsoft.com/office/drawing/2014/main" id="{65C03126-CE58-4E57-A3FC-BB298EE1079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183646" y="4025190"/>
            <a:ext cx="1556251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A051197C-E077-4731-B77B-6E25FE6DB8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1120775" y="2427889"/>
            <a:ext cx="1728788" cy="1156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74">
            <a:extLst>
              <a:ext uri="{FF2B5EF4-FFF2-40B4-BE49-F238E27FC236}">
                <a16:creationId xmlns:a16="http://schemas.microsoft.com/office/drawing/2014/main" id="{94E15A42-1C1B-41C1-98D7-5F862CABEA80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3371465" y="4225158"/>
            <a:ext cx="1728788" cy="115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74">
            <a:extLst>
              <a:ext uri="{FF2B5EF4-FFF2-40B4-BE49-F238E27FC236}">
                <a16:creationId xmlns:a16="http://schemas.microsoft.com/office/drawing/2014/main" id="{4E361932-4C94-4975-A440-9F74D0847907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5643383" y="2427889"/>
            <a:ext cx="1728788" cy="1156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74">
            <a:extLst>
              <a:ext uri="{FF2B5EF4-FFF2-40B4-BE49-F238E27FC236}">
                <a16:creationId xmlns:a16="http://schemas.microsoft.com/office/drawing/2014/main" id="{D3C6EF22-CA89-422B-8C85-459BCA9532FA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7889407" y="4225157"/>
            <a:ext cx="1728788" cy="11713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74">
            <a:extLst>
              <a:ext uri="{FF2B5EF4-FFF2-40B4-BE49-F238E27FC236}">
                <a16:creationId xmlns:a16="http://schemas.microsoft.com/office/drawing/2014/main" id="{13BE834B-38E1-42BC-8467-6B0BE183817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0126864" y="2427889"/>
            <a:ext cx="1728788" cy="1156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itle 79">
            <a:extLst>
              <a:ext uri="{FF2B5EF4-FFF2-40B4-BE49-F238E27FC236}">
                <a16:creationId xmlns:a16="http://schemas.microsoft.com/office/drawing/2014/main" id="{B01B37D2-6ED5-4AE0-9451-213B7C437A4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02884"/>
            <a:ext cx="10515600" cy="508075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804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30,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4325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A218-40E4-4CE7-BACD-6DD157817C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83153" y="697793"/>
            <a:ext cx="5924550" cy="534924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200000"/>
              </a:lnSpc>
              <a:buSzPct val="99000"/>
              <a:buFontTx/>
              <a:buBlip>
                <a:blip r:embed="rId2"/>
              </a:buBlip>
              <a:defRPr sz="2400">
                <a:solidFill>
                  <a:srgbClr val="0F0F0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</a:t>
            </a:r>
          </a:p>
          <a:p>
            <a:pPr lvl="0"/>
            <a:r>
              <a:rPr lang="en-US"/>
              <a:t>Agenda 3</a:t>
            </a:r>
          </a:p>
          <a:p>
            <a:pPr lvl="0"/>
            <a:r>
              <a:rPr lang="en-US"/>
              <a:t>Agenda 4</a:t>
            </a:r>
          </a:p>
          <a:p>
            <a:pPr lvl="0"/>
            <a:r>
              <a:rPr lang="en-US"/>
              <a:t>Agenda 5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86085B-A8BD-406F-AC96-7C03FBFA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2578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97CB0-C2B5-4B08-8662-D088944A5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475" y="2876378"/>
            <a:ext cx="4283075" cy="11052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Agenda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E78379-5DDB-45AD-94B1-2A1ADCF96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F692-E913-4B06-8AE8-F3759C767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9251" y="6531843"/>
            <a:ext cx="1954530" cy="229559"/>
          </a:xfrm>
          <a:prstGeom prst="rect">
            <a:avLst/>
          </a:prstGeom>
        </p:spPr>
      </p:pic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7A552FC-CCAF-432C-885C-AA93D351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50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1D4F3DE-4DCD-4F0A-90EA-6349A0161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2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50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6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Whi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0041AAAA-31C1-414B-BFE7-1D15513B6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4EE344B-672D-408B-A59B-07CA570DA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6813321-760C-4916-98DC-43176145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412874"/>
            <a:ext cx="11233149" cy="4937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88FDBA8-21AD-49C3-B31A-7003878B8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39DB48B-A1BE-48FE-A5A4-A01DED35E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9E31AE58-6779-4F15-90CE-AB8FA859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40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CDEBB967-92EE-432F-A22D-9F2727F7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E896F2C8-5278-4DCB-9334-88E8D5F7BF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3A27AA3-045A-48D5-B143-465F9C46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412874"/>
            <a:ext cx="5850570" cy="4872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0B6771E-D433-4994-BA19-AE9E3A293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AABC8E36-859F-4EF0-9757-184ED974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0" name="Picture Placeholder 12">
            <a:extLst>
              <a:ext uri="{FF2B5EF4-FFF2-40B4-BE49-F238E27FC236}">
                <a16:creationId xmlns:a16="http://schemas.microsoft.com/office/drawing/2014/main" id="{BB6509AE-9204-41C2-A6B4-32E09D4858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1409579"/>
            <a:ext cx="4821359" cy="4821359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FD2DA9-A0EF-48A0-9E5E-DDED8E7AB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BB33C1B-2DC0-4538-978E-0386537E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4020A09-2140-44CB-97AC-1862F0047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C844915-8D3B-44AC-AB17-0991DA67D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8D2B737-967E-4662-AC14-0967B987B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9E5357A-24A3-4D5F-8F91-C6C93D2C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7DFB139-A35D-4DF9-B5AA-F5648040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12B139-865B-4F57-92B8-2FE52EEEE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64C1600-844A-42BA-8604-628A151F0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7CDAC6B-A1DE-4F14-837C-A42B877A3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0AC18BE-F01E-490D-AF5A-E62CB4BA5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7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568ACC4-58D2-4452-9C1F-74590338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7261B3F-B465-4130-AD2B-CE984FA16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6DF26B1-3389-45D4-B26A-2BF4FD8DE26C}"/>
              </a:ext>
            </a:extLst>
          </p:cNvPr>
          <p:cNvSpPr/>
          <p:nvPr/>
        </p:nvSpPr>
        <p:spPr>
          <a:xfrm>
            <a:off x="608135" y="1690030"/>
            <a:ext cx="2981325" cy="2981325"/>
          </a:xfrm>
          <a:prstGeom prst="ellipse">
            <a:avLst/>
          </a:prstGeom>
          <a:solidFill>
            <a:srgbClr val="F27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4755A-70F2-49A7-9924-E513F53B2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TRANSTITION TITLE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D0A5BC7-F935-4FB4-A4B8-D25177EE0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3425F269-2C2E-4EED-B2F5-01819FB36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B3396C-0205-4980-9C9D-8313E33E5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33309F-5945-43F7-819D-6ECE6BAA5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5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BFAE6C83-11BF-4891-BCE0-E305D74E4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922"/>
          <a:stretch/>
        </p:blipFill>
        <p:spPr>
          <a:xfrm>
            <a:off x="0" y="-19097"/>
            <a:ext cx="12200313" cy="687709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FC8795C-7511-44EE-9227-79FE1B419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3429000"/>
            <a:ext cx="98679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" panose="00000500000000000000"/>
              </a:defRPr>
            </a:lvl1pPr>
          </a:lstStyle>
          <a:p>
            <a:r>
              <a:rPr lang="en-US"/>
              <a:t>TRANSTITION SLIDE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54A24C4-F646-4C9F-98F6-14F78C1B9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FA786B9-A740-497F-A71E-EE20B55F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6160426A-393A-4651-BBE7-64A7787F9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3A7323EB-60CC-4F26-B0F7-875253D83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D71593-1DE1-4A26-8729-9DD37C066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0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4D3349B-7EE6-4BFD-A161-2FC761FC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8" y="0"/>
            <a:ext cx="12192000" cy="68405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ADE5E85-AE6B-40CA-87DB-AF346B308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82021562-B45D-44DF-BD8C-B00243DE4D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33473" y="1238870"/>
            <a:ext cx="6633920" cy="2240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7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7E0BE81-25B6-4358-B363-07389A661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9248" y="6089071"/>
            <a:ext cx="5093883" cy="59827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7D55A0-8531-4476-BA49-B6267C78FD0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953" t="6063"/>
          <a:stretch/>
        </p:blipFill>
        <p:spPr>
          <a:xfrm>
            <a:off x="-8948" y="0"/>
            <a:ext cx="2892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61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pos="7378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929">
          <p15:clr>
            <a:srgbClr val="FBAE40"/>
          </p15:clr>
        </p15:guide>
        <p15:guide id="7" orient="horz" pos="413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323C2-9C0B-4A12-9629-C5581FDA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E96B4-C4C3-4A1E-981F-CB9ACF41D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92391" y="6384867"/>
            <a:ext cx="51533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A600-0263-483D-B8AF-73ED62F4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412875"/>
            <a:ext cx="11233150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C73A46-9FE8-476F-A46C-CB676E8CB6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5099783-041D-4ACB-BF5E-922AFDC75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cap="all" baseline="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image" Target="../media/image108.sv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7.png"/><Relationship Id="rId5" Type="http://schemas.openxmlformats.org/officeDocument/2006/relationships/chart" Target="../charts/chart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3" Type="http://schemas.openxmlformats.org/officeDocument/2006/relationships/image" Target="../media/image72.svg"/><Relationship Id="rId7" Type="http://schemas.openxmlformats.org/officeDocument/2006/relationships/image" Target="../media/image76.sv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5.png"/><Relationship Id="rId11" Type="http://schemas.openxmlformats.org/officeDocument/2006/relationships/image" Target="../media/image80.svg"/><Relationship Id="rId5" Type="http://schemas.openxmlformats.org/officeDocument/2006/relationships/image" Target="../media/image74.sv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sv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8.svg"/><Relationship Id="rId5" Type="http://schemas.openxmlformats.org/officeDocument/2006/relationships/image" Target="../media/image107.png"/><Relationship Id="rId4" Type="http://schemas.openxmlformats.org/officeDocument/2006/relationships/image" Target="../media/image10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3" Type="http://schemas.openxmlformats.org/officeDocument/2006/relationships/image" Target="../media/image72.svg"/><Relationship Id="rId7" Type="http://schemas.openxmlformats.org/officeDocument/2006/relationships/image" Target="../media/image76.sv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5.png"/><Relationship Id="rId11" Type="http://schemas.openxmlformats.org/officeDocument/2006/relationships/image" Target="../media/image80.svg"/><Relationship Id="rId5" Type="http://schemas.openxmlformats.org/officeDocument/2006/relationships/image" Target="../media/image74.sv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sv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svg"/><Relationship Id="rId7" Type="http://schemas.openxmlformats.org/officeDocument/2006/relationships/chart" Target="../charts/chart10.xm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08.svg"/><Relationship Id="rId4" Type="http://schemas.openxmlformats.org/officeDocument/2006/relationships/image" Target="../media/image10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3" Type="http://schemas.openxmlformats.org/officeDocument/2006/relationships/image" Target="../media/image72.svg"/><Relationship Id="rId7" Type="http://schemas.openxmlformats.org/officeDocument/2006/relationships/image" Target="../media/image76.sv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5.png"/><Relationship Id="rId11" Type="http://schemas.openxmlformats.org/officeDocument/2006/relationships/image" Target="../media/image80.svg"/><Relationship Id="rId5" Type="http://schemas.openxmlformats.org/officeDocument/2006/relationships/image" Target="../media/image74.sv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sv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svg"/><Relationship Id="rId7" Type="http://schemas.openxmlformats.org/officeDocument/2006/relationships/chart" Target="../charts/chart11.xm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08.svg"/><Relationship Id="rId4" Type="http://schemas.openxmlformats.org/officeDocument/2006/relationships/image" Target="../media/image10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3" Type="http://schemas.openxmlformats.org/officeDocument/2006/relationships/image" Target="../media/image72.svg"/><Relationship Id="rId7" Type="http://schemas.openxmlformats.org/officeDocument/2006/relationships/image" Target="../media/image76.sv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5.png"/><Relationship Id="rId11" Type="http://schemas.openxmlformats.org/officeDocument/2006/relationships/image" Target="../media/image80.svg"/><Relationship Id="rId5" Type="http://schemas.openxmlformats.org/officeDocument/2006/relationships/image" Target="../media/image74.sv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sv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svg"/><Relationship Id="rId3" Type="http://schemas.openxmlformats.org/officeDocument/2006/relationships/chart" Target="../charts/chart12.xml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6.svg"/><Relationship Id="rId5" Type="http://schemas.openxmlformats.org/officeDocument/2006/relationships/image" Target="../media/image105.png"/><Relationship Id="rId4" Type="http://schemas.openxmlformats.org/officeDocument/2006/relationships/chart" Target="../charts/chart13.xml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7" Type="http://schemas.openxmlformats.org/officeDocument/2006/relationships/chart" Target="../charts/chart14.xm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06.svg"/><Relationship Id="rId4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8.xml"/><Relationship Id="rId5" Type="http://schemas.openxmlformats.org/officeDocument/2006/relationships/image" Target="../media/image18.png"/><Relationship Id="rId4" Type="http://schemas.openxmlformats.org/officeDocument/2006/relationships/chart" Target="../charts/chart1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chart" Target="../charts/chart19.xml"/><Relationship Id="rId4" Type="http://schemas.openxmlformats.org/officeDocument/2006/relationships/image" Target="../media/image10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.png"/><Relationship Id="rId5" Type="http://schemas.microsoft.com/office/2014/relationships/chartEx" Target="../charts/chartEx3.xml"/><Relationship Id="rId4" Type="http://schemas.openxmlformats.org/officeDocument/2006/relationships/chart" Target="../charts/char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25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4/relationships/chartEx" Target="../charts/chartEx4.xml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microsoft.com/office/2014/relationships/chartEx" Target="../charts/chartEx5.xml"/><Relationship Id="rId5" Type="http://schemas.openxmlformats.org/officeDocument/2006/relationships/image" Target="../media/image18.png"/><Relationship Id="rId4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44.svg"/><Relationship Id="rId3" Type="http://schemas.openxmlformats.org/officeDocument/2006/relationships/image" Target="../media/image30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3.png"/><Relationship Id="rId25" Type="http://schemas.openxmlformats.org/officeDocument/2006/relationships/image" Target="../media/image18.png"/><Relationship Id="rId2" Type="http://schemas.openxmlformats.org/officeDocument/2006/relationships/image" Target="../media/image29.png"/><Relationship Id="rId16" Type="http://schemas.openxmlformats.org/officeDocument/2006/relationships/image" Target="../media/image42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24" Type="http://schemas.openxmlformats.org/officeDocument/2006/relationships/image" Target="../media/image50.sv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svg"/><Relationship Id="rId19" Type="http://schemas.openxmlformats.org/officeDocument/2006/relationships/image" Target="../media/image45.png"/><Relationship Id="rId4" Type="http://schemas.openxmlformats.org/officeDocument/2006/relationships/hyperlink" Target="https://teaandpolitics.wordpress.com/category/france/" TargetMode="External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48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svg"/><Relationship Id="rId18" Type="http://schemas.openxmlformats.org/officeDocument/2006/relationships/image" Target="../media/image67.png"/><Relationship Id="rId3" Type="http://schemas.openxmlformats.org/officeDocument/2006/relationships/image" Target="../media/image52.svg"/><Relationship Id="rId21" Type="http://schemas.openxmlformats.org/officeDocument/2006/relationships/image" Target="../media/image70.png"/><Relationship Id="rId7" Type="http://schemas.openxmlformats.org/officeDocument/2006/relationships/image" Target="../media/image56.svg"/><Relationship Id="rId12" Type="http://schemas.openxmlformats.org/officeDocument/2006/relationships/image" Target="../media/image61.png"/><Relationship Id="rId17" Type="http://schemas.openxmlformats.org/officeDocument/2006/relationships/image" Target="../media/image66.sv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5" Type="http://schemas.openxmlformats.org/officeDocument/2006/relationships/image" Target="../media/image54.svg"/><Relationship Id="rId15" Type="http://schemas.openxmlformats.org/officeDocument/2006/relationships/image" Target="../media/image64.svg"/><Relationship Id="rId10" Type="http://schemas.openxmlformats.org/officeDocument/2006/relationships/image" Target="../media/image59.png"/><Relationship Id="rId19" Type="http://schemas.openxmlformats.org/officeDocument/2006/relationships/image" Target="../media/image68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Relationship Id="rId14" Type="http://schemas.openxmlformats.org/officeDocument/2006/relationships/image" Target="../media/image63.png"/><Relationship Id="rId2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3" Type="http://schemas.openxmlformats.org/officeDocument/2006/relationships/image" Target="../media/image72.svg"/><Relationship Id="rId7" Type="http://schemas.openxmlformats.org/officeDocument/2006/relationships/image" Target="../media/image76.sv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5.png"/><Relationship Id="rId11" Type="http://schemas.openxmlformats.org/officeDocument/2006/relationships/image" Target="../media/image80.svg"/><Relationship Id="rId5" Type="http://schemas.openxmlformats.org/officeDocument/2006/relationships/image" Target="../media/image74.sv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sv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sv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84.png"/><Relationship Id="rId21" Type="http://schemas.openxmlformats.org/officeDocument/2006/relationships/image" Target="../media/image102.jpeg"/><Relationship Id="rId7" Type="http://schemas.openxmlformats.org/officeDocument/2006/relationships/image" Target="../media/image88.png"/><Relationship Id="rId12" Type="http://schemas.openxmlformats.org/officeDocument/2006/relationships/image" Target="../media/image93.svg"/><Relationship Id="rId17" Type="http://schemas.openxmlformats.org/officeDocument/2006/relationships/image" Target="../media/image98.jpeg"/><Relationship Id="rId2" Type="http://schemas.openxmlformats.org/officeDocument/2006/relationships/image" Target="../media/image83.jpeg"/><Relationship Id="rId16" Type="http://schemas.openxmlformats.org/officeDocument/2006/relationships/image" Target="../media/image97.jpeg"/><Relationship Id="rId20" Type="http://schemas.openxmlformats.org/officeDocument/2006/relationships/image" Target="../media/image10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svg"/><Relationship Id="rId11" Type="http://schemas.openxmlformats.org/officeDocument/2006/relationships/image" Target="../media/image92.png"/><Relationship Id="rId24" Type="http://schemas.openxmlformats.org/officeDocument/2006/relationships/image" Target="../media/image18.png"/><Relationship Id="rId5" Type="http://schemas.openxmlformats.org/officeDocument/2006/relationships/image" Target="../media/image86.png"/><Relationship Id="rId15" Type="http://schemas.openxmlformats.org/officeDocument/2006/relationships/image" Target="../media/image96.jpeg"/><Relationship Id="rId23" Type="http://schemas.openxmlformats.org/officeDocument/2006/relationships/image" Target="../media/image104.svg"/><Relationship Id="rId10" Type="http://schemas.openxmlformats.org/officeDocument/2006/relationships/image" Target="../media/image91.svg"/><Relationship Id="rId19" Type="http://schemas.openxmlformats.org/officeDocument/2006/relationships/image" Target="../media/image100.svg"/><Relationship Id="rId4" Type="http://schemas.openxmlformats.org/officeDocument/2006/relationships/image" Target="../media/image85.sv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8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8.svg"/><Relationship Id="rId5" Type="http://schemas.openxmlformats.org/officeDocument/2006/relationships/image" Target="../media/image107.png"/><Relationship Id="rId4" Type="http://schemas.openxmlformats.org/officeDocument/2006/relationships/image" Target="../media/image10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34AA-C231-FC4D-5899-9A3DC227B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Capstone project</a:t>
            </a:r>
            <a:br>
              <a:rPr lang="en-US"/>
            </a:br>
            <a:r>
              <a:rPr lang="en-US" err="1"/>
              <a:t>danone</a:t>
            </a:r>
            <a:r>
              <a:rPr lang="en-US"/>
              <a:t> </a:t>
            </a:r>
            <a:r>
              <a:rPr lang="en-US" err="1"/>
              <a:t>france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367B2-226E-39EC-AA58-8ABF4CA07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Review 2 (Data Science)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A2E624-4492-4635-A1FD-B4990ABD8C9E}"/>
              </a:ext>
            </a:extLst>
          </p:cNvPr>
          <p:cNvSpPr txBox="1">
            <a:spLocks/>
          </p:cNvSpPr>
          <p:nvPr/>
        </p:nvSpPr>
        <p:spPr>
          <a:xfrm>
            <a:off x="1299711" y="4695900"/>
            <a:ext cx="9144000" cy="734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>
                <a:solidFill>
                  <a:srgbClr val="0F0F0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rgbClr val="0F0F0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>
                <a:solidFill>
                  <a:srgbClr val="0F0F0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>
                <a:solidFill>
                  <a:srgbClr val="0F0F0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678CEBE-1D60-4818-84E6-CE5130112534}"/>
              </a:ext>
            </a:extLst>
          </p:cNvPr>
          <p:cNvSpPr txBox="1">
            <a:spLocks/>
          </p:cNvSpPr>
          <p:nvPr/>
        </p:nvSpPr>
        <p:spPr>
          <a:xfrm>
            <a:off x="1299711" y="4695900"/>
            <a:ext cx="2214198" cy="1613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>
                <a:solidFill>
                  <a:srgbClr val="0F0F0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rgbClr val="0F0F0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>
                <a:solidFill>
                  <a:srgbClr val="0F0F0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>
                <a:solidFill>
                  <a:srgbClr val="0F0F0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Mentors:</a:t>
            </a:r>
          </a:p>
          <a:p>
            <a:r>
              <a:rPr lang="en-US" sz="1600" err="1"/>
              <a:t>Sreevidya</a:t>
            </a:r>
            <a:r>
              <a:rPr lang="en-US" sz="1600"/>
              <a:t> Raman</a:t>
            </a:r>
          </a:p>
          <a:p>
            <a:r>
              <a:rPr lang="en-US" sz="1600"/>
              <a:t>Abhishek K S</a:t>
            </a:r>
            <a:endParaRPr lang="en-IN" sz="16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F44196-6EF1-4533-9073-429EAE43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000500"/>
            <a:ext cx="6572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66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037E-A066-4F4F-A949-35B9818D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567"/>
            <a:ext cx="11712575" cy="424178"/>
          </a:xfrm>
        </p:spPr>
        <p:txBody>
          <a:bodyPr>
            <a:normAutofit/>
          </a:bodyPr>
          <a:lstStyle/>
          <a:p>
            <a:r>
              <a:rPr lang="en-IN" sz="2400"/>
              <a:t>Online Vs Offline vs promo spends effect on sales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23ED8D-1C32-4375-8185-DACCCDA85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77263"/>
              </p:ext>
            </p:extLst>
          </p:nvPr>
        </p:nvGraphicFramePr>
        <p:xfrm>
          <a:off x="2" y="-4510"/>
          <a:ext cx="1219199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3096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4841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A8F23A44-059C-44C8-BD78-E6E251837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166897"/>
              </p:ext>
            </p:extLst>
          </p:nvPr>
        </p:nvGraphicFramePr>
        <p:xfrm>
          <a:off x="297999" y="2611105"/>
          <a:ext cx="5861120" cy="2273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9A7A26E-34F7-4625-BF62-8301015D3BD7}"/>
              </a:ext>
            </a:extLst>
          </p:cNvPr>
          <p:cNvGrpSpPr/>
          <p:nvPr/>
        </p:nvGrpSpPr>
        <p:grpSpPr>
          <a:xfrm>
            <a:off x="335737" y="4916342"/>
            <a:ext cx="3321410" cy="952307"/>
            <a:chOff x="335737" y="4916342"/>
            <a:chExt cx="3321410" cy="95230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61265-C008-427B-9DF2-A71E05E708B3}"/>
                </a:ext>
              </a:extLst>
            </p:cNvPr>
            <p:cNvSpPr/>
            <p:nvPr/>
          </p:nvSpPr>
          <p:spPr>
            <a:xfrm>
              <a:off x="2835847" y="4916342"/>
              <a:ext cx="821300" cy="7672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E6AB91-BB79-4AFB-BF92-932EE0643CA6}"/>
                </a:ext>
              </a:extLst>
            </p:cNvPr>
            <p:cNvSpPr txBox="1"/>
            <p:nvPr/>
          </p:nvSpPr>
          <p:spPr>
            <a:xfrm>
              <a:off x="335737" y="5591650"/>
              <a:ext cx="2075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</a:rPr>
                <a:t>FINDINGS</a:t>
              </a:r>
              <a:endParaRPr lang="en-IN" sz="1200" b="1"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A8BD0691-3648-4214-A0AA-B1626CF53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947308"/>
              </p:ext>
            </p:extLst>
          </p:nvPr>
        </p:nvGraphicFramePr>
        <p:xfrm>
          <a:off x="131880" y="837624"/>
          <a:ext cx="11688216" cy="187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885AA1D9-7DFC-4127-AA1E-8D5620005C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00" y="250377"/>
            <a:ext cx="1678580" cy="73014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ED9C93-9A7A-420C-A3B4-FD99ACA501EC}"/>
              </a:ext>
            </a:extLst>
          </p:cNvPr>
          <p:cNvSpPr/>
          <p:nvPr/>
        </p:nvSpPr>
        <p:spPr>
          <a:xfrm>
            <a:off x="9173670" y="764448"/>
            <a:ext cx="1467135" cy="2484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Correlation:0.42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8E52C2F-4C54-4FD0-A257-1CCBBDB26958}"/>
              </a:ext>
            </a:extLst>
          </p:cNvPr>
          <p:cNvSpPr/>
          <p:nvPr/>
        </p:nvSpPr>
        <p:spPr>
          <a:xfrm>
            <a:off x="4319811" y="2709300"/>
            <a:ext cx="1578392" cy="276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Correlation:0.009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F5D8283-3391-411D-A52E-0CC08A1A6BD9}"/>
              </a:ext>
            </a:extLst>
          </p:cNvPr>
          <p:cNvSpPr/>
          <p:nvPr/>
        </p:nvSpPr>
        <p:spPr>
          <a:xfrm>
            <a:off x="10352961" y="2710516"/>
            <a:ext cx="1467135" cy="279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Correlation:0.12</a:t>
            </a: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21CE63D7-C64E-4A2A-B7B9-37FBA6392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405021"/>
              </p:ext>
            </p:extLst>
          </p:nvPr>
        </p:nvGraphicFramePr>
        <p:xfrm>
          <a:off x="5937785" y="2655545"/>
          <a:ext cx="5963921" cy="2283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E1A36568-85FC-4CC3-9D3A-D3D18252D836}"/>
              </a:ext>
            </a:extLst>
          </p:cNvPr>
          <p:cNvGrpSpPr/>
          <p:nvPr/>
        </p:nvGrpSpPr>
        <p:grpSpPr>
          <a:xfrm>
            <a:off x="8650638" y="1009098"/>
            <a:ext cx="2513197" cy="369332"/>
            <a:chOff x="2312894" y="980522"/>
            <a:chExt cx="2393577" cy="58474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2B9A9DD-7143-4CFF-B141-15278ADF06EA}"/>
                </a:ext>
              </a:extLst>
            </p:cNvPr>
            <p:cNvSpPr/>
            <p:nvPr/>
          </p:nvSpPr>
          <p:spPr>
            <a:xfrm>
              <a:off x="2312894" y="980522"/>
              <a:ext cx="2393577" cy="29237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34000">
                  <a:schemeClr val="accent6">
                    <a:lumMod val="40000"/>
                    <a:lumOff val="60000"/>
                  </a:schemeClr>
                </a:gs>
                <a:gs pos="72000">
                  <a:schemeClr val="accent4">
                    <a:lumMod val="40000"/>
                    <a:lumOff val="60000"/>
                  </a:schemeClr>
                </a:gs>
                <a:gs pos="53000">
                  <a:schemeClr val="bg1"/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4759607-CA52-4399-92BE-6082270E91B8}"/>
                </a:ext>
              </a:extLst>
            </p:cNvPr>
            <p:cNvSpPr/>
            <p:nvPr/>
          </p:nvSpPr>
          <p:spPr>
            <a:xfrm>
              <a:off x="2312894" y="1272893"/>
              <a:ext cx="2393577" cy="2923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3">
                      <a:lumMod val="50000"/>
                    </a:schemeClr>
                  </a:solidFill>
                </a:rPr>
                <a:t>-1	    0      	      +1</a:t>
              </a:r>
              <a:endParaRPr lang="en-IN" sz="10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003643-8FE0-430F-ABE9-928EDD0D5B9D}"/>
              </a:ext>
            </a:extLst>
          </p:cNvPr>
          <p:cNvGrpSpPr/>
          <p:nvPr/>
        </p:nvGrpSpPr>
        <p:grpSpPr>
          <a:xfrm>
            <a:off x="6122647" y="4962927"/>
            <a:ext cx="5721554" cy="1534329"/>
            <a:chOff x="6122647" y="4962927"/>
            <a:chExt cx="5721554" cy="1534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00440AF-FD4E-44DC-B47A-B0E70BE26029}"/>
                </a:ext>
              </a:extLst>
            </p:cNvPr>
            <p:cNvGrpSpPr/>
            <p:nvPr/>
          </p:nvGrpSpPr>
          <p:grpSpPr>
            <a:xfrm>
              <a:off x="6122647" y="5362969"/>
              <a:ext cx="5721554" cy="1134287"/>
              <a:chOff x="6052298" y="5233716"/>
              <a:chExt cx="5684225" cy="1308816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6C13357-AADC-4F8B-B338-7C5F5C8CCA92}"/>
                  </a:ext>
                </a:extLst>
              </p:cNvPr>
              <p:cNvSpPr/>
              <p:nvPr/>
            </p:nvSpPr>
            <p:spPr>
              <a:xfrm>
                <a:off x="6096000" y="5233716"/>
                <a:ext cx="5640523" cy="130881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68B773-D5BA-407F-8B29-CD7D5A538A53}"/>
                  </a:ext>
                </a:extLst>
              </p:cNvPr>
              <p:cNvSpPr txBox="1"/>
              <p:nvPr/>
            </p:nvSpPr>
            <p:spPr>
              <a:xfrm>
                <a:off x="6052298" y="5518893"/>
                <a:ext cx="2075380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accent2"/>
                    </a:solidFill>
                  </a:rPr>
                  <a:t>INSIGHTS</a:t>
                </a:r>
                <a:endParaRPr lang="en-IN" sz="1200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12834F-F2BC-4F64-A222-E63DE74BDAAB}"/>
                  </a:ext>
                </a:extLst>
              </p:cNvPr>
              <p:cNvSpPr txBox="1"/>
              <p:nvPr/>
            </p:nvSpPr>
            <p:spPr>
              <a:xfrm>
                <a:off x="6436755" y="5791707"/>
                <a:ext cx="5275820" cy="5327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buClr>
                    <a:srgbClr val="00B050"/>
                  </a:buClr>
                </a:pPr>
                <a:r>
                  <a:rPr lang="en-US" sz="1200"/>
                  <a:t>Promotional  spends are having an immediate impact on sales than digital or offline.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870365-FD28-4BC7-942E-5A870C61C3D1}"/>
                </a:ext>
              </a:extLst>
            </p:cNvPr>
            <p:cNvSpPr/>
            <p:nvPr/>
          </p:nvSpPr>
          <p:spPr>
            <a:xfrm>
              <a:off x="8829692" y="4962927"/>
              <a:ext cx="821300" cy="7672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2" name="Graphic 41" descr="Good Idea with solid fill">
              <a:extLst>
                <a:ext uri="{FF2B5EF4-FFF2-40B4-BE49-F238E27FC236}">
                  <a16:creationId xmlns:a16="http://schemas.microsoft.com/office/drawing/2014/main" id="{615DC500-E3F3-42C9-AABD-91AA61452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19746" y="5042374"/>
              <a:ext cx="641191" cy="641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89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b="1">
                <a:solidFill>
                  <a:srgbClr val="0A2240"/>
                </a:solidFill>
              </a:rPr>
              <a:t>Marketing Channels Spends</a:t>
            </a:r>
          </a:p>
          <a:p>
            <a:r>
              <a:rPr lang="en-US" b="1">
                <a:solidFill>
                  <a:srgbClr val="0A2240"/>
                </a:solidFill>
              </a:rPr>
              <a:t>App &amp; Website Traffic</a:t>
            </a:r>
          </a:p>
          <a:p>
            <a:r>
              <a:rPr lang="en-US" b="1">
                <a:solidFill>
                  <a:srgbClr val="0A2240"/>
                </a:solidFill>
              </a:rPr>
              <a:t>Email Traffic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BC38F-075F-40D6-81E4-1C1977030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0775" y="4080830"/>
            <a:ext cx="1585913" cy="66583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Marketing and Promotion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D76DD-71B3-445D-9A0A-821689D84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1465" y="3123344"/>
            <a:ext cx="1585913" cy="549166"/>
          </a:xfrm>
        </p:spPr>
        <p:txBody>
          <a:bodyPr>
            <a:normAutofit fontScale="92500" lnSpcReduction="20000"/>
          </a:bodyPr>
          <a:lstStyle/>
          <a:p>
            <a:r>
              <a:rPr lang="en-US" sz="1600"/>
              <a:t>Product</a:t>
            </a:r>
          </a:p>
          <a:p>
            <a:r>
              <a:rPr lang="en-US" sz="1600"/>
              <a:t>Attribute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Price</a:t>
            </a:r>
          </a:p>
          <a:p>
            <a:r>
              <a:rPr lang="en-US" b="1">
                <a:solidFill>
                  <a:schemeClr val="accent2"/>
                </a:solidFill>
              </a:rPr>
              <a:t>Volume </a:t>
            </a:r>
          </a:p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3"/>
                </a:solidFill>
              </a:rPr>
              <a:t>DVM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7B4B66-460F-4DC7-9E57-0F97E65C2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62270" y="4052289"/>
            <a:ext cx="1585913" cy="601903"/>
          </a:xfrm>
        </p:spPr>
        <p:txBody>
          <a:bodyPr>
            <a:normAutofit/>
          </a:bodyPr>
          <a:lstStyle/>
          <a:p>
            <a:r>
              <a:rPr lang="en-US" sz="1600"/>
              <a:t>Inventory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7AC98-6D4A-47AF-84B8-BFA85936A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0844" y="3067429"/>
            <a:ext cx="1585913" cy="445834"/>
          </a:xfrm>
        </p:spPr>
        <p:txBody>
          <a:bodyPr>
            <a:noAutofit/>
          </a:bodyPr>
          <a:lstStyle/>
          <a:p>
            <a:r>
              <a:rPr lang="en-US" sz="1600"/>
              <a:t>Competitor</a:t>
            </a:r>
          </a:p>
          <a:p>
            <a:r>
              <a:rPr lang="en-US" sz="1600"/>
              <a:t>Intelligence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Competitors price </a:t>
            </a:r>
          </a:p>
          <a:p>
            <a:r>
              <a:rPr lang="en-US" b="1">
                <a:solidFill>
                  <a:schemeClr val="accent4"/>
                </a:solidFill>
              </a:rPr>
              <a:t>Marketing spends</a:t>
            </a:r>
          </a:p>
          <a:p>
            <a:endParaRPr lang="en-US" b="1" u="sng">
              <a:solidFill>
                <a:srgbClr val="0070C0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26864" y="2427889"/>
            <a:ext cx="1728788" cy="1231245"/>
          </a:xfrm>
        </p:spPr>
        <p:txBody>
          <a:bodyPr>
            <a:normAutofit fontScale="92500" lnSpcReduction="20000"/>
          </a:bodyPr>
          <a:lstStyle/>
          <a:p>
            <a:r>
              <a:rPr lang="en-US" b="1">
                <a:solidFill>
                  <a:srgbClr val="6E008B"/>
                </a:solidFill>
              </a:rPr>
              <a:t>Livebirths</a:t>
            </a:r>
          </a:p>
          <a:p>
            <a:r>
              <a:rPr lang="en-US" b="1">
                <a:solidFill>
                  <a:srgbClr val="6E008B"/>
                </a:solidFill>
              </a:rPr>
              <a:t>Population</a:t>
            </a:r>
          </a:p>
          <a:p>
            <a:r>
              <a:rPr lang="en-US" b="1">
                <a:solidFill>
                  <a:srgbClr val="6E008B"/>
                </a:solidFill>
              </a:rPr>
              <a:t>Seasonality</a:t>
            </a:r>
          </a:p>
          <a:p>
            <a:r>
              <a:rPr lang="en-US" b="1">
                <a:solidFill>
                  <a:srgbClr val="6E008B"/>
                </a:solidFill>
              </a:rPr>
              <a:t>Impact of Covid</a:t>
            </a:r>
          </a:p>
          <a:p>
            <a:r>
              <a:rPr lang="en-US" b="1">
                <a:solidFill>
                  <a:srgbClr val="6E008B"/>
                </a:solidFill>
              </a:rPr>
              <a:t>Holidays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EE00AC-18F9-4EA9-8216-AC2AF3F26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26864" y="4025189"/>
            <a:ext cx="1873352" cy="7214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Macroeconomic</a:t>
            </a:r>
            <a:r>
              <a:rPr lang="en-US" sz="1400"/>
              <a:t> </a:t>
            </a:r>
            <a:r>
              <a:rPr lang="en-US" sz="1600"/>
              <a:t>Factors</a:t>
            </a:r>
            <a:endParaRPr lang="en-US" sz="140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3A91DCF-7FF8-440D-A33B-49B3A22FA7ED}"/>
              </a:ext>
            </a:extLst>
          </p:cNvPr>
          <p:cNvGraphicFramePr>
            <a:graphicFrameLocks noGrp="1"/>
          </p:cNvGraphicFramePr>
          <p:nvPr/>
        </p:nvGraphicFramePr>
        <p:xfrm>
          <a:off x="0" y="8510"/>
          <a:ext cx="1219199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3096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137158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202110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6805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B566843F-D234-41C6-A4C1-FB995A5D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1454"/>
            <a:ext cx="3983846" cy="472069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>
                <a:solidFill>
                  <a:schemeClr val="accent3"/>
                </a:solidFill>
              </a:rPr>
              <a:t>F</a:t>
            </a:r>
            <a:r>
              <a:rPr lang="en-IN" sz="2400">
                <a:solidFill>
                  <a:schemeClr val="accent3"/>
                </a:solidFill>
              </a:rPr>
              <a:t>actors Driving </a:t>
            </a:r>
            <a:r>
              <a:rPr lang="en-IN" sz="2400" err="1">
                <a:solidFill>
                  <a:schemeClr val="accent3"/>
                </a:solidFill>
              </a:rPr>
              <a:t>sALES</a:t>
            </a:r>
            <a:endParaRPr lang="en-IN" sz="2400">
              <a:solidFill>
                <a:schemeClr val="accent3"/>
              </a:solidFill>
            </a:endParaRPr>
          </a:p>
        </p:txBody>
      </p:sp>
      <p:pic>
        <p:nvPicPr>
          <p:cNvPr id="23" name="Graphic 22" descr="Mortgage with solid fill">
            <a:extLst>
              <a:ext uri="{FF2B5EF4-FFF2-40B4-BE49-F238E27FC236}">
                <a16:creationId xmlns:a16="http://schemas.microsoft.com/office/drawing/2014/main" id="{1B476137-1717-4B28-9846-FD5A9B470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48" y="1358067"/>
            <a:ext cx="528535" cy="528535"/>
          </a:xfrm>
          <a:prstGeom prst="rect">
            <a:avLst/>
          </a:prstGeom>
        </p:spPr>
      </p:pic>
      <p:pic>
        <p:nvPicPr>
          <p:cNvPr id="25" name="Graphic 24" descr="Ecommerce with solid fill">
            <a:extLst>
              <a:ext uri="{FF2B5EF4-FFF2-40B4-BE49-F238E27FC236}">
                <a16:creationId xmlns:a16="http://schemas.microsoft.com/office/drawing/2014/main" id="{9CDFEDA3-44EC-49D4-919D-2311B2B3D1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248" y="1463508"/>
            <a:ext cx="396113" cy="396113"/>
          </a:xfrm>
          <a:prstGeom prst="rect">
            <a:avLst/>
          </a:prstGeom>
        </p:spPr>
      </p:pic>
      <p:pic>
        <p:nvPicPr>
          <p:cNvPr id="35" name="Graphic 34" descr="Pandemic exponential curve bar graph with solid fill">
            <a:extLst>
              <a:ext uri="{FF2B5EF4-FFF2-40B4-BE49-F238E27FC236}">
                <a16:creationId xmlns:a16="http://schemas.microsoft.com/office/drawing/2014/main" id="{13DED6E7-AA6A-4C51-AA4D-A02AD9779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2013" y="1185825"/>
            <a:ext cx="914400" cy="914400"/>
          </a:xfrm>
          <a:prstGeom prst="rect">
            <a:avLst/>
          </a:prstGeom>
        </p:spPr>
      </p:pic>
      <p:pic>
        <p:nvPicPr>
          <p:cNvPr id="37" name="Graphic 36" descr="Supply And Demand with solid fill">
            <a:extLst>
              <a:ext uri="{FF2B5EF4-FFF2-40B4-BE49-F238E27FC236}">
                <a16:creationId xmlns:a16="http://schemas.microsoft.com/office/drawing/2014/main" id="{A3AF1F23-F6FA-41C1-8F4B-92084E2914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241173" y="5632146"/>
            <a:ext cx="848170" cy="848170"/>
          </a:xfrm>
          <a:prstGeom prst="rect">
            <a:avLst/>
          </a:prstGeom>
        </p:spPr>
      </p:pic>
      <p:pic>
        <p:nvPicPr>
          <p:cNvPr id="24" name="Graphic 23" descr="Hierarchy with solid fill">
            <a:extLst>
              <a:ext uri="{FF2B5EF4-FFF2-40B4-BE49-F238E27FC236}">
                <a16:creationId xmlns:a16="http://schemas.microsoft.com/office/drawing/2014/main" id="{EF9E552A-84D1-4743-9E94-1516952CB9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6688" y="5632146"/>
            <a:ext cx="914400" cy="914400"/>
          </a:xfrm>
          <a:prstGeom prst="rect">
            <a:avLst/>
          </a:prstGeom>
        </p:spPr>
      </p:pic>
      <p:pic>
        <p:nvPicPr>
          <p:cNvPr id="26" name="Graphic 25" descr="Monthly calendar with solid fill">
            <a:extLst>
              <a:ext uri="{FF2B5EF4-FFF2-40B4-BE49-F238E27FC236}">
                <a16:creationId xmlns:a16="http://schemas.microsoft.com/office/drawing/2014/main" id="{69854E5A-63AD-422A-B7E5-5388B87459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16148" y="1165134"/>
            <a:ext cx="914400" cy="9144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65E3955E-6873-403C-8A80-3FC41D2479A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00" y="250377"/>
            <a:ext cx="1678580" cy="730145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E8763628-3AC2-4710-8F74-26F95BE9F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60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build="p"/>
      <p:bldP spid="12" grpId="0" build="p"/>
      <p:bldP spid="7" grpId="0" build="p"/>
      <p:bldP spid="8" grpId="0" build="p"/>
      <p:bldP spid="13" grpId="0" build="p"/>
      <p:bldP spid="14" grpId="0" build="p"/>
      <p:bldP spid="9" grpId="0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63CA74-1D32-4700-A194-5BC665EEB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971740"/>
              </p:ext>
            </p:extLst>
          </p:nvPr>
        </p:nvGraphicFramePr>
        <p:xfrm>
          <a:off x="533009" y="1343025"/>
          <a:ext cx="11233150" cy="3169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532B68-E9D6-4811-9D18-125C2C05384C}"/>
              </a:ext>
            </a:extLst>
          </p:cNvPr>
          <p:cNvSpPr txBox="1"/>
          <p:nvPr/>
        </p:nvSpPr>
        <p:spPr>
          <a:xfrm>
            <a:off x="0" y="298390"/>
            <a:ext cx="833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IMPACT OF PRODUCT PRICE ON SALES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8C3151-48E9-4814-8EAE-73C915E0B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98544"/>
              </p:ext>
            </p:extLst>
          </p:nvPr>
        </p:nvGraphicFramePr>
        <p:xfrm>
          <a:off x="0" y="22767"/>
          <a:ext cx="1219199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3096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805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FBDB60-5413-4C57-9897-58C8BB5FE674}"/>
              </a:ext>
            </a:extLst>
          </p:cNvPr>
          <p:cNvSpPr/>
          <p:nvPr/>
        </p:nvSpPr>
        <p:spPr>
          <a:xfrm>
            <a:off x="343767" y="5165387"/>
            <a:ext cx="5640523" cy="1308816"/>
          </a:xfrm>
          <a:prstGeom prst="round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2EA216-8D96-4263-BF6C-D2CCCC4FF0B4}"/>
              </a:ext>
            </a:extLst>
          </p:cNvPr>
          <p:cNvSpPr/>
          <p:nvPr/>
        </p:nvSpPr>
        <p:spPr>
          <a:xfrm>
            <a:off x="2863066" y="4810769"/>
            <a:ext cx="821300" cy="76722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9BBC3-5965-4D6B-B4D7-75E70459B83B}"/>
              </a:ext>
            </a:extLst>
          </p:cNvPr>
          <p:cNvSpPr txBox="1"/>
          <p:nvPr/>
        </p:nvSpPr>
        <p:spPr>
          <a:xfrm>
            <a:off x="343767" y="5542796"/>
            <a:ext cx="2075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/>
                </a:solidFill>
              </a:rPr>
              <a:t>FINDINGS</a:t>
            </a:r>
            <a:endParaRPr lang="en-IN" sz="1200" b="1">
              <a:solidFill>
                <a:schemeClr val="accent2"/>
              </a:solidFill>
            </a:endParaRPr>
          </a:p>
        </p:txBody>
      </p:sp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66D31EC6-B1FB-45BD-99C6-338BFC78B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1493" y="4908374"/>
            <a:ext cx="632206" cy="641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8CFAEE-0923-4E38-9DF3-21CFA470CDC7}"/>
              </a:ext>
            </a:extLst>
          </p:cNvPr>
          <p:cNvSpPr txBox="1"/>
          <p:nvPr/>
        </p:nvSpPr>
        <p:spPr>
          <a:xfrm>
            <a:off x="635123" y="5763756"/>
            <a:ext cx="551476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200"/>
              <a:t>Over the years there was a decrease in sales with the increase in the price of the product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C85292-FBB5-4640-85E1-AA5CCDBC42EA}"/>
              </a:ext>
            </a:extLst>
          </p:cNvPr>
          <p:cNvSpPr/>
          <p:nvPr/>
        </p:nvSpPr>
        <p:spPr>
          <a:xfrm>
            <a:off x="6150200" y="5165387"/>
            <a:ext cx="5640523" cy="1308816"/>
          </a:xfrm>
          <a:prstGeom prst="round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0FFB3F-FBEA-4A2E-BBD6-499318F53D79}"/>
              </a:ext>
            </a:extLst>
          </p:cNvPr>
          <p:cNvSpPr txBox="1"/>
          <p:nvPr/>
        </p:nvSpPr>
        <p:spPr>
          <a:xfrm>
            <a:off x="6149584" y="5535248"/>
            <a:ext cx="2075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/>
                </a:solidFill>
              </a:rPr>
              <a:t>INSIGHTS</a:t>
            </a:r>
            <a:endParaRPr lang="en-IN" sz="1200" b="1">
              <a:solidFill>
                <a:schemeClr val="accent2"/>
              </a:solidFill>
            </a:endParaRPr>
          </a:p>
        </p:txBody>
      </p:sp>
      <p:pic>
        <p:nvPicPr>
          <p:cNvPr id="14" name="Graphic 13" descr="Good Idea with solid fill">
            <a:extLst>
              <a:ext uri="{FF2B5EF4-FFF2-40B4-BE49-F238E27FC236}">
                <a16:creationId xmlns:a16="http://schemas.microsoft.com/office/drawing/2014/main" id="{4A114E9D-EA81-4FDA-8F28-06D31B2EC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52364" y="4873784"/>
            <a:ext cx="641191" cy="6411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29C0CC-516A-4AF5-8695-859A9AB16F46}"/>
              </a:ext>
            </a:extLst>
          </p:cNvPr>
          <p:cNvSpPr txBox="1"/>
          <p:nvPr/>
        </p:nvSpPr>
        <p:spPr>
          <a:xfrm>
            <a:off x="6572413" y="5763756"/>
            <a:ext cx="52758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rgbClr val="00B050"/>
              </a:buClr>
            </a:pPr>
            <a:r>
              <a:rPr lang="en-US" sz="1200"/>
              <a:t>Price of the product plays a crucial role in sales as people tend to prefer more affordable products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DF3873-79CD-4A08-8B12-280936413057}"/>
              </a:ext>
            </a:extLst>
          </p:cNvPr>
          <p:cNvSpPr txBox="1"/>
          <p:nvPr/>
        </p:nvSpPr>
        <p:spPr>
          <a:xfrm>
            <a:off x="9493555" y="933353"/>
            <a:ext cx="146713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Correlation: -0.18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C49AC9-37BD-43FD-993F-545FEE57BDDA}"/>
              </a:ext>
            </a:extLst>
          </p:cNvPr>
          <p:cNvGrpSpPr/>
          <p:nvPr/>
        </p:nvGrpSpPr>
        <p:grpSpPr>
          <a:xfrm>
            <a:off x="8970461" y="1184318"/>
            <a:ext cx="2513197" cy="369332"/>
            <a:chOff x="2312894" y="980522"/>
            <a:chExt cx="2393577" cy="58474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F7E08B-3127-41FC-84A2-EE7A89AEEF34}"/>
                </a:ext>
              </a:extLst>
            </p:cNvPr>
            <p:cNvSpPr/>
            <p:nvPr/>
          </p:nvSpPr>
          <p:spPr>
            <a:xfrm>
              <a:off x="2312894" y="980522"/>
              <a:ext cx="2393577" cy="29237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34000">
                  <a:schemeClr val="accent6">
                    <a:lumMod val="40000"/>
                    <a:lumOff val="60000"/>
                  </a:schemeClr>
                </a:gs>
                <a:gs pos="72000">
                  <a:schemeClr val="accent4">
                    <a:lumMod val="40000"/>
                    <a:lumOff val="60000"/>
                  </a:schemeClr>
                </a:gs>
                <a:gs pos="53000">
                  <a:schemeClr val="bg1"/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8DD984-1F51-48DE-95C2-32B45869BC10}"/>
                </a:ext>
              </a:extLst>
            </p:cNvPr>
            <p:cNvSpPr/>
            <p:nvPr/>
          </p:nvSpPr>
          <p:spPr>
            <a:xfrm>
              <a:off x="2312894" y="1272893"/>
              <a:ext cx="2393577" cy="2923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3">
                      <a:lumMod val="50000"/>
                    </a:schemeClr>
                  </a:solidFill>
                </a:rPr>
                <a:t>-1	    0      	      +1</a:t>
              </a:r>
              <a:endParaRPr lang="en-IN" sz="10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02FDF6-97FA-437A-8682-2B4D643D7529}"/>
              </a:ext>
            </a:extLst>
          </p:cNvPr>
          <p:cNvSpPr/>
          <p:nvPr/>
        </p:nvSpPr>
        <p:spPr>
          <a:xfrm>
            <a:off x="2236304" y="2524539"/>
            <a:ext cx="268358" cy="10840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257948-D4C3-4F2A-95F1-A2E0CD1EF8AB}"/>
              </a:ext>
            </a:extLst>
          </p:cNvPr>
          <p:cNvSpPr/>
          <p:nvPr/>
        </p:nvSpPr>
        <p:spPr>
          <a:xfrm>
            <a:off x="3366051" y="2524539"/>
            <a:ext cx="268358" cy="10840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76750A-112E-429B-ADA8-9F5832CFE554}"/>
              </a:ext>
            </a:extLst>
          </p:cNvPr>
          <p:cNvSpPr/>
          <p:nvPr/>
        </p:nvSpPr>
        <p:spPr>
          <a:xfrm>
            <a:off x="4764156" y="2524539"/>
            <a:ext cx="268358" cy="10840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9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b="1">
                <a:solidFill>
                  <a:srgbClr val="0A2240"/>
                </a:solidFill>
              </a:rPr>
              <a:t>Marketing Channels Spends</a:t>
            </a:r>
          </a:p>
          <a:p>
            <a:r>
              <a:rPr lang="en-US" b="1">
                <a:solidFill>
                  <a:srgbClr val="0A2240"/>
                </a:solidFill>
              </a:rPr>
              <a:t>App &amp; Website Traffic</a:t>
            </a:r>
          </a:p>
          <a:p>
            <a:r>
              <a:rPr lang="en-US" b="1">
                <a:solidFill>
                  <a:srgbClr val="0A2240"/>
                </a:solidFill>
              </a:rPr>
              <a:t>Email Traffic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BC38F-075F-40D6-81E4-1C1977030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0775" y="4080830"/>
            <a:ext cx="1585913" cy="66583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Marketing and Promotion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D76DD-71B3-445D-9A0A-821689D84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1465" y="3123344"/>
            <a:ext cx="1585913" cy="549166"/>
          </a:xfrm>
        </p:spPr>
        <p:txBody>
          <a:bodyPr>
            <a:normAutofit fontScale="92500" lnSpcReduction="20000"/>
          </a:bodyPr>
          <a:lstStyle/>
          <a:p>
            <a:r>
              <a:rPr lang="en-US" sz="1600"/>
              <a:t>Product</a:t>
            </a:r>
          </a:p>
          <a:p>
            <a:r>
              <a:rPr lang="en-US" sz="1600"/>
              <a:t>Attribute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Price</a:t>
            </a:r>
          </a:p>
          <a:p>
            <a:r>
              <a:rPr lang="en-US" b="1">
                <a:solidFill>
                  <a:schemeClr val="accent2"/>
                </a:solidFill>
              </a:rPr>
              <a:t>Volume </a:t>
            </a:r>
          </a:p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3"/>
                </a:solidFill>
              </a:rPr>
              <a:t>DVM</a:t>
            </a:r>
          </a:p>
          <a:p>
            <a:endParaRPr lang="en-US" b="1">
              <a:solidFill>
                <a:srgbClr val="4C4C4C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7B4B66-460F-4DC7-9E57-0F97E65C2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62270" y="4052289"/>
            <a:ext cx="1585913" cy="601903"/>
          </a:xfrm>
        </p:spPr>
        <p:txBody>
          <a:bodyPr>
            <a:normAutofit/>
          </a:bodyPr>
          <a:lstStyle/>
          <a:p>
            <a:r>
              <a:rPr lang="en-US" sz="1600"/>
              <a:t>Inventory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7AC98-6D4A-47AF-84B8-BFA85936A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0844" y="3067429"/>
            <a:ext cx="1585913" cy="445834"/>
          </a:xfrm>
        </p:spPr>
        <p:txBody>
          <a:bodyPr>
            <a:noAutofit/>
          </a:bodyPr>
          <a:lstStyle/>
          <a:p>
            <a:r>
              <a:rPr lang="en-US" sz="1600"/>
              <a:t>Competitor</a:t>
            </a:r>
          </a:p>
          <a:p>
            <a:r>
              <a:rPr lang="en-US" sz="1600"/>
              <a:t>Intelligence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Competitors price </a:t>
            </a:r>
          </a:p>
          <a:p>
            <a:r>
              <a:rPr lang="en-US" b="1">
                <a:solidFill>
                  <a:schemeClr val="accent4"/>
                </a:solidFill>
              </a:rPr>
              <a:t>Marketing spends</a:t>
            </a:r>
          </a:p>
          <a:p>
            <a:endParaRPr lang="en-US" b="1" u="sng">
              <a:solidFill>
                <a:srgbClr val="0070C0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26864" y="2427889"/>
            <a:ext cx="1728788" cy="1231245"/>
          </a:xfrm>
        </p:spPr>
        <p:txBody>
          <a:bodyPr>
            <a:normAutofit fontScale="92500" lnSpcReduction="20000"/>
          </a:bodyPr>
          <a:lstStyle/>
          <a:p>
            <a:r>
              <a:rPr lang="en-US" b="1">
                <a:solidFill>
                  <a:srgbClr val="6E008B"/>
                </a:solidFill>
              </a:rPr>
              <a:t>Livebirths</a:t>
            </a:r>
          </a:p>
          <a:p>
            <a:r>
              <a:rPr lang="en-US" b="1">
                <a:solidFill>
                  <a:srgbClr val="6E008B"/>
                </a:solidFill>
              </a:rPr>
              <a:t>Population</a:t>
            </a:r>
          </a:p>
          <a:p>
            <a:r>
              <a:rPr lang="en-US" b="1">
                <a:solidFill>
                  <a:srgbClr val="6E008B"/>
                </a:solidFill>
              </a:rPr>
              <a:t>Seasonality</a:t>
            </a:r>
          </a:p>
          <a:p>
            <a:r>
              <a:rPr lang="en-US" b="1">
                <a:solidFill>
                  <a:srgbClr val="6E008B"/>
                </a:solidFill>
              </a:rPr>
              <a:t>Impact of Covid</a:t>
            </a:r>
          </a:p>
          <a:p>
            <a:r>
              <a:rPr lang="en-US" b="1">
                <a:solidFill>
                  <a:srgbClr val="6E008B"/>
                </a:solidFill>
              </a:rPr>
              <a:t>Holidays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EE00AC-18F9-4EA9-8216-AC2AF3F26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26864" y="4025189"/>
            <a:ext cx="1873352" cy="7214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Macroeconomic</a:t>
            </a:r>
            <a:r>
              <a:rPr lang="en-US" sz="1400"/>
              <a:t> </a:t>
            </a:r>
            <a:r>
              <a:rPr lang="en-US" sz="1600"/>
              <a:t>Factors</a:t>
            </a:r>
            <a:endParaRPr lang="en-US" sz="140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3A91DCF-7FF8-440D-A33B-49B3A22FA7ED}"/>
              </a:ext>
            </a:extLst>
          </p:cNvPr>
          <p:cNvGraphicFramePr>
            <a:graphicFrameLocks noGrp="1"/>
          </p:cNvGraphicFramePr>
          <p:nvPr/>
        </p:nvGraphicFramePr>
        <p:xfrm>
          <a:off x="0" y="8510"/>
          <a:ext cx="1219199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3096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137158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202110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6805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B566843F-D234-41C6-A4C1-FB995A5D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1454"/>
            <a:ext cx="3983846" cy="472069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>
                <a:solidFill>
                  <a:schemeClr val="accent3"/>
                </a:solidFill>
              </a:rPr>
              <a:t>F</a:t>
            </a:r>
            <a:r>
              <a:rPr lang="en-IN" sz="2400">
                <a:solidFill>
                  <a:schemeClr val="accent3"/>
                </a:solidFill>
              </a:rPr>
              <a:t>actors Driving </a:t>
            </a:r>
            <a:r>
              <a:rPr lang="en-IN" sz="2400" err="1">
                <a:solidFill>
                  <a:schemeClr val="accent3"/>
                </a:solidFill>
              </a:rPr>
              <a:t>sALES</a:t>
            </a:r>
            <a:endParaRPr lang="en-IN" sz="2400">
              <a:solidFill>
                <a:schemeClr val="accent3"/>
              </a:solidFill>
            </a:endParaRPr>
          </a:p>
        </p:txBody>
      </p:sp>
      <p:pic>
        <p:nvPicPr>
          <p:cNvPr id="23" name="Graphic 22" descr="Mortgage with solid fill">
            <a:extLst>
              <a:ext uri="{FF2B5EF4-FFF2-40B4-BE49-F238E27FC236}">
                <a16:creationId xmlns:a16="http://schemas.microsoft.com/office/drawing/2014/main" id="{1B476137-1717-4B28-9846-FD5A9B470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48" y="1358067"/>
            <a:ext cx="528535" cy="528535"/>
          </a:xfrm>
          <a:prstGeom prst="rect">
            <a:avLst/>
          </a:prstGeom>
        </p:spPr>
      </p:pic>
      <p:pic>
        <p:nvPicPr>
          <p:cNvPr id="25" name="Graphic 24" descr="Ecommerce with solid fill">
            <a:extLst>
              <a:ext uri="{FF2B5EF4-FFF2-40B4-BE49-F238E27FC236}">
                <a16:creationId xmlns:a16="http://schemas.microsoft.com/office/drawing/2014/main" id="{9CDFEDA3-44EC-49D4-919D-2311B2B3D1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248" y="1463508"/>
            <a:ext cx="396113" cy="396113"/>
          </a:xfrm>
          <a:prstGeom prst="rect">
            <a:avLst/>
          </a:prstGeom>
        </p:spPr>
      </p:pic>
      <p:pic>
        <p:nvPicPr>
          <p:cNvPr id="35" name="Graphic 34" descr="Pandemic exponential curve bar graph with solid fill">
            <a:extLst>
              <a:ext uri="{FF2B5EF4-FFF2-40B4-BE49-F238E27FC236}">
                <a16:creationId xmlns:a16="http://schemas.microsoft.com/office/drawing/2014/main" id="{13DED6E7-AA6A-4C51-AA4D-A02AD9779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2013" y="1185825"/>
            <a:ext cx="914400" cy="914400"/>
          </a:xfrm>
          <a:prstGeom prst="rect">
            <a:avLst/>
          </a:prstGeom>
        </p:spPr>
      </p:pic>
      <p:pic>
        <p:nvPicPr>
          <p:cNvPr id="37" name="Graphic 36" descr="Supply And Demand with solid fill">
            <a:extLst>
              <a:ext uri="{FF2B5EF4-FFF2-40B4-BE49-F238E27FC236}">
                <a16:creationId xmlns:a16="http://schemas.microsoft.com/office/drawing/2014/main" id="{A3AF1F23-F6FA-41C1-8F4B-92084E2914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241173" y="5632146"/>
            <a:ext cx="848170" cy="848170"/>
          </a:xfrm>
          <a:prstGeom prst="rect">
            <a:avLst/>
          </a:prstGeom>
        </p:spPr>
      </p:pic>
      <p:pic>
        <p:nvPicPr>
          <p:cNvPr id="24" name="Graphic 23" descr="Hierarchy with solid fill">
            <a:extLst>
              <a:ext uri="{FF2B5EF4-FFF2-40B4-BE49-F238E27FC236}">
                <a16:creationId xmlns:a16="http://schemas.microsoft.com/office/drawing/2014/main" id="{EF9E552A-84D1-4743-9E94-1516952CB9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6688" y="5632146"/>
            <a:ext cx="914400" cy="914400"/>
          </a:xfrm>
          <a:prstGeom prst="rect">
            <a:avLst/>
          </a:prstGeom>
        </p:spPr>
      </p:pic>
      <p:pic>
        <p:nvPicPr>
          <p:cNvPr id="26" name="Graphic 25" descr="Monthly calendar with solid fill">
            <a:extLst>
              <a:ext uri="{FF2B5EF4-FFF2-40B4-BE49-F238E27FC236}">
                <a16:creationId xmlns:a16="http://schemas.microsoft.com/office/drawing/2014/main" id="{69854E5A-63AD-422A-B7E5-5388B87459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16148" y="1165134"/>
            <a:ext cx="914400" cy="9144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65E3955E-6873-403C-8A80-3FC41D2479A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00" y="250377"/>
            <a:ext cx="1678580" cy="730145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E8763628-3AC2-4710-8F74-26F95BE9F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73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build="p"/>
      <p:bldP spid="6" grpId="0" build="p"/>
      <p:bldP spid="11" grpId="0" build="p"/>
      <p:bldP spid="8" grpId="0" build="p"/>
      <p:bldP spid="13" grpId="0" build="p"/>
      <p:bldP spid="14" grpId="0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726D-3D95-4F6D-A762-012C2715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215"/>
            <a:ext cx="11712575" cy="439706"/>
          </a:xfrm>
        </p:spPr>
        <p:txBody>
          <a:bodyPr>
            <a:normAutofit/>
          </a:bodyPr>
          <a:lstStyle/>
          <a:p>
            <a:r>
              <a:rPr lang="en-US" sz="2400"/>
              <a:t>Impact of DVM on sales</a:t>
            </a:r>
            <a:r>
              <a:rPr lang="en-IN" sz="240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112A2B-B322-440A-A0E5-8E3F33D3B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02563"/>
              </p:ext>
            </p:extLst>
          </p:nvPr>
        </p:nvGraphicFramePr>
        <p:xfrm>
          <a:off x="0" y="22767"/>
          <a:ext cx="1219199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3096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154996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184272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805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D939072-CE69-4CFE-9E2B-BBB7D21EA3D8}"/>
              </a:ext>
            </a:extLst>
          </p:cNvPr>
          <p:cNvGrpSpPr/>
          <p:nvPr/>
        </p:nvGrpSpPr>
        <p:grpSpPr>
          <a:xfrm>
            <a:off x="299228" y="4810769"/>
            <a:ext cx="5727577" cy="1792852"/>
            <a:chOff x="299228" y="4810769"/>
            <a:chExt cx="5727577" cy="179285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4D3097A-3B6C-4E87-BA87-F57FB036C27E}"/>
                </a:ext>
              </a:extLst>
            </p:cNvPr>
            <p:cNvSpPr/>
            <p:nvPr/>
          </p:nvSpPr>
          <p:spPr>
            <a:xfrm>
              <a:off x="299228" y="5184090"/>
              <a:ext cx="5640523" cy="1308816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4845368-BFF9-4637-821D-48009C9FF0B4}"/>
                </a:ext>
              </a:extLst>
            </p:cNvPr>
            <p:cNvSpPr/>
            <p:nvPr/>
          </p:nvSpPr>
          <p:spPr>
            <a:xfrm>
              <a:off x="2863066" y="4810769"/>
              <a:ext cx="821300" cy="7672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2B6300-94F6-420D-AE25-6A0C407D3D1E}"/>
                </a:ext>
              </a:extLst>
            </p:cNvPr>
            <p:cNvSpPr txBox="1"/>
            <p:nvPr/>
          </p:nvSpPr>
          <p:spPr>
            <a:xfrm>
              <a:off x="299228" y="5522671"/>
              <a:ext cx="2075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</a:rPr>
                <a:t>FINDINGS</a:t>
              </a:r>
              <a:endParaRPr lang="en-IN" sz="1200" b="1">
                <a:solidFill>
                  <a:schemeClr val="accent2"/>
                </a:solidFill>
              </a:endParaRPr>
            </a:p>
          </p:txBody>
        </p:sp>
        <p:pic>
          <p:nvPicPr>
            <p:cNvPr id="21" name="Graphic 20" descr="Magnifying glass with solid fill">
              <a:extLst>
                <a:ext uri="{FF2B5EF4-FFF2-40B4-BE49-F238E27FC236}">
                  <a16:creationId xmlns:a16="http://schemas.microsoft.com/office/drawing/2014/main" id="{1DE3006F-CE76-44A3-B0A5-0F45A0A34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64599" y="4881480"/>
              <a:ext cx="632206" cy="64119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542275-1F14-4F0C-9586-7F9DC3268A6C}"/>
                </a:ext>
              </a:extLst>
            </p:cNvPr>
            <p:cNvSpPr txBox="1"/>
            <p:nvPr/>
          </p:nvSpPr>
          <p:spPr>
            <a:xfrm>
              <a:off x="711606" y="5772624"/>
              <a:ext cx="5315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IN" sz="1200" err="1"/>
                <a:t>Bledina</a:t>
              </a:r>
              <a:r>
                <a:rPr lang="en-IN" sz="1200"/>
                <a:t> DVM increases after some lag whenever a spike in sales is encountered this lag is due to a dip in DVM caused by increased sales. </a:t>
              </a:r>
            </a:p>
            <a:p>
              <a:pPr marL="285750" indent="-285750"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endParaRPr lang="en-IN" sz="12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D8C88D3-1801-4CD2-B486-7270EDA9D7D5}"/>
              </a:ext>
            </a:extLst>
          </p:cNvPr>
          <p:cNvGrpSpPr/>
          <p:nvPr/>
        </p:nvGrpSpPr>
        <p:grpSpPr>
          <a:xfrm>
            <a:off x="6248204" y="4855905"/>
            <a:ext cx="5640523" cy="1598173"/>
            <a:chOff x="6101992" y="4814707"/>
            <a:chExt cx="5640523" cy="159817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07C6DEF-8BEC-46A1-801A-C4AE921BAAF8}"/>
                </a:ext>
              </a:extLst>
            </p:cNvPr>
            <p:cNvSpPr/>
            <p:nvPr/>
          </p:nvSpPr>
          <p:spPr>
            <a:xfrm>
              <a:off x="6101992" y="5104064"/>
              <a:ext cx="5640523" cy="130881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BAD0D2-1F29-4786-B8E0-E4955DEC956F}"/>
                </a:ext>
              </a:extLst>
            </p:cNvPr>
            <p:cNvSpPr txBox="1"/>
            <p:nvPr/>
          </p:nvSpPr>
          <p:spPr>
            <a:xfrm>
              <a:off x="6101992" y="5481473"/>
              <a:ext cx="2075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</a:rPr>
                <a:t>INSIGHTS</a:t>
              </a:r>
              <a:endParaRPr lang="en-IN" sz="1200" b="1">
                <a:solidFill>
                  <a:schemeClr val="accent2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36304F-E6B7-47A9-B4CE-37717DBFD00F}"/>
                </a:ext>
              </a:extLst>
            </p:cNvPr>
            <p:cNvSpPr/>
            <p:nvPr/>
          </p:nvSpPr>
          <p:spPr>
            <a:xfrm>
              <a:off x="8762310" y="4814707"/>
              <a:ext cx="821300" cy="7672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Graphic 25" descr="Good Idea with solid fill">
              <a:extLst>
                <a:ext uri="{FF2B5EF4-FFF2-40B4-BE49-F238E27FC236}">
                  <a16:creationId xmlns:a16="http://schemas.microsoft.com/office/drawing/2014/main" id="{207A465B-2306-40C7-ABF3-7FF06C5B5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2364" y="4814708"/>
              <a:ext cx="700268" cy="70026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F3F091-0AA7-4DF0-9139-D6D31415D6CB}"/>
                </a:ext>
              </a:extLst>
            </p:cNvPr>
            <p:cNvSpPr txBox="1"/>
            <p:nvPr/>
          </p:nvSpPr>
          <p:spPr>
            <a:xfrm>
              <a:off x="6430518" y="5681190"/>
              <a:ext cx="5275820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buClr>
                  <a:srgbClr val="00B050"/>
                </a:buClr>
              </a:pPr>
              <a:r>
                <a:rPr lang="en-US" sz="1200"/>
                <a:t>As </a:t>
              </a:r>
              <a:r>
                <a:rPr lang="en-US" sz="1200" err="1"/>
                <a:t>Bledina</a:t>
              </a:r>
              <a:r>
                <a:rPr lang="en-US" sz="1200"/>
                <a:t> DVM is decreased over time our sales also decreased.  </a:t>
              </a:r>
            </a:p>
          </p:txBody>
        </p:sp>
      </p:grp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5493737A-2996-4475-BE61-E4D9DC542C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00" y="250377"/>
            <a:ext cx="1678580" cy="7301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46B822-6F5A-4CE4-8517-0B6A3378D982}"/>
              </a:ext>
            </a:extLst>
          </p:cNvPr>
          <p:cNvSpPr txBox="1"/>
          <p:nvPr/>
        </p:nvSpPr>
        <p:spPr>
          <a:xfrm>
            <a:off x="9115865" y="1113688"/>
            <a:ext cx="154882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Correlation: 0.28</a:t>
            </a:r>
          </a:p>
        </p:txBody>
      </p:sp>
      <p:graphicFrame>
        <p:nvGraphicFramePr>
          <p:cNvPr id="31" name="Content Placeholder 30">
            <a:extLst>
              <a:ext uri="{FF2B5EF4-FFF2-40B4-BE49-F238E27FC236}">
                <a16:creationId xmlns:a16="http://schemas.microsoft.com/office/drawing/2014/main" id="{A8EA7A94-DB1E-4C58-9D03-17A725032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189951"/>
              </p:ext>
            </p:extLst>
          </p:nvPr>
        </p:nvGraphicFramePr>
        <p:xfrm>
          <a:off x="470262" y="1495431"/>
          <a:ext cx="11233150" cy="3278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D6CF4179-6893-49FB-8C12-E75D7ABC1365}"/>
              </a:ext>
            </a:extLst>
          </p:cNvPr>
          <p:cNvGrpSpPr/>
          <p:nvPr/>
        </p:nvGrpSpPr>
        <p:grpSpPr>
          <a:xfrm>
            <a:off x="8633676" y="1390687"/>
            <a:ext cx="2513197" cy="369332"/>
            <a:chOff x="2312894" y="980522"/>
            <a:chExt cx="2393577" cy="58474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E49629-6C6C-436D-A60A-417ACE3C30F9}"/>
                </a:ext>
              </a:extLst>
            </p:cNvPr>
            <p:cNvSpPr/>
            <p:nvPr/>
          </p:nvSpPr>
          <p:spPr>
            <a:xfrm>
              <a:off x="2312894" y="980522"/>
              <a:ext cx="2393577" cy="29237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34000">
                  <a:schemeClr val="accent6">
                    <a:lumMod val="40000"/>
                    <a:lumOff val="60000"/>
                  </a:schemeClr>
                </a:gs>
                <a:gs pos="72000">
                  <a:schemeClr val="accent4">
                    <a:lumMod val="40000"/>
                    <a:lumOff val="60000"/>
                  </a:schemeClr>
                </a:gs>
                <a:gs pos="53000">
                  <a:schemeClr val="bg1"/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B9DF94A-6C15-4BC7-958F-6FA56814D821}"/>
                </a:ext>
              </a:extLst>
            </p:cNvPr>
            <p:cNvSpPr/>
            <p:nvPr/>
          </p:nvSpPr>
          <p:spPr>
            <a:xfrm>
              <a:off x="2312894" y="1272893"/>
              <a:ext cx="2393577" cy="2923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3">
                      <a:lumMod val="50000"/>
                    </a:schemeClr>
                  </a:solidFill>
                </a:rPr>
                <a:t>-1	    0      	      +1</a:t>
              </a:r>
              <a:endParaRPr lang="en-IN" sz="10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6746A47-02CC-44CB-AB38-BE5E71B4E59E}"/>
              </a:ext>
            </a:extLst>
          </p:cNvPr>
          <p:cNvSpPr/>
          <p:nvPr/>
        </p:nvSpPr>
        <p:spPr>
          <a:xfrm>
            <a:off x="7536425" y="2886957"/>
            <a:ext cx="268358" cy="10840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746A47-02CC-44CB-AB38-BE5E71B4E59E}"/>
              </a:ext>
            </a:extLst>
          </p:cNvPr>
          <p:cNvSpPr/>
          <p:nvPr/>
        </p:nvSpPr>
        <p:spPr>
          <a:xfrm>
            <a:off x="6114025" y="2890873"/>
            <a:ext cx="268358" cy="10840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b="1">
                <a:solidFill>
                  <a:srgbClr val="0A2240"/>
                </a:solidFill>
              </a:rPr>
              <a:t>Marketing Channels Spends</a:t>
            </a:r>
          </a:p>
          <a:p>
            <a:r>
              <a:rPr lang="en-US" b="1">
                <a:solidFill>
                  <a:srgbClr val="0A2240"/>
                </a:solidFill>
              </a:rPr>
              <a:t>App &amp; Website Traffic</a:t>
            </a:r>
          </a:p>
          <a:p>
            <a:r>
              <a:rPr lang="en-US" b="1">
                <a:solidFill>
                  <a:srgbClr val="0A2240"/>
                </a:solidFill>
              </a:rPr>
              <a:t>Email Traffic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BC38F-075F-40D6-81E4-1C1977030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0775" y="4080830"/>
            <a:ext cx="1585913" cy="66583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Marketing and Promotion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D76DD-71B3-445D-9A0A-821689D84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1465" y="3123344"/>
            <a:ext cx="1585913" cy="549166"/>
          </a:xfrm>
        </p:spPr>
        <p:txBody>
          <a:bodyPr>
            <a:normAutofit fontScale="92500" lnSpcReduction="20000"/>
          </a:bodyPr>
          <a:lstStyle/>
          <a:p>
            <a:r>
              <a:rPr lang="en-US" sz="1600"/>
              <a:t>Product</a:t>
            </a:r>
          </a:p>
          <a:p>
            <a:r>
              <a:rPr lang="en-US" sz="1600"/>
              <a:t>Attribute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Price</a:t>
            </a:r>
          </a:p>
          <a:p>
            <a:r>
              <a:rPr lang="en-US" b="1">
                <a:solidFill>
                  <a:schemeClr val="accent2"/>
                </a:solidFill>
              </a:rPr>
              <a:t>Volume </a:t>
            </a:r>
          </a:p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3"/>
                </a:solidFill>
              </a:rPr>
              <a:t>DVM</a:t>
            </a:r>
          </a:p>
          <a:p>
            <a:endParaRPr lang="en-US" b="1">
              <a:solidFill>
                <a:srgbClr val="4C4C4C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7B4B66-460F-4DC7-9E57-0F97E65C2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62270" y="4052289"/>
            <a:ext cx="1585913" cy="601903"/>
          </a:xfrm>
        </p:spPr>
        <p:txBody>
          <a:bodyPr>
            <a:normAutofit/>
          </a:bodyPr>
          <a:lstStyle/>
          <a:p>
            <a:r>
              <a:rPr lang="en-US" sz="1600"/>
              <a:t>Inventory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7AC98-6D4A-47AF-84B8-BFA85936A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0844" y="3067429"/>
            <a:ext cx="1585913" cy="445834"/>
          </a:xfrm>
        </p:spPr>
        <p:txBody>
          <a:bodyPr>
            <a:noAutofit/>
          </a:bodyPr>
          <a:lstStyle/>
          <a:p>
            <a:r>
              <a:rPr lang="en-US" sz="1600"/>
              <a:t>Competitor</a:t>
            </a:r>
          </a:p>
          <a:p>
            <a:r>
              <a:rPr lang="en-US" sz="1600"/>
              <a:t>Intelligence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Competitors price </a:t>
            </a:r>
          </a:p>
          <a:p>
            <a:r>
              <a:rPr lang="en-US" b="1">
                <a:solidFill>
                  <a:schemeClr val="accent4"/>
                </a:solidFill>
              </a:rPr>
              <a:t>Marketing spends</a:t>
            </a:r>
          </a:p>
          <a:p>
            <a:endParaRPr lang="en-US" b="1" u="sng">
              <a:solidFill>
                <a:srgbClr val="0070C0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26864" y="2427889"/>
            <a:ext cx="1728788" cy="1231245"/>
          </a:xfrm>
        </p:spPr>
        <p:txBody>
          <a:bodyPr>
            <a:normAutofit fontScale="92500" lnSpcReduction="20000"/>
          </a:bodyPr>
          <a:lstStyle/>
          <a:p>
            <a:r>
              <a:rPr lang="en-US" b="1">
                <a:solidFill>
                  <a:srgbClr val="6E008B"/>
                </a:solidFill>
              </a:rPr>
              <a:t>Livebirths</a:t>
            </a:r>
          </a:p>
          <a:p>
            <a:r>
              <a:rPr lang="en-US" b="1">
                <a:solidFill>
                  <a:srgbClr val="6E008B"/>
                </a:solidFill>
              </a:rPr>
              <a:t>Population</a:t>
            </a:r>
          </a:p>
          <a:p>
            <a:r>
              <a:rPr lang="en-US" b="1">
                <a:solidFill>
                  <a:srgbClr val="6E008B"/>
                </a:solidFill>
              </a:rPr>
              <a:t>Seasonality</a:t>
            </a:r>
          </a:p>
          <a:p>
            <a:r>
              <a:rPr lang="en-US" b="1">
                <a:solidFill>
                  <a:srgbClr val="6E008B"/>
                </a:solidFill>
              </a:rPr>
              <a:t>Impact of Covid</a:t>
            </a:r>
          </a:p>
          <a:p>
            <a:r>
              <a:rPr lang="en-US" b="1">
                <a:solidFill>
                  <a:srgbClr val="6E008B"/>
                </a:solidFill>
              </a:rPr>
              <a:t>Holidays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EE00AC-18F9-4EA9-8216-AC2AF3F26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26864" y="4025189"/>
            <a:ext cx="1873352" cy="7214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Macroeconomic</a:t>
            </a:r>
            <a:r>
              <a:rPr lang="en-US" sz="1400"/>
              <a:t> </a:t>
            </a:r>
            <a:r>
              <a:rPr lang="en-US" sz="1600"/>
              <a:t>Factors</a:t>
            </a:r>
            <a:endParaRPr lang="en-US" sz="140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3A91DCF-7FF8-440D-A33B-49B3A22FA7ED}"/>
              </a:ext>
            </a:extLst>
          </p:cNvPr>
          <p:cNvGraphicFramePr>
            <a:graphicFrameLocks noGrp="1"/>
          </p:cNvGraphicFramePr>
          <p:nvPr/>
        </p:nvGraphicFramePr>
        <p:xfrm>
          <a:off x="0" y="8510"/>
          <a:ext cx="1219199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3096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137158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202110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6805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B566843F-D234-41C6-A4C1-FB995A5D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1454"/>
            <a:ext cx="3983846" cy="472069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>
                <a:solidFill>
                  <a:schemeClr val="accent3"/>
                </a:solidFill>
              </a:rPr>
              <a:t>F</a:t>
            </a:r>
            <a:r>
              <a:rPr lang="en-IN" sz="2400">
                <a:solidFill>
                  <a:schemeClr val="accent3"/>
                </a:solidFill>
              </a:rPr>
              <a:t>actors Driving </a:t>
            </a:r>
            <a:r>
              <a:rPr lang="en-IN" sz="2400" err="1">
                <a:solidFill>
                  <a:schemeClr val="accent3"/>
                </a:solidFill>
              </a:rPr>
              <a:t>sALES</a:t>
            </a:r>
            <a:endParaRPr lang="en-IN" sz="2400">
              <a:solidFill>
                <a:schemeClr val="accent3"/>
              </a:solidFill>
            </a:endParaRPr>
          </a:p>
        </p:txBody>
      </p:sp>
      <p:pic>
        <p:nvPicPr>
          <p:cNvPr id="23" name="Graphic 22" descr="Mortgage with solid fill">
            <a:extLst>
              <a:ext uri="{FF2B5EF4-FFF2-40B4-BE49-F238E27FC236}">
                <a16:creationId xmlns:a16="http://schemas.microsoft.com/office/drawing/2014/main" id="{1B476137-1717-4B28-9846-FD5A9B470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48" y="1358067"/>
            <a:ext cx="528535" cy="528535"/>
          </a:xfrm>
          <a:prstGeom prst="rect">
            <a:avLst/>
          </a:prstGeom>
        </p:spPr>
      </p:pic>
      <p:pic>
        <p:nvPicPr>
          <p:cNvPr id="25" name="Graphic 24" descr="Ecommerce with solid fill">
            <a:extLst>
              <a:ext uri="{FF2B5EF4-FFF2-40B4-BE49-F238E27FC236}">
                <a16:creationId xmlns:a16="http://schemas.microsoft.com/office/drawing/2014/main" id="{9CDFEDA3-44EC-49D4-919D-2311B2B3D1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248" y="1463508"/>
            <a:ext cx="396113" cy="396113"/>
          </a:xfrm>
          <a:prstGeom prst="rect">
            <a:avLst/>
          </a:prstGeom>
        </p:spPr>
      </p:pic>
      <p:pic>
        <p:nvPicPr>
          <p:cNvPr id="35" name="Graphic 34" descr="Pandemic exponential curve bar graph with solid fill">
            <a:extLst>
              <a:ext uri="{FF2B5EF4-FFF2-40B4-BE49-F238E27FC236}">
                <a16:creationId xmlns:a16="http://schemas.microsoft.com/office/drawing/2014/main" id="{13DED6E7-AA6A-4C51-AA4D-A02AD9779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2013" y="1185825"/>
            <a:ext cx="914400" cy="914400"/>
          </a:xfrm>
          <a:prstGeom prst="rect">
            <a:avLst/>
          </a:prstGeom>
        </p:spPr>
      </p:pic>
      <p:pic>
        <p:nvPicPr>
          <p:cNvPr id="37" name="Graphic 36" descr="Supply And Demand with solid fill">
            <a:extLst>
              <a:ext uri="{FF2B5EF4-FFF2-40B4-BE49-F238E27FC236}">
                <a16:creationId xmlns:a16="http://schemas.microsoft.com/office/drawing/2014/main" id="{A3AF1F23-F6FA-41C1-8F4B-92084E2914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241173" y="5632146"/>
            <a:ext cx="848170" cy="848170"/>
          </a:xfrm>
          <a:prstGeom prst="rect">
            <a:avLst/>
          </a:prstGeom>
        </p:spPr>
      </p:pic>
      <p:pic>
        <p:nvPicPr>
          <p:cNvPr id="24" name="Graphic 23" descr="Hierarchy with solid fill">
            <a:extLst>
              <a:ext uri="{FF2B5EF4-FFF2-40B4-BE49-F238E27FC236}">
                <a16:creationId xmlns:a16="http://schemas.microsoft.com/office/drawing/2014/main" id="{EF9E552A-84D1-4743-9E94-1516952CB9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6688" y="5632146"/>
            <a:ext cx="914400" cy="914400"/>
          </a:xfrm>
          <a:prstGeom prst="rect">
            <a:avLst/>
          </a:prstGeom>
        </p:spPr>
      </p:pic>
      <p:pic>
        <p:nvPicPr>
          <p:cNvPr id="26" name="Graphic 25" descr="Monthly calendar with solid fill">
            <a:extLst>
              <a:ext uri="{FF2B5EF4-FFF2-40B4-BE49-F238E27FC236}">
                <a16:creationId xmlns:a16="http://schemas.microsoft.com/office/drawing/2014/main" id="{69854E5A-63AD-422A-B7E5-5388B87459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16148" y="1165134"/>
            <a:ext cx="914400" cy="9144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65E3955E-6873-403C-8A80-3FC41D2479A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00" y="250377"/>
            <a:ext cx="1678580" cy="730145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E8763628-3AC2-4710-8F74-26F95BE9F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7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build="p"/>
      <p:bldP spid="6" grpId="0" build="p"/>
      <p:bldP spid="11" grpId="0" build="p"/>
      <p:bldP spid="12" grpId="0" build="p"/>
      <p:bldP spid="7" grpId="0" build="p"/>
      <p:bldP spid="14" grpId="0" build="p"/>
      <p:bldP spid="9" grpId="0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9235-6F9F-4CB4-8B3C-0069113B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0850"/>
            <a:ext cx="11712575" cy="447662"/>
          </a:xfrm>
        </p:spPr>
        <p:txBody>
          <a:bodyPr>
            <a:normAutofit/>
          </a:bodyPr>
          <a:lstStyle/>
          <a:p>
            <a:r>
              <a:rPr lang="en-IN" sz="2400"/>
              <a:t>competitors Spends impacts </a:t>
            </a:r>
            <a:r>
              <a:rPr lang="en-IN" sz="2400" err="1"/>
              <a:t>bledina</a:t>
            </a:r>
            <a:r>
              <a:rPr lang="en-IN" sz="2400"/>
              <a:t> sales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F6BF1B-3555-4161-864C-107E8AE7F584}"/>
              </a:ext>
            </a:extLst>
          </p:cNvPr>
          <p:cNvGrpSpPr/>
          <p:nvPr/>
        </p:nvGrpSpPr>
        <p:grpSpPr>
          <a:xfrm>
            <a:off x="301137" y="4747270"/>
            <a:ext cx="5700458" cy="1726933"/>
            <a:chOff x="301137" y="4747270"/>
            <a:chExt cx="5700458" cy="172693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EBDC789-734C-4561-9D16-AA054E676789}"/>
                </a:ext>
              </a:extLst>
            </p:cNvPr>
            <p:cNvSpPr/>
            <p:nvPr/>
          </p:nvSpPr>
          <p:spPr>
            <a:xfrm>
              <a:off x="301137" y="5165387"/>
              <a:ext cx="5640523" cy="1308816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7D06CC-E48E-460D-8D2B-360C7CD4270A}"/>
                </a:ext>
              </a:extLst>
            </p:cNvPr>
            <p:cNvSpPr/>
            <p:nvPr/>
          </p:nvSpPr>
          <p:spPr>
            <a:xfrm>
              <a:off x="2863066" y="4747270"/>
              <a:ext cx="821300" cy="8307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95D33C-B96E-4269-9A7B-A70FC987A8ED}"/>
                </a:ext>
              </a:extLst>
            </p:cNvPr>
            <p:cNvSpPr txBox="1"/>
            <p:nvPr/>
          </p:nvSpPr>
          <p:spPr>
            <a:xfrm>
              <a:off x="301137" y="5514975"/>
              <a:ext cx="2075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</a:rPr>
                <a:t>FINDINGS</a:t>
              </a:r>
              <a:endParaRPr lang="en-IN" sz="1200" b="1">
                <a:solidFill>
                  <a:schemeClr val="accent2"/>
                </a:solidFill>
              </a:endParaRPr>
            </a:p>
          </p:txBody>
        </p:sp>
        <p:pic>
          <p:nvPicPr>
            <p:cNvPr id="13" name="Graphic 12" descr="Magnifying glass with solid fill">
              <a:extLst>
                <a:ext uri="{FF2B5EF4-FFF2-40B4-BE49-F238E27FC236}">
                  <a16:creationId xmlns:a16="http://schemas.microsoft.com/office/drawing/2014/main" id="{C03227A3-8042-492B-9F93-04935C573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55207" y="4844874"/>
              <a:ext cx="632206" cy="6411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F7AF0C-C886-4943-AA2C-33D0DB2A1FC2}"/>
                </a:ext>
              </a:extLst>
            </p:cNvPr>
            <p:cNvSpPr txBox="1"/>
            <p:nvPr/>
          </p:nvSpPr>
          <p:spPr>
            <a:xfrm>
              <a:off x="686396" y="5791974"/>
              <a:ext cx="5315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sz="1200"/>
                <a:t>Increase in competitors spends impacts </a:t>
              </a:r>
              <a:r>
                <a:rPr lang="en-US" sz="1200" err="1"/>
                <a:t>Bledina</a:t>
              </a:r>
              <a:r>
                <a:rPr lang="en-US" sz="1200"/>
                <a:t> sales immediately or with a lag.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2E88335-DF0A-43A5-B1ED-AF73AE85B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6966"/>
              </p:ext>
            </p:extLst>
          </p:nvPr>
        </p:nvGraphicFramePr>
        <p:xfrm>
          <a:off x="2" y="6050"/>
          <a:ext cx="1219199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3096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805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AF589E5-2B4C-492A-B98A-3ED02B34F2CB}"/>
              </a:ext>
            </a:extLst>
          </p:cNvPr>
          <p:cNvGrpSpPr/>
          <p:nvPr/>
        </p:nvGrpSpPr>
        <p:grpSpPr>
          <a:xfrm>
            <a:off x="6150200" y="4751208"/>
            <a:ext cx="5789128" cy="1722995"/>
            <a:chOff x="6150200" y="4751208"/>
            <a:chExt cx="5789128" cy="172299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0E57844-B40B-4F34-B7E1-E85FD40DEF9D}"/>
                </a:ext>
              </a:extLst>
            </p:cNvPr>
            <p:cNvSpPr/>
            <p:nvPr/>
          </p:nvSpPr>
          <p:spPr>
            <a:xfrm>
              <a:off x="6150200" y="5165387"/>
              <a:ext cx="5640523" cy="130881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D67527-1CBC-42FC-A07F-E5B147FD7E6C}"/>
                </a:ext>
              </a:extLst>
            </p:cNvPr>
            <p:cNvSpPr txBox="1"/>
            <p:nvPr/>
          </p:nvSpPr>
          <p:spPr>
            <a:xfrm>
              <a:off x="6150200" y="5505780"/>
              <a:ext cx="2075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</a:rPr>
                <a:t>INSIGHTS</a:t>
              </a:r>
              <a:endParaRPr lang="en-IN" sz="1200" b="1">
                <a:solidFill>
                  <a:schemeClr val="accent2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682E7A-4693-4D86-A901-ADDEA172F202}"/>
                </a:ext>
              </a:extLst>
            </p:cNvPr>
            <p:cNvSpPr/>
            <p:nvPr/>
          </p:nvSpPr>
          <p:spPr>
            <a:xfrm>
              <a:off x="8762310" y="4751208"/>
              <a:ext cx="821300" cy="8307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Graphic 17" descr="Good Idea with solid fill">
              <a:extLst>
                <a:ext uri="{FF2B5EF4-FFF2-40B4-BE49-F238E27FC236}">
                  <a16:creationId xmlns:a16="http://schemas.microsoft.com/office/drawing/2014/main" id="{D2A278D3-23CA-4604-B32A-D6D5F24FF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2364" y="4873784"/>
              <a:ext cx="641191" cy="64119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70C66C-446B-4B97-91F4-D1404F8E4467}"/>
                </a:ext>
              </a:extLst>
            </p:cNvPr>
            <p:cNvSpPr txBox="1"/>
            <p:nvPr/>
          </p:nvSpPr>
          <p:spPr>
            <a:xfrm>
              <a:off x="6663508" y="5782779"/>
              <a:ext cx="52758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B050"/>
                </a:buClr>
              </a:pPr>
              <a:r>
                <a:rPr lang="en-US" sz="1200"/>
                <a:t>The competitors spends may cause an impact on the expected result of our spendings </a:t>
              </a:r>
            </a:p>
          </p:txBody>
        </p:sp>
      </p:grpSp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866D011E-B4F2-4DCC-8CC0-7A2BF804BA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00" y="250377"/>
            <a:ext cx="1678580" cy="7301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E37471-020E-4E91-800D-27A6862F527F}"/>
              </a:ext>
            </a:extLst>
          </p:cNvPr>
          <p:cNvSpPr txBox="1"/>
          <p:nvPr/>
        </p:nvSpPr>
        <p:spPr>
          <a:xfrm>
            <a:off x="9115865" y="1072126"/>
            <a:ext cx="14671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Correlation:0.06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54F3DAAC-4FFB-41BD-BD96-19334F18C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298691"/>
              </p:ext>
            </p:extLst>
          </p:nvPr>
        </p:nvGraphicFramePr>
        <p:xfrm>
          <a:off x="479425" y="1355001"/>
          <a:ext cx="11233150" cy="308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5C6D4E1D-311D-4119-8FA5-D20B2A327EB2}"/>
              </a:ext>
            </a:extLst>
          </p:cNvPr>
          <p:cNvGrpSpPr/>
          <p:nvPr/>
        </p:nvGrpSpPr>
        <p:grpSpPr>
          <a:xfrm>
            <a:off x="8592833" y="1340994"/>
            <a:ext cx="2513197" cy="369332"/>
            <a:chOff x="2312894" y="980522"/>
            <a:chExt cx="2393577" cy="5847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E1550D-7289-4848-8D61-4AFD02ECB632}"/>
                </a:ext>
              </a:extLst>
            </p:cNvPr>
            <p:cNvSpPr/>
            <p:nvPr/>
          </p:nvSpPr>
          <p:spPr>
            <a:xfrm>
              <a:off x="2312894" y="980522"/>
              <a:ext cx="2393577" cy="29237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34000">
                  <a:schemeClr val="accent6">
                    <a:lumMod val="40000"/>
                    <a:lumOff val="60000"/>
                  </a:schemeClr>
                </a:gs>
                <a:gs pos="72000">
                  <a:schemeClr val="accent4">
                    <a:lumMod val="40000"/>
                    <a:lumOff val="60000"/>
                  </a:schemeClr>
                </a:gs>
                <a:gs pos="53000">
                  <a:schemeClr val="bg1"/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4D1435-E62E-48A7-99CF-FC688CEBB92C}"/>
                </a:ext>
              </a:extLst>
            </p:cNvPr>
            <p:cNvSpPr/>
            <p:nvPr/>
          </p:nvSpPr>
          <p:spPr>
            <a:xfrm>
              <a:off x="2312894" y="1272893"/>
              <a:ext cx="2393577" cy="2923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3">
                      <a:lumMod val="50000"/>
                    </a:schemeClr>
                  </a:solidFill>
                </a:rPr>
                <a:t>-1	    0      	      +1</a:t>
              </a:r>
              <a:endParaRPr lang="en-IN" sz="10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A4817A6-D11A-4339-9A8F-E202A8C273BC}"/>
              </a:ext>
            </a:extLst>
          </p:cNvPr>
          <p:cNvSpPr/>
          <p:nvPr/>
        </p:nvSpPr>
        <p:spPr>
          <a:xfrm>
            <a:off x="6848018" y="2632974"/>
            <a:ext cx="268358" cy="10840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4817A6-D11A-4339-9A8F-E202A8C273BC}"/>
              </a:ext>
            </a:extLst>
          </p:cNvPr>
          <p:cNvSpPr/>
          <p:nvPr/>
        </p:nvSpPr>
        <p:spPr>
          <a:xfrm>
            <a:off x="5587929" y="2632974"/>
            <a:ext cx="268358" cy="10840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5388F-DC39-E258-641C-A34DC27DE91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85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b="1">
                <a:solidFill>
                  <a:srgbClr val="0A2240"/>
                </a:solidFill>
              </a:rPr>
              <a:t>Marketing Channels Spends</a:t>
            </a:r>
          </a:p>
          <a:p>
            <a:r>
              <a:rPr lang="en-US" b="1">
                <a:solidFill>
                  <a:srgbClr val="0A2240"/>
                </a:solidFill>
              </a:rPr>
              <a:t>App &amp; Website Traffic</a:t>
            </a:r>
          </a:p>
          <a:p>
            <a:r>
              <a:rPr lang="en-US" b="1">
                <a:solidFill>
                  <a:srgbClr val="0A2240"/>
                </a:solidFill>
              </a:rPr>
              <a:t>Email Traffic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BC38F-075F-40D6-81E4-1C1977030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0775" y="4080830"/>
            <a:ext cx="1585913" cy="66583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Marketing and Promotion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D76DD-71B3-445D-9A0A-821689D84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1465" y="3123344"/>
            <a:ext cx="1585913" cy="549166"/>
          </a:xfrm>
        </p:spPr>
        <p:txBody>
          <a:bodyPr>
            <a:normAutofit fontScale="92500" lnSpcReduction="20000"/>
          </a:bodyPr>
          <a:lstStyle/>
          <a:p>
            <a:r>
              <a:rPr lang="en-US" sz="1600"/>
              <a:t>Product</a:t>
            </a:r>
          </a:p>
          <a:p>
            <a:r>
              <a:rPr lang="en-US" sz="1600"/>
              <a:t>Attribute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Price</a:t>
            </a:r>
          </a:p>
          <a:p>
            <a:r>
              <a:rPr lang="en-US" b="1">
                <a:solidFill>
                  <a:schemeClr val="accent2"/>
                </a:solidFill>
              </a:rPr>
              <a:t>Volume </a:t>
            </a:r>
          </a:p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3"/>
                </a:solidFill>
              </a:rPr>
              <a:t>DVM</a:t>
            </a:r>
          </a:p>
          <a:p>
            <a:endParaRPr lang="en-US" b="1">
              <a:solidFill>
                <a:srgbClr val="4C4C4C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7B4B66-460F-4DC7-9E57-0F97E65C2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62270" y="4052289"/>
            <a:ext cx="1585913" cy="601903"/>
          </a:xfrm>
        </p:spPr>
        <p:txBody>
          <a:bodyPr>
            <a:normAutofit/>
          </a:bodyPr>
          <a:lstStyle/>
          <a:p>
            <a:r>
              <a:rPr lang="en-US" sz="1600"/>
              <a:t>Inventory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7AC98-6D4A-47AF-84B8-BFA85936A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0844" y="3067429"/>
            <a:ext cx="1585913" cy="445834"/>
          </a:xfrm>
        </p:spPr>
        <p:txBody>
          <a:bodyPr>
            <a:noAutofit/>
          </a:bodyPr>
          <a:lstStyle/>
          <a:p>
            <a:r>
              <a:rPr lang="en-US" sz="1600"/>
              <a:t>Competitor</a:t>
            </a:r>
          </a:p>
          <a:p>
            <a:r>
              <a:rPr lang="en-US" sz="1600"/>
              <a:t>Intelligence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Competitors price </a:t>
            </a:r>
          </a:p>
          <a:p>
            <a:r>
              <a:rPr lang="en-US" b="1">
                <a:solidFill>
                  <a:schemeClr val="accent4"/>
                </a:solidFill>
              </a:rPr>
              <a:t>Marketing spends</a:t>
            </a:r>
          </a:p>
          <a:p>
            <a:endParaRPr lang="en-US" b="1" u="sng">
              <a:solidFill>
                <a:srgbClr val="0070C0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26864" y="2427889"/>
            <a:ext cx="1728788" cy="1231245"/>
          </a:xfrm>
        </p:spPr>
        <p:txBody>
          <a:bodyPr>
            <a:normAutofit fontScale="92500" lnSpcReduction="20000"/>
          </a:bodyPr>
          <a:lstStyle/>
          <a:p>
            <a:r>
              <a:rPr lang="en-US" b="1">
                <a:solidFill>
                  <a:srgbClr val="6E008B"/>
                </a:solidFill>
              </a:rPr>
              <a:t>Livebirths</a:t>
            </a:r>
          </a:p>
          <a:p>
            <a:r>
              <a:rPr lang="en-US" b="1">
                <a:solidFill>
                  <a:srgbClr val="6E008B"/>
                </a:solidFill>
              </a:rPr>
              <a:t>Population</a:t>
            </a:r>
          </a:p>
          <a:p>
            <a:r>
              <a:rPr lang="en-US" b="1">
                <a:solidFill>
                  <a:srgbClr val="6E008B"/>
                </a:solidFill>
              </a:rPr>
              <a:t>Seasonality</a:t>
            </a:r>
          </a:p>
          <a:p>
            <a:r>
              <a:rPr lang="en-US" b="1">
                <a:solidFill>
                  <a:srgbClr val="6E008B"/>
                </a:solidFill>
              </a:rPr>
              <a:t>Impact of Covid</a:t>
            </a:r>
          </a:p>
          <a:p>
            <a:r>
              <a:rPr lang="en-US" b="1">
                <a:solidFill>
                  <a:srgbClr val="6E008B"/>
                </a:solidFill>
              </a:rPr>
              <a:t>Holidays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EE00AC-18F9-4EA9-8216-AC2AF3F26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26864" y="4025189"/>
            <a:ext cx="1873352" cy="7214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Macroeconomic</a:t>
            </a:r>
            <a:r>
              <a:rPr lang="en-US" sz="1400"/>
              <a:t> </a:t>
            </a:r>
            <a:r>
              <a:rPr lang="en-US" sz="1600"/>
              <a:t>Factors</a:t>
            </a:r>
            <a:endParaRPr lang="en-US" sz="140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3A91DCF-7FF8-440D-A33B-49B3A22FA7ED}"/>
              </a:ext>
            </a:extLst>
          </p:cNvPr>
          <p:cNvGraphicFramePr>
            <a:graphicFrameLocks noGrp="1"/>
          </p:cNvGraphicFramePr>
          <p:nvPr/>
        </p:nvGraphicFramePr>
        <p:xfrm>
          <a:off x="0" y="8510"/>
          <a:ext cx="1219199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3096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137158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202110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6805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B566843F-D234-41C6-A4C1-FB995A5D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1454"/>
            <a:ext cx="3983846" cy="472069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>
                <a:solidFill>
                  <a:schemeClr val="accent3"/>
                </a:solidFill>
              </a:rPr>
              <a:t>F</a:t>
            </a:r>
            <a:r>
              <a:rPr lang="en-IN" sz="2400">
                <a:solidFill>
                  <a:schemeClr val="accent3"/>
                </a:solidFill>
              </a:rPr>
              <a:t>actors Driving sales</a:t>
            </a:r>
          </a:p>
        </p:txBody>
      </p:sp>
      <p:pic>
        <p:nvPicPr>
          <p:cNvPr id="23" name="Graphic 22" descr="Mortgage with solid fill">
            <a:extLst>
              <a:ext uri="{FF2B5EF4-FFF2-40B4-BE49-F238E27FC236}">
                <a16:creationId xmlns:a16="http://schemas.microsoft.com/office/drawing/2014/main" id="{1B476137-1717-4B28-9846-FD5A9B470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48" y="1358067"/>
            <a:ext cx="528535" cy="528535"/>
          </a:xfrm>
          <a:prstGeom prst="rect">
            <a:avLst/>
          </a:prstGeom>
        </p:spPr>
      </p:pic>
      <p:pic>
        <p:nvPicPr>
          <p:cNvPr id="25" name="Graphic 24" descr="Ecommerce with solid fill">
            <a:extLst>
              <a:ext uri="{FF2B5EF4-FFF2-40B4-BE49-F238E27FC236}">
                <a16:creationId xmlns:a16="http://schemas.microsoft.com/office/drawing/2014/main" id="{9CDFEDA3-44EC-49D4-919D-2311B2B3D1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248" y="1463508"/>
            <a:ext cx="396113" cy="396113"/>
          </a:xfrm>
          <a:prstGeom prst="rect">
            <a:avLst/>
          </a:prstGeom>
        </p:spPr>
      </p:pic>
      <p:pic>
        <p:nvPicPr>
          <p:cNvPr id="35" name="Graphic 34" descr="Pandemic exponential curve bar graph with solid fill">
            <a:extLst>
              <a:ext uri="{FF2B5EF4-FFF2-40B4-BE49-F238E27FC236}">
                <a16:creationId xmlns:a16="http://schemas.microsoft.com/office/drawing/2014/main" id="{13DED6E7-AA6A-4C51-AA4D-A02AD9779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2013" y="1185825"/>
            <a:ext cx="914400" cy="914400"/>
          </a:xfrm>
          <a:prstGeom prst="rect">
            <a:avLst/>
          </a:prstGeom>
        </p:spPr>
      </p:pic>
      <p:pic>
        <p:nvPicPr>
          <p:cNvPr id="37" name="Graphic 36" descr="Supply And Demand with solid fill">
            <a:extLst>
              <a:ext uri="{FF2B5EF4-FFF2-40B4-BE49-F238E27FC236}">
                <a16:creationId xmlns:a16="http://schemas.microsoft.com/office/drawing/2014/main" id="{A3AF1F23-F6FA-41C1-8F4B-92084E2914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241173" y="5632146"/>
            <a:ext cx="848170" cy="848170"/>
          </a:xfrm>
          <a:prstGeom prst="rect">
            <a:avLst/>
          </a:prstGeom>
        </p:spPr>
      </p:pic>
      <p:pic>
        <p:nvPicPr>
          <p:cNvPr id="24" name="Graphic 23" descr="Hierarchy with solid fill">
            <a:extLst>
              <a:ext uri="{FF2B5EF4-FFF2-40B4-BE49-F238E27FC236}">
                <a16:creationId xmlns:a16="http://schemas.microsoft.com/office/drawing/2014/main" id="{EF9E552A-84D1-4743-9E94-1516952CB9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6688" y="5632146"/>
            <a:ext cx="914400" cy="914400"/>
          </a:xfrm>
          <a:prstGeom prst="rect">
            <a:avLst/>
          </a:prstGeom>
        </p:spPr>
      </p:pic>
      <p:pic>
        <p:nvPicPr>
          <p:cNvPr id="26" name="Graphic 25" descr="Monthly calendar with solid fill">
            <a:extLst>
              <a:ext uri="{FF2B5EF4-FFF2-40B4-BE49-F238E27FC236}">
                <a16:creationId xmlns:a16="http://schemas.microsoft.com/office/drawing/2014/main" id="{69854E5A-63AD-422A-B7E5-5388B87459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16148" y="1165134"/>
            <a:ext cx="914400" cy="9144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65E3955E-6873-403C-8A80-3FC41D2479A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00" y="250377"/>
            <a:ext cx="1678580" cy="730145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E8763628-3AC2-4710-8F74-26F95BE9F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3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build="p"/>
      <p:bldP spid="6" grpId="0" build="p"/>
      <p:bldP spid="11" grpId="0" build="p"/>
      <p:bldP spid="12" grpId="0" build="p"/>
      <p:bldP spid="7" grpId="0" build="p"/>
      <p:bldP spid="8" grpId="0" build="p"/>
      <p:bldP spid="13" grpId="0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D005-B9E8-4C8C-815C-F271EAE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0669"/>
            <a:ext cx="11712575" cy="421982"/>
          </a:xfrm>
        </p:spPr>
        <p:txBody>
          <a:bodyPr>
            <a:normAutofit/>
          </a:bodyPr>
          <a:lstStyle/>
          <a:p>
            <a:r>
              <a:rPr lang="en-US" sz="2400"/>
              <a:t>Impact of livebirths On sales</a:t>
            </a:r>
            <a:endParaRPr lang="en-IN" sz="240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D4921B-631B-43A7-8B3E-6DFDE10376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751398"/>
              </p:ext>
            </p:extLst>
          </p:nvPr>
        </p:nvGraphicFramePr>
        <p:xfrm>
          <a:off x="476013" y="808430"/>
          <a:ext cx="11491828" cy="2129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F5F9D68-BB3C-41D7-AF60-A0A83BB31B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946425"/>
              </p:ext>
            </p:extLst>
          </p:nvPr>
        </p:nvGraphicFramePr>
        <p:xfrm>
          <a:off x="476013" y="2664823"/>
          <a:ext cx="11921483" cy="2222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0AF12AE-B894-46A7-BD0A-398BDB87DE5C}"/>
              </a:ext>
            </a:extLst>
          </p:cNvPr>
          <p:cNvSpPr/>
          <p:nvPr/>
        </p:nvSpPr>
        <p:spPr>
          <a:xfrm>
            <a:off x="6731151" y="1346306"/>
            <a:ext cx="324031" cy="3799279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142EC9-9424-492F-B833-6584CB3BEC0C}"/>
              </a:ext>
            </a:extLst>
          </p:cNvPr>
          <p:cNvSpPr/>
          <p:nvPr/>
        </p:nvSpPr>
        <p:spPr>
          <a:xfrm>
            <a:off x="10324374" y="1332075"/>
            <a:ext cx="328095" cy="3838881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063E3E-B4BF-40C6-B403-2796F6FE38DA}"/>
              </a:ext>
            </a:extLst>
          </p:cNvPr>
          <p:cNvSpPr/>
          <p:nvPr/>
        </p:nvSpPr>
        <p:spPr>
          <a:xfrm>
            <a:off x="2225602" y="1332075"/>
            <a:ext cx="324031" cy="38050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1D6D4-3914-4ADE-81D4-2A10B6F1563C}"/>
              </a:ext>
            </a:extLst>
          </p:cNvPr>
          <p:cNvSpPr/>
          <p:nvPr/>
        </p:nvSpPr>
        <p:spPr>
          <a:xfrm>
            <a:off x="7609912" y="1346306"/>
            <a:ext cx="328094" cy="3799279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6B3465-8506-415D-B616-ADE4A1C0F23C}"/>
              </a:ext>
            </a:extLst>
          </p:cNvPr>
          <p:cNvGrpSpPr/>
          <p:nvPr/>
        </p:nvGrpSpPr>
        <p:grpSpPr>
          <a:xfrm>
            <a:off x="301137" y="4810769"/>
            <a:ext cx="5690593" cy="1663434"/>
            <a:chOff x="301137" y="4810769"/>
            <a:chExt cx="5690593" cy="166343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E5B8BEA-D20E-480D-AC32-DD2D51156122}"/>
                </a:ext>
              </a:extLst>
            </p:cNvPr>
            <p:cNvSpPr/>
            <p:nvPr/>
          </p:nvSpPr>
          <p:spPr>
            <a:xfrm>
              <a:off x="301137" y="5165387"/>
              <a:ext cx="5640523" cy="1308816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C76709-EFA7-4206-9E98-596FEF00FAEA}"/>
                </a:ext>
              </a:extLst>
            </p:cNvPr>
            <p:cNvSpPr/>
            <p:nvPr/>
          </p:nvSpPr>
          <p:spPr>
            <a:xfrm>
              <a:off x="2863066" y="4810769"/>
              <a:ext cx="821300" cy="7672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5C3E9D-F0B0-451D-BCCE-657845314F6E}"/>
                </a:ext>
              </a:extLst>
            </p:cNvPr>
            <p:cNvSpPr txBox="1"/>
            <p:nvPr/>
          </p:nvSpPr>
          <p:spPr>
            <a:xfrm>
              <a:off x="301137" y="5492236"/>
              <a:ext cx="2075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</a:rPr>
                <a:t>FINDINGS</a:t>
              </a:r>
              <a:endParaRPr lang="en-IN" sz="1200" b="1">
                <a:solidFill>
                  <a:schemeClr val="accent2"/>
                </a:solidFill>
              </a:endParaRPr>
            </a:p>
          </p:txBody>
        </p:sp>
        <p:pic>
          <p:nvPicPr>
            <p:cNvPr id="22" name="Graphic 21" descr="Magnifying glass with solid fill">
              <a:extLst>
                <a:ext uri="{FF2B5EF4-FFF2-40B4-BE49-F238E27FC236}">
                  <a16:creationId xmlns:a16="http://schemas.microsoft.com/office/drawing/2014/main" id="{C2B89CB0-BAA0-4B11-9E66-B4A53854B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91493" y="4908374"/>
              <a:ext cx="632206" cy="64119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054E18-6D1C-4EB8-A919-BBAA37AC0B43}"/>
                </a:ext>
              </a:extLst>
            </p:cNvPr>
            <p:cNvSpPr txBox="1"/>
            <p:nvPr/>
          </p:nvSpPr>
          <p:spPr>
            <a:xfrm>
              <a:off x="676531" y="5791974"/>
              <a:ext cx="5315199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sz="1200"/>
                <a:t>Sales and Livebirth are having a </a:t>
              </a:r>
              <a:r>
                <a:rPr lang="en-US" sz="1200" err="1"/>
                <a:t>seasonality:They</a:t>
              </a:r>
              <a:r>
                <a:rPr lang="en-US" sz="1200"/>
                <a:t> are dipping in the month of Feb, Aug, Nov and rising in July every year. 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61CE1BD-7657-4AF4-ADE7-18F1850276D8}"/>
              </a:ext>
            </a:extLst>
          </p:cNvPr>
          <p:cNvGrpSpPr/>
          <p:nvPr/>
        </p:nvGrpSpPr>
        <p:grpSpPr>
          <a:xfrm>
            <a:off x="6144133" y="4814707"/>
            <a:ext cx="5746730" cy="1659496"/>
            <a:chOff x="6144133" y="4814707"/>
            <a:chExt cx="5746730" cy="165949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43DA569-C916-454E-BBEB-6B2BBE8F89ED}"/>
                </a:ext>
              </a:extLst>
            </p:cNvPr>
            <p:cNvSpPr/>
            <p:nvPr/>
          </p:nvSpPr>
          <p:spPr>
            <a:xfrm>
              <a:off x="6150200" y="5165387"/>
              <a:ext cx="5640523" cy="130881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528529-C34D-46D0-A549-20E5A6097A2A}"/>
                </a:ext>
              </a:extLst>
            </p:cNvPr>
            <p:cNvSpPr txBox="1"/>
            <p:nvPr/>
          </p:nvSpPr>
          <p:spPr>
            <a:xfrm>
              <a:off x="6144133" y="5514975"/>
              <a:ext cx="2075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</a:rPr>
                <a:t>INSIGHTS</a:t>
              </a:r>
              <a:endParaRPr lang="en-IN" sz="1200" b="1">
                <a:solidFill>
                  <a:schemeClr val="accent2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A2FB978-3666-41B2-A29C-FA39F322F55A}"/>
                </a:ext>
              </a:extLst>
            </p:cNvPr>
            <p:cNvSpPr/>
            <p:nvPr/>
          </p:nvSpPr>
          <p:spPr>
            <a:xfrm>
              <a:off x="8762310" y="4814707"/>
              <a:ext cx="821300" cy="7672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Graphic 26" descr="Good Idea with solid fill">
              <a:extLst>
                <a:ext uri="{FF2B5EF4-FFF2-40B4-BE49-F238E27FC236}">
                  <a16:creationId xmlns:a16="http://schemas.microsoft.com/office/drawing/2014/main" id="{D8B34178-BA14-4ABA-AB8B-AD2BA72D5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52364" y="4873784"/>
              <a:ext cx="641191" cy="64119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055C5C-BF95-4FF1-B79D-957905B534EE}"/>
                </a:ext>
              </a:extLst>
            </p:cNvPr>
            <p:cNvSpPr txBox="1"/>
            <p:nvPr/>
          </p:nvSpPr>
          <p:spPr>
            <a:xfrm>
              <a:off x="6615043" y="5811510"/>
              <a:ext cx="527582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buClr>
                  <a:srgbClr val="00B050"/>
                </a:buClr>
              </a:pPr>
              <a:r>
                <a:rPr lang="en-US" sz="1200"/>
                <a:t>The sales is highly dependent upon live-birth as </a:t>
              </a:r>
              <a:r>
                <a:rPr lang="en-US" sz="1200" err="1"/>
                <a:t>Bledina</a:t>
              </a:r>
              <a:r>
                <a:rPr lang="en-US" sz="1200"/>
                <a:t> is a brand for Infant products.</a:t>
              </a: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DC2D1DE-DD48-4CBE-BF1B-03295A3C0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57698"/>
              </p:ext>
            </p:extLst>
          </p:nvPr>
        </p:nvGraphicFramePr>
        <p:xfrm>
          <a:off x="0" y="-22433"/>
          <a:ext cx="1219199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3096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805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9823871B-FD06-4DAA-AEDC-682BCC85070F}"/>
              </a:ext>
            </a:extLst>
          </p:cNvPr>
          <p:cNvSpPr/>
          <p:nvPr/>
        </p:nvSpPr>
        <p:spPr>
          <a:xfrm>
            <a:off x="6753484" y="1350476"/>
            <a:ext cx="324031" cy="38050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30785-F807-4957-A1F0-0D541837B59D}"/>
              </a:ext>
            </a:extLst>
          </p:cNvPr>
          <p:cNvSpPr/>
          <p:nvPr/>
        </p:nvSpPr>
        <p:spPr>
          <a:xfrm>
            <a:off x="10344329" y="1326506"/>
            <a:ext cx="324031" cy="38050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743673-AA62-4597-8F84-4B0BFC94A6D3}"/>
              </a:ext>
            </a:extLst>
          </p:cNvPr>
          <p:cNvSpPr/>
          <p:nvPr/>
        </p:nvSpPr>
        <p:spPr>
          <a:xfrm>
            <a:off x="7633930" y="1350003"/>
            <a:ext cx="324031" cy="38050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8912BBC3-F717-4269-9FCB-519221B18BE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00" y="250377"/>
            <a:ext cx="1678580" cy="73014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B8E4B31-AEB5-49DB-B6D9-F4CCB142D196}"/>
              </a:ext>
            </a:extLst>
          </p:cNvPr>
          <p:cNvSpPr txBox="1"/>
          <p:nvPr/>
        </p:nvSpPr>
        <p:spPr>
          <a:xfrm>
            <a:off x="8498254" y="302169"/>
            <a:ext cx="146713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Correlation:0.86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462E61-016B-4E06-BF54-571D1E732A76}"/>
              </a:ext>
            </a:extLst>
          </p:cNvPr>
          <p:cNvGrpSpPr/>
          <p:nvPr/>
        </p:nvGrpSpPr>
        <p:grpSpPr>
          <a:xfrm>
            <a:off x="7975224" y="569621"/>
            <a:ext cx="2513197" cy="369332"/>
            <a:chOff x="2312894" y="980522"/>
            <a:chExt cx="2393577" cy="58474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D165E6-2FFE-4F45-B5DC-8CA7D2DBEF7F}"/>
                </a:ext>
              </a:extLst>
            </p:cNvPr>
            <p:cNvSpPr/>
            <p:nvPr/>
          </p:nvSpPr>
          <p:spPr>
            <a:xfrm>
              <a:off x="2312894" y="980522"/>
              <a:ext cx="2393577" cy="29237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34000">
                  <a:schemeClr val="accent6">
                    <a:lumMod val="40000"/>
                    <a:lumOff val="60000"/>
                  </a:schemeClr>
                </a:gs>
                <a:gs pos="72000">
                  <a:schemeClr val="accent4">
                    <a:lumMod val="40000"/>
                    <a:lumOff val="60000"/>
                  </a:schemeClr>
                </a:gs>
                <a:gs pos="53000">
                  <a:schemeClr val="bg1"/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A3B35-FBE7-4A40-BBC8-13FF895CC4C3}"/>
                </a:ext>
              </a:extLst>
            </p:cNvPr>
            <p:cNvSpPr/>
            <p:nvPr/>
          </p:nvSpPr>
          <p:spPr>
            <a:xfrm>
              <a:off x="2312894" y="1272893"/>
              <a:ext cx="2393577" cy="2923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3">
                      <a:lumMod val="50000"/>
                    </a:schemeClr>
                  </a:solidFill>
                </a:rPr>
                <a:t>-1	    0      	      +1</a:t>
              </a:r>
              <a:endParaRPr lang="en-IN" sz="10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51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798A-E699-4A2B-AB61-77D32AD7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567"/>
            <a:ext cx="11712575" cy="439060"/>
          </a:xfrm>
        </p:spPr>
        <p:txBody>
          <a:bodyPr>
            <a:normAutofit/>
          </a:bodyPr>
          <a:lstStyle/>
          <a:p>
            <a:r>
              <a:rPr lang="en-US" sz="2400"/>
              <a:t>I</a:t>
            </a:r>
            <a:r>
              <a:rPr lang="en-IN" sz="2400" err="1"/>
              <a:t>mpact</a:t>
            </a:r>
            <a:r>
              <a:rPr lang="en-IN" sz="2400"/>
              <a:t> of holidays on Sales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C5B4190-99CF-4C36-A259-9E069CF3C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06285"/>
              </p:ext>
            </p:extLst>
          </p:nvPr>
        </p:nvGraphicFramePr>
        <p:xfrm>
          <a:off x="0" y="10203"/>
          <a:ext cx="1219199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3096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805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626F0AA-8ED1-4512-8183-75FB9AD624E3}"/>
              </a:ext>
            </a:extLst>
          </p:cNvPr>
          <p:cNvGrpSpPr/>
          <p:nvPr/>
        </p:nvGrpSpPr>
        <p:grpSpPr>
          <a:xfrm>
            <a:off x="6150200" y="4814707"/>
            <a:ext cx="5640523" cy="1659496"/>
            <a:chOff x="6150200" y="4814707"/>
            <a:chExt cx="5640523" cy="165949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CCD6F12-CDBF-458F-AA2B-F31A0694AC42}"/>
                </a:ext>
              </a:extLst>
            </p:cNvPr>
            <p:cNvSpPr/>
            <p:nvPr/>
          </p:nvSpPr>
          <p:spPr>
            <a:xfrm>
              <a:off x="6150200" y="5165387"/>
              <a:ext cx="5640523" cy="1308816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D4AA27-2E6B-46E2-8BC7-F82CB0BF6A9F}"/>
                </a:ext>
              </a:extLst>
            </p:cNvPr>
            <p:cNvSpPr txBox="1"/>
            <p:nvPr/>
          </p:nvSpPr>
          <p:spPr>
            <a:xfrm>
              <a:off x="6482020" y="5514709"/>
              <a:ext cx="2075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</a:rPr>
                <a:t>INSIGHTS</a:t>
              </a:r>
              <a:endParaRPr lang="en-IN" sz="1200" b="1">
                <a:solidFill>
                  <a:schemeClr val="accent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26E0F8-2FE3-495B-888A-5D622C9AB873}"/>
                </a:ext>
              </a:extLst>
            </p:cNvPr>
            <p:cNvSpPr txBox="1"/>
            <p:nvPr/>
          </p:nvSpPr>
          <p:spPr>
            <a:xfrm>
              <a:off x="6447905" y="5814374"/>
              <a:ext cx="5275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en-US" sz="1200"/>
                <a:t>Holidays  are not always working in favor of increasing sales 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5D0E49-AFBE-45B7-BDE4-3C402D24124F}"/>
                </a:ext>
              </a:extLst>
            </p:cNvPr>
            <p:cNvSpPr/>
            <p:nvPr/>
          </p:nvSpPr>
          <p:spPr>
            <a:xfrm>
              <a:off x="8762310" y="4814707"/>
              <a:ext cx="821300" cy="7672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Graphic 19" descr="Good Idea with solid fill">
              <a:extLst>
                <a:ext uri="{FF2B5EF4-FFF2-40B4-BE49-F238E27FC236}">
                  <a16:creationId xmlns:a16="http://schemas.microsoft.com/office/drawing/2014/main" id="{42D1849E-BB70-492F-9F44-AA8C59700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52364" y="4873784"/>
              <a:ext cx="641191" cy="641191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CC4934-7BC2-42B6-91B5-6920DE8E5458}"/>
              </a:ext>
            </a:extLst>
          </p:cNvPr>
          <p:cNvGrpSpPr/>
          <p:nvPr/>
        </p:nvGrpSpPr>
        <p:grpSpPr>
          <a:xfrm>
            <a:off x="301137" y="4810769"/>
            <a:ext cx="5640523" cy="1663434"/>
            <a:chOff x="301137" y="4810769"/>
            <a:chExt cx="5640523" cy="16634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1FC4921-FA24-42ED-B17A-3E60C131FD27}"/>
                </a:ext>
              </a:extLst>
            </p:cNvPr>
            <p:cNvSpPr/>
            <p:nvPr/>
          </p:nvSpPr>
          <p:spPr>
            <a:xfrm>
              <a:off x="301137" y="5165387"/>
              <a:ext cx="5640523" cy="1308816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CC4C10-5D6A-49CD-BC54-563CCF254255}"/>
                </a:ext>
              </a:extLst>
            </p:cNvPr>
            <p:cNvSpPr/>
            <p:nvPr/>
          </p:nvSpPr>
          <p:spPr>
            <a:xfrm>
              <a:off x="2863066" y="4810769"/>
              <a:ext cx="821300" cy="7672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0A931F-F559-4439-8D97-5974CAA6EAF3}"/>
                </a:ext>
              </a:extLst>
            </p:cNvPr>
            <p:cNvSpPr txBox="1"/>
            <p:nvPr/>
          </p:nvSpPr>
          <p:spPr>
            <a:xfrm>
              <a:off x="533009" y="5461558"/>
              <a:ext cx="2075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</a:rPr>
                <a:t>FINDINGS</a:t>
              </a:r>
              <a:endParaRPr lang="en-IN" sz="1200" b="1">
                <a:solidFill>
                  <a:schemeClr val="accent2"/>
                </a:solidFill>
              </a:endParaRPr>
            </a:p>
          </p:txBody>
        </p:sp>
        <p:pic>
          <p:nvPicPr>
            <p:cNvPr id="10" name="Graphic 9" descr="Magnifying glass with solid fill">
              <a:extLst>
                <a:ext uri="{FF2B5EF4-FFF2-40B4-BE49-F238E27FC236}">
                  <a16:creationId xmlns:a16="http://schemas.microsoft.com/office/drawing/2014/main" id="{83080B6A-26E0-4122-AB2F-A9FD5BF17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91493" y="4908374"/>
              <a:ext cx="632206" cy="64119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FB05B-7670-4689-86B3-ABAF060EEF50}"/>
                </a:ext>
              </a:extLst>
            </p:cNvPr>
            <p:cNvSpPr txBox="1"/>
            <p:nvPr/>
          </p:nvSpPr>
          <p:spPr>
            <a:xfrm>
              <a:off x="533009" y="5751121"/>
              <a:ext cx="5315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en-US" sz="1200"/>
                <a:t>Holidays are having mixed impact on sales.</a:t>
              </a:r>
              <a:endParaRPr lang="en-IN" sz="1200"/>
            </a:p>
            <a:p>
              <a:pPr marL="285750" indent="-285750"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endParaRPr lang="en-IN" sz="1200"/>
            </a:p>
          </p:txBody>
        </p:sp>
      </p:grp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12462089-1AB9-4E3A-9C14-61C3BEE8E5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00" y="250377"/>
            <a:ext cx="1678580" cy="730145"/>
          </a:xfrm>
          <a:prstGeom prst="rect">
            <a:avLst/>
          </a:prstGeom>
        </p:spPr>
      </p:pic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964DE4F5-35C8-45E9-BF98-060D06D92D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533629"/>
              </p:ext>
            </p:extLst>
          </p:nvPr>
        </p:nvGraphicFramePr>
        <p:xfrm>
          <a:off x="0" y="1075876"/>
          <a:ext cx="12115800" cy="3506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8634533-3B21-4694-AEC1-D1698777A177}"/>
              </a:ext>
            </a:extLst>
          </p:cNvPr>
          <p:cNvSpPr txBox="1"/>
          <p:nvPr/>
        </p:nvSpPr>
        <p:spPr>
          <a:xfrm>
            <a:off x="927715" y="1437149"/>
            <a:ext cx="85963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New Year</a:t>
            </a:r>
            <a:endParaRPr lang="en-IN" sz="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9EA266-BD04-49C3-80BD-0E581B27E480}"/>
              </a:ext>
            </a:extLst>
          </p:cNvPr>
          <p:cNvSpPr txBox="1"/>
          <p:nvPr/>
        </p:nvSpPr>
        <p:spPr>
          <a:xfrm>
            <a:off x="11160452" y="1431391"/>
            <a:ext cx="95300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Christmas</a:t>
            </a:r>
            <a:endParaRPr lang="en-IN" sz="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2FC11-8398-47E2-804F-91879BF03024}"/>
              </a:ext>
            </a:extLst>
          </p:cNvPr>
          <p:cNvSpPr txBox="1"/>
          <p:nvPr/>
        </p:nvSpPr>
        <p:spPr>
          <a:xfrm>
            <a:off x="10084418" y="1363035"/>
            <a:ext cx="953008" cy="34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800"/>
              <a:t>Armistice Day</a:t>
            </a:r>
            <a:endParaRPr lang="en-US" sz="800"/>
          </a:p>
          <a:p>
            <a:pPr algn="ctr"/>
            <a:r>
              <a:rPr lang="en-US" sz="800"/>
              <a:t>All Saints' Day</a:t>
            </a:r>
            <a:endParaRPr lang="en-IN" sz="8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25B515-E7C8-4333-8C66-8C72E548148B}"/>
              </a:ext>
            </a:extLst>
          </p:cNvPr>
          <p:cNvSpPr txBox="1"/>
          <p:nvPr/>
        </p:nvSpPr>
        <p:spPr>
          <a:xfrm>
            <a:off x="7369311" y="1302233"/>
            <a:ext cx="9530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800" i="0">
                <a:effectLst/>
              </a:rPr>
              <a:t>Assumption </a:t>
            </a:r>
          </a:p>
          <a:p>
            <a:pPr algn="ctr"/>
            <a:r>
              <a:rPr lang="en-IN" sz="800"/>
              <a:t>      </a:t>
            </a:r>
            <a:r>
              <a:rPr lang="en-IN" sz="800" i="0">
                <a:effectLst/>
              </a:rPr>
              <a:t>Of</a:t>
            </a:r>
          </a:p>
          <a:p>
            <a:pPr algn="ctr"/>
            <a:r>
              <a:rPr lang="en-IN" sz="800" i="0">
                <a:effectLst/>
              </a:rPr>
              <a:t>    Mary</a:t>
            </a:r>
            <a:endParaRPr lang="en-IN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093C02-2ADB-453B-9F0C-6D4CCFBAECC7}"/>
              </a:ext>
            </a:extLst>
          </p:cNvPr>
          <p:cNvSpPr txBox="1"/>
          <p:nvPr/>
        </p:nvSpPr>
        <p:spPr>
          <a:xfrm>
            <a:off x="6447905" y="1437149"/>
            <a:ext cx="90402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800" b="0" i="0">
                <a:effectLst/>
              </a:rPr>
              <a:t>Bastille Day</a:t>
            </a:r>
            <a:endParaRPr lang="en-IN" sz="8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9D3FA-7D8E-44ED-84C6-615F9A37A768}"/>
              </a:ext>
            </a:extLst>
          </p:cNvPr>
          <p:cNvSpPr txBox="1"/>
          <p:nvPr/>
        </p:nvSpPr>
        <p:spPr>
          <a:xfrm>
            <a:off x="4522498" y="1278228"/>
            <a:ext cx="9530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800"/>
              <a:t>Labour Day</a:t>
            </a:r>
          </a:p>
          <a:p>
            <a:pPr algn="ctr"/>
            <a:r>
              <a:rPr lang="en-IN" sz="800"/>
              <a:t>Victory Day Ascension Day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765FF0-87A9-45CE-851E-EB2249C07C6A}"/>
              </a:ext>
            </a:extLst>
          </p:cNvPr>
          <p:cNvSpPr txBox="1"/>
          <p:nvPr/>
        </p:nvSpPr>
        <p:spPr>
          <a:xfrm>
            <a:off x="5506332" y="1437149"/>
            <a:ext cx="90402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800" b="0" i="0">
                <a:effectLst/>
              </a:rPr>
              <a:t>Whit Monday</a:t>
            </a:r>
            <a:endParaRPr lang="en-IN" sz="8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4552C1-A1D0-49B6-90EE-CCDD65B04633}"/>
              </a:ext>
            </a:extLst>
          </p:cNvPr>
          <p:cNvSpPr txBox="1"/>
          <p:nvPr/>
        </p:nvSpPr>
        <p:spPr>
          <a:xfrm>
            <a:off x="3444123" y="1427574"/>
            <a:ext cx="95300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Easter Monday</a:t>
            </a:r>
            <a:endParaRPr lang="en-IN" sz="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EC81C4-D50B-4219-A47A-B427272E3CE3}"/>
              </a:ext>
            </a:extLst>
          </p:cNvPr>
          <p:cNvSpPr/>
          <p:nvPr/>
        </p:nvSpPr>
        <p:spPr>
          <a:xfrm>
            <a:off x="1097280" y="1786597"/>
            <a:ext cx="520505" cy="21069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2B03AB-FA6E-44C6-9BE3-9D761F8AA37B}"/>
              </a:ext>
            </a:extLst>
          </p:cNvPr>
          <p:cNvSpPr/>
          <p:nvPr/>
        </p:nvSpPr>
        <p:spPr>
          <a:xfrm>
            <a:off x="3716794" y="1797164"/>
            <a:ext cx="520505" cy="21069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BD937C-4A91-47F3-8DD8-B5CC22B3A225}"/>
              </a:ext>
            </a:extLst>
          </p:cNvPr>
          <p:cNvSpPr/>
          <p:nvPr/>
        </p:nvSpPr>
        <p:spPr>
          <a:xfrm>
            <a:off x="4762211" y="1775688"/>
            <a:ext cx="520505" cy="21069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27042F-4146-46A0-A7AC-6564F0B3BD45}"/>
              </a:ext>
            </a:extLst>
          </p:cNvPr>
          <p:cNvSpPr/>
          <p:nvPr/>
        </p:nvSpPr>
        <p:spPr>
          <a:xfrm>
            <a:off x="5681407" y="1792041"/>
            <a:ext cx="520505" cy="21069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544809-2B70-479F-9ECE-3D1A502555E0}"/>
              </a:ext>
            </a:extLst>
          </p:cNvPr>
          <p:cNvSpPr/>
          <p:nvPr/>
        </p:nvSpPr>
        <p:spPr>
          <a:xfrm>
            <a:off x="6600603" y="1786597"/>
            <a:ext cx="520505" cy="21069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FFEE39-A554-4F21-8783-EF474F83E7E6}"/>
              </a:ext>
            </a:extLst>
          </p:cNvPr>
          <p:cNvSpPr/>
          <p:nvPr/>
        </p:nvSpPr>
        <p:spPr>
          <a:xfrm>
            <a:off x="7519710" y="1786597"/>
            <a:ext cx="520505" cy="21069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957BD0-9EE1-4022-8278-AA7F08A12A45}"/>
              </a:ext>
            </a:extLst>
          </p:cNvPr>
          <p:cNvSpPr/>
          <p:nvPr/>
        </p:nvSpPr>
        <p:spPr>
          <a:xfrm>
            <a:off x="10322747" y="1797164"/>
            <a:ext cx="520505" cy="21069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B37A6-BFFF-450E-A720-1443098FCB33}"/>
              </a:ext>
            </a:extLst>
          </p:cNvPr>
          <p:cNvSpPr/>
          <p:nvPr/>
        </p:nvSpPr>
        <p:spPr>
          <a:xfrm>
            <a:off x="11253678" y="1775688"/>
            <a:ext cx="520505" cy="21069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18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8EFF2EBA-C0EA-4EFA-8AFC-8EF5C79EFA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18212860"/>
                  </p:ext>
                </p:extLst>
              </p:nvPr>
            </p:nvGraphicFramePr>
            <p:xfrm>
              <a:off x="-6549" y="3958"/>
              <a:ext cx="12198688" cy="685897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8EFF2EBA-C0EA-4EFA-8AFC-8EF5C79EFA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549" y="3958"/>
                <a:ext cx="12198688" cy="6858977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F61D11E2-E272-4FBF-9134-54250DC121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46" y="0"/>
            <a:ext cx="1678580" cy="7301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6E5C9D-C5AB-4C8C-81B3-799362615A4D}"/>
              </a:ext>
            </a:extLst>
          </p:cNvPr>
          <p:cNvSpPr/>
          <p:nvPr/>
        </p:nvSpPr>
        <p:spPr>
          <a:xfrm>
            <a:off x="-468" y="1582654"/>
            <a:ext cx="510503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50B66-E51C-4AEE-B942-8F45D7824067}"/>
              </a:ext>
            </a:extLst>
          </p:cNvPr>
          <p:cNvSpPr/>
          <p:nvPr/>
        </p:nvSpPr>
        <p:spPr>
          <a:xfrm>
            <a:off x="0" y="2852327"/>
            <a:ext cx="510503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A7A2-488E-4E04-A633-DFCADFBDCF43}"/>
              </a:ext>
            </a:extLst>
          </p:cNvPr>
          <p:cNvSpPr/>
          <p:nvPr/>
        </p:nvSpPr>
        <p:spPr>
          <a:xfrm>
            <a:off x="0" y="4135039"/>
            <a:ext cx="5576666" cy="91440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7818E-37DF-4DE6-B241-85E95AD93767}"/>
              </a:ext>
            </a:extLst>
          </p:cNvPr>
          <p:cNvSpPr/>
          <p:nvPr/>
        </p:nvSpPr>
        <p:spPr>
          <a:xfrm>
            <a:off x="0" y="5363753"/>
            <a:ext cx="6694267" cy="91440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83FA31-DC0B-46DB-BA5F-0B970D63BCDD}"/>
              </a:ext>
            </a:extLst>
          </p:cNvPr>
          <p:cNvSpPr/>
          <p:nvPr/>
        </p:nvSpPr>
        <p:spPr>
          <a:xfrm>
            <a:off x="4095810" y="1344224"/>
            <a:ext cx="1303644" cy="1192213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1614EC-1E69-4834-B811-33CA8817296B}"/>
              </a:ext>
            </a:extLst>
          </p:cNvPr>
          <p:cNvSpPr/>
          <p:nvPr/>
        </p:nvSpPr>
        <p:spPr>
          <a:xfrm>
            <a:off x="4586067" y="2704170"/>
            <a:ext cx="1257300" cy="1192213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7D2CE2-343A-4DB7-AE8F-24025BF1E99A}"/>
              </a:ext>
            </a:extLst>
          </p:cNvPr>
          <p:cNvSpPr/>
          <p:nvPr/>
        </p:nvSpPr>
        <p:spPr>
          <a:xfrm>
            <a:off x="5303617" y="3969134"/>
            <a:ext cx="1257300" cy="1192213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2E34BF-1784-4468-8AB1-97A92D17F4B1}"/>
              </a:ext>
            </a:extLst>
          </p:cNvPr>
          <p:cNvSpPr/>
          <p:nvPr/>
        </p:nvSpPr>
        <p:spPr>
          <a:xfrm>
            <a:off x="5932267" y="5236858"/>
            <a:ext cx="1257300" cy="1192213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3ED60F-6339-4FD8-9E63-6086D08F6029}"/>
              </a:ext>
            </a:extLst>
          </p:cNvPr>
          <p:cNvGrpSpPr/>
          <p:nvPr/>
        </p:nvGrpSpPr>
        <p:grpSpPr>
          <a:xfrm>
            <a:off x="685863" y="1492586"/>
            <a:ext cx="4520560" cy="869560"/>
            <a:chOff x="-3788434" y="1670884"/>
            <a:chExt cx="4359858" cy="86956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955BC0-AEF6-4994-8E9B-51130932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9928" y="1670884"/>
              <a:ext cx="861352" cy="86956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C74A3B-A2A7-4351-8813-10740CB49B6A}"/>
                </a:ext>
              </a:extLst>
            </p:cNvPr>
            <p:cNvSpPr txBox="1"/>
            <p:nvPr/>
          </p:nvSpPr>
          <p:spPr>
            <a:xfrm>
              <a:off x="-3788434" y="1900041"/>
              <a:ext cx="350015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>
                  <a:solidFill>
                    <a:schemeClr val="bg2"/>
                  </a:solidFill>
                </a:rPr>
                <a:t>Recap – Problem Definition</a:t>
              </a:r>
              <a:endParaRPr lang="en-IN">
                <a:solidFill>
                  <a:schemeClr val="bg2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F69893-1DCD-4A14-A52A-F671526AE1A8}"/>
              </a:ext>
            </a:extLst>
          </p:cNvPr>
          <p:cNvGrpSpPr/>
          <p:nvPr/>
        </p:nvGrpSpPr>
        <p:grpSpPr>
          <a:xfrm>
            <a:off x="694479" y="2864183"/>
            <a:ext cx="5013462" cy="869559"/>
            <a:chOff x="-3797190" y="2972562"/>
            <a:chExt cx="4835235" cy="869559"/>
          </a:xfrm>
        </p:grpSpPr>
        <p:pic>
          <p:nvPicPr>
            <p:cNvPr id="31" name="Picture 3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24CEA6D-A6E2-48B3-91B4-1EF580B13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86" y="2972562"/>
              <a:ext cx="869559" cy="86955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5E990F-19D0-4854-A8FF-9BE5AE5A1CCF}"/>
                </a:ext>
              </a:extLst>
            </p:cNvPr>
            <p:cNvSpPr txBox="1"/>
            <p:nvPr/>
          </p:nvSpPr>
          <p:spPr>
            <a:xfrm>
              <a:off x="-3797190" y="3212672"/>
              <a:ext cx="3225836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>
                  <a:solidFill>
                    <a:schemeClr val="bg2"/>
                  </a:solidFill>
                </a:rPr>
                <a:t>Explanatory</a:t>
              </a:r>
              <a:r>
                <a:rPr lang="en-US"/>
                <a:t> </a:t>
              </a:r>
              <a:r>
                <a:rPr lang="en-US">
                  <a:solidFill>
                    <a:schemeClr val="bg2"/>
                  </a:solidFill>
                </a:rPr>
                <a:t>Data</a:t>
              </a:r>
              <a:r>
                <a:rPr lang="en-US"/>
                <a:t> </a:t>
              </a:r>
              <a:r>
                <a:rPr lang="en-US">
                  <a:solidFill>
                    <a:schemeClr val="bg2"/>
                  </a:solidFill>
                </a:rPr>
                <a:t>Analysis</a:t>
              </a:r>
              <a:endParaRPr lang="en-IN">
                <a:solidFill>
                  <a:schemeClr val="bg2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6A668A-774B-4186-89C1-C45E72B0E87E}"/>
              </a:ext>
            </a:extLst>
          </p:cNvPr>
          <p:cNvGrpSpPr/>
          <p:nvPr/>
        </p:nvGrpSpPr>
        <p:grpSpPr>
          <a:xfrm>
            <a:off x="783380" y="4165500"/>
            <a:ext cx="5583666" cy="869559"/>
            <a:chOff x="-3779814" y="4140236"/>
            <a:chExt cx="5583666" cy="869559"/>
          </a:xfrm>
        </p:grpSpPr>
        <p:pic>
          <p:nvPicPr>
            <p:cNvPr id="36" name="Picture 3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DA496BB-FCF4-4040-A1F3-AE5AD6AA9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93" y="4140236"/>
              <a:ext cx="869559" cy="86955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FDF9E19-3AAF-446B-85C3-065E5093B4AB}"/>
                </a:ext>
              </a:extLst>
            </p:cNvPr>
            <p:cNvSpPr txBox="1"/>
            <p:nvPr/>
          </p:nvSpPr>
          <p:spPr>
            <a:xfrm>
              <a:off x="-3779814" y="4356105"/>
              <a:ext cx="2442064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>
                  <a:solidFill>
                    <a:schemeClr val="bg2"/>
                  </a:solidFill>
                </a:rPr>
                <a:t>CO.DX</a:t>
              </a:r>
              <a:r>
                <a:rPr lang="en-US"/>
                <a:t> </a:t>
              </a:r>
              <a:r>
                <a:rPr lang="en-US">
                  <a:solidFill>
                    <a:schemeClr val="bg2"/>
                  </a:solidFill>
                </a:rPr>
                <a:t>-</a:t>
              </a:r>
              <a:r>
                <a:rPr lang="en-US"/>
                <a:t> </a:t>
              </a:r>
              <a:r>
                <a:rPr lang="en-US">
                  <a:solidFill>
                    <a:schemeClr val="bg2"/>
                  </a:solidFill>
                </a:rPr>
                <a:t>Wireframe</a:t>
              </a:r>
              <a:endParaRPr lang="en-IN">
                <a:solidFill>
                  <a:schemeClr val="bg2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96112CE-EDFA-4749-98DE-00EF9DAAE2E8}"/>
              </a:ext>
            </a:extLst>
          </p:cNvPr>
          <p:cNvGrpSpPr/>
          <p:nvPr/>
        </p:nvGrpSpPr>
        <p:grpSpPr>
          <a:xfrm>
            <a:off x="773282" y="5344609"/>
            <a:ext cx="6254258" cy="869558"/>
            <a:chOff x="-3789912" y="5314991"/>
            <a:chExt cx="6254258" cy="869558"/>
          </a:xfrm>
        </p:grpSpPr>
        <p:pic>
          <p:nvPicPr>
            <p:cNvPr id="41" name="Picture 4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CDB4FF5-E304-4564-8B39-F6C9F9799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4788" y="5314991"/>
              <a:ext cx="869558" cy="869558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424668-E9AF-4C9D-977D-54FF75B3CFD9}"/>
                </a:ext>
              </a:extLst>
            </p:cNvPr>
            <p:cNvSpPr txBox="1"/>
            <p:nvPr/>
          </p:nvSpPr>
          <p:spPr>
            <a:xfrm>
              <a:off x="-3789912" y="5596073"/>
              <a:ext cx="2259184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>
                  <a:solidFill>
                    <a:schemeClr val="bg2"/>
                  </a:solidFill>
                </a:rPr>
                <a:t>CO.DX - Blueprint</a:t>
              </a:r>
              <a:endParaRPr lang="en-IN">
                <a:solidFill>
                  <a:schemeClr val="bg2"/>
                </a:solidFill>
              </a:endParaRPr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73155D1D-8D38-47FD-B7D9-340495A8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2640" y="365072"/>
            <a:ext cx="4688115" cy="502168"/>
          </a:xfrm>
        </p:spPr>
        <p:txBody>
          <a:bodyPr/>
          <a:lstStyle/>
          <a:p>
            <a:pPr algn="ctr"/>
            <a:r>
              <a:rPr lang="en-US"/>
              <a:t>AGENDA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F053479-7C8D-479B-A9F4-1403936A0A00}"/>
              </a:ext>
            </a:extLst>
          </p:cNvPr>
          <p:cNvSpPr/>
          <p:nvPr/>
        </p:nvSpPr>
        <p:spPr>
          <a:xfrm>
            <a:off x="6926994" y="1474874"/>
            <a:ext cx="1257300" cy="11922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8A4CCB-F172-4006-8BB6-A1B9BE9C3CE8}"/>
              </a:ext>
            </a:extLst>
          </p:cNvPr>
          <p:cNvSpPr/>
          <p:nvPr/>
        </p:nvSpPr>
        <p:spPr>
          <a:xfrm>
            <a:off x="10392983" y="1463848"/>
            <a:ext cx="1257300" cy="11922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4E40317-F0DD-4DFC-AC34-149BA555647D}"/>
              </a:ext>
            </a:extLst>
          </p:cNvPr>
          <p:cNvSpPr/>
          <p:nvPr/>
        </p:nvSpPr>
        <p:spPr>
          <a:xfrm>
            <a:off x="8746471" y="1408065"/>
            <a:ext cx="1257300" cy="11922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F93937-C989-44F2-A24E-29C8FB2353EA}"/>
              </a:ext>
            </a:extLst>
          </p:cNvPr>
          <p:cNvSpPr/>
          <p:nvPr/>
        </p:nvSpPr>
        <p:spPr>
          <a:xfrm>
            <a:off x="7867650" y="3061384"/>
            <a:ext cx="1257300" cy="11922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4C491A-4C77-4857-98CD-4212DD9C3D7A}"/>
              </a:ext>
            </a:extLst>
          </p:cNvPr>
          <p:cNvSpPr/>
          <p:nvPr/>
        </p:nvSpPr>
        <p:spPr>
          <a:xfrm>
            <a:off x="9603222" y="3074424"/>
            <a:ext cx="1257300" cy="11922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34E1F0C-3C92-4A01-A4B3-7C9DEB1E3765}"/>
              </a:ext>
            </a:extLst>
          </p:cNvPr>
          <p:cNvSpPr/>
          <p:nvPr/>
        </p:nvSpPr>
        <p:spPr>
          <a:xfrm>
            <a:off x="8849751" y="4635080"/>
            <a:ext cx="1257300" cy="1192213"/>
          </a:xfrm>
          <a:prstGeom prst="ellips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B99EB892-AFFF-4CA6-BC91-C77F638F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48" y="3069510"/>
            <a:ext cx="1923303" cy="117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3B6648E0-A125-40F9-AC65-17AE591E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0" y="1554696"/>
            <a:ext cx="1796574" cy="109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34CA0C6C-516C-480F-BB96-864FAB45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966" y="1460960"/>
            <a:ext cx="1828309" cy="111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2737B435-F153-407A-AFFB-CDDDCFE9C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59" y="4808704"/>
            <a:ext cx="1398591" cy="85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A9A79348-5FD3-4AD1-A2B4-F229CC647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056" y="3309527"/>
            <a:ext cx="1257300" cy="76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3D079641-018B-4CC2-9031-A9760D21E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197" y="1723317"/>
            <a:ext cx="1136739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01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5FB1-2F97-457F-B13F-F9DD5AAF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Co.dx Wireframe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40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AFAF3-345B-4306-A5F3-052F185C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99216" y="6488645"/>
            <a:ext cx="762020" cy="254799"/>
          </a:xfrm>
        </p:spPr>
        <p:txBody>
          <a:bodyPr/>
          <a:lstStyle/>
          <a:p>
            <a:fld id="{3DD8A316-1690-4C62-9DF0-0D0BBB2020CF}" type="slidenum">
              <a:rPr lang="en-US" sz="900" smtClean="0"/>
              <a:pPr/>
              <a:t>21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8DC4-56A0-4238-9783-448B2F884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E23F1A-F84E-4F35-81BA-9A59B844396B}"/>
              </a:ext>
            </a:extLst>
          </p:cNvPr>
          <p:cNvGrpSpPr/>
          <p:nvPr/>
        </p:nvGrpSpPr>
        <p:grpSpPr>
          <a:xfrm>
            <a:off x="1719676" y="35398"/>
            <a:ext cx="10415278" cy="484839"/>
            <a:chOff x="1726544" y="16795"/>
            <a:chExt cx="10476523" cy="48483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05D67B7-25A5-4188-9E9D-442B9F03AAEA}"/>
                </a:ext>
              </a:extLst>
            </p:cNvPr>
            <p:cNvCxnSpPr>
              <a:cxnSpLocks/>
            </p:cNvCxnSpPr>
            <p:nvPr/>
          </p:nvCxnSpPr>
          <p:spPr>
            <a:xfrm>
              <a:off x="1726544" y="480886"/>
              <a:ext cx="10474404" cy="207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A8A8497-19DE-46A2-A828-F1FE610F430E}"/>
                </a:ext>
              </a:extLst>
            </p:cNvPr>
            <p:cNvSpPr/>
            <p:nvPr/>
          </p:nvSpPr>
          <p:spPr>
            <a:xfrm>
              <a:off x="1747490" y="16795"/>
              <a:ext cx="10455577" cy="445083"/>
            </a:xfrm>
            <a:prstGeom prst="rect">
              <a:avLst/>
            </a:prstGeom>
            <a:solidFill>
              <a:srgbClr val="1E3E5F"/>
            </a:solidFill>
            <a:ln>
              <a:solidFill>
                <a:srgbClr val="0A2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D4C64A9-74A1-4CB5-B7EE-4BAE55117F61}"/>
              </a:ext>
            </a:extLst>
          </p:cNvPr>
          <p:cNvCxnSpPr>
            <a:cxnSpLocks/>
          </p:cNvCxnSpPr>
          <p:nvPr/>
        </p:nvCxnSpPr>
        <p:spPr>
          <a:xfrm>
            <a:off x="1726544" y="-1"/>
            <a:ext cx="18831" cy="6857971"/>
          </a:xfrm>
          <a:prstGeom prst="line">
            <a:avLst/>
          </a:prstGeom>
          <a:ln>
            <a:solidFill>
              <a:srgbClr val="1E3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C4F8DD-894F-42CB-9582-C4BAF21DA530}"/>
              </a:ext>
            </a:extLst>
          </p:cNvPr>
          <p:cNvSpPr/>
          <p:nvPr/>
        </p:nvSpPr>
        <p:spPr>
          <a:xfrm>
            <a:off x="1944337" y="3991834"/>
            <a:ext cx="9782645" cy="79222"/>
          </a:xfrm>
          <a:prstGeom prst="rect">
            <a:avLst/>
          </a:prstGeom>
          <a:solidFill>
            <a:srgbClr val="073F5F"/>
          </a:solidFill>
          <a:ln>
            <a:solidFill>
              <a:srgbClr val="0A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17BA7B-A424-4B7A-9EC3-E72B8E99D09C}"/>
              </a:ext>
            </a:extLst>
          </p:cNvPr>
          <p:cNvSpPr/>
          <p:nvPr/>
        </p:nvSpPr>
        <p:spPr>
          <a:xfrm>
            <a:off x="7230806" y="1374515"/>
            <a:ext cx="5017553" cy="30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Price v/s volume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8CCA5A8-C0D7-4C14-903D-D68F10213D84}"/>
              </a:ext>
            </a:extLst>
          </p:cNvPr>
          <p:cNvGrpSpPr/>
          <p:nvPr/>
        </p:nvGrpSpPr>
        <p:grpSpPr>
          <a:xfrm>
            <a:off x="1809933" y="522580"/>
            <a:ext cx="10293888" cy="655447"/>
            <a:chOff x="2490573" y="1534614"/>
            <a:chExt cx="8663905" cy="62539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D376A03-0E92-4FCC-B29F-832EF6F664DE}"/>
                </a:ext>
              </a:extLst>
            </p:cNvPr>
            <p:cNvSpPr/>
            <p:nvPr/>
          </p:nvSpPr>
          <p:spPr>
            <a:xfrm>
              <a:off x="2490573" y="1538416"/>
              <a:ext cx="2105197" cy="621592"/>
            </a:xfrm>
            <a:prstGeom prst="roundRect">
              <a:avLst/>
            </a:prstGeom>
            <a:ln w="28575">
              <a:solidFill>
                <a:srgbClr val="073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58F2134-C896-44E0-A204-512FC02A6094}"/>
                </a:ext>
              </a:extLst>
            </p:cNvPr>
            <p:cNvSpPr/>
            <p:nvPr/>
          </p:nvSpPr>
          <p:spPr>
            <a:xfrm>
              <a:off x="4696150" y="1538416"/>
              <a:ext cx="2105197" cy="621592"/>
            </a:xfrm>
            <a:prstGeom prst="roundRect">
              <a:avLst/>
            </a:prstGeom>
            <a:ln w="28575">
              <a:solidFill>
                <a:srgbClr val="073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C63ADF6A-227E-43CE-BDA4-1C7ECA45F1A7}"/>
                </a:ext>
              </a:extLst>
            </p:cNvPr>
            <p:cNvSpPr/>
            <p:nvPr/>
          </p:nvSpPr>
          <p:spPr>
            <a:xfrm>
              <a:off x="6872716" y="1538416"/>
              <a:ext cx="2105197" cy="621592"/>
            </a:xfrm>
            <a:prstGeom prst="roundRect">
              <a:avLst/>
            </a:prstGeom>
            <a:ln w="28575">
              <a:solidFill>
                <a:srgbClr val="073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E39C4CB-360A-45AF-849F-6EE056566CBB}"/>
                </a:ext>
              </a:extLst>
            </p:cNvPr>
            <p:cNvSpPr/>
            <p:nvPr/>
          </p:nvSpPr>
          <p:spPr>
            <a:xfrm>
              <a:off x="9049281" y="1534614"/>
              <a:ext cx="2105197" cy="621592"/>
            </a:xfrm>
            <a:prstGeom prst="roundRect">
              <a:avLst/>
            </a:prstGeom>
            <a:ln w="28575">
              <a:solidFill>
                <a:srgbClr val="073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3F6495-ACA6-4050-B4B9-1F94207B3E04}"/>
                </a:ext>
              </a:extLst>
            </p:cNvPr>
            <p:cNvSpPr txBox="1"/>
            <p:nvPr/>
          </p:nvSpPr>
          <p:spPr>
            <a:xfrm>
              <a:off x="2490574" y="1589231"/>
              <a:ext cx="1599868" cy="24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ROI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8C3910A-72CB-431D-9070-10FE9ED517E0}"/>
                </a:ext>
              </a:extLst>
            </p:cNvPr>
            <p:cNvSpPr txBox="1"/>
            <p:nvPr/>
          </p:nvSpPr>
          <p:spPr>
            <a:xfrm>
              <a:off x="3483563" y="1712759"/>
              <a:ext cx="1083689" cy="32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0.6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CFD8438-88D9-443D-A029-9D8E716397DB}"/>
                </a:ext>
              </a:extLst>
            </p:cNvPr>
            <p:cNvSpPr txBox="1"/>
            <p:nvPr/>
          </p:nvSpPr>
          <p:spPr>
            <a:xfrm>
              <a:off x="4732765" y="1590130"/>
              <a:ext cx="2000909" cy="24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SALES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5F039BE-0788-44A0-B357-CEB72296A95E}"/>
                </a:ext>
              </a:extLst>
            </p:cNvPr>
            <p:cNvSpPr txBox="1"/>
            <p:nvPr/>
          </p:nvSpPr>
          <p:spPr>
            <a:xfrm>
              <a:off x="5697343" y="1706110"/>
              <a:ext cx="1083689" cy="32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en-US"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111F3A4-EADD-4314-870A-2AEB61F63781}"/>
                </a:ext>
              </a:extLst>
            </p:cNvPr>
            <p:cNvSpPr txBox="1"/>
            <p:nvPr/>
          </p:nvSpPr>
          <p:spPr>
            <a:xfrm>
              <a:off x="6861403" y="1590130"/>
              <a:ext cx="2000909" cy="24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UNIT SALES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036FE88-3020-46EA-85DA-5C9376555317}"/>
                </a:ext>
              </a:extLst>
            </p:cNvPr>
            <p:cNvSpPr txBox="1"/>
            <p:nvPr/>
          </p:nvSpPr>
          <p:spPr>
            <a:xfrm>
              <a:off x="7814308" y="1707520"/>
              <a:ext cx="1083689" cy="32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9M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28FAC34-2D25-4919-A434-217DA39F0C61}"/>
                </a:ext>
              </a:extLst>
            </p:cNvPr>
            <p:cNvSpPr txBox="1"/>
            <p:nvPr/>
          </p:nvSpPr>
          <p:spPr>
            <a:xfrm>
              <a:off x="9058523" y="1590130"/>
              <a:ext cx="2000909" cy="24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TOTAL MARKETING SPEND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1AB2FB9-9DAA-445A-AF71-F6734E30A3BD}"/>
                </a:ext>
              </a:extLst>
            </p:cNvPr>
            <p:cNvSpPr txBox="1"/>
            <p:nvPr/>
          </p:nvSpPr>
          <p:spPr>
            <a:xfrm>
              <a:off x="10023266" y="1743350"/>
              <a:ext cx="1083689" cy="32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€6M</a:t>
              </a: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C64741C-D043-4C87-B771-089C6C75A306}"/>
              </a:ext>
            </a:extLst>
          </p:cNvPr>
          <p:cNvSpPr/>
          <p:nvPr/>
        </p:nvSpPr>
        <p:spPr>
          <a:xfrm>
            <a:off x="1818107" y="1368870"/>
            <a:ext cx="5017553" cy="30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D296483-1D24-47BB-9962-41D433BB64E4}"/>
              </a:ext>
            </a:extLst>
          </p:cNvPr>
          <p:cNvSpPr/>
          <p:nvPr/>
        </p:nvSpPr>
        <p:spPr>
          <a:xfrm>
            <a:off x="93269" y="2177746"/>
            <a:ext cx="207216" cy="12715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4" name="Chart 113">
            <a:extLst>
              <a:ext uri="{FF2B5EF4-FFF2-40B4-BE49-F238E27FC236}">
                <a16:creationId xmlns:a16="http://schemas.microsoft.com/office/drawing/2014/main" id="{EF17B77B-1373-4AAD-941E-2F9FE38FFD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114192"/>
              </p:ext>
            </p:extLst>
          </p:nvPr>
        </p:nvGraphicFramePr>
        <p:xfrm>
          <a:off x="1886501" y="1621942"/>
          <a:ext cx="5163766" cy="2315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5" name="Chart 114">
            <a:extLst>
              <a:ext uri="{FF2B5EF4-FFF2-40B4-BE49-F238E27FC236}">
                <a16:creationId xmlns:a16="http://schemas.microsoft.com/office/drawing/2014/main" id="{C4E22A70-9993-48AD-BE74-083396813F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070132"/>
              </p:ext>
            </p:extLst>
          </p:nvPr>
        </p:nvGraphicFramePr>
        <p:xfrm>
          <a:off x="7304595" y="1677152"/>
          <a:ext cx="4661333" cy="2204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D9193871-0C69-47EB-A5C6-E0B6B2E07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073765"/>
              </p:ext>
            </p:extLst>
          </p:nvPr>
        </p:nvGraphicFramePr>
        <p:xfrm>
          <a:off x="1752244" y="4417736"/>
          <a:ext cx="5662112" cy="2131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1E966637-D81F-4DFE-8CEC-8A2ED9471549}"/>
              </a:ext>
            </a:extLst>
          </p:cNvPr>
          <p:cNvSpPr/>
          <p:nvPr/>
        </p:nvSpPr>
        <p:spPr>
          <a:xfrm rot="5400000">
            <a:off x="5992911" y="2656716"/>
            <a:ext cx="2446751" cy="49032"/>
          </a:xfrm>
          <a:prstGeom prst="rect">
            <a:avLst/>
          </a:prstGeom>
          <a:solidFill>
            <a:srgbClr val="07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4DCB9F-5A06-4E24-8330-BBF0C4202C01}"/>
              </a:ext>
            </a:extLst>
          </p:cNvPr>
          <p:cNvSpPr/>
          <p:nvPr/>
        </p:nvSpPr>
        <p:spPr>
          <a:xfrm>
            <a:off x="1917960" y="4126745"/>
            <a:ext cx="5017553" cy="30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Spends </a:t>
            </a:r>
          </a:p>
        </p:txBody>
      </p:sp>
      <p:pic>
        <p:nvPicPr>
          <p:cNvPr id="49" name="Picture 48" descr="Logo, company name&#10;&#10;Description automatically generated">
            <a:extLst>
              <a:ext uri="{FF2B5EF4-FFF2-40B4-BE49-F238E27FC236}">
                <a16:creationId xmlns:a16="http://schemas.microsoft.com/office/drawing/2014/main" id="{7EFFFDB2-F808-4508-BABA-601BF3EF0D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21" y="-5133"/>
            <a:ext cx="1678580" cy="73014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F489CF7-A39E-44FD-AFAE-56428BD2D4F0}"/>
              </a:ext>
            </a:extLst>
          </p:cNvPr>
          <p:cNvGrpSpPr/>
          <p:nvPr/>
        </p:nvGrpSpPr>
        <p:grpSpPr>
          <a:xfrm>
            <a:off x="49601" y="2037149"/>
            <a:ext cx="1876684" cy="2124517"/>
            <a:chOff x="0" y="1992959"/>
            <a:chExt cx="1876684" cy="212451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E88B5A-7845-4FF3-95A6-29F8E0F71F93}"/>
                </a:ext>
              </a:extLst>
            </p:cNvPr>
            <p:cNvGrpSpPr/>
            <p:nvPr/>
          </p:nvGrpSpPr>
          <p:grpSpPr>
            <a:xfrm>
              <a:off x="0" y="1992959"/>
              <a:ext cx="1797863" cy="2124517"/>
              <a:chOff x="0" y="1992959"/>
              <a:chExt cx="1797863" cy="212451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0144EB6-180E-452E-A813-D86545D4B516}"/>
                  </a:ext>
                </a:extLst>
              </p:cNvPr>
              <p:cNvGrpSpPr/>
              <p:nvPr/>
            </p:nvGrpSpPr>
            <p:grpSpPr>
              <a:xfrm>
                <a:off x="0" y="1992959"/>
                <a:ext cx="1697210" cy="2124517"/>
                <a:chOff x="0" y="1992959"/>
                <a:chExt cx="1697210" cy="2124517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562C37C0-DD50-4FCE-9575-7BE83347F4E8}"/>
                    </a:ext>
                  </a:extLst>
                </p:cNvPr>
                <p:cNvSpPr/>
                <p:nvPr/>
              </p:nvSpPr>
              <p:spPr>
                <a:xfrm>
                  <a:off x="0" y="3281784"/>
                  <a:ext cx="1670074" cy="401775"/>
                </a:xfrm>
                <a:prstGeom prst="roundRect">
                  <a:avLst>
                    <a:gd name="adj" fmla="val 30414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>
                      <a:solidFill>
                        <a:schemeClr val="bg1"/>
                      </a:solidFill>
                    </a:rPr>
                    <a:t>Analyze</a:t>
                  </a: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54563134-52F1-44FC-B67C-55F76687B501}"/>
                    </a:ext>
                  </a:extLst>
                </p:cNvPr>
                <p:cNvSpPr/>
                <p:nvPr/>
              </p:nvSpPr>
              <p:spPr>
                <a:xfrm>
                  <a:off x="27136" y="3748769"/>
                  <a:ext cx="1670074" cy="368707"/>
                </a:xfrm>
                <a:prstGeom prst="roundRect">
                  <a:avLst>
                    <a:gd name="adj" fmla="val 30414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>
                      <a:solidFill>
                        <a:schemeClr val="bg1"/>
                      </a:solidFill>
                    </a:rPr>
                    <a:t>Optimize</a:t>
                  </a: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8E38EC38-34F0-4650-8E4C-DF737926342D}"/>
                    </a:ext>
                  </a:extLst>
                </p:cNvPr>
                <p:cNvSpPr/>
                <p:nvPr/>
              </p:nvSpPr>
              <p:spPr>
                <a:xfrm>
                  <a:off x="203402" y="1992959"/>
                  <a:ext cx="1382696" cy="368707"/>
                </a:xfrm>
                <a:prstGeom prst="roundRect">
                  <a:avLst>
                    <a:gd name="adj" fmla="val 30414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885DED58-6D40-4A7F-A1A7-725FA4302C76}"/>
                  </a:ext>
                </a:extLst>
              </p:cNvPr>
              <p:cNvSpPr/>
              <p:nvPr/>
            </p:nvSpPr>
            <p:spPr>
              <a:xfrm>
                <a:off x="176471" y="2965706"/>
                <a:ext cx="1621392" cy="368707"/>
              </a:xfrm>
              <a:prstGeom prst="roundRect">
                <a:avLst>
                  <a:gd name="adj" fmla="val 3041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Competitor Spends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090C9A-1A6C-4B6F-A187-6607402EA5AA}"/>
                </a:ext>
              </a:extLst>
            </p:cNvPr>
            <p:cNvGrpSpPr/>
            <p:nvPr/>
          </p:nvGrpSpPr>
          <p:grpSpPr>
            <a:xfrm>
              <a:off x="161413" y="2002897"/>
              <a:ext cx="1715271" cy="970523"/>
              <a:chOff x="161413" y="2002897"/>
              <a:chExt cx="1715271" cy="970523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F375ECBA-3246-44D6-B52F-DE85E5BE04B3}"/>
                  </a:ext>
                </a:extLst>
              </p:cNvPr>
              <p:cNvSpPr/>
              <p:nvPr/>
            </p:nvSpPr>
            <p:spPr>
              <a:xfrm>
                <a:off x="161413" y="2002897"/>
                <a:ext cx="1621392" cy="368707"/>
              </a:xfrm>
              <a:prstGeom prst="roundRect">
                <a:avLst>
                  <a:gd name="adj" fmla="val 3041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Overview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9432611A-4B6C-4405-9055-F7CAC4A61DB7}"/>
                  </a:ext>
                </a:extLst>
              </p:cNvPr>
              <p:cNvSpPr/>
              <p:nvPr/>
            </p:nvSpPr>
            <p:spPr>
              <a:xfrm>
                <a:off x="173011" y="2265918"/>
                <a:ext cx="1382696" cy="368707"/>
              </a:xfrm>
              <a:prstGeom prst="roundRect">
                <a:avLst>
                  <a:gd name="adj" fmla="val 3041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Online Spends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71D3E06-7B8B-48AD-8D59-CBE829B450A9}"/>
                  </a:ext>
                </a:extLst>
              </p:cNvPr>
              <p:cNvSpPr/>
              <p:nvPr/>
            </p:nvSpPr>
            <p:spPr>
              <a:xfrm>
                <a:off x="161413" y="2604713"/>
                <a:ext cx="1715271" cy="368707"/>
              </a:xfrm>
              <a:prstGeom prst="roundRect">
                <a:avLst>
                  <a:gd name="adj" fmla="val 3041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Offline &amp; Promotional Spends</a:t>
                </a: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CE9A8C0-D71E-4853-AD3E-4183AFBB6D75}"/>
              </a:ext>
            </a:extLst>
          </p:cNvPr>
          <p:cNvSpPr txBox="1"/>
          <p:nvPr/>
        </p:nvSpPr>
        <p:spPr>
          <a:xfrm>
            <a:off x="5487277" y="797704"/>
            <a:ext cx="1287569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€12M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21FB57F-928C-4322-8722-2D061E8C4247}"/>
              </a:ext>
            </a:extLst>
          </p:cNvPr>
          <p:cNvSpPr/>
          <p:nvPr/>
        </p:nvSpPr>
        <p:spPr>
          <a:xfrm>
            <a:off x="49601" y="1620118"/>
            <a:ext cx="1697210" cy="368707"/>
          </a:xfrm>
          <a:prstGeom prst="roundRect">
            <a:avLst>
              <a:gd name="adj" fmla="val 304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8D7D26-EF7A-403E-BE09-29CB4A512489}"/>
              </a:ext>
            </a:extLst>
          </p:cNvPr>
          <p:cNvSpPr txBox="1"/>
          <p:nvPr/>
        </p:nvSpPr>
        <p:spPr>
          <a:xfrm>
            <a:off x="10469505" y="75423"/>
            <a:ext cx="174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*</a:t>
            </a:r>
            <a:r>
              <a:rPr lang="en-IN" sz="800">
                <a:solidFill>
                  <a:schemeClr val="bg1"/>
                </a:solidFill>
              </a:rPr>
              <a:t>For illustration purpose only.</a:t>
            </a:r>
          </a:p>
        </p:txBody>
      </p:sp>
      <p:graphicFrame>
        <p:nvGraphicFramePr>
          <p:cNvPr id="50" name="Content Placeholder 5">
            <a:extLst>
              <a:ext uri="{FF2B5EF4-FFF2-40B4-BE49-F238E27FC236}">
                <a16:creationId xmlns:a16="http://schemas.microsoft.com/office/drawing/2014/main" id="{3C27B9EB-E776-4D3D-A66E-75B9D0C37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298569"/>
              </p:ext>
            </p:extLst>
          </p:nvPr>
        </p:nvGraphicFramePr>
        <p:xfrm>
          <a:off x="7304596" y="4158281"/>
          <a:ext cx="4943764" cy="2705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5B876DA0-7E6D-4D2F-8DB6-A5CC2801D2D7}"/>
              </a:ext>
            </a:extLst>
          </p:cNvPr>
          <p:cNvSpPr/>
          <p:nvPr/>
        </p:nvSpPr>
        <p:spPr>
          <a:xfrm>
            <a:off x="7395137" y="4082798"/>
            <a:ext cx="5017553" cy="30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Break-up of Spends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1B7BA7-BEEE-49A6-962C-E336F96AF9A5}"/>
              </a:ext>
            </a:extLst>
          </p:cNvPr>
          <p:cNvSpPr/>
          <p:nvPr/>
        </p:nvSpPr>
        <p:spPr>
          <a:xfrm rot="5400000">
            <a:off x="6003885" y="5368153"/>
            <a:ext cx="2446751" cy="49032"/>
          </a:xfrm>
          <a:prstGeom prst="rect">
            <a:avLst/>
          </a:prstGeom>
          <a:solidFill>
            <a:srgbClr val="07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06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AFAF3-345B-4306-A5F3-052F185C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99216" y="6488645"/>
            <a:ext cx="762020" cy="254799"/>
          </a:xfrm>
        </p:spPr>
        <p:txBody>
          <a:bodyPr/>
          <a:lstStyle/>
          <a:p>
            <a:fld id="{3DD8A316-1690-4C62-9DF0-0D0BBB2020CF}" type="slidenum">
              <a:rPr lang="en-US" sz="900" smtClean="0"/>
              <a:pPr/>
              <a:t>22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8DC4-56A0-4238-9783-448B2F884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D4C64A9-74A1-4CB5-B7EE-4BAE55117F61}"/>
              </a:ext>
            </a:extLst>
          </p:cNvPr>
          <p:cNvCxnSpPr>
            <a:cxnSpLocks/>
          </p:cNvCxnSpPr>
          <p:nvPr/>
        </p:nvCxnSpPr>
        <p:spPr>
          <a:xfrm>
            <a:off x="1726544" y="-1"/>
            <a:ext cx="18831" cy="6857971"/>
          </a:xfrm>
          <a:prstGeom prst="line">
            <a:avLst/>
          </a:prstGeom>
          <a:ln>
            <a:solidFill>
              <a:srgbClr val="1E3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19686725-AC4B-47C0-892D-9EE869F34E7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99116988"/>
                  </p:ext>
                </p:extLst>
              </p:nvPr>
            </p:nvGraphicFramePr>
            <p:xfrm>
              <a:off x="1830260" y="1572517"/>
              <a:ext cx="10275997" cy="238395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19686725-AC4B-47C0-892D-9EE869F34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0260" y="1572517"/>
                <a:ext cx="10275997" cy="2383959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69E9FBC2-E71D-42D5-8227-1BAA4374282A}"/>
              </a:ext>
            </a:extLst>
          </p:cNvPr>
          <p:cNvSpPr/>
          <p:nvPr/>
        </p:nvSpPr>
        <p:spPr>
          <a:xfrm>
            <a:off x="1903130" y="4106097"/>
            <a:ext cx="10113210" cy="45719"/>
          </a:xfrm>
          <a:prstGeom prst="rect">
            <a:avLst/>
          </a:prstGeom>
          <a:solidFill>
            <a:srgbClr val="07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FAB638-C5D9-48A9-A481-4B9D9F52A27F}"/>
              </a:ext>
            </a:extLst>
          </p:cNvPr>
          <p:cNvGrpSpPr/>
          <p:nvPr/>
        </p:nvGrpSpPr>
        <p:grpSpPr>
          <a:xfrm>
            <a:off x="1726544" y="17159"/>
            <a:ext cx="10474404" cy="484809"/>
            <a:chOff x="1726544" y="16825"/>
            <a:chExt cx="10474404" cy="484809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E66E9A9-AEC4-4B34-8504-0025460C72DA}"/>
                </a:ext>
              </a:extLst>
            </p:cNvPr>
            <p:cNvCxnSpPr>
              <a:cxnSpLocks/>
            </p:cNvCxnSpPr>
            <p:nvPr/>
          </p:nvCxnSpPr>
          <p:spPr>
            <a:xfrm>
              <a:off x="1726544" y="480886"/>
              <a:ext cx="10474404" cy="207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EEC9BA2-5C9B-46E2-8930-830621A9933D}"/>
                </a:ext>
              </a:extLst>
            </p:cNvPr>
            <p:cNvGrpSpPr/>
            <p:nvPr/>
          </p:nvGrpSpPr>
          <p:grpSpPr>
            <a:xfrm>
              <a:off x="1731947" y="16825"/>
              <a:ext cx="10455577" cy="445083"/>
              <a:chOff x="1745370" y="533302"/>
              <a:chExt cx="10455577" cy="445083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BF3CCDB-4A47-473A-B9C7-5D285A631EA1}"/>
                  </a:ext>
                </a:extLst>
              </p:cNvPr>
              <p:cNvSpPr/>
              <p:nvPr/>
            </p:nvSpPr>
            <p:spPr>
              <a:xfrm>
                <a:off x="1745370" y="533302"/>
                <a:ext cx="10455577" cy="445083"/>
              </a:xfrm>
              <a:prstGeom prst="rect">
                <a:avLst/>
              </a:prstGeom>
              <a:solidFill>
                <a:srgbClr val="1E3E5F"/>
              </a:solidFill>
              <a:ln>
                <a:solidFill>
                  <a:srgbClr val="0A2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5978BE7-E656-4F3B-9ACD-B85936325638}"/>
                  </a:ext>
                </a:extLst>
              </p:cNvPr>
              <p:cNvSpPr/>
              <p:nvPr/>
            </p:nvSpPr>
            <p:spPr>
              <a:xfrm>
                <a:off x="1819500" y="608759"/>
                <a:ext cx="785025" cy="307924"/>
              </a:xfrm>
              <a:prstGeom prst="roundRect">
                <a:avLst/>
              </a:prstGeom>
              <a:noFill/>
              <a:ln>
                <a:solidFill>
                  <a:srgbClr val="6DF0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>
                    <a:solidFill>
                      <a:srgbClr val="6DF0C2"/>
                    </a:solidFill>
                  </a:rPr>
                  <a:t>FILTERS</a:t>
                </a:r>
                <a:endParaRPr lang="en-IN" sz="800">
                  <a:solidFill>
                    <a:srgbClr val="6DF0C2"/>
                  </a:solidFill>
                </a:endParaRPr>
              </a:p>
            </p:txBody>
          </p:sp>
        </p:grp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E8B8AF7A-B785-4B44-A1FD-FBCF4374E376}"/>
              </a:ext>
            </a:extLst>
          </p:cNvPr>
          <p:cNvSpPr/>
          <p:nvPr/>
        </p:nvSpPr>
        <p:spPr>
          <a:xfrm>
            <a:off x="1815583" y="4171896"/>
            <a:ext cx="5017553" cy="30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Spends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C3BF137-4DE8-4331-80E4-4F2FBB82D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706346"/>
              </p:ext>
            </p:extLst>
          </p:nvPr>
        </p:nvGraphicFramePr>
        <p:xfrm>
          <a:off x="1954957" y="4436003"/>
          <a:ext cx="10206937" cy="2329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D8754498-33E0-46D5-94D4-99C127C64E82}"/>
              </a:ext>
            </a:extLst>
          </p:cNvPr>
          <p:cNvSpPr/>
          <p:nvPr/>
        </p:nvSpPr>
        <p:spPr>
          <a:xfrm>
            <a:off x="1780537" y="1205883"/>
            <a:ext cx="2217837" cy="510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Spending Breakup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3A0AF3-38EB-4A07-8921-326D0E701E4F}"/>
              </a:ext>
            </a:extLst>
          </p:cNvPr>
          <p:cNvSpPr/>
          <p:nvPr/>
        </p:nvSpPr>
        <p:spPr>
          <a:xfrm>
            <a:off x="2847993" y="136931"/>
            <a:ext cx="1273049" cy="210234"/>
          </a:xfrm>
          <a:prstGeom prst="roundRect">
            <a:avLst>
              <a:gd name="adj" fmla="val 50000"/>
            </a:avLst>
          </a:prstGeom>
          <a:solidFill>
            <a:srgbClr val="0A2240"/>
          </a:solidFill>
          <a:ln>
            <a:solidFill>
              <a:srgbClr val="0A22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Year                             </a:t>
            </a:r>
            <a:r>
              <a:rPr lang="en-US" sz="700">
                <a:solidFill>
                  <a:srgbClr val="6DF0C2"/>
                </a:solidFill>
                <a:latin typeface="+mj-lt"/>
              </a:rPr>
              <a:t>All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DF0C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4F6D22-15BD-4531-BA44-8FA9A6C40FEC}"/>
              </a:ext>
            </a:extLst>
          </p:cNvPr>
          <p:cNvGrpSpPr/>
          <p:nvPr/>
        </p:nvGrpSpPr>
        <p:grpSpPr>
          <a:xfrm>
            <a:off x="1969705" y="1654554"/>
            <a:ext cx="10455192" cy="1684478"/>
            <a:chOff x="2383116" y="1538416"/>
            <a:chExt cx="4415622" cy="1607243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36BCF0E-D8E9-452E-B870-D22D0F0EC475}"/>
                </a:ext>
              </a:extLst>
            </p:cNvPr>
            <p:cNvSpPr/>
            <p:nvPr/>
          </p:nvSpPr>
          <p:spPr>
            <a:xfrm>
              <a:off x="2383116" y="2524067"/>
              <a:ext cx="2090734" cy="621592"/>
            </a:xfrm>
            <a:prstGeom prst="roundRect">
              <a:avLst/>
            </a:prstGeom>
            <a:ln w="28575">
              <a:solidFill>
                <a:srgbClr val="073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40357A5-2FA0-407C-AC4B-C3C1A9D01AFE}"/>
                </a:ext>
              </a:extLst>
            </p:cNvPr>
            <p:cNvSpPr/>
            <p:nvPr/>
          </p:nvSpPr>
          <p:spPr>
            <a:xfrm>
              <a:off x="4693541" y="1538416"/>
              <a:ext cx="2105197" cy="621592"/>
            </a:xfrm>
            <a:prstGeom prst="roundRect">
              <a:avLst/>
            </a:prstGeom>
            <a:ln w="28575">
              <a:solidFill>
                <a:srgbClr val="073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8D372A-F129-43C0-82E4-0EB0D8B569AC}"/>
                </a:ext>
              </a:extLst>
            </p:cNvPr>
            <p:cNvSpPr txBox="1"/>
            <p:nvPr/>
          </p:nvSpPr>
          <p:spPr>
            <a:xfrm>
              <a:off x="2490574" y="1589231"/>
              <a:ext cx="1599868" cy="24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ONLINE SPENDS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6F2CF7A-FA6A-412A-AEDB-11A54D82D72C}"/>
                </a:ext>
              </a:extLst>
            </p:cNvPr>
            <p:cNvSpPr txBox="1"/>
            <p:nvPr/>
          </p:nvSpPr>
          <p:spPr>
            <a:xfrm>
              <a:off x="3483563" y="1712759"/>
              <a:ext cx="1083689" cy="32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€4M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12E9B1-BB25-4D39-A7D0-45FE516B21F1}"/>
                </a:ext>
              </a:extLst>
            </p:cNvPr>
            <p:cNvSpPr txBox="1"/>
            <p:nvPr/>
          </p:nvSpPr>
          <p:spPr>
            <a:xfrm>
              <a:off x="4732765" y="1590130"/>
              <a:ext cx="2000909" cy="24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ONLINE SALES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7B08878-DD5C-4766-840D-5D6FE09A5E5C}"/>
                </a:ext>
              </a:extLst>
            </p:cNvPr>
            <p:cNvSpPr txBox="1"/>
            <p:nvPr/>
          </p:nvSpPr>
          <p:spPr>
            <a:xfrm>
              <a:off x="5697343" y="1706110"/>
              <a:ext cx="1083689" cy="32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en-US"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12744B3-6124-4151-84B9-310D9E80B013}"/>
              </a:ext>
            </a:extLst>
          </p:cNvPr>
          <p:cNvSpPr/>
          <p:nvPr/>
        </p:nvSpPr>
        <p:spPr>
          <a:xfrm>
            <a:off x="4377934" y="120664"/>
            <a:ext cx="1273049" cy="210234"/>
          </a:xfrm>
          <a:prstGeom prst="roundRect">
            <a:avLst>
              <a:gd name="adj" fmla="val 50000"/>
            </a:avLst>
          </a:prstGeom>
          <a:solidFill>
            <a:srgbClr val="0A2240"/>
          </a:solidFill>
          <a:ln>
            <a:solidFill>
              <a:srgbClr val="0A22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Quarter                      </a:t>
            </a:r>
            <a:r>
              <a:rPr lang="en-US" sz="700">
                <a:solidFill>
                  <a:srgbClr val="6DF0C2"/>
                </a:solidFill>
                <a:latin typeface="+mj-lt"/>
              </a:rPr>
              <a:t>All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DF0C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0E9AF35-CAFC-4C97-A6B3-E11F54851805}"/>
              </a:ext>
            </a:extLst>
          </p:cNvPr>
          <p:cNvGrpSpPr/>
          <p:nvPr/>
        </p:nvGrpSpPr>
        <p:grpSpPr>
          <a:xfrm>
            <a:off x="49601" y="1620118"/>
            <a:ext cx="1905356" cy="2541548"/>
            <a:chOff x="0" y="1575928"/>
            <a:chExt cx="1905356" cy="254154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378DE88-C16F-4A88-B433-E6D4042E59C0}"/>
                </a:ext>
              </a:extLst>
            </p:cNvPr>
            <p:cNvGrpSpPr/>
            <p:nvPr/>
          </p:nvGrpSpPr>
          <p:grpSpPr>
            <a:xfrm>
              <a:off x="0" y="1575928"/>
              <a:ext cx="1811477" cy="2541548"/>
              <a:chOff x="0" y="1575928"/>
              <a:chExt cx="1811477" cy="254154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B11987B-98FA-472B-A897-A7215DB34088}"/>
                  </a:ext>
                </a:extLst>
              </p:cNvPr>
              <p:cNvGrpSpPr/>
              <p:nvPr/>
            </p:nvGrpSpPr>
            <p:grpSpPr>
              <a:xfrm>
                <a:off x="0" y="1575928"/>
                <a:ext cx="1697210" cy="2541548"/>
                <a:chOff x="0" y="1575928"/>
                <a:chExt cx="1697210" cy="2541548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41231128-903E-4D69-8893-4EA59BB919E4}"/>
                    </a:ext>
                  </a:extLst>
                </p:cNvPr>
                <p:cNvSpPr/>
                <p:nvPr/>
              </p:nvSpPr>
              <p:spPr>
                <a:xfrm>
                  <a:off x="0" y="1575928"/>
                  <a:ext cx="1697210" cy="368707"/>
                </a:xfrm>
                <a:prstGeom prst="roundRect">
                  <a:avLst>
                    <a:gd name="adj" fmla="val 30414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>
                      <a:solidFill>
                        <a:schemeClr val="bg1"/>
                      </a:solidFill>
                    </a:rPr>
                    <a:t>Review</a:t>
                  </a:r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9DEAEAAF-5C0E-4B59-BF8E-7CE28C858B92}"/>
                    </a:ext>
                  </a:extLst>
                </p:cNvPr>
                <p:cNvSpPr/>
                <p:nvPr/>
              </p:nvSpPr>
              <p:spPr>
                <a:xfrm>
                  <a:off x="0" y="3281784"/>
                  <a:ext cx="1670074" cy="401775"/>
                </a:xfrm>
                <a:prstGeom prst="roundRect">
                  <a:avLst>
                    <a:gd name="adj" fmla="val 30414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>
                      <a:solidFill>
                        <a:schemeClr val="bg1"/>
                      </a:solidFill>
                    </a:rPr>
                    <a:t>Analyze</a:t>
                  </a: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CB61E4A3-9A59-4464-88D5-D98634DD0223}"/>
                    </a:ext>
                  </a:extLst>
                </p:cNvPr>
                <p:cNvSpPr/>
                <p:nvPr/>
              </p:nvSpPr>
              <p:spPr>
                <a:xfrm>
                  <a:off x="27136" y="3748769"/>
                  <a:ext cx="1670074" cy="368707"/>
                </a:xfrm>
                <a:prstGeom prst="roundRect">
                  <a:avLst>
                    <a:gd name="adj" fmla="val 30414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>
                      <a:solidFill>
                        <a:schemeClr val="bg1"/>
                      </a:solidFill>
                    </a:rPr>
                    <a:t>Optimize</a:t>
                  </a: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70D2E73A-C826-48B5-A7FE-659DD8517137}"/>
                    </a:ext>
                  </a:extLst>
                </p:cNvPr>
                <p:cNvSpPr/>
                <p:nvPr/>
              </p:nvSpPr>
              <p:spPr>
                <a:xfrm>
                  <a:off x="203402" y="1992959"/>
                  <a:ext cx="1382696" cy="368707"/>
                </a:xfrm>
                <a:prstGeom prst="roundRect">
                  <a:avLst>
                    <a:gd name="adj" fmla="val 30414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37F433D0-3919-42EF-A5D0-9D4B403661F2}"/>
                  </a:ext>
                </a:extLst>
              </p:cNvPr>
              <p:cNvSpPr/>
              <p:nvPr/>
            </p:nvSpPr>
            <p:spPr>
              <a:xfrm>
                <a:off x="190085" y="2969111"/>
                <a:ext cx="1621392" cy="368707"/>
              </a:xfrm>
              <a:prstGeom prst="roundRect">
                <a:avLst>
                  <a:gd name="adj" fmla="val 3041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Competitor Spends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D85FB77-FF9A-4432-B96B-6C617C760D9E}"/>
                </a:ext>
              </a:extLst>
            </p:cNvPr>
            <p:cNvGrpSpPr/>
            <p:nvPr/>
          </p:nvGrpSpPr>
          <p:grpSpPr>
            <a:xfrm>
              <a:off x="190085" y="1987860"/>
              <a:ext cx="1715271" cy="985951"/>
              <a:chOff x="190085" y="1987860"/>
              <a:chExt cx="1715271" cy="985951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67329E52-D581-40F8-9FEB-613FCF820779}"/>
                  </a:ext>
                </a:extLst>
              </p:cNvPr>
              <p:cNvSpPr/>
              <p:nvPr/>
            </p:nvSpPr>
            <p:spPr>
              <a:xfrm>
                <a:off x="203402" y="1987860"/>
                <a:ext cx="1621392" cy="368707"/>
              </a:xfrm>
              <a:prstGeom prst="roundRect">
                <a:avLst>
                  <a:gd name="adj" fmla="val 3041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Bledina Overview</a:t>
                </a: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79AAEB65-D0EB-4FD0-AB7E-55D54CB3612D}"/>
                  </a:ext>
                </a:extLst>
              </p:cNvPr>
              <p:cNvSpPr/>
              <p:nvPr/>
            </p:nvSpPr>
            <p:spPr>
              <a:xfrm>
                <a:off x="201966" y="2265868"/>
                <a:ext cx="1382696" cy="368707"/>
              </a:xfrm>
              <a:prstGeom prst="roundRect">
                <a:avLst>
                  <a:gd name="adj" fmla="val 3041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Online Spends</a:t>
                </a: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ABA183AF-F1AC-42F2-A1C6-DBBD8B5300F9}"/>
                  </a:ext>
                </a:extLst>
              </p:cNvPr>
              <p:cNvSpPr/>
              <p:nvPr/>
            </p:nvSpPr>
            <p:spPr>
              <a:xfrm>
                <a:off x="190085" y="2605104"/>
                <a:ext cx="1715271" cy="368707"/>
              </a:xfrm>
              <a:prstGeom prst="roundRect">
                <a:avLst>
                  <a:gd name="adj" fmla="val 3041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Offline &amp; Promotional Spends</a:t>
                </a:r>
              </a:p>
            </p:txBody>
          </p:sp>
        </p:grp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F37A405-E2D8-4BBE-96D4-942629AAC146}"/>
              </a:ext>
            </a:extLst>
          </p:cNvPr>
          <p:cNvSpPr/>
          <p:nvPr/>
        </p:nvSpPr>
        <p:spPr>
          <a:xfrm>
            <a:off x="85528" y="2433593"/>
            <a:ext cx="215651" cy="115109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93D63E-D2C0-4F54-9271-9D365D21609B}"/>
              </a:ext>
            </a:extLst>
          </p:cNvPr>
          <p:cNvSpPr txBox="1"/>
          <p:nvPr/>
        </p:nvSpPr>
        <p:spPr>
          <a:xfrm>
            <a:off x="9408487" y="819321"/>
            <a:ext cx="2565930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€1M</a:t>
            </a:r>
          </a:p>
        </p:txBody>
      </p:sp>
      <p:pic>
        <p:nvPicPr>
          <p:cNvPr id="42" name="Picture 41" descr="Logo, company name&#10;&#10;Description automatically generated">
            <a:extLst>
              <a:ext uri="{FF2B5EF4-FFF2-40B4-BE49-F238E27FC236}">
                <a16:creationId xmlns:a16="http://schemas.microsoft.com/office/drawing/2014/main" id="{A45E9A56-8A5C-480C-B466-B7E74F2804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21" y="-5133"/>
            <a:ext cx="1678580" cy="73014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511653C-8515-4FAF-954F-78E02CF0E857}"/>
              </a:ext>
            </a:extLst>
          </p:cNvPr>
          <p:cNvSpPr txBox="1"/>
          <p:nvPr/>
        </p:nvSpPr>
        <p:spPr>
          <a:xfrm>
            <a:off x="10469505" y="75423"/>
            <a:ext cx="174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*</a:t>
            </a:r>
            <a:r>
              <a:rPr lang="en-IN" sz="800">
                <a:solidFill>
                  <a:schemeClr val="bg1"/>
                </a:solidFill>
              </a:rPr>
              <a:t>For illustration purpose only.</a:t>
            </a:r>
          </a:p>
        </p:txBody>
      </p:sp>
    </p:spTree>
    <p:extLst>
      <p:ext uri="{BB962C8B-B14F-4D97-AF65-F5344CB8AC3E}">
        <p14:creationId xmlns:p14="http://schemas.microsoft.com/office/powerpoint/2010/main" val="220034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AFAF3-345B-4306-A5F3-052F185C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99216" y="6488645"/>
            <a:ext cx="762020" cy="254799"/>
          </a:xfrm>
        </p:spPr>
        <p:txBody>
          <a:bodyPr/>
          <a:lstStyle/>
          <a:p>
            <a:fld id="{3DD8A316-1690-4C62-9DF0-0D0BBB2020CF}" type="slidenum">
              <a:rPr lang="en-US" sz="900" smtClean="0"/>
              <a:pPr/>
              <a:t>23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8DC4-56A0-4238-9783-448B2F884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D4C64A9-74A1-4CB5-B7EE-4BAE55117F61}"/>
              </a:ext>
            </a:extLst>
          </p:cNvPr>
          <p:cNvCxnSpPr>
            <a:cxnSpLocks/>
          </p:cNvCxnSpPr>
          <p:nvPr/>
        </p:nvCxnSpPr>
        <p:spPr>
          <a:xfrm>
            <a:off x="1726544" y="-1"/>
            <a:ext cx="18831" cy="6857971"/>
          </a:xfrm>
          <a:prstGeom prst="line">
            <a:avLst/>
          </a:prstGeom>
          <a:ln>
            <a:solidFill>
              <a:srgbClr val="1E3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9E9FBC2-E71D-42D5-8227-1BAA4374282A}"/>
              </a:ext>
            </a:extLst>
          </p:cNvPr>
          <p:cNvSpPr/>
          <p:nvPr/>
        </p:nvSpPr>
        <p:spPr>
          <a:xfrm>
            <a:off x="2085595" y="3686794"/>
            <a:ext cx="10113210" cy="45719"/>
          </a:xfrm>
          <a:prstGeom prst="rect">
            <a:avLst/>
          </a:prstGeom>
          <a:solidFill>
            <a:srgbClr val="07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9F6C04-070E-4FE9-95FB-4D7E1E9A21E2}"/>
              </a:ext>
            </a:extLst>
          </p:cNvPr>
          <p:cNvSpPr/>
          <p:nvPr/>
        </p:nvSpPr>
        <p:spPr>
          <a:xfrm>
            <a:off x="1882856" y="1244561"/>
            <a:ext cx="2217837" cy="510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Offline Spending Breakup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42A5DF-DC7D-49B1-8A6A-4F43C131470C}"/>
              </a:ext>
            </a:extLst>
          </p:cNvPr>
          <p:cNvGrpSpPr/>
          <p:nvPr/>
        </p:nvGrpSpPr>
        <p:grpSpPr>
          <a:xfrm>
            <a:off x="1735959" y="12271"/>
            <a:ext cx="10474404" cy="484809"/>
            <a:chOff x="1726544" y="16825"/>
            <a:chExt cx="10474404" cy="48480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560AC9A-4B5D-40A0-8916-A092FD60B97F}"/>
                </a:ext>
              </a:extLst>
            </p:cNvPr>
            <p:cNvCxnSpPr>
              <a:cxnSpLocks/>
            </p:cNvCxnSpPr>
            <p:nvPr/>
          </p:nvCxnSpPr>
          <p:spPr>
            <a:xfrm>
              <a:off x="1726544" y="480886"/>
              <a:ext cx="10474404" cy="207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7E71BC3-1EF4-4343-B362-8D1EEE9F803E}"/>
                </a:ext>
              </a:extLst>
            </p:cNvPr>
            <p:cNvGrpSpPr/>
            <p:nvPr/>
          </p:nvGrpSpPr>
          <p:grpSpPr>
            <a:xfrm>
              <a:off x="1731947" y="16825"/>
              <a:ext cx="10455577" cy="445083"/>
              <a:chOff x="1745370" y="533302"/>
              <a:chExt cx="10455577" cy="445083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99280B1-85B6-4E95-904E-F5D9C9A73DCD}"/>
                  </a:ext>
                </a:extLst>
              </p:cNvPr>
              <p:cNvSpPr/>
              <p:nvPr/>
            </p:nvSpPr>
            <p:spPr>
              <a:xfrm>
                <a:off x="1745370" y="533302"/>
                <a:ext cx="10455577" cy="445083"/>
              </a:xfrm>
              <a:prstGeom prst="rect">
                <a:avLst/>
              </a:prstGeom>
              <a:solidFill>
                <a:srgbClr val="1E3E5F"/>
              </a:solidFill>
              <a:ln>
                <a:solidFill>
                  <a:srgbClr val="0A2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FB9B30F1-A565-4BBC-86C3-951C941B7D55}"/>
                  </a:ext>
                </a:extLst>
              </p:cNvPr>
              <p:cNvSpPr/>
              <p:nvPr/>
            </p:nvSpPr>
            <p:spPr>
              <a:xfrm>
                <a:off x="1819500" y="608759"/>
                <a:ext cx="785025" cy="307924"/>
              </a:xfrm>
              <a:prstGeom prst="roundRect">
                <a:avLst/>
              </a:prstGeom>
              <a:noFill/>
              <a:ln>
                <a:solidFill>
                  <a:srgbClr val="6DF0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>
                    <a:solidFill>
                      <a:srgbClr val="6DF0C2"/>
                    </a:solidFill>
                  </a:rPr>
                  <a:t>FILTERS</a:t>
                </a:r>
                <a:endParaRPr lang="en-IN" sz="800">
                  <a:solidFill>
                    <a:srgbClr val="6DF0C2"/>
                  </a:solidFill>
                </a:endParaRPr>
              </a:p>
            </p:txBody>
          </p:sp>
        </p:grp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6762134-A59F-4CE5-9074-1B4A2758B859}"/>
              </a:ext>
            </a:extLst>
          </p:cNvPr>
          <p:cNvSpPr/>
          <p:nvPr/>
        </p:nvSpPr>
        <p:spPr>
          <a:xfrm>
            <a:off x="2800258" y="136573"/>
            <a:ext cx="1273049" cy="210234"/>
          </a:xfrm>
          <a:prstGeom prst="roundRect">
            <a:avLst>
              <a:gd name="adj" fmla="val 50000"/>
            </a:avLst>
          </a:prstGeom>
          <a:solidFill>
            <a:srgbClr val="0A2240"/>
          </a:solidFill>
          <a:ln>
            <a:solidFill>
              <a:srgbClr val="0A22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Year                             </a:t>
            </a:r>
            <a:r>
              <a:rPr lang="en-US" sz="700">
                <a:solidFill>
                  <a:srgbClr val="6DF0C2"/>
                </a:solidFill>
                <a:latin typeface="+mj-lt"/>
              </a:rPr>
              <a:t>All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DF0C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C496EBD-6219-45EA-B93B-A2BF336C9A6A}"/>
              </a:ext>
            </a:extLst>
          </p:cNvPr>
          <p:cNvSpPr/>
          <p:nvPr/>
        </p:nvSpPr>
        <p:spPr>
          <a:xfrm>
            <a:off x="7037889" y="1301019"/>
            <a:ext cx="5017553" cy="30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Offline Spends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4555FF3-ADE1-4F95-93C8-68A2F81BCEBD}"/>
              </a:ext>
            </a:extLst>
          </p:cNvPr>
          <p:cNvSpPr/>
          <p:nvPr/>
        </p:nvSpPr>
        <p:spPr>
          <a:xfrm>
            <a:off x="4377934" y="120664"/>
            <a:ext cx="1273049" cy="210234"/>
          </a:xfrm>
          <a:prstGeom prst="roundRect">
            <a:avLst>
              <a:gd name="adj" fmla="val 50000"/>
            </a:avLst>
          </a:prstGeom>
          <a:solidFill>
            <a:srgbClr val="0A2240"/>
          </a:solidFill>
          <a:ln>
            <a:solidFill>
              <a:srgbClr val="0A22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Quarter                      </a:t>
            </a:r>
            <a:r>
              <a:rPr lang="en-US" sz="700">
                <a:solidFill>
                  <a:srgbClr val="6DF0C2"/>
                </a:solidFill>
                <a:latin typeface="+mj-lt"/>
              </a:rPr>
              <a:t>All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DF0C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346D17F4-45CB-4179-A42A-9CB05BCCE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66634"/>
              </p:ext>
            </p:extLst>
          </p:nvPr>
        </p:nvGraphicFramePr>
        <p:xfrm>
          <a:off x="6960428" y="1622123"/>
          <a:ext cx="5172474" cy="2161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12E0BCA4-C9F8-4E70-9624-20665E7FBB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713024"/>
              </p:ext>
            </p:extLst>
          </p:nvPr>
        </p:nvGraphicFramePr>
        <p:xfrm>
          <a:off x="1902530" y="3970888"/>
          <a:ext cx="10050929" cy="2767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EE4E8AA0-EBEF-4B3D-8385-CFA2C65EB98F}"/>
              </a:ext>
            </a:extLst>
          </p:cNvPr>
          <p:cNvSpPr/>
          <p:nvPr/>
        </p:nvSpPr>
        <p:spPr>
          <a:xfrm>
            <a:off x="1925269" y="3729890"/>
            <a:ext cx="5017553" cy="30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Promotion Spends 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00C3C57B-3854-4719-8DA9-C0D74BECEC7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85008750"/>
                  </p:ext>
                </p:extLst>
              </p:nvPr>
            </p:nvGraphicFramePr>
            <p:xfrm>
              <a:off x="1902530" y="1579809"/>
              <a:ext cx="4945061" cy="213294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00C3C57B-3854-4719-8DA9-C0D74BECEC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2530" y="1579809"/>
                <a:ext cx="4945061" cy="2132940"/>
              </a:xfrm>
              <a:prstGeom prst="rect">
                <a:avLst/>
              </a:prstGeom>
            </p:spPr>
          </p:pic>
        </mc:Fallback>
      </mc:AlternateContent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8FA724C0-539A-435A-9C78-C8905C4D68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21" y="-5133"/>
            <a:ext cx="1678580" cy="73014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20335F42-F19A-40F4-9F74-DDA08AFBEA12}"/>
              </a:ext>
            </a:extLst>
          </p:cNvPr>
          <p:cNvGrpSpPr/>
          <p:nvPr/>
        </p:nvGrpSpPr>
        <p:grpSpPr>
          <a:xfrm>
            <a:off x="1806214" y="592567"/>
            <a:ext cx="10293888" cy="655447"/>
            <a:chOff x="2490573" y="1534614"/>
            <a:chExt cx="8663905" cy="625394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DCAD838-C665-4661-BD8D-6747006E14F9}"/>
                </a:ext>
              </a:extLst>
            </p:cNvPr>
            <p:cNvSpPr/>
            <p:nvPr/>
          </p:nvSpPr>
          <p:spPr>
            <a:xfrm>
              <a:off x="2490573" y="1538416"/>
              <a:ext cx="2105197" cy="621592"/>
            </a:xfrm>
            <a:prstGeom prst="roundRect">
              <a:avLst/>
            </a:prstGeom>
            <a:ln w="28575">
              <a:solidFill>
                <a:srgbClr val="073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AC33599-56B8-4C50-8C44-BED81C65B9BB}"/>
                </a:ext>
              </a:extLst>
            </p:cNvPr>
            <p:cNvSpPr/>
            <p:nvPr/>
          </p:nvSpPr>
          <p:spPr>
            <a:xfrm>
              <a:off x="4696150" y="1538416"/>
              <a:ext cx="2105197" cy="621592"/>
            </a:xfrm>
            <a:prstGeom prst="roundRect">
              <a:avLst/>
            </a:prstGeom>
            <a:ln w="28575">
              <a:solidFill>
                <a:srgbClr val="073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4B5E1169-6CA3-4CF1-899F-78D8053DA0B0}"/>
                </a:ext>
              </a:extLst>
            </p:cNvPr>
            <p:cNvSpPr/>
            <p:nvPr/>
          </p:nvSpPr>
          <p:spPr>
            <a:xfrm>
              <a:off x="6872716" y="1538416"/>
              <a:ext cx="2105197" cy="621592"/>
            </a:xfrm>
            <a:prstGeom prst="roundRect">
              <a:avLst/>
            </a:prstGeom>
            <a:ln w="28575">
              <a:solidFill>
                <a:srgbClr val="073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8F66ED7-0FC7-4C06-88C2-5E3AC38F378D}"/>
                </a:ext>
              </a:extLst>
            </p:cNvPr>
            <p:cNvSpPr/>
            <p:nvPr/>
          </p:nvSpPr>
          <p:spPr>
            <a:xfrm>
              <a:off x="9049281" y="1534614"/>
              <a:ext cx="2105197" cy="621592"/>
            </a:xfrm>
            <a:prstGeom prst="roundRect">
              <a:avLst/>
            </a:prstGeom>
            <a:ln w="28575">
              <a:solidFill>
                <a:srgbClr val="073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01F965-8060-4C22-98FF-FD22EB98B670}"/>
                </a:ext>
              </a:extLst>
            </p:cNvPr>
            <p:cNvSpPr txBox="1"/>
            <p:nvPr/>
          </p:nvSpPr>
          <p:spPr>
            <a:xfrm>
              <a:off x="2490574" y="1589231"/>
              <a:ext cx="1599868" cy="24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OFFLINE SPENDS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553198-2393-4E23-A2C9-32035261CA61}"/>
                </a:ext>
              </a:extLst>
            </p:cNvPr>
            <p:cNvSpPr txBox="1"/>
            <p:nvPr/>
          </p:nvSpPr>
          <p:spPr>
            <a:xfrm>
              <a:off x="3483563" y="1712760"/>
              <a:ext cx="1083689" cy="32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€3M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3A59AA-8170-4925-9DF5-0BCD0A172370}"/>
                </a:ext>
              </a:extLst>
            </p:cNvPr>
            <p:cNvSpPr txBox="1"/>
            <p:nvPr/>
          </p:nvSpPr>
          <p:spPr>
            <a:xfrm>
              <a:off x="4732765" y="1590130"/>
              <a:ext cx="2000909" cy="24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OFFLINE SALES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8E0FCE-AE8A-40E5-AC5F-1BEFF010E837}"/>
                </a:ext>
              </a:extLst>
            </p:cNvPr>
            <p:cNvSpPr txBox="1"/>
            <p:nvPr/>
          </p:nvSpPr>
          <p:spPr>
            <a:xfrm>
              <a:off x="5697343" y="1706110"/>
              <a:ext cx="1083689" cy="32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€2M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66CE0F4-0570-42E9-8DEB-F2DDC7F6819C}"/>
                </a:ext>
              </a:extLst>
            </p:cNvPr>
            <p:cNvSpPr txBox="1"/>
            <p:nvPr/>
          </p:nvSpPr>
          <p:spPr>
            <a:xfrm>
              <a:off x="6861403" y="1590130"/>
              <a:ext cx="2000909" cy="24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PROMOTIONAL SPENDS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ADE7A25-8958-41E9-8DC1-6D9A77E45E28}"/>
                </a:ext>
              </a:extLst>
            </p:cNvPr>
            <p:cNvSpPr txBox="1"/>
            <p:nvPr/>
          </p:nvSpPr>
          <p:spPr>
            <a:xfrm>
              <a:off x="7814308" y="1707520"/>
              <a:ext cx="1083689" cy="32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€2.5M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D5C8E06-BFA5-4785-AD46-B56CF0B6AC1D}"/>
                </a:ext>
              </a:extLst>
            </p:cNvPr>
            <p:cNvSpPr txBox="1"/>
            <p:nvPr/>
          </p:nvSpPr>
          <p:spPr>
            <a:xfrm>
              <a:off x="9058523" y="1590130"/>
              <a:ext cx="2000909" cy="24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PROMOTIONAL SALES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12B3AC8-DBC0-445F-A8FF-AE6A9BD92EFC}"/>
                </a:ext>
              </a:extLst>
            </p:cNvPr>
            <p:cNvSpPr txBox="1"/>
            <p:nvPr/>
          </p:nvSpPr>
          <p:spPr>
            <a:xfrm>
              <a:off x="10023266" y="1733656"/>
              <a:ext cx="1083689" cy="32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€3.5M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85F79D0-4BB4-4556-99F9-2EAD1B20CE96}"/>
              </a:ext>
            </a:extLst>
          </p:cNvPr>
          <p:cNvGrpSpPr/>
          <p:nvPr/>
        </p:nvGrpSpPr>
        <p:grpSpPr>
          <a:xfrm>
            <a:off x="49601" y="1620118"/>
            <a:ext cx="1876684" cy="2541548"/>
            <a:chOff x="0" y="1575928"/>
            <a:chExt cx="1876684" cy="254154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7171886-5477-4F01-9545-7C17C7A94211}"/>
                </a:ext>
              </a:extLst>
            </p:cNvPr>
            <p:cNvGrpSpPr/>
            <p:nvPr/>
          </p:nvGrpSpPr>
          <p:grpSpPr>
            <a:xfrm>
              <a:off x="0" y="1575928"/>
              <a:ext cx="1790565" cy="2541548"/>
              <a:chOff x="0" y="1575928"/>
              <a:chExt cx="1790565" cy="254154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11CB0E1-602B-4F16-98A7-C06EF4D0C2B3}"/>
                  </a:ext>
                </a:extLst>
              </p:cNvPr>
              <p:cNvGrpSpPr/>
              <p:nvPr/>
            </p:nvGrpSpPr>
            <p:grpSpPr>
              <a:xfrm>
                <a:off x="0" y="1575928"/>
                <a:ext cx="1697210" cy="2541548"/>
                <a:chOff x="0" y="1575928"/>
                <a:chExt cx="1697210" cy="2541548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07C8094F-85C1-418D-B439-EDFA056B9594}"/>
                    </a:ext>
                  </a:extLst>
                </p:cNvPr>
                <p:cNvSpPr/>
                <p:nvPr/>
              </p:nvSpPr>
              <p:spPr>
                <a:xfrm>
                  <a:off x="0" y="1575928"/>
                  <a:ext cx="1697210" cy="368707"/>
                </a:xfrm>
                <a:prstGeom prst="roundRect">
                  <a:avLst>
                    <a:gd name="adj" fmla="val 30414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>
                      <a:solidFill>
                        <a:schemeClr val="bg1"/>
                      </a:solidFill>
                    </a:rPr>
                    <a:t>Review</a:t>
                  </a:r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B8FE91E9-CCF8-475A-A0F8-ED8ACFE58813}"/>
                    </a:ext>
                  </a:extLst>
                </p:cNvPr>
                <p:cNvSpPr/>
                <p:nvPr/>
              </p:nvSpPr>
              <p:spPr>
                <a:xfrm>
                  <a:off x="0" y="3281784"/>
                  <a:ext cx="1670074" cy="401775"/>
                </a:xfrm>
                <a:prstGeom prst="roundRect">
                  <a:avLst>
                    <a:gd name="adj" fmla="val 30414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>
                      <a:solidFill>
                        <a:schemeClr val="bg1"/>
                      </a:solidFill>
                    </a:rPr>
                    <a:t>Analyze</a:t>
                  </a:r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193FD7AD-137E-443B-A5CC-C1F64872A41D}"/>
                    </a:ext>
                  </a:extLst>
                </p:cNvPr>
                <p:cNvSpPr/>
                <p:nvPr/>
              </p:nvSpPr>
              <p:spPr>
                <a:xfrm>
                  <a:off x="27136" y="3748769"/>
                  <a:ext cx="1670074" cy="368707"/>
                </a:xfrm>
                <a:prstGeom prst="roundRect">
                  <a:avLst>
                    <a:gd name="adj" fmla="val 30414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>
                      <a:solidFill>
                        <a:schemeClr val="bg1"/>
                      </a:solidFill>
                    </a:rPr>
                    <a:t>Optimize</a:t>
                  </a: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4A64AEEF-9754-4202-96A8-D99DEA246553}"/>
                    </a:ext>
                  </a:extLst>
                </p:cNvPr>
                <p:cNvSpPr/>
                <p:nvPr/>
              </p:nvSpPr>
              <p:spPr>
                <a:xfrm>
                  <a:off x="203402" y="1992959"/>
                  <a:ext cx="1382696" cy="368707"/>
                </a:xfrm>
                <a:prstGeom prst="roundRect">
                  <a:avLst>
                    <a:gd name="adj" fmla="val 30414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12BE168F-642F-467C-B704-D22C9C56A926}"/>
                  </a:ext>
                </a:extLst>
              </p:cNvPr>
              <p:cNvSpPr/>
              <p:nvPr/>
            </p:nvSpPr>
            <p:spPr>
              <a:xfrm>
                <a:off x="169173" y="2965762"/>
                <a:ext cx="1621392" cy="368707"/>
              </a:xfrm>
              <a:prstGeom prst="roundRect">
                <a:avLst>
                  <a:gd name="adj" fmla="val 3041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Competitor Spends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4C09B0-2037-456E-B192-00159F1F1152}"/>
                </a:ext>
              </a:extLst>
            </p:cNvPr>
            <p:cNvGrpSpPr/>
            <p:nvPr/>
          </p:nvGrpSpPr>
          <p:grpSpPr>
            <a:xfrm>
              <a:off x="161413" y="1987860"/>
              <a:ext cx="1715271" cy="985560"/>
              <a:chOff x="161413" y="1987860"/>
              <a:chExt cx="1715271" cy="985560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C5C68CC5-4873-433C-BA60-2A90377B0EE9}"/>
                  </a:ext>
                </a:extLst>
              </p:cNvPr>
              <p:cNvSpPr/>
              <p:nvPr/>
            </p:nvSpPr>
            <p:spPr>
              <a:xfrm>
                <a:off x="203402" y="1987860"/>
                <a:ext cx="1621392" cy="368707"/>
              </a:xfrm>
              <a:prstGeom prst="roundRect">
                <a:avLst>
                  <a:gd name="adj" fmla="val 3041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Bledina Overview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4C5006FB-2B3A-4CCB-B775-C63F39DA77BD}"/>
                  </a:ext>
                </a:extLst>
              </p:cNvPr>
              <p:cNvSpPr/>
              <p:nvPr/>
            </p:nvSpPr>
            <p:spPr>
              <a:xfrm>
                <a:off x="206503" y="2287742"/>
                <a:ext cx="1382696" cy="368707"/>
              </a:xfrm>
              <a:prstGeom prst="roundRect">
                <a:avLst>
                  <a:gd name="adj" fmla="val 3041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Online Spends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392B754-6F1F-481F-8828-E0BB7DC94395}"/>
                  </a:ext>
                </a:extLst>
              </p:cNvPr>
              <p:cNvSpPr/>
              <p:nvPr/>
            </p:nvSpPr>
            <p:spPr>
              <a:xfrm>
                <a:off x="161413" y="2604713"/>
                <a:ext cx="1715271" cy="368707"/>
              </a:xfrm>
              <a:prstGeom prst="roundRect">
                <a:avLst>
                  <a:gd name="adj" fmla="val 3041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Offline &amp; Promotional Spends</a:t>
                </a:r>
              </a:p>
            </p:txBody>
          </p:sp>
        </p:grpSp>
      </p:grp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DEEF2061-2649-4CE0-B7A0-AB6A04374C24}"/>
              </a:ext>
            </a:extLst>
          </p:cNvPr>
          <p:cNvSpPr/>
          <p:nvPr/>
        </p:nvSpPr>
        <p:spPr>
          <a:xfrm>
            <a:off x="90523" y="2765849"/>
            <a:ext cx="207216" cy="12715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9A2A44-5952-4391-955E-FED84D539269}"/>
              </a:ext>
            </a:extLst>
          </p:cNvPr>
          <p:cNvSpPr/>
          <p:nvPr/>
        </p:nvSpPr>
        <p:spPr>
          <a:xfrm rot="5400000">
            <a:off x="5867211" y="2407397"/>
            <a:ext cx="2079982" cy="79567"/>
          </a:xfrm>
          <a:prstGeom prst="rect">
            <a:avLst/>
          </a:prstGeom>
          <a:solidFill>
            <a:srgbClr val="07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5CB3EB-5D71-461B-9558-5D0A01E5A8B8}"/>
              </a:ext>
            </a:extLst>
          </p:cNvPr>
          <p:cNvSpPr txBox="1"/>
          <p:nvPr/>
        </p:nvSpPr>
        <p:spPr>
          <a:xfrm>
            <a:off x="10469505" y="75423"/>
            <a:ext cx="174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*</a:t>
            </a:r>
            <a:r>
              <a:rPr lang="en-IN" sz="800">
                <a:solidFill>
                  <a:schemeClr val="bg1"/>
                </a:solidFill>
              </a:rPr>
              <a:t>For illustration purpose only.</a:t>
            </a:r>
          </a:p>
        </p:txBody>
      </p:sp>
    </p:spTree>
    <p:extLst>
      <p:ext uri="{BB962C8B-B14F-4D97-AF65-F5344CB8AC3E}">
        <p14:creationId xmlns:p14="http://schemas.microsoft.com/office/powerpoint/2010/main" val="826675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AFAF3-345B-4306-A5F3-052F185C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99216" y="6488645"/>
            <a:ext cx="762020" cy="254799"/>
          </a:xfrm>
        </p:spPr>
        <p:txBody>
          <a:bodyPr/>
          <a:lstStyle/>
          <a:p>
            <a:fld id="{3DD8A316-1690-4C62-9DF0-0D0BBB2020CF}" type="slidenum">
              <a:rPr lang="en-US" sz="900" smtClean="0"/>
              <a:pPr/>
              <a:t>24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8DC4-56A0-4238-9783-448B2F884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D4C64A9-74A1-4CB5-B7EE-4BAE55117F61}"/>
              </a:ext>
            </a:extLst>
          </p:cNvPr>
          <p:cNvCxnSpPr>
            <a:cxnSpLocks/>
          </p:cNvCxnSpPr>
          <p:nvPr/>
        </p:nvCxnSpPr>
        <p:spPr>
          <a:xfrm>
            <a:off x="1726544" y="-1"/>
            <a:ext cx="18831" cy="6857971"/>
          </a:xfrm>
          <a:prstGeom prst="line">
            <a:avLst/>
          </a:prstGeom>
          <a:ln>
            <a:solidFill>
              <a:srgbClr val="1E3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Chart 104">
            <a:extLst>
              <a:ext uri="{FF2B5EF4-FFF2-40B4-BE49-F238E27FC236}">
                <a16:creationId xmlns:a16="http://schemas.microsoft.com/office/drawing/2014/main" id="{45EBD4B6-1379-42A5-96A7-9CA26527911E}"/>
              </a:ext>
            </a:extLst>
          </p:cNvPr>
          <p:cNvGraphicFramePr>
            <a:graphicFrameLocks/>
          </p:cNvGraphicFramePr>
          <p:nvPr/>
        </p:nvGraphicFramePr>
        <p:xfrm>
          <a:off x="1811106" y="4532462"/>
          <a:ext cx="3066431" cy="1956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DC15E379-DE14-4F81-8656-C0B20A35DD12}"/>
              </a:ext>
            </a:extLst>
          </p:cNvPr>
          <p:cNvSpPr/>
          <p:nvPr/>
        </p:nvSpPr>
        <p:spPr>
          <a:xfrm>
            <a:off x="1916556" y="3857105"/>
            <a:ext cx="10113210" cy="45719"/>
          </a:xfrm>
          <a:prstGeom prst="rect">
            <a:avLst/>
          </a:prstGeom>
          <a:solidFill>
            <a:srgbClr val="07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432FA9B-7B08-4A6D-9296-A31A0AD3737A}"/>
              </a:ext>
            </a:extLst>
          </p:cNvPr>
          <p:cNvSpPr/>
          <p:nvPr/>
        </p:nvSpPr>
        <p:spPr>
          <a:xfrm rot="5400000">
            <a:off x="5708067" y="5195424"/>
            <a:ext cx="2446751" cy="48414"/>
          </a:xfrm>
          <a:prstGeom prst="rect">
            <a:avLst/>
          </a:prstGeom>
          <a:solidFill>
            <a:srgbClr val="07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A03F45-7904-4950-A392-49022D931EEF}"/>
              </a:ext>
            </a:extLst>
          </p:cNvPr>
          <p:cNvSpPr/>
          <p:nvPr/>
        </p:nvSpPr>
        <p:spPr>
          <a:xfrm>
            <a:off x="6995945" y="3974086"/>
            <a:ext cx="5017553" cy="30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Of Offline Spends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740A46-198A-407E-9F79-A1D4916EEF88}"/>
              </a:ext>
            </a:extLst>
          </p:cNvPr>
          <p:cNvSpPr/>
          <p:nvPr/>
        </p:nvSpPr>
        <p:spPr>
          <a:xfrm>
            <a:off x="1839627" y="3911994"/>
            <a:ext cx="5017553" cy="30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Of Online Spends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DA260F-4FFE-4FA8-BAF3-3C9EC1BCA0E9}"/>
              </a:ext>
            </a:extLst>
          </p:cNvPr>
          <p:cNvSpPr/>
          <p:nvPr/>
        </p:nvSpPr>
        <p:spPr>
          <a:xfrm>
            <a:off x="1718968" y="1257257"/>
            <a:ext cx="5017553" cy="30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Of Total Spends</a:t>
            </a:r>
          </a:p>
        </p:txBody>
      </p:sp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8DE350BE-6A74-40EE-96F9-B4CAAE7BD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610788"/>
              </p:ext>
            </p:extLst>
          </p:nvPr>
        </p:nvGraphicFramePr>
        <p:xfrm>
          <a:off x="6967619" y="4295435"/>
          <a:ext cx="5212282" cy="2320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8E920803-AB62-46A0-A232-6D1358BA2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816144"/>
              </p:ext>
            </p:extLst>
          </p:nvPr>
        </p:nvGraphicFramePr>
        <p:xfrm>
          <a:off x="1693871" y="4195178"/>
          <a:ext cx="4861644" cy="2434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ECCDA7B0-B3A9-4AAD-8134-A6DE69985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164128"/>
              </p:ext>
            </p:extLst>
          </p:nvPr>
        </p:nvGraphicFramePr>
        <p:xfrm>
          <a:off x="2061548" y="1210249"/>
          <a:ext cx="9917348" cy="2519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7381C95F-1B31-40EF-A2EF-87A609700BE2}"/>
              </a:ext>
            </a:extLst>
          </p:cNvPr>
          <p:cNvGrpSpPr/>
          <p:nvPr/>
        </p:nvGrpSpPr>
        <p:grpSpPr>
          <a:xfrm>
            <a:off x="1718968" y="1896"/>
            <a:ext cx="10497295" cy="445083"/>
            <a:chOff x="1703653" y="131965"/>
            <a:chExt cx="10497295" cy="44508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795261-E7FF-43C2-91D6-B410E7553EC2}"/>
                </a:ext>
              </a:extLst>
            </p:cNvPr>
            <p:cNvCxnSpPr>
              <a:cxnSpLocks/>
            </p:cNvCxnSpPr>
            <p:nvPr/>
          </p:nvCxnSpPr>
          <p:spPr>
            <a:xfrm>
              <a:off x="1726544" y="480886"/>
              <a:ext cx="10474404" cy="207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6AFD8CE-E1BA-4ED5-BD48-F379B9315EDD}"/>
                </a:ext>
              </a:extLst>
            </p:cNvPr>
            <p:cNvSpPr/>
            <p:nvPr/>
          </p:nvSpPr>
          <p:spPr>
            <a:xfrm>
              <a:off x="1703653" y="131965"/>
              <a:ext cx="10455577" cy="445083"/>
            </a:xfrm>
            <a:prstGeom prst="rect">
              <a:avLst/>
            </a:prstGeom>
            <a:solidFill>
              <a:srgbClr val="1E3E5F"/>
            </a:solidFill>
            <a:ln>
              <a:solidFill>
                <a:srgbClr val="0A2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2BB35C2-E980-4390-9F5F-8F6F13ACDEB3}"/>
              </a:ext>
            </a:extLst>
          </p:cNvPr>
          <p:cNvGrpSpPr/>
          <p:nvPr/>
        </p:nvGrpSpPr>
        <p:grpSpPr>
          <a:xfrm>
            <a:off x="1777968" y="708849"/>
            <a:ext cx="10306948" cy="651462"/>
            <a:chOff x="2490573" y="1538416"/>
            <a:chExt cx="6487340" cy="621592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6C5328F4-FBEB-4431-A6CD-A9453CBE4E87}"/>
                </a:ext>
              </a:extLst>
            </p:cNvPr>
            <p:cNvSpPr/>
            <p:nvPr/>
          </p:nvSpPr>
          <p:spPr>
            <a:xfrm>
              <a:off x="2490573" y="1538416"/>
              <a:ext cx="2105197" cy="621592"/>
            </a:xfrm>
            <a:prstGeom prst="roundRect">
              <a:avLst/>
            </a:prstGeom>
            <a:ln w="28575">
              <a:solidFill>
                <a:srgbClr val="073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B286CA0C-5629-4854-9729-C3F9406A98EE}"/>
                </a:ext>
              </a:extLst>
            </p:cNvPr>
            <p:cNvSpPr/>
            <p:nvPr/>
          </p:nvSpPr>
          <p:spPr>
            <a:xfrm>
              <a:off x="4696150" y="1538416"/>
              <a:ext cx="2105197" cy="621592"/>
            </a:xfrm>
            <a:prstGeom prst="roundRect">
              <a:avLst/>
            </a:prstGeom>
            <a:ln w="28575">
              <a:solidFill>
                <a:srgbClr val="073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8D49A6B2-C7EE-4877-9BA4-97E4EB5F8058}"/>
                </a:ext>
              </a:extLst>
            </p:cNvPr>
            <p:cNvSpPr/>
            <p:nvPr/>
          </p:nvSpPr>
          <p:spPr>
            <a:xfrm>
              <a:off x="6872716" y="1538416"/>
              <a:ext cx="2105197" cy="621592"/>
            </a:xfrm>
            <a:prstGeom prst="roundRect">
              <a:avLst/>
            </a:prstGeom>
            <a:ln w="28575">
              <a:solidFill>
                <a:srgbClr val="073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90848DE-8E7B-45D1-90EF-ABB154B6D267}"/>
                </a:ext>
              </a:extLst>
            </p:cNvPr>
            <p:cNvSpPr txBox="1"/>
            <p:nvPr/>
          </p:nvSpPr>
          <p:spPr>
            <a:xfrm>
              <a:off x="2490574" y="1589231"/>
              <a:ext cx="1599868" cy="24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BLEDINA 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59390C9-270C-43CE-9669-209FEF9212B4}"/>
                </a:ext>
              </a:extLst>
            </p:cNvPr>
            <p:cNvSpPr txBox="1"/>
            <p:nvPr/>
          </p:nvSpPr>
          <p:spPr>
            <a:xfrm>
              <a:off x="3483563" y="1712759"/>
              <a:ext cx="1083689" cy="32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€10M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2C6E928-3B58-48BA-9657-926A10D1118A}"/>
                </a:ext>
              </a:extLst>
            </p:cNvPr>
            <p:cNvSpPr txBox="1"/>
            <p:nvPr/>
          </p:nvSpPr>
          <p:spPr>
            <a:xfrm>
              <a:off x="4733788" y="1591422"/>
              <a:ext cx="2000909" cy="24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NESTLE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4369814-61CD-41E9-9BD4-417AE3790E34}"/>
                </a:ext>
              </a:extLst>
            </p:cNvPr>
            <p:cNvSpPr txBox="1"/>
            <p:nvPr/>
          </p:nvSpPr>
          <p:spPr>
            <a:xfrm>
              <a:off x="6116583" y="1710189"/>
              <a:ext cx="571434" cy="32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€6M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3EE3C99-54F6-451E-9F2A-F76EEF19B325}"/>
                </a:ext>
              </a:extLst>
            </p:cNvPr>
            <p:cNvSpPr txBox="1"/>
            <p:nvPr/>
          </p:nvSpPr>
          <p:spPr>
            <a:xfrm>
              <a:off x="6861403" y="1590130"/>
              <a:ext cx="2000909" cy="24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OTHERS 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304D57F-8F8F-44F4-8F8F-D363FCCC09B9}"/>
                </a:ext>
              </a:extLst>
            </p:cNvPr>
            <p:cNvSpPr txBox="1"/>
            <p:nvPr/>
          </p:nvSpPr>
          <p:spPr>
            <a:xfrm>
              <a:off x="7814308" y="1707520"/>
              <a:ext cx="1083689" cy="32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€20M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911558D-ACE0-4969-8E6B-6B1D4BACDFEB}"/>
              </a:ext>
            </a:extLst>
          </p:cNvPr>
          <p:cNvSpPr/>
          <p:nvPr/>
        </p:nvSpPr>
        <p:spPr>
          <a:xfrm>
            <a:off x="1806077" y="40911"/>
            <a:ext cx="785025" cy="307924"/>
          </a:xfrm>
          <a:prstGeom prst="roundRect">
            <a:avLst/>
          </a:prstGeom>
          <a:noFill/>
          <a:ln>
            <a:solidFill>
              <a:srgbClr val="6DF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rgbClr val="6DF0C2"/>
                </a:solidFill>
              </a:rPr>
              <a:t>FILTERS</a:t>
            </a:r>
            <a:endParaRPr lang="en-IN" sz="800">
              <a:solidFill>
                <a:srgbClr val="6DF0C2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BDFD767-3620-4225-AA0B-779A08AFD6AE}"/>
              </a:ext>
            </a:extLst>
          </p:cNvPr>
          <p:cNvSpPr/>
          <p:nvPr/>
        </p:nvSpPr>
        <p:spPr>
          <a:xfrm>
            <a:off x="2851644" y="122550"/>
            <a:ext cx="1273049" cy="210234"/>
          </a:xfrm>
          <a:prstGeom prst="roundRect">
            <a:avLst>
              <a:gd name="adj" fmla="val 50000"/>
            </a:avLst>
          </a:prstGeom>
          <a:solidFill>
            <a:srgbClr val="0A2240"/>
          </a:solidFill>
          <a:ln>
            <a:solidFill>
              <a:srgbClr val="0A22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Year                             </a:t>
            </a:r>
            <a:r>
              <a:rPr lang="en-US" sz="700">
                <a:solidFill>
                  <a:srgbClr val="6DF0C2"/>
                </a:solidFill>
                <a:latin typeface="+mj-lt"/>
              </a:rPr>
              <a:t>All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DF0C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11DEF1E-3136-436C-8FF1-1A9C75809A01}"/>
              </a:ext>
            </a:extLst>
          </p:cNvPr>
          <p:cNvSpPr/>
          <p:nvPr/>
        </p:nvSpPr>
        <p:spPr>
          <a:xfrm>
            <a:off x="4377934" y="120664"/>
            <a:ext cx="1273049" cy="210234"/>
          </a:xfrm>
          <a:prstGeom prst="roundRect">
            <a:avLst>
              <a:gd name="adj" fmla="val 50000"/>
            </a:avLst>
          </a:prstGeom>
          <a:solidFill>
            <a:srgbClr val="0A2240"/>
          </a:solidFill>
          <a:ln>
            <a:solidFill>
              <a:srgbClr val="0A22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Quarter                       </a:t>
            </a:r>
            <a:r>
              <a:rPr lang="en-US" sz="700">
                <a:solidFill>
                  <a:srgbClr val="6DF0C2"/>
                </a:solidFill>
                <a:latin typeface="+mj-lt"/>
              </a:rPr>
              <a:t>All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DF0C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4" name="Picture 43" descr="Logo, company name&#10;&#10;Description automatically generated">
            <a:extLst>
              <a:ext uri="{FF2B5EF4-FFF2-40B4-BE49-F238E27FC236}">
                <a16:creationId xmlns:a16="http://schemas.microsoft.com/office/drawing/2014/main" id="{EE80B61D-BCC0-4199-9FAC-9E7A58287D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005" y="-40835"/>
            <a:ext cx="1678580" cy="73014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78B88054-E5C4-4C9B-B7A9-DC4D295FAE26}"/>
              </a:ext>
            </a:extLst>
          </p:cNvPr>
          <p:cNvGrpSpPr/>
          <p:nvPr/>
        </p:nvGrpSpPr>
        <p:grpSpPr>
          <a:xfrm>
            <a:off x="9702" y="1613422"/>
            <a:ext cx="1918673" cy="2541548"/>
            <a:chOff x="0" y="1575928"/>
            <a:chExt cx="1918673" cy="254154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F22B70E-E23D-48A8-A69D-7A43BEDFE7E7}"/>
                </a:ext>
              </a:extLst>
            </p:cNvPr>
            <p:cNvGrpSpPr/>
            <p:nvPr/>
          </p:nvGrpSpPr>
          <p:grpSpPr>
            <a:xfrm>
              <a:off x="0" y="1575928"/>
              <a:ext cx="1792217" cy="2541548"/>
              <a:chOff x="0" y="1575928"/>
              <a:chExt cx="1792217" cy="25415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91475219-A504-4368-8701-B8E8FD1568DF}"/>
                  </a:ext>
                </a:extLst>
              </p:cNvPr>
              <p:cNvGrpSpPr/>
              <p:nvPr/>
            </p:nvGrpSpPr>
            <p:grpSpPr>
              <a:xfrm>
                <a:off x="0" y="1575928"/>
                <a:ext cx="1697210" cy="2541548"/>
                <a:chOff x="0" y="1575928"/>
                <a:chExt cx="1697210" cy="2541548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0DE70E19-BA1A-4FFC-B82E-525D5CEB00BD}"/>
                    </a:ext>
                  </a:extLst>
                </p:cNvPr>
                <p:cNvSpPr/>
                <p:nvPr/>
              </p:nvSpPr>
              <p:spPr>
                <a:xfrm>
                  <a:off x="0" y="1575928"/>
                  <a:ext cx="1697210" cy="368707"/>
                </a:xfrm>
                <a:prstGeom prst="roundRect">
                  <a:avLst>
                    <a:gd name="adj" fmla="val 30414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>
                      <a:solidFill>
                        <a:schemeClr val="bg1"/>
                      </a:solidFill>
                    </a:rPr>
                    <a:t>Review</a:t>
                  </a:r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A863AF2A-7104-4758-BC7B-2C606DA599D7}"/>
                    </a:ext>
                  </a:extLst>
                </p:cNvPr>
                <p:cNvSpPr/>
                <p:nvPr/>
              </p:nvSpPr>
              <p:spPr>
                <a:xfrm>
                  <a:off x="0" y="3281784"/>
                  <a:ext cx="1670074" cy="401775"/>
                </a:xfrm>
                <a:prstGeom prst="roundRect">
                  <a:avLst>
                    <a:gd name="adj" fmla="val 30414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>
                      <a:solidFill>
                        <a:schemeClr val="bg1"/>
                      </a:solidFill>
                    </a:rPr>
                    <a:t>Analyze</a:t>
                  </a: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44B3180D-74BF-4644-B15B-D7F54C23C825}"/>
                    </a:ext>
                  </a:extLst>
                </p:cNvPr>
                <p:cNvSpPr/>
                <p:nvPr/>
              </p:nvSpPr>
              <p:spPr>
                <a:xfrm>
                  <a:off x="27136" y="3748769"/>
                  <a:ext cx="1670074" cy="368707"/>
                </a:xfrm>
                <a:prstGeom prst="roundRect">
                  <a:avLst>
                    <a:gd name="adj" fmla="val 30414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>
                      <a:solidFill>
                        <a:schemeClr val="bg1"/>
                      </a:solidFill>
                    </a:rPr>
                    <a:t>Optimize</a:t>
                  </a:r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8A5203DA-CFE9-4FA1-868E-5785A625314C}"/>
                    </a:ext>
                  </a:extLst>
                </p:cNvPr>
                <p:cNvSpPr/>
                <p:nvPr/>
              </p:nvSpPr>
              <p:spPr>
                <a:xfrm>
                  <a:off x="203402" y="1992959"/>
                  <a:ext cx="1382696" cy="368707"/>
                </a:xfrm>
                <a:prstGeom prst="roundRect">
                  <a:avLst>
                    <a:gd name="adj" fmla="val 30414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4FAA54A5-B626-472E-A1D4-C6A0CABDDC34}"/>
                  </a:ext>
                </a:extLst>
              </p:cNvPr>
              <p:cNvSpPr/>
              <p:nvPr/>
            </p:nvSpPr>
            <p:spPr>
              <a:xfrm>
                <a:off x="170825" y="2950293"/>
                <a:ext cx="1621392" cy="368707"/>
              </a:xfrm>
              <a:prstGeom prst="roundRect">
                <a:avLst>
                  <a:gd name="adj" fmla="val 3041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Competitor Spends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F016EA6-56AE-4046-ADA6-BFA04441EE17}"/>
                </a:ext>
              </a:extLst>
            </p:cNvPr>
            <p:cNvGrpSpPr/>
            <p:nvPr/>
          </p:nvGrpSpPr>
          <p:grpSpPr>
            <a:xfrm>
              <a:off x="170825" y="1987860"/>
              <a:ext cx="1747848" cy="987928"/>
              <a:chOff x="170825" y="1987860"/>
              <a:chExt cx="1747848" cy="987928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1216EAE7-8E93-47EF-8F2F-F56AE752371B}"/>
                  </a:ext>
                </a:extLst>
              </p:cNvPr>
              <p:cNvSpPr/>
              <p:nvPr/>
            </p:nvSpPr>
            <p:spPr>
              <a:xfrm>
                <a:off x="203402" y="1987860"/>
                <a:ext cx="1621392" cy="368707"/>
              </a:xfrm>
              <a:prstGeom prst="roundRect">
                <a:avLst>
                  <a:gd name="adj" fmla="val 3041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Bledina Overview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79E4C4B9-58A6-4361-8207-7D8D1141D78D}"/>
                  </a:ext>
                </a:extLst>
              </p:cNvPr>
              <p:cNvSpPr/>
              <p:nvPr/>
            </p:nvSpPr>
            <p:spPr>
              <a:xfrm>
                <a:off x="170825" y="2265868"/>
                <a:ext cx="1382696" cy="368707"/>
              </a:xfrm>
              <a:prstGeom prst="roundRect">
                <a:avLst>
                  <a:gd name="adj" fmla="val 3041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Online Spends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D68815A2-D9DD-4127-A0F5-DD9D1B77912D}"/>
                  </a:ext>
                </a:extLst>
              </p:cNvPr>
              <p:cNvSpPr/>
              <p:nvPr/>
            </p:nvSpPr>
            <p:spPr>
              <a:xfrm>
                <a:off x="203402" y="2607081"/>
                <a:ext cx="1715271" cy="368707"/>
              </a:xfrm>
              <a:prstGeom prst="roundRect">
                <a:avLst>
                  <a:gd name="adj" fmla="val 3041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Offline &amp; Promotional Spends</a:t>
                </a:r>
              </a:p>
            </p:txBody>
          </p:sp>
        </p:grp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1B246202-4E66-4A7E-9E32-7226F911171B}"/>
              </a:ext>
            </a:extLst>
          </p:cNvPr>
          <p:cNvSpPr/>
          <p:nvPr/>
        </p:nvSpPr>
        <p:spPr>
          <a:xfrm>
            <a:off x="71336" y="3104880"/>
            <a:ext cx="207216" cy="12715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35AD75-670A-447B-9DD2-4080A67FF686}"/>
              </a:ext>
            </a:extLst>
          </p:cNvPr>
          <p:cNvSpPr txBox="1"/>
          <p:nvPr/>
        </p:nvSpPr>
        <p:spPr>
          <a:xfrm>
            <a:off x="10469505" y="75423"/>
            <a:ext cx="174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*</a:t>
            </a:r>
            <a:r>
              <a:rPr lang="en-IN" sz="800">
                <a:solidFill>
                  <a:schemeClr val="bg1"/>
                </a:solidFill>
              </a:rPr>
              <a:t>For illustration purpose only.</a:t>
            </a:r>
          </a:p>
        </p:txBody>
      </p:sp>
    </p:spTree>
    <p:extLst>
      <p:ext uri="{BB962C8B-B14F-4D97-AF65-F5344CB8AC3E}">
        <p14:creationId xmlns:p14="http://schemas.microsoft.com/office/powerpoint/2010/main" val="2556605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AFAF3-345B-4306-A5F3-052F185C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99216" y="6488645"/>
            <a:ext cx="762020" cy="254799"/>
          </a:xfrm>
        </p:spPr>
        <p:txBody>
          <a:bodyPr/>
          <a:lstStyle/>
          <a:p>
            <a:fld id="{3DD8A316-1690-4C62-9DF0-0D0BBB2020CF}" type="slidenum">
              <a:rPr lang="en-US" sz="900" smtClean="0"/>
              <a:pPr/>
              <a:t>25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8DC4-56A0-4238-9783-448B2F884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D4C64A9-74A1-4CB5-B7EE-4BAE55117F61}"/>
              </a:ext>
            </a:extLst>
          </p:cNvPr>
          <p:cNvCxnSpPr>
            <a:cxnSpLocks/>
          </p:cNvCxnSpPr>
          <p:nvPr/>
        </p:nvCxnSpPr>
        <p:spPr>
          <a:xfrm>
            <a:off x="1726544" y="-1"/>
            <a:ext cx="18831" cy="6857971"/>
          </a:xfrm>
          <a:prstGeom prst="line">
            <a:avLst/>
          </a:prstGeom>
          <a:ln>
            <a:solidFill>
              <a:srgbClr val="1E3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19686725-AC4B-47C0-892D-9EE869F34E7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40466975"/>
                  </p:ext>
                </p:extLst>
              </p:nvPr>
            </p:nvGraphicFramePr>
            <p:xfrm>
              <a:off x="1830260" y="1572517"/>
              <a:ext cx="10275997" cy="238395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19686725-AC4B-47C0-892D-9EE869F34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0260" y="1572517"/>
                <a:ext cx="10275997" cy="2383959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39FAB638-C5D9-48A9-A481-4B9D9F52A27F}"/>
              </a:ext>
            </a:extLst>
          </p:cNvPr>
          <p:cNvGrpSpPr/>
          <p:nvPr/>
        </p:nvGrpSpPr>
        <p:grpSpPr>
          <a:xfrm>
            <a:off x="1726544" y="16825"/>
            <a:ext cx="10474404" cy="484809"/>
            <a:chOff x="1726544" y="16825"/>
            <a:chExt cx="10474404" cy="484809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E66E9A9-AEC4-4B34-8504-0025460C72DA}"/>
                </a:ext>
              </a:extLst>
            </p:cNvPr>
            <p:cNvCxnSpPr>
              <a:cxnSpLocks/>
            </p:cNvCxnSpPr>
            <p:nvPr/>
          </p:nvCxnSpPr>
          <p:spPr>
            <a:xfrm>
              <a:off x="1726544" y="480886"/>
              <a:ext cx="10474404" cy="207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EEC9BA2-5C9B-46E2-8930-830621A9933D}"/>
                </a:ext>
              </a:extLst>
            </p:cNvPr>
            <p:cNvGrpSpPr/>
            <p:nvPr/>
          </p:nvGrpSpPr>
          <p:grpSpPr>
            <a:xfrm>
              <a:off x="1731947" y="16825"/>
              <a:ext cx="10455577" cy="445083"/>
              <a:chOff x="1745370" y="533302"/>
              <a:chExt cx="10455577" cy="445083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BF3CCDB-4A47-473A-B9C7-5D285A631EA1}"/>
                  </a:ext>
                </a:extLst>
              </p:cNvPr>
              <p:cNvSpPr/>
              <p:nvPr/>
            </p:nvSpPr>
            <p:spPr>
              <a:xfrm>
                <a:off x="1745370" y="533302"/>
                <a:ext cx="10455577" cy="445083"/>
              </a:xfrm>
              <a:prstGeom prst="rect">
                <a:avLst/>
              </a:prstGeom>
              <a:solidFill>
                <a:srgbClr val="1E3E5F"/>
              </a:solidFill>
              <a:ln>
                <a:solidFill>
                  <a:srgbClr val="0A2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5978BE7-E656-4F3B-9ACD-B85936325638}"/>
                  </a:ext>
                </a:extLst>
              </p:cNvPr>
              <p:cNvSpPr/>
              <p:nvPr/>
            </p:nvSpPr>
            <p:spPr>
              <a:xfrm>
                <a:off x="1819500" y="608759"/>
                <a:ext cx="785025" cy="307924"/>
              </a:xfrm>
              <a:prstGeom prst="roundRect">
                <a:avLst/>
              </a:prstGeom>
              <a:noFill/>
              <a:ln>
                <a:solidFill>
                  <a:srgbClr val="6DF0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>
                    <a:solidFill>
                      <a:srgbClr val="6DF0C2"/>
                    </a:solidFill>
                  </a:rPr>
                  <a:t>FILTERS</a:t>
                </a:r>
                <a:endParaRPr lang="en-IN" sz="800">
                  <a:solidFill>
                    <a:srgbClr val="6DF0C2"/>
                  </a:solidFill>
                </a:endParaRPr>
              </a:p>
            </p:txBody>
          </p:sp>
        </p:grp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3A0AF3-38EB-4A07-8921-326D0E701E4F}"/>
              </a:ext>
            </a:extLst>
          </p:cNvPr>
          <p:cNvSpPr/>
          <p:nvPr/>
        </p:nvSpPr>
        <p:spPr>
          <a:xfrm>
            <a:off x="2844343" y="137780"/>
            <a:ext cx="1273049" cy="210234"/>
          </a:xfrm>
          <a:prstGeom prst="roundRect">
            <a:avLst>
              <a:gd name="adj" fmla="val 50000"/>
            </a:avLst>
          </a:prstGeom>
          <a:solidFill>
            <a:srgbClr val="0A2240"/>
          </a:solidFill>
          <a:ln>
            <a:solidFill>
              <a:srgbClr val="0A22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Year                             </a:t>
            </a:r>
            <a:r>
              <a:rPr lang="en-US" sz="700">
                <a:solidFill>
                  <a:srgbClr val="6DF0C2"/>
                </a:solidFill>
                <a:latin typeface="+mj-lt"/>
              </a:rPr>
              <a:t>All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DF0C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4403F7-CC5A-4B48-8C30-13854B59440C}"/>
              </a:ext>
            </a:extLst>
          </p:cNvPr>
          <p:cNvSpPr/>
          <p:nvPr/>
        </p:nvSpPr>
        <p:spPr>
          <a:xfrm>
            <a:off x="1742106" y="532691"/>
            <a:ext cx="5017553" cy="30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Contributions Overview</a:t>
            </a:r>
          </a:p>
        </p:txBody>
      </p:sp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35DBB69F-5462-4143-9F26-7D9A824981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21" y="-5133"/>
            <a:ext cx="1678580" cy="73014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722D7B9-6083-409D-B6C7-091DEE953312}"/>
              </a:ext>
            </a:extLst>
          </p:cNvPr>
          <p:cNvGrpSpPr/>
          <p:nvPr/>
        </p:nvGrpSpPr>
        <p:grpSpPr>
          <a:xfrm>
            <a:off x="34783" y="1617395"/>
            <a:ext cx="1824794" cy="1871769"/>
            <a:chOff x="34783" y="1617395"/>
            <a:chExt cx="1824794" cy="187176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BAD9B3F-41B8-4112-B7A3-F1CD86D15352}"/>
                </a:ext>
              </a:extLst>
            </p:cNvPr>
            <p:cNvGrpSpPr/>
            <p:nvPr/>
          </p:nvGrpSpPr>
          <p:grpSpPr>
            <a:xfrm>
              <a:off x="34783" y="1617395"/>
              <a:ext cx="1697210" cy="1871769"/>
              <a:chOff x="0" y="1575928"/>
              <a:chExt cx="1697210" cy="1871769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755D4EFF-3CC1-48A0-BF59-57E69F10294A}"/>
                  </a:ext>
                </a:extLst>
              </p:cNvPr>
              <p:cNvSpPr/>
              <p:nvPr/>
            </p:nvSpPr>
            <p:spPr>
              <a:xfrm>
                <a:off x="0" y="1575928"/>
                <a:ext cx="1697210" cy="368707"/>
              </a:xfrm>
              <a:prstGeom prst="roundRect">
                <a:avLst>
                  <a:gd name="adj" fmla="val 3041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Review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2664E9C-3155-4DCB-B3B7-7E0994149E9E}"/>
                  </a:ext>
                </a:extLst>
              </p:cNvPr>
              <p:cNvSpPr/>
              <p:nvPr/>
            </p:nvSpPr>
            <p:spPr>
              <a:xfrm>
                <a:off x="27136" y="1989568"/>
                <a:ext cx="1670074" cy="401775"/>
              </a:xfrm>
              <a:prstGeom prst="roundRect">
                <a:avLst>
                  <a:gd name="adj" fmla="val 3041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Analyze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23C0211-12BD-4BC7-9F9C-8FCB891A5C17}"/>
                  </a:ext>
                </a:extLst>
              </p:cNvPr>
              <p:cNvSpPr/>
              <p:nvPr/>
            </p:nvSpPr>
            <p:spPr>
              <a:xfrm>
                <a:off x="0" y="3078990"/>
                <a:ext cx="1670074" cy="368707"/>
              </a:xfrm>
              <a:prstGeom prst="roundRect">
                <a:avLst>
                  <a:gd name="adj" fmla="val 3041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Optimize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7AC2CC5-49A2-48C3-B6ED-2965E5589F6A}"/>
                  </a:ext>
                </a:extLst>
              </p:cNvPr>
              <p:cNvSpPr/>
              <p:nvPr/>
            </p:nvSpPr>
            <p:spPr>
              <a:xfrm>
                <a:off x="203402" y="1992959"/>
                <a:ext cx="1382696" cy="368707"/>
              </a:xfrm>
              <a:prstGeom prst="roundRect">
                <a:avLst>
                  <a:gd name="adj" fmla="val 3041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EF8D400-4391-4D90-BA5B-9F97C7974B27}"/>
                </a:ext>
              </a:extLst>
            </p:cNvPr>
            <p:cNvSpPr/>
            <p:nvPr/>
          </p:nvSpPr>
          <p:spPr>
            <a:xfrm>
              <a:off x="238185" y="2504188"/>
              <a:ext cx="1621392" cy="368707"/>
            </a:xfrm>
            <a:prstGeom prst="roundRect">
              <a:avLst>
                <a:gd name="adj" fmla="val 3041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>
                  <a:solidFill>
                    <a:schemeClr val="bg1"/>
                  </a:solidFill>
                </a:rPr>
                <a:t>Contribution Analysis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6E434809-2927-4F7E-8DD2-A0D8B996D383}"/>
                </a:ext>
              </a:extLst>
            </p:cNvPr>
            <p:cNvSpPr/>
            <p:nvPr/>
          </p:nvSpPr>
          <p:spPr>
            <a:xfrm>
              <a:off x="238185" y="2795791"/>
              <a:ext cx="1621392" cy="368707"/>
            </a:xfrm>
            <a:prstGeom prst="roundRect">
              <a:avLst>
                <a:gd name="adj" fmla="val 3041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>
                  <a:solidFill>
                    <a:schemeClr val="bg1"/>
                  </a:solidFill>
                </a:rPr>
                <a:t>Response Analysis</a:t>
              </a:r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57C8BFE-5703-4F2D-9CE3-05F4433C88C8}"/>
              </a:ext>
            </a:extLst>
          </p:cNvPr>
          <p:cNvSpPr/>
          <p:nvPr/>
        </p:nvSpPr>
        <p:spPr>
          <a:xfrm>
            <a:off x="34783" y="2648231"/>
            <a:ext cx="207216" cy="12715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24E982EF-5103-44DD-A6C2-B7EAB140F1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44598808"/>
                  </p:ext>
                </p:extLst>
              </p:nvPr>
            </p:nvGraphicFramePr>
            <p:xfrm>
              <a:off x="1786339" y="898414"/>
              <a:ext cx="10167475" cy="54061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24E982EF-5103-44DD-A6C2-B7EAB140F1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6339" y="898414"/>
                <a:ext cx="10167475" cy="5406146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E8568CC-5FC2-4B05-940E-9D724275A7B7}"/>
              </a:ext>
            </a:extLst>
          </p:cNvPr>
          <p:cNvSpPr txBox="1"/>
          <p:nvPr/>
        </p:nvSpPr>
        <p:spPr>
          <a:xfrm>
            <a:off x="10469505" y="75423"/>
            <a:ext cx="174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*</a:t>
            </a:r>
            <a:r>
              <a:rPr lang="en-IN" sz="800">
                <a:solidFill>
                  <a:schemeClr val="bg1"/>
                </a:solidFill>
              </a:rPr>
              <a:t>For illustration purpose only.</a:t>
            </a:r>
          </a:p>
        </p:txBody>
      </p:sp>
    </p:spTree>
    <p:extLst>
      <p:ext uri="{BB962C8B-B14F-4D97-AF65-F5344CB8AC3E}">
        <p14:creationId xmlns:p14="http://schemas.microsoft.com/office/powerpoint/2010/main" val="530298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AFAF3-345B-4306-A5F3-052F185C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99216" y="6488645"/>
            <a:ext cx="762020" cy="254799"/>
          </a:xfrm>
        </p:spPr>
        <p:txBody>
          <a:bodyPr/>
          <a:lstStyle/>
          <a:p>
            <a:fld id="{3DD8A316-1690-4C62-9DF0-0D0BBB2020CF}" type="slidenum">
              <a:rPr lang="en-US" sz="900" smtClean="0"/>
              <a:pPr/>
              <a:t>26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8DC4-56A0-4238-9783-448B2F884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D4C64A9-74A1-4CB5-B7EE-4BAE55117F61}"/>
              </a:ext>
            </a:extLst>
          </p:cNvPr>
          <p:cNvCxnSpPr>
            <a:cxnSpLocks/>
          </p:cNvCxnSpPr>
          <p:nvPr/>
        </p:nvCxnSpPr>
        <p:spPr>
          <a:xfrm>
            <a:off x="1726544" y="-1"/>
            <a:ext cx="18831" cy="6857971"/>
          </a:xfrm>
          <a:prstGeom prst="line">
            <a:avLst/>
          </a:prstGeom>
          <a:ln>
            <a:solidFill>
              <a:srgbClr val="1E3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FAB638-C5D9-48A9-A481-4B9D9F52A27F}"/>
              </a:ext>
            </a:extLst>
          </p:cNvPr>
          <p:cNvGrpSpPr/>
          <p:nvPr/>
        </p:nvGrpSpPr>
        <p:grpSpPr>
          <a:xfrm>
            <a:off x="1726544" y="16825"/>
            <a:ext cx="10474404" cy="484809"/>
            <a:chOff x="1726544" y="16825"/>
            <a:chExt cx="10474404" cy="484809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E66E9A9-AEC4-4B34-8504-0025460C72DA}"/>
                </a:ext>
              </a:extLst>
            </p:cNvPr>
            <p:cNvCxnSpPr>
              <a:cxnSpLocks/>
            </p:cNvCxnSpPr>
            <p:nvPr/>
          </p:nvCxnSpPr>
          <p:spPr>
            <a:xfrm>
              <a:off x="1726544" y="480886"/>
              <a:ext cx="10474404" cy="207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EEC9BA2-5C9B-46E2-8930-830621A9933D}"/>
                </a:ext>
              </a:extLst>
            </p:cNvPr>
            <p:cNvGrpSpPr/>
            <p:nvPr/>
          </p:nvGrpSpPr>
          <p:grpSpPr>
            <a:xfrm>
              <a:off x="1731947" y="16825"/>
              <a:ext cx="10455577" cy="445083"/>
              <a:chOff x="1745370" y="533302"/>
              <a:chExt cx="10455577" cy="445083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BF3CCDB-4A47-473A-B9C7-5D285A631EA1}"/>
                  </a:ext>
                </a:extLst>
              </p:cNvPr>
              <p:cNvSpPr/>
              <p:nvPr/>
            </p:nvSpPr>
            <p:spPr>
              <a:xfrm>
                <a:off x="1745370" y="533302"/>
                <a:ext cx="10455577" cy="445083"/>
              </a:xfrm>
              <a:prstGeom prst="rect">
                <a:avLst/>
              </a:prstGeom>
              <a:solidFill>
                <a:srgbClr val="1E3E5F"/>
              </a:solidFill>
              <a:ln>
                <a:solidFill>
                  <a:srgbClr val="0A2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5978BE7-E656-4F3B-9ACD-B85936325638}"/>
                  </a:ext>
                </a:extLst>
              </p:cNvPr>
              <p:cNvSpPr/>
              <p:nvPr/>
            </p:nvSpPr>
            <p:spPr>
              <a:xfrm>
                <a:off x="1819500" y="608759"/>
                <a:ext cx="785025" cy="307924"/>
              </a:xfrm>
              <a:prstGeom prst="roundRect">
                <a:avLst/>
              </a:prstGeom>
              <a:noFill/>
              <a:ln>
                <a:solidFill>
                  <a:srgbClr val="6DF0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>
                    <a:solidFill>
                      <a:srgbClr val="6DF0C2"/>
                    </a:solidFill>
                  </a:rPr>
                  <a:t>FILTERS</a:t>
                </a:r>
                <a:endParaRPr lang="en-IN" sz="800">
                  <a:solidFill>
                    <a:srgbClr val="6DF0C2"/>
                  </a:solidFill>
                </a:endParaRPr>
              </a:p>
            </p:txBody>
          </p:sp>
        </p:grp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3A0AF3-38EB-4A07-8921-326D0E701E4F}"/>
              </a:ext>
            </a:extLst>
          </p:cNvPr>
          <p:cNvSpPr/>
          <p:nvPr/>
        </p:nvSpPr>
        <p:spPr>
          <a:xfrm>
            <a:off x="2845147" y="92282"/>
            <a:ext cx="1930857" cy="255732"/>
          </a:xfrm>
          <a:prstGeom prst="roundRect">
            <a:avLst>
              <a:gd name="adj" fmla="val 50000"/>
            </a:avLst>
          </a:prstGeom>
          <a:solidFill>
            <a:srgbClr val="0A2240"/>
          </a:solidFill>
          <a:ln>
            <a:solidFill>
              <a:srgbClr val="0A22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Marketing Channel                           </a:t>
            </a:r>
            <a:r>
              <a:rPr lang="en-US" sz="700" b="1">
                <a:solidFill>
                  <a:srgbClr val="42E3BB"/>
                </a:solidFill>
                <a:latin typeface="+mj-lt"/>
              </a:rPr>
              <a:t>TV</a:t>
            </a:r>
            <a:r>
              <a:rPr lang="en-US" sz="700">
                <a:solidFill>
                  <a:schemeClr val="bg1"/>
                </a:solidFill>
                <a:latin typeface="+mj-lt"/>
              </a:rPr>
              <a:t> 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DF0C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D28849-7D88-417E-9F66-3F946EFD09D1}"/>
              </a:ext>
            </a:extLst>
          </p:cNvPr>
          <p:cNvSpPr/>
          <p:nvPr/>
        </p:nvSpPr>
        <p:spPr>
          <a:xfrm>
            <a:off x="1799880" y="588951"/>
            <a:ext cx="5017553" cy="30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Response Curves</a:t>
            </a:r>
          </a:p>
        </p:txBody>
      </p:sp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35DBB69F-5462-4143-9F26-7D9A824981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21" y="-5133"/>
            <a:ext cx="1678580" cy="73014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67E45C9-C241-4FEB-B9D2-4DC1324410F4}"/>
              </a:ext>
            </a:extLst>
          </p:cNvPr>
          <p:cNvGrpSpPr/>
          <p:nvPr/>
        </p:nvGrpSpPr>
        <p:grpSpPr>
          <a:xfrm>
            <a:off x="34783" y="1617395"/>
            <a:ext cx="1824794" cy="1871769"/>
            <a:chOff x="34783" y="1617395"/>
            <a:chExt cx="1824794" cy="187176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34D473B-9329-4F20-A37E-2D0B0D28EE0A}"/>
                </a:ext>
              </a:extLst>
            </p:cNvPr>
            <p:cNvGrpSpPr/>
            <p:nvPr/>
          </p:nvGrpSpPr>
          <p:grpSpPr>
            <a:xfrm>
              <a:off x="34783" y="1617395"/>
              <a:ext cx="1697210" cy="1871769"/>
              <a:chOff x="0" y="1575928"/>
              <a:chExt cx="1697210" cy="1871769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F0F25CB-5650-4365-A374-881E5A04D3B3}"/>
                  </a:ext>
                </a:extLst>
              </p:cNvPr>
              <p:cNvSpPr/>
              <p:nvPr/>
            </p:nvSpPr>
            <p:spPr>
              <a:xfrm>
                <a:off x="0" y="1575928"/>
                <a:ext cx="1697210" cy="368707"/>
              </a:xfrm>
              <a:prstGeom prst="roundRect">
                <a:avLst>
                  <a:gd name="adj" fmla="val 3041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Review</a:t>
                </a: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8E4B02FF-6E53-4BDA-BF5B-E5843AAFDAAC}"/>
                  </a:ext>
                </a:extLst>
              </p:cNvPr>
              <p:cNvSpPr/>
              <p:nvPr/>
            </p:nvSpPr>
            <p:spPr>
              <a:xfrm>
                <a:off x="27136" y="1989568"/>
                <a:ext cx="1670074" cy="401775"/>
              </a:xfrm>
              <a:prstGeom prst="roundRect">
                <a:avLst>
                  <a:gd name="adj" fmla="val 3041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Analyze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55F5753C-3931-46FA-871C-97CE76ECDDC6}"/>
                  </a:ext>
                </a:extLst>
              </p:cNvPr>
              <p:cNvSpPr/>
              <p:nvPr/>
            </p:nvSpPr>
            <p:spPr>
              <a:xfrm>
                <a:off x="0" y="3078990"/>
                <a:ext cx="1670074" cy="368707"/>
              </a:xfrm>
              <a:prstGeom prst="roundRect">
                <a:avLst>
                  <a:gd name="adj" fmla="val 3041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Optimize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C64F26AB-9944-4D93-B117-8130765B3880}"/>
                  </a:ext>
                </a:extLst>
              </p:cNvPr>
              <p:cNvSpPr/>
              <p:nvPr/>
            </p:nvSpPr>
            <p:spPr>
              <a:xfrm>
                <a:off x="203402" y="1992959"/>
                <a:ext cx="1382696" cy="368707"/>
              </a:xfrm>
              <a:prstGeom prst="roundRect">
                <a:avLst>
                  <a:gd name="adj" fmla="val 3041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AEE882E5-5CF7-418C-83EA-6858D07108D0}"/>
                </a:ext>
              </a:extLst>
            </p:cNvPr>
            <p:cNvSpPr/>
            <p:nvPr/>
          </p:nvSpPr>
          <p:spPr>
            <a:xfrm>
              <a:off x="238185" y="2468907"/>
              <a:ext cx="1621392" cy="368707"/>
            </a:xfrm>
            <a:prstGeom prst="roundRect">
              <a:avLst>
                <a:gd name="adj" fmla="val 3041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>
                  <a:solidFill>
                    <a:schemeClr val="bg1"/>
                  </a:solidFill>
                </a:rPr>
                <a:t>Contribution Analysis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61BD173-CCC0-46B5-903B-5F5606814DDC}"/>
                </a:ext>
              </a:extLst>
            </p:cNvPr>
            <p:cNvSpPr/>
            <p:nvPr/>
          </p:nvSpPr>
          <p:spPr>
            <a:xfrm>
              <a:off x="223746" y="2794681"/>
              <a:ext cx="1621392" cy="368707"/>
            </a:xfrm>
            <a:prstGeom prst="roundRect">
              <a:avLst>
                <a:gd name="adj" fmla="val 3041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>
                  <a:solidFill>
                    <a:schemeClr val="bg1"/>
                  </a:solidFill>
                </a:rPr>
                <a:t>Response Analysis</a:t>
              </a:r>
            </a:p>
          </p:txBody>
        </p:sp>
      </p:grpSp>
      <p:graphicFrame>
        <p:nvGraphicFramePr>
          <p:cNvPr id="61" name="Content Placeholder 5">
            <a:extLst>
              <a:ext uri="{FF2B5EF4-FFF2-40B4-BE49-F238E27FC236}">
                <a16:creationId xmlns:a16="http://schemas.microsoft.com/office/drawing/2014/main" id="{32F05584-C590-464D-802F-7180CD7A9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33740"/>
              </p:ext>
            </p:extLst>
          </p:nvPr>
        </p:nvGraphicFramePr>
        <p:xfrm>
          <a:off x="1991489" y="1196795"/>
          <a:ext cx="10211068" cy="5506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Arrow: Right 61">
            <a:extLst>
              <a:ext uri="{FF2B5EF4-FFF2-40B4-BE49-F238E27FC236}">
                <a16:creationId xmlns:a16="http://schemas.microsoft.com/office/drawing/2014/main" id="{9F6235C9-EA81-4F6D-8A66-E568DD3AE32E}"/>
              </a:ext>
            </a:extLst>
          </p:cNvPr>
          <p:cNvSpPr/>
          <p:nvPr/>
        </p:nvSpPr>
        <p:spPr>
          <a:xfrm>
            <a:off x="78654" y="2915457"/>
            <a:ext cx="207216" cy="12715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AE3D0-BD3A-43A7-A559-FBCA2FC935F2}"/>
              </a:ext>
            </a:extLst>
          </p:cNvPr>
          <p:cNvSpPr txBox="1"/>
          <p:nvPr/>
        </p:nvSpPr>
        <p:spPr>
          <a:xfrm>
            <a:off x="4776004" y="1030046"/>
            <a:ext cx="48111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>
                <a:solidFill>
                  <a:schemeClr val="accent4"/>
                </a:solidFill>
              </a:rPr>
              <a:t>         Response Curve                            ROI            </a:t>
            </a:r>
            <a:endParaRPr lang="en-IN" sz="1200">
              <a:solidFill>
                <a:schemeClr val="accent4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6F412E-E0C5-4901-B12E-215F95566E4E}"/>
              </a:ext>
            </a:extLst>
          </p:cNvPr>
          <p:cNvCxnSpPr/>
          <p:nvPr/>
        </p:nvCxnSpPr>
        <p:spPr>
          <a:xfrm>
            <a:off x="4776004" y="1198714"/>
            <a:ext cx="24616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0031BE-DD6F-4805-82DA-81CA7DFA45B6}"/>
              </a:ext>
            </a:extLst>
          </p:cNvPr>
          <p:cNvCxnSpPr/>
          <p:nvPr/>
        </p:nvCxnSpPr>
        <p:spPr>
          <a:xfrm>
            <a:off x="7066697" y="1196368"/>
            <a:ext cx="24616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68A74B-984E-4E47-8961-70FBB48D794E}"/>
              </a:ext>
            </a:extLst>
          </p:cNvPr>
          <p:cNvSpPr txBox="1"/>
          <p:nvPr/>
        </p:nvSpPr>
        <p:spPr>
          <a:xfrm>
            <a:off x="10469505" y="75423"/>
            <a:ext cx="174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*</a:t>
            </a:r>
            <a:r>
              <a:rPr lang="en-IN" sz="800">
                <a:solidFill>
                  <a:schemeClr val="bg1"/>
                </a:solidFill>
              </a:rPr>
              <a:t>For illustration purpose only.</a:t>
            </a:r>
          </a:p>
        </p:txBody>
      </p:sp>
    </p:spTree>
    <p:extLst>
      <p:ext uri="{BB962C8B-B14F-4D97-AF65-F5344CB8AC3E}">
        <p14:creationId xmlns:p14="http://schemas.microsoft.com/office/powerpoint/2010/main" val="605790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AFAF3-345B-4306-A5F3-052F185C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99216" y="6488645"/>
            <a:ext cx="762020" cy="254799"/>
          </a:xfrm>
        </p:spPr>
        <p:txBody>
          <a:bodyPr/>
          <a:lstStyle/>
          <a:p>
            <a:fld id="{3DD8A316-1690-4C62-9DF0-0D0BBB2020CF}" type="slidenum">
              <a:rPr lang="en-US" sz="900" smtClean="0"/>
              <a:pPr/>
              <a:t>27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8DC4-56A0-4238-9783-448B2F884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D4C64A9-74A1-4CB5-B7EE-4BAE55117F61}"/>
              </a:ext>
            </a:extLst>
          </p:cNvPr>
          <p:cNvCxnSpPr>
            <a:cxnSpLocks/>
          </p:cNvCxnSpPr>
          <p:nvPr/>
        </p:nvCxnSpPr>
        <p:spPr>
          <a:xfrm>
            <a:off x="1726544" y="-1"/>
            <a:ext cx="18831" cy="6857971"/>
          </a:xfrm>
          <a:prstGeom prst="line">
            <a:avLst/>
          </a:prstGeom>
          <a:ln>
            <a:solidFill>
              <a:srgbClr val="1E3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D0A3B4-6EBC-49EA-8CC7-84BDB4EBFE5B}"/>
              </a:ext>
            </a:extLst>
          </p:cNvPr>
          <p:cNvGrpSpPr/>
          <p:nvPr/>
        </p:nvGrpSpPr>
        <p:grpSpPr>
          <a:xfrm>
            <a:off x="0" y="1575928"/>
            <a:ext cx="1711319" cy="1232064"/>
            <a:chOff x="0" y="1575928"/>
            <a:chExt cx="1711319" cy="1232064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5DF766E-36F3-4FAD-9C41-B20255625853}"/>
                </a:ext>
              </a:extLst>
            </p:cNvPr>
            <p:cNvSpPr/>
            <p:nvPr/>
          </p:nvSpPr>
          <p:spPr>
            <a:xfrm>
              <a:off x="0" y="1575928"/>
              <a:ext cx="1697210" cy="368707"/>
            </a:xfrm>
            <a:prstGeom prst="roundRect">
              <a:avLst>
                <a:gd name="adj" fmla="val 3041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>
                  <a:solidFill>
                    <a:schemeClr val="bg1"/>
                  </a:solidFill>
                </a:rPr>
                <a:t>Historic Review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94B49C9-FD8F-47FC-9041-96152E055C5E}"/>
                </a:ext>
              </a:extLst>
            </p:cNvPr>
            <p:cNvSpPr/>
            <p:nvPr/>
          </p:nvSpPr>
          <p:spPr>
            <a:xfrm>
              <a:off x="41245" y="2017136"/>
              <a:ext cx="1644055" cy="401775"/>
            </a:xfrm>
            <a:prstGeom prst="roundRect">
              <a:avLst>
                <a:gd name="adj" fmla="val 304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>
                  <a:solidFill>
                    <a:schemeClr val="bg1"/>
                  </a:solidFill>
                </a:rPr>
                <a:t>Analyze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845967A-6283-471B-92CB-D995B1493977}"/>
                </a:ext>
              </a:extLst>
            </p:cNvPr>
            <p:cNvSpPr/>
            <p:nvPr/>
          </p:nvSpPr>
          <p:spPr>
            <a:xfrm>
              <a:off x="41245" y="2439285"/>
              <a:ext cx="1670074" cy="368707"/>
            </a:xfrm>
            <a:prstGeom prst="roundRect">
              <a:avLst>
                <a:gd name="adj" fmla="val 304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>
                  <a:solidFill>
                    <a:schemeClr val="bg1"/>
                  </a:solidFill>
                </a:rPr>
                <a:t>Optimize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A1FA03-A55C-40F1-BF6F-06FB4A54AC3F}"/>
              </a:ext>
            </a:extLst>
          </p:cNvPr>
          <p:cNvGrpSpPr/>
          <p:nvPr/>
        </p:nvGrpSpPr>
        <p:grpSpPr>
          <a:xfrm>
            <a:off x="1726544" y="16825"/>
            <a:ext cx="10474404" cy="484809"/>
            <a:chOff x="1726544" y="16825"/>
            <a:chExt cx="10474404" cy="484809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B1757D-B1C4-40FA-94BA-EA52424F7F2D}"/>
                </a:ext>
              </a:extLst>
            </p:cNvPr>
            <p:cNvCxnSpPr>
              <a:cxnSpLocks/>
            </p:cNvCxnSpPr>
            <p:nvPr/>
          </p:nvCxnSpPr>
          <p:spPr>
            <a:xfrm>
              <a:off x="1726544" y="480886"/>
              <a:ext cx="10474404" cy="207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9C09C3-0BF2-45EA-BAD1-6A210C1D40FA}"/>
                </a:ext>
              </a:extLst>
            </p:cNvPr>
            <p:cNvSpPr/>
            <p:nvPr/>
          </p:nvSpPr>
          <p:spPr>
            <a:xfrm>
              <a:off x="1731947" y="16825"/>
              <a:ext cx="10455577" cy="445083"/>
            </a:xfrm>
            <a:prstGeom prst="rect">
              <a:avLst/>
            </a:prstGeom>
            <a:solidFill>
              <a:srgbClr val="1E3E5F"/>
            </a:solidFill>
            <a:ln>
              <a:solidFill>
                <a:srgbClr val="0A2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BE1B228-236E-4FBD-BE4C-2769DE6C975C}"/>
              </a:ext>
            </a:extLst>
          </p:cNvPr>
          <p:cNvSpPr/>
          <p:nvPr/>
        </p:nvSpPr>
        <p:spPr>
          <a:xfrm>
            <a:off x="7161236" y="606234"/>
            <a:ext cx="1333373" cy="366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Offline Spends 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211B537-CCE9-4F76-9B0C-0E63FC5C0E93}"/>
              </a:ext>
            </a:extLst>
          </p:cNvPr>
          <p:cNvSpPr/>
          <p:nvPr/>
        </p:nvSpPr>
        <p:spPr>
          <a:xfrm>
            <a:off x="7161236" y="1612665"/>
            <a:ext cx="1790346" cy="366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Promotional Spends 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72689C8-858C-4E03-837B-A239D0688D5B}"/>
              </a:ext>
            </a:extLst>
          </p:cNvPr>
          <p:cNvSpPr/>
          <p:nvPr/>
        </p:nvSpPr>
        <p:spPr>
          <a:xfrm>
            <a:off x="1873998" y="616191"/>
            <a:ext cx="1333373" cy="366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 Spends 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0B55A3F-F40E-4AB1-8ACF-2D7A9E9900AD}"/>
              </a:ext>
            </a:extLst>
          </p:cNvPr>
          <p:cNvGrpSpPr/>
          <p:nvPr/>
        </p:nvGrpSpPr>
        <p:grpSpPr>
          <a:xfrm>
            <a:off x="7340012" y="974305"/>
            <a:ext cx="4799033" cy="566092"/>
            <a:chOff x="1814127" y="1107781"/>
            <a:chExt cx="3283588" cy="56609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B466886-5D88-4114-AA65-87D684A40B49}"/>
                </a:ext>
              </a:extLst>
            </p:cNvPr>
            <p:cNvSpPr/>
            <p:nvPr/>
          </p:nvSpPr>
          <p:spPr>
            <a:xfrm>
              <a:off x="1814127" y="1112960"/>
              <a:ext cx="2430276" cy="239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Television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8EFB448-5871-4B5F-9E89-445A61A3DC0F}"/>
                </a:ext>
              </a:extLst>
            </p:cNvPr>
            <p:cNvSpPr/>
            <p:nvPr/>
          </p:nvSpPr>
          <p:spPr>
            <a:xfrm>
              <a:off x="1814127" y="1368991"/>
              <a:ext cx="2645010" cy="3048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Press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0E3CD13-69E9-48E4-A907-D54D879153EB}"/>
                </a:ext>
              </a:extLst>
            </p:cNvPr>
            <p:cNvSpPr txBox="1"/>
            <p:nvPr/>
          </p:nvSpPr>
          <p:spPr>
            <a:xfrm flipH="1">
              <a:off x="4244403" y="1107781"/>
              <a:ext cx="853312" cy="215444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>
                  <a:solidFill>
                    <a:schemeClr val="bg2"/>
                  </a:solidFill>
                </a:rPr>
                <a:t>300K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9B58C02-1477-432D-A7C8-A9A9A6ED24D6}"/>
                </a:ext>
              </a:extLst>
            </p:cNvPr>
            <p:cNvSpPr txBox="1"/>
            <p:nvPr/>
          </p:nvSpPr>
          <p:spPr>
            <a:xfrm flipH="1">
              <a:off x="4242918" y="1411280"/>
              <a:ext cx="853312" cy="217874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>
                  <a:solidFill>
                    <a:schemeClr val="bg2"/>
                  </a:solidFill>
                </a:rPr>
                <a:t>300K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28F87FEB-A374-4254-89E7-8BF4B22878FF}"/>
              </a:ext>
            </a:extLst>
          </p:cNvPr>
          <p:cNvSpPr/>
          <p:nvPr/>
        </p:nvSpPr>
        <p:spPr>
          <a:xfrm>
            <a:off x="1873998" y="3569881"/>
            <a:ext cx="10113210" cy="45719"/>
          </a:xfrm>
          <a:prstGeom prst="rect">
            <a:avLst/>
          </a:prstGeom>
          <a:solidFill>
            <a:srgbClr val="07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EEEED67-647F-40B0-A991-3A552CB46FF9}"/>
              </a:ext>
            </a:extLst>
          </p:cNvPr>
          <p:cNvGrpSpPr/>
          <p:nvPr/>
        </p:nvGrpSpPr>
        <p:grpSpPr>
          <a:xfrm>
            <a:off x="2045195" y="1054719"/>
            <a:ext cx="4851800" cy="2394275"/>
            <a:chOff x="1806079" y="4140636"/>
            <a:chExt cx="2498521" cy="239427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D880311-9315-42DA-A502-FF876DB9A94C}"/>
                </a:ext>
              </a:extLst>
            </p:cNvPr>
            <p:cNvGrpSpPr/>
            <p:nvPr/>
          </p:nvGrpSpPr>
          <p:grpSpPr>
            <a:xfrm>
              <a:off x="1806079" y="4140636"/>
              <a:ext cx="2489316" cy="2394275"/>
              <a:chOff x="1802488" y="1107781"/>
              <a:chExt cx="3307460" cy="2394275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8C5075C-A35A-4314-AAD6-62D6664CB726}"/>
                  </a:ext>
                </a:extLst>
              </p:cNvPr>
              <p:cNvSpPr/>
              <p:nvPr/>
            </p:nvSpPr>
            <p:spPr>
              <a:xfrm>
                <a:off x="1802488" y="1686925"/>
                <a:ext cx="2645010" cy="3048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 Retailers 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4BC247B-ACEE-4808-BC73-548B98925A68}"/>
                  </a:ext>
                </a:extLst>
              </p:cNvPr>
              <p:cNvGrpSpPr/>
              <p:nvPr/>
            </p:nvGrpSpPr>
            <p:grpSpPr>
              <a:xfrm>
                <a:off x="1802488" y="1107781"/>
                <a:ext cx="3307460" cy="2394275"/>
                <a:chOff x="1802488" y="1107781"/>
                <a:chExt cx="3307460" cy="2394275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D1121F9-4B13-4B40-966D-EE7055FF3BA4}"/>
                    </a:ext>
                  </a:extLst>
                </p:cNvPr>
                <p:cNvSpPr/>
                <p:nvPr/>
              </p:nvSpPr>
              <p:spPr>
                <a:xfrm>
                  <a:off x="1814127" y="1112960"/>
                  <a:ext cx="2430276" cy="2394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Catch-Up TV</a:t>
                  </a: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3284532-FAF3-4870-AC68-9198C86621B2}"/>
                    </a:ext>
                  </a:extLst>
                </p:cNvPr>
                <p:cNvSpPr/>
                <p:nvPr/>
              </p:nvSpPr>
              <p:spPr>
                <a:xfrm>
                  <a:off x="1814127" y="1368991"/>
                  <a:ext cx="2645010" cy="3048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Keyword Targeting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5E6120C2-38CF-4F21-89F6-06DD5109EBEA}"/>
                    </a:ext>
                  </a:extLst>
                </p:cNvPr>
                <p:cNvSpPr/>
                <p:nvPr/>
              </p:nvSpPr>
              <p:spPr>
                <a:xfrm>
                  <a:off x="1802488" y="1961356"/>
                  <a:ext cx="2645010" cy="3048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Social Media 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7E86054E-4EA0-4E69-AA23-C9BB8F94F8D4}"/>
                    </a:ext>
                  </a:extLst>
                </p:cNvPr>
                <p:cNvSpPr/>
                <p:nvPr/>
              </p:nvSpPr>
              <p:spPr>
                <a:xfrm>
                  <a:off x="1814126" y="2280966"/>
                  <a:ext cx="2645010" cy="3048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Search Engine  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9B2C7CD-4FF7-46AB-A927-1B08D9874F3F}"/>
                    </a:ext>
                  </a:extLst>
                </p:cNvPr>
                <p:cNvSpPr/>
                <p:nvPr/>
              </p:nvSpPr>
              <p:spPr>
                <a:xfrm>
                  <a:off x="1814125" y="2601919"/>
                  <a:ext cx="2645010" cy="3048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Native Ads 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7D5D07B-8436-4A2B-9836-200C28906636}"/>
                    </a:ext>
                  </a:extLst>
                </p:cNvPr>
                <p:cNvSpPr/>
                <p:nvPr/>
              </p:nvSpPr>
              <p:spPr>
                <a:xfrm>
                  <a:off x="1814125" y="2921529"/>
                  <a:ext cx="2645010" cy="3048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Direct Buying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877A2AE0-972B-4ADE-B12A-FC8DED061D7C}"/>
                    </a:ext>
                  </a:extLst>
                </p:cNvPr>
                <p:cNvSpPr/>
                <p:nvPr/>
              </p:nvSpPr>
              <p:spPr>
                <a:xfrm>
                  <a:off x="1802488" y="3197174"/>
                  <a:ext cx="2645010" cy="3048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Programmatic 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0B458E7-759B-420B-B29C-9CD6C5E3437E}"/>
                    </a:ext>
                  </a:extLst>
                </p:cNvPr>
                <p:cNvSpPr txBox="1"/>
                <p:nvPr/>
              </p:nvSpPr>
              <p:spPr>
                <a:xfrm flipH="1">
                  <a:off x="4244403" y="1107781"/>
                  <a:ext cx="853312" cy="215444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800">
                      <a:solidFill>
                        <a:schemeClr val="bg2"/>
                      </a:solidFill>
                    </a:rPr>
                    <a:t>300K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8DF7817-2E74-41E9-84AB-08170E0EF94A}"/>
                    </a:ext>
                  </a:extLst>
                </p:cNvPr>
                <p:cNvSpPr txBox="1"/>
                <p:nvPr/>
              </p:nvSpPr>
              <p:spPr>
                <a:xfrm flipH="1">
                  <a:off x="4242918" y="1411280"/>
                  <a:ext cx="853312" cy="217874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800">
                      <a:solidFill>
                        <a:schemeClr val="bg2"/>
                      </a:solidFill>
                    </a:rPr>
                    <a:t>300K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C1869E8-DC10-440F-854D-CC2572A2DD60}"/>
                    </a:ext>
                  </a:extLst>
                </p:cNvPr>
                <p:cNvSpPr txBox="1"/>
                <p:nvPr/>
              </p:nvSpPr>
              <p:spPr>
                <a:xfrm flipH="1">
                  <a:off x="4242918" y="1696061"/>
                  <a:ext cx="853310" cy="215444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800">
                      <a:solidFill>
                        <a:schemeClr val="bg2"/>
                      </a:solidFill>
                    </a:rPr>
                    <a:t>300K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A859C0F-8815-44EB-AF51-E52EA345BB27}"/>
                    </a:ext>
                  </a:extLst>
                </p:cNvPr>
                <p:cNvSpPr txBox="1"/>
                <p:nvPr/>
              </p:nvSpPr>
              <p:spPr>
                <a:xfrm flipH="1">
                  <a:off x="4256633" y="2012831"/>
                  <a:ext cx="853315" cy="215444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800">
                      <a:solidFill>
                        <a:schemeClr val="bg2"/>
                      </a:solidFill>
                    </a:rPr>
                    <a:t>300K</a:t>
                  </a:r>
                </a:p>
              </p:txBody>
            </p:sp>
          </p:grp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D730301-1597-40FB-923E-8412A8B42305}"/>
                </a:ext>
              </a:extLst>
            </p:cNvPr>
            <p:cNvSpPr txBox="1"/>
            <p:nvPr/>
          </p:nvSpPr>
          <p:spPr>
            <a:xfrm flipH="1">
              <a:off x="3653159" y="5374539"/>
              <a:ext cx="642234" cy="215444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>
                  <a:solidFill>
                    <a:schemeClr val="bg2"/>
                  </a:solidFill>
                </a:rPr>
                <a:t>300K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2216A71-28CE-4D24-8A56-999195D457A1}"/>
                </a:ext>
              </a:extLst>
            </p:cNvPr>
            <p:cNvSpPr txBox="1"/>
            <p:nvPr/>
          </p:nvSpPr>
          <p:spPr>
            <a:xfrm flipH="1">
              <a:off x="3652041" y="5678038"/>
              <a:ext cx="642234" cy="217874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>
                  <a:solidFill>
                    <a:schemeClr val="bg2"/>
                  </a:solidFill>
                </a:rPr>
                <a:t>300K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9EE15D1-6436-46F9-8495-243F9FCAADE4}"/>
                </a:ext>
              </a:extLst>
            </p:cNvPr>
            <p:cNvSpPr txBox="1"/>
            <p:nvPr/>
          </p:nvSpPr>
          <p:spPr>
            <a:xfrm flipH="1">
              <a:off x="3652041" y="5962819"/>
              <a:ext cx="642232" cy="215444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>
                  <a:solidFill>
                    <a:schemeClr val="bg2"/>
                  </a:solidFill>
                </a:rPr>
                <a:t>300K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B8D2359-C605-4101-A5C9-774E1A0057CB}"/>
                </a:ext>
              </a:extLst>
            </p:cNvPr>
            <p:cNvSpPr txBox="1"/>
            <p:nvPr/>
          </p:nvSpPr>
          <p:spPr>
            <a:xfrm flipH="1">
              <a:off x="3652041" y="6279589"/>
              <a:ext cx="652559" cy="215444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>
                  <a:solidFill>
                    <a:schemeClr val="bg2"/>
                  </a:solidFill>
                </a:rPr>
                <a:t>300K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3F63A9-AEC0-4CEE-B391-58284C6E1DDE}"/>
              </a:ext>
            </a:extLst>
          </p:cNvPr>
          <p:cNvGrpSpPr/>
          <p:nvPr/>
        </p:nvGrpSpPr>
        <p:grpSpPr>
          <a:xfrm>
            <a:off x="7337842" y="1996088"/>
            <a:ext cx="4799035" cy="244645"/>
            <a:chOff x="1814127" y="1107781"/>
            <a:chExt cx="3283588" cy="24464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270BECF-566F-4CD2-95E9-DB1A8BB24B62}"/>
                </a:ext>
              </a:extLst>
            </p:cNvPr>
            <p:cNvSpPr/>
            <p:nvPr/>
          </p:nvSpPr>
          <p:spPr>
            <a:xfrm>
              <a:off x="1814127" y="1112960"/>
              <a:ext cx="2430276" cy="239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Promotions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19AB9BA-ADA6-4E00-A03C-1F777ABE7C0F}"/>
                </a:ext>
              </a:extLst>
            </p:cNvPr>
            <p:cNvSpPr txBox="1"/>
            <p:nvPr/>
          </p:nvSpPr>
          <p:spPr>
            <a:xfrm flipH="1">
              <a:off x="4244403" y="1107781"/>
              <a:ext cx="853312" cy="215444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>
                  <a:solidFill>
                    <a:schemeClr val="bg2"/>
                  </a:solidFill>
                </a:rPr>
                <a:t>300K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A387C73-2E7C-4F15-9555-889A4033207A}"/>
              </a:ext>
            </a:extLst>
          </p:cNvPr>
          <p:cNvGrpSpPr/>
          <p:nvPr/>
        </p:nvGrpSpPr>
        <p:grpSpPr>
          <a:xfrm>
            <a:off x="1921324" y="4365653"/>
            <a:ext cx="3143183" cy="1944249"/>
            <a:chOff x="1939702" y="4589019"/>
            <a:chExt cx="3143183" cy="1944249"/>
          </a:xfrm>
        </p:grpSpPr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1DFDAAB3-5A60-4024-B89B-944A0C0D583C}"/>
                </a:ext>
              </a:extLst>
            </p:cNvPr>
            <p:cNvSpPr/>
            <p:nvPr/>
          </p:nvSpPr>
          <p:spPr>
            <a:xfrm>
              <a:off x="1939702" y="4589019"/>
              <a:ext cx="3122859" cy="397809"/>
            </a:xfrm>
            <a:prstGeom prst="roundRect">
              <a:avLst/>
            </a:prstGeom>
            <a:ln w="19050">
              <a:solidFill>
                <a:srgbClr val="00E9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/>
                <a:t>Total Sales                                                   35M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8F14C775-94D4-46D2-BB65-858F4838AF7A}"/>
                </a:ext>
              </a:extLst>
            </p:cNvPr>
            <p:cNvSpPr/>
            <p:nvPr/>
          </p:nvSpPr>
          <p:spPr>
            <a:xfrm>
              <a:off x="1960026" y="5091428"/>
              <a:ext cx="3122859" cy="397809"/>
            </a:xfrm>
            <a:prstGeom prst="roundRect">
              <a:avLst/>
            </a:prstGeom>
            <a:ln w="19050">
              <a:solidFill>
                <a:srgbClr val="00E9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/>
                <a:t>Incremental Sales                                     6M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30BE0DAC-6946-4F32-9166-E51E2190533A}"/>
                </a:ext>
              </a:extLst>
            </p:cNvPr>
            <p:cNvSpPr/>
            <p:nvPr/>
          </p:nvSpPr>
          <p:spPr>
            <a:xfrm>
              <a:off x="1960026" y="5629814"/>
              <a:ext cx="3122859" cy="397809"/>
            </a:xfrm>
            <a:prstGeom prst="roundRect">
              <a:avLst/>
            </a:prstGeom>
            <a:ln w="19050">
              <a:solidFill>
                <a:srgbClr val="00E9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/>
                <a:t>Total Spends                                               10M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889669A-0297-4F2C-BB1D-ED272636B99C}"/>
                </a:ext>
              </a:extLst>
            </p:cNvPr>
            <p:cNvSpPr/>
            <p:nvPr/>
          </p:nvSpPr>
          <p:spPr>
            <a:xfrm>
              <a:off x="1960026" y="6135459"/>
              <a:ext cx="3122859" cy="397809"/>
            </a:xfrm>
            <a:prstGeom prst="roundRect">
              <a:avLst/>
            </a:prstGeom>
            <a:ln w="19050">
              <a:solidFill>
                <a:srgbClr val="00E9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/>
                <a:t>ROI                                                                  0.6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37903F5-3B74-48CD-A1DA-618CF052E793}"/>
              </a:ext>
            </a:extLst>
          </p:cNvPr>
          <p:cNvGrpSpPr/>
          <p:nvPr/>
        </p:nvGrpSpPr>
        <p:grpSpPr>
          <a:xfrm>
            <a:off x="3410140" y="1139261"/>
            <a:ext cx="2008497" cy="2154358"/>
            <a:chOff x="3412803" y="1139646"/>
            <a:chExt cx="2008497" cy="2154358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B3CBEAB-4AA1-4D1D-BEBA-24CCA65632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" t="43112" r="14310" b="51926"/>
            <a:stretch/>
          </p:blipFill>
          <p:spPr>
            <a:xfrm>
              <a:off x="3426035" y="1457111"/>
              <a:ext cx="1949040" cy="572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E5774013-53FC-4B00-AF07-DC09512CA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" t="43112" r="14310" b="51926"/>
            <a:stretch/>
          </p:blipFill>
          <p:spPr>
            <a:xfrm>
              <a:off x="3425847" y="1139646"/>
              <a:ext cx="1949040" cy="572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EA81AC8-E5E4-4F45-9A4F-C1DFC4959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" t="43112" r="14310" b="51926"/>
            <a:stretch/>
          </p:blipFill>
          <p:spPr>
            <a:xfrm>
              <a:off x="3442858" y="2056766"/>
              <a:ext cx="1949040" cy="572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2BBC43B-F2DE-45C3-9687-C52D570EA6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" t="43112" r="14310" b="51926"/>
            <a:stretch/>
          </p:blipFill>
          <p:spPr>
            <a:xfrm>
              <a:off x="3412803" y="1743497"/>
              <a:ext cx="1949040" cy="572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1E8E415-41D3-4997-A4FB-51C76FC28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" t="43112" r="14310" b="51926"/>
            <a:stretch/>
          </p:blipFill>
          <p:spPr>
            <a:xfrm>
              <a:off x="3442858" y="2677936"/>
              <a:ext cx="1949040" cy="572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6C31CE4-8E2E-40E2-B55D-EE68468AAC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" t="43112" r="14310" b="51926"/>
            <a:stretch/>
          </p:blipFill>
          <p:spPr>
            <a:xfrm>
              <a:off x="3442858" y="2361648"/>
              <a:ext cx="1949040" cy="572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DB390F5-0DAC-4259-AD5B-93B516F14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" t="43112" r="14310" b="51926"/>
            <a:stretch/>
          </p:blipFill>
          <p:spPr>
            <a:xfrm>
              <a:off x="3472260" y="3236741"/>
              <a:ext cx="1949040" cy="572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BD63C7B-32BE-4166-9BD3-4A8C79F5F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" t="43112" r="14310" b="51926"/>
            <a:stretch/>
          </p:blipFill>
          <p:spPr>
            <a:xfrm>
              <a:off x="3442858" y="2979627"/>
              <a:ext cx="1949040" cy="572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90CDCA2-F335-422F-84B6-0D8BC1E01F16}"/>
              </a:ext>
            </a:extLst>
          </p:cNvPr>
          <p:cNvGrpSpPr/>
          <p:nvPr/>
        </p:nvGrpSpPr>
        <p:grpSpPr>
          <a:xfrm>
            <a:off x="8708066" y="1066027"/>
            <a:ext cx="1949228" cy="1069677"/>
            <a:chOff x="3425847" y="1139646"/>
            <a:chExt cx="1949228" cy="106967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54E8474-8FEC-418C-97AB-05490A8E60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" t="43112" r="14310" b="51926"/>
            <a:stretch/>
          </p:blipFill>
          <p:spPr>
            <a:xfrm>
              <a:off x="3426035" y="1457111"/>
              <a:ext cx="1949040" cy="572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5A8F0972-15D0-498C-B045-29FD4FEAF1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" t="43112" r="14310" b="51926"/>
            <a:stretch/>
          </p:blipFill>
          <p:spPr>
            <a:xfrm>
              <a:off x="3425847" y="1139646"/>
              <a:ext cx="1949040" cy="572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73185B71-34DA-4280-997B-BFB660684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" t="43112" r="14310" b="51926"/>
            <a:stretch/>
          </p:blipFill>
          <p:spPr>
            <a:xfrm>
              <a:off x="3425847" y="2152060"/>
              <a:ext cx="1949040" cy="572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D0D1291-475F-44C0-97F2-80199A404809}"/>
              </a:ext>
            </a:extLst>
          </p:cNvPr>
          <p:cNvSpPr/>
          <p:nvPr/>
        </p:nvSpPr>
        <p:spPr>
          <a:xfrm rot="5400000">
            <a:off x="3784086" y="5099568"/>
            <a:ext cx="2867441" cy="45719"/>
          </a:xfrm>
          <a:prstGeom prst="rect">
            <a:avLst/>
          </a:prstGeom>
          <a:solidFill>
            <a:srgbClr val="07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026826-41D3-49A5-ABD4-C82F7C3867A4}"/>
              </a:ext>
            </a:extLst>
          </p:cNvPr>
          <p:cNvSpPr/>
          <p:nvPr/>
        </p:nvSpPr>
        <p:spPr>
          <a:xfrm rot="5400000">
            <a:off x="7180706" y="5093400"/>
            <a:ext cx="2879780" cy="45719"/>
          </a:xfrm>
          <a:prstGeom prst="rect">
            <a:avLst/>
          </a:prstGeom>
          <a:solidFill>
            <a:srgbClr val="07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CA8C409-D1B6-4441-B7E4-28A1A9B4A96D}"/>
              </a:ext>
            </a:extLst>
          </p:cNvPr>
          <p:cNvSpPr/>
          <p:nvPr/>
        </p:nvSpPr>
        <p:spPr>
          <a:xfrm>
            <a:off x="1786619" y="3707448"/>
            <a:ext cx="5017553" cy="30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Outcome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473C541-047E-4557-9726-9F46C94F491D}"/>
              </a:ext>
            </a:extLst>
          </p:cNvPr>
          <p:cNvSpPr/>
          <p:nvPr/>
        </p:nvSpPr>
        <p:spPr>
          <a:xfrm>
            <a:off x="5208478" y="3704915"/>
            <a:ext cx="5017553" cy="30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Recommended Outcome 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7C70AB2-54AF-4C2A-A7B7-839FC5862C67}"/>
              </a:ext>
            </a:extLst>
          </p:cNvPr>
          <p:cNvSpPr/>
          <p:nvPr/>
        </p:nvSpPr>
        <p:spPr>
          <a:xfrm>
            <a:off x="8669823" y="3676649"/>
            <a:ext cx="5017553" cy="30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Scenario Outcome 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99C6C2A-3D56-4A2D-8ABC-C8E0182F926E}"/>
              </a:ext>
            </a:extLst>
          </p:cNvPr>
          <p:cNvGrpSpPr/>
          <p:nvPr/>
        </p:nvGrpSpPr>
        <p:grpSpPr>
          <a:xfrm>
            <a:off x="5335566" y="4334357"/>
            <a:ext cx="3143183" cy="1944249"/>
            <a:chOff x="1939702" y="4589019"/>
            <a:chExt cx="3143183" cy="1944249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49D5D6CA-73DF-4F71-99A6-258ACFFBDB84}"/>
                </a:ext>
              </a:extLst>
            </p:cNvPr>
            <p:cNvSpPr/>
            <p:nvPr/>
          </p:nvSpPr>
          <p:spPr>
            <a:xfrm>
              <a:off x="1939702" y="4589019"/>
              <a:ext cx="3122859" cy="397809"/>
            </a:xfrm>
            <a:prstGeom prst="roundRect">
              <a:avLst/>
            </a:prstGeom>
            <a:ln w="19050">
              <a:solidFill>
                <a:srgbClr val="00E9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/>
                <a:t>Total Sales                                                   35M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DCBD1F28-24EF-43C4-AB3B-CA51D7883D3E}"/>
                </a:ext>
              </a:extLst>
            </p:cNvPr>
            <p:cNvSpPr/>
            <p:nvPr/>
          </p:nvSpPr>
          <p:spPr>
            <a:xfrm>
              <a:off x="1960026" y="5091428"/>
              <a:ext cx="3122859" cy="397809"/>
            </a:xfrm>
            <a:prstGeom prst="roundRect">
              <a:avLst/>
            </a:prstGeom>
            <a:ln w="19050">
              <a:solidFill>
                <a:srgbClr val="00E9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/>
                <a:t>Incremental Sales                                     6M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D5C8F926-BAE4-42E5-A908-F0C9A9E8C12D}"/>
                </a:ext>
              </a:extLst>
            </p:cNvPr>
            <p:cNvSpPr/>
            <p:nvPr/>
          </p:nvSpPr>
          <p:spPr>
            <a:xfrm>
              <a:off x="1960026" y="5629814"/>
              <a:ext cx="3122859" cy="397809"/>
            </a:xfrm>
            <a:prstGeom prst="roundRect">
              <a:avLst/>
            </a:prstGeom>
            <a:ln w="19050">
              <a:solidFill>
                <a:srgbClr val="00E9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/>
                <a:t>Total Spends                                               10M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C3FEE73-411D-4597-BF9E-41E618B4F286}"/>
                </a:ext>
              </a:extLst>
            </p:cNvPr>
            <p:cNvSpPr/>
            <p:nvPr/>
          </p:nvSpPr>
          <p:spPr>
            <a:xfrm>
              <a:off x="1960026" y="6135459"/>
              <a:ext cx="3122859" cy="397809"/>
            </a:xfrm>
            <a:prstGeom prst="roundRect">
              <a:avLst/>
            </a:prstGeom>
            <a:ln w="19050">
              <a:solidFill>
                <a:srgbClr val="00E9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/>
                <a:t>ROI                                                                  0.6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D529E5B-7252-41B0-A624-4EEDAE3B629E}"/>
              </a:ext>
            </a:extLst>
          </p:cNvPr>
          <p:cNvGrpSpPr/>
          <p:nvPr/>
        </p:nvGrpSpPr>
        <p:grpSpPr>
          <a:xfrm>
            <a:off x="8787538" y="4334357"/>
            <a:ext cx="3143183" cy="1944249"/>
            <a:chOff x="1939702" y="4589019"/>
            <a:chExt cx="3143183" cy="1944249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A907944C-0518-46F6-9BEE-967FBD65BF9B}"/>
                </a:ext>
              </a:extLst>
            </p:cNvPr>
            <p:cNvSpPr/>
            <p:nvPr/>
          </p:nvSpPr>
          <p:spPr>
            <a:xfrm>
              <a:off x="1939702" y="4589019"/>
              <a:ext cx="3122859" cy="397809"/>
            </a:xfrm>
            <a:prstGeom prst="roundRect">
              <a:avLst/>
            </a:prstGeom>
            <a:ln w="19050">
              <a:solidFill>
                <a:srgbClr val="00E9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/>
                <a:t>Total Sales                                                   35M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1D35D5C8-8F99-40E7-88D5-50EAAC5B77B4}"/>
                </a:ext>
              </a:extLst>
            </p:cNvPr>
            <p:cNvSpPr/>
            <p:nvPr/>
          </p:nvSpPr>
          <p:spPr>
            <a:xfrm>
              <a:off x="1960026" y="5091428"/>
              <a:ext cx="3122859" cy="397809"/>
            </a:xfrm>
            <a:prstGeom prst="roundRect">
              <a:avLst/>
            </a:prstGeom>
            <a:ln w="19050">
              <a:solidFill>
                <a:srgbClr val="00E9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/>
                <a:t>Incremental Sales                                     6M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BC827D4F-8090-4FEA-A662-A8F207DE0022}"/>
                </a:ext>
              </a:extLst>
            </p:cNvPr>
            <p:cNvSpPr/>
            <p:nvPr/>
          </p:nvSpPr>
          <p:spPr>
            <a:xfrm>
              <a:off x="1960026" y="5629814"/>
              <a:ext cx="3122859" cy="397809"/>
            </a:xfrm>
            <a:prstGeom prst="roundRect">
              <a:avLst/>
            </a:prstGeom>
            <a:ln w="19050">
              <a:solidFill>
                <a:srgbClr val="00E9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/>
                <a:t>Total Spends                                               10M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B524B1D-D11C-43F0-BFF6-D3A5D7B19B13}"/>
                </a:ext>
              </a:extLst>
            </p:cNvPr>
            <p:cNvSpPr/>
            <p:nvPr/>
          </p:nvSpPr>
          <p:spPr>
            <a:xfrm>
              <a:off x="1960026" y="6135459"/>
              <a:ext cx="3122859" cy="397809"/>
            </a:xfrm>
            <a:prstGeom prst="roundRect">
              <a:avLst/>
            </a:prstGeom>
            <a:ln w="19050">
              <a:solidFill>
                <a:srgbClr val="00E9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/>
                <a:t>ROI                                                                  0.6</a:t>
              </a:r>
            </a:p>
          </p:txBody>
        </p:sp>
      </p:grpSp>
      <p:pic>
        <p:nvPicPr>
          <p:cNvPr id="79" name="Picture 78" descr="Logo, company name&#10;&#10;Description automatically generated">
            <a:extLst>
              <a:ext uri="{FF2B5EF4-FFF2-40B4-BE49-F238E27FC236}">
                <a16:creationId xmlns:a16="http://schemas.microsoft.com/office/drawing/2014/main" id="{C7CE6D56-33FA-43FF-8A9A-2F16838830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21" y="-5133"/>
            <a:ext cx="1678580" cy="730145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759A666-619F-413B-8B59-7F8C8B6089EA}"/>
              </a:ext>
            </a:extLst>
          </p:cNvPr>
          <p:cNvSpPr/>
          <p:nvPr/>
        </p:nvSpPr>
        <p:spPr>
          <a:xfrm>
            <a:off x="4149969" y="3719476"/>
            <a:ext cx="914427" cy="248350"/>
          </a:xfrm>
          <a:prstGeom prst="roundRect">
            <a:avLst/>
          </a:prstGeom>
          <a:noFill/>
          <a:ln>
            <a:solidFill>
              <a:srgbClr val="6DF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rgbClr val="6DF0C2"/>
                </a:solidFill>
              </a:rPr>
              <a:t>SHOW DETAILS</a:t>
            </a:r>
            <a:endParaRPr lang="en-IN" sz="800">
              <a:solidFill>
                <a:srgbClr val="6DF0C2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A333C8C-AA1B-48B4-8A67-8B5BC938614C}"/>
              </a:ext>
            </a:extLst>
          </p:cNvPr>
          <p:cNvSpPr/>
          <p:nvPr/>
        </p:nvSpPr>
        <p:spPr>
          <a:xfrm>
            <a:off x="7566672" y="3733181"/>
            <a:ext cx="914427" cy="248350"/>
          </a:xfrm>
          <a:prstGeom prst="roundRect">
            <a:avLst/>
          </a:prstGeom>
          <a:noFill/>
          <a:ln>
            <a:solidFill>
              <a:srgbClr val="6DF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rgbClr val="6DF0C2"/>
                </a:solidFill>
              </a:rPr>
              <a:t>SHOW DETAILS</a:t>
            </a:r>
            <a:endParaRPr lang="en-IN" sz="800">
              <a:solidFill>
                <a:srgbClr val="6DF0C2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F75AB30-5067-4066-B65F-F6215F5DB867}"/>
              </a:ext>
            </a:extLst>
          </p:cNvPr>
          <p:cNvSpPr/>
          <p:nvPr/>
        </p:nvSpPr>
        <p:spPr>
          <a:xfrm>
            <a:off x="11090112" y="3704915"/>
            <a:ext cx="914427" cy="248350"/>
          </a:xfrm>
          <a:prstGeom prst="roundRect">
            <a:avLst/>
          </a:prstGeom>
          <a:noFill/>
          <a:ln>
            <a:solidFill>
              <a:srgbClr val="6DF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rgbClr val="6DF0C2"/>
                </a:solidFill>
              </a:rPr>
              <a:t>SHOW DETAILS</a:t>
            </a:r>
            <a:endParaRPr lang="en-IN" sz="800">
              <a:solidFill>
                <a:srgbClr val="6DF0C2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EFC54D6-D8A0-42ED-A9E5-B41730E9FFE0}"/>
              </a:ext>
            </a:extLst>
          </p:cNvPr>
          <p:cNvSpPr/>
          <p:nvPr/>
        </p:nvSpPr>
        <p:spPr>
          <a:xfrm>
            <a:off x="10912795" y="2449773"/>
            <a:ext cx="1180232" cy="330861"/>
          </a:xfrm>
          <a:prstGeom prst="roundRect">
            <a:avLst/>
          </a:prstGeom>
          <a:noFill/>
          <a:ln>
            <a:solidFill>
              <a:srgbClr val="6DF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rgbClr val="6DF0C2"/>
                </a:solidFill>
              </a:rPr>
              <a:t>APPLY</a:t>
            </a:r>
            <a:endParaRPr lang="en-IN" sz="800">
              <a:solidFill>
                <a:srgbClr val="6DF0C2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DE6D40-A23D-4FDC-8F15-90480DA510B6}"/>
              </a:ext>
            </a:extLst>
          </p:cNvPr>
          <p:cNvSpPr txBox="1"/>
          <p:nvPr/>
        </p:nvSpPr>
        <p:spPr>
          <a:xfrm>
            <a:off x="10469505" y="75423"/>
            <a:ext cx="174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*</a:t>
            </a:r>
            <a:r>
              <a:rPr lang="en-IN" sz="800">
                <a:solidFill>
                  <a:schemeClr val="bg1"/>
                </a:solidFill>
              </a:rPr>
              <a:t>For illustration purpose only.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B36E49-3FC8-E4A9-577D-FF2A5642575F}"/>
              </a:ext>
            </a:extLst>
          </p:cNvPr>
          <p:cNvCxnSpPr/>
          <p:nvPr/>
        </p:nvCxnSpPr>
        <p:spPr>
          <a:xfrm>
            <a:off x="644434" y="3448994"/>
            <a:ext cx="400595" cy="50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605DFDA-C3E3-2DD3-D900-4833AA2E8FE6}"/>
              </a:ext>
            </a:extLst>
          </p:cNvPr>
          <p:cNvCxnSpPr/>
          <p:nvPr/>
        </p:nvCxnSpPr>
        <p:spPr>
          <a:xfrm>
            <a:off x="708745" y="3797873"/>
            <a:ext cx="400595" cy="50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23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E2D7-E34F-4E90-BD91-C22F3EA8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790"/>
            <a:ext cx="11113477" cy="327308"/>
          </a:xfrm>
        </p:spPr>
        <p:txBody>
          <a:bodyPr>
            <a:normAutofit fontScale="90000"/>
          </a:bodyPr>
          <a:lstStyle/>
          <a:p>
            <a:r>
              <a:rPr lang="en-US" sz="2400"/>
              <a:t>Blueprint</a:t>
            </a:r>
            <a:endParaRPr lang="en-IN" sz="240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9B05EC61-83EA-4FD3-99CB-44331A1947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420" y="96598"/>
            <a:ext cx="1678580" cy="730145"/>
          </a:xfrm>
          <a:prstGeom prst="rect">
            <a:avLst/>
          </a:prstGeom>
        </p:spPr>
      </p:pic>
      <p:pic>
        <p:nvPicPr>
          <p:cNvPr id="13" name="Content Placeholder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C66F1F10-817D-472C-B489-CD59B9061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606" y="1995879"/>
            <a:ext cx="12187467" cy="2957808"/>
          </a:xfrm>
        </p:spPr>
      </p:pic>
    </p:spTree>
    <p:extLst>
      <p:ext uri="{BB962C8B-B14F-4D97-AF65-F5344CB8AC3E}">
        <p14:creationId xmlns:p14="http://schemas.microsoft.com/office/powerpoint/2010/main" val="1561130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CCF1-45A9-48C4-B668-969E2DB6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CO.dx</a:t>
            </a:r>
            <a:r>
              <a:rPr lang="en-US"/>
              <a:t> Blueprint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53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5DA2-4D8F-4854-AA24-65A8A1A6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1793"/>
            <a:ext cx="7132656" cy="43713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cap="none">
                <a:solidFill>
                  <a:schemeClr val="accent3"/>
                </a:solidFill>
              </a:rPr>
              <a:t>PROJECT 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D82C0B-A491-45EC-9D0D-75602D32C9F1}"/>
              </a:ext>
            </a:extLst>
          </p:cNvPr>
          <p:cNvSpPr/>
          <p:nvPr/>
        </p:nvSpPr>
        <p:spPr>
          <a:xfrm>
            <a:off x="358731" y="852368"/>
            <a:ext cx="11472589" cy="250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21C69F-175A-4F53-838E-32E0E1BCC1CC}"/>
              </a:ext>
            </a:extLst>
          </p:cNvPr>
          <p:cNvCxnSpPr/>
          <p:nvPr/>
        </p:nvCxnSpPr>
        <p:spPr>
          <a:xfrm>
            <a:off x="6109265" y="939924"/>
            <a:ext cx="0" cy="22808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9DD69A-CBC4-46AF-9B25-A5CC9B73D45A}"/>
              </a:ext>
            </a:extLst>
          </p:cNvPr>
          <p:cNvCxnSpPr/>
          <p:nvPr/>
        </p:nvCxnSpPr>
        <p:spPr>
          <a:xfrm>
            <a:off x="8963768" y="939924"/>
            <a:ext cx="0" cy="22808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351462-B69F-4ECB-B427-24474DDDF0D3}"/>
              </a:ext>
            </a:extLst>
          </p:cNvPr>
          <p:cNvCxnSpPr/>
          <p:nvPr/>
        </p:nvCxnSpPr>
        <p:spPr>
          <a:xfrm>
            <a:off x="3157157" y="939924"/>
            <a:ext cx="0" cy="22808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FCBA40-CE07-41BA-B134-DB977180E9E0}"/>
              </a:ext>
            </a:extLst>
          </p:cNvPr>
          <p:cNvSpPr txBox="1"/>
          <p:nvPr/>
        </p:nvSpPr>
        <p:spPr>
          <a:xfrm>
            <a:off x="631005" y="1035859"/>
            <a:ext cx="216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2"/>
                </a:solidFill>
              </a:rPr>
              <a:t>Category</a:t>
            </a:r>
            <a:endParaRPr lang="en-IN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1470C-F4CD-43E4-AB20-FBAB7AB1E646}"/>
              </a:ext>
            </a:extLst>
          </p:cNvPr>
          <p:cNvSpPr txBox="1"/>
          <p:nvPr/>
        </p:nvSpPr>
        <p:spPr>
          <a:xfrm>
            <a:off x="3295041" y="1035859"/>
            <a:ext cx="2700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2"/>
                </a:solidFill>
              </a:rPr>
              <a:t>Geography</a:t>
            </a:r>
            <a:endParaRPr lang="en-IN" sz="140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BA752-C5A0-463C-A850-7AC521A7740B}"/>
              </a:ext>
            </a:extLst>
          </p:cNvPr>
          <p:cNvSpPr txBox="1"/>
          <p:nvPr/>
        </p:nvSpPr>
        <p:spPr>
          <a:xfrm>
            <a:off x="6452593" y="1009150"/>
            <a:ext cx="216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2"/>
                </a:solidFill>
              </a:rPr>
              <a:t>Sales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 sz="1400">
                <a:solidFill>
                  <a:schemeClr val="accent2"/>
                </a:solidFill>
              </a:rPr>
              <a:t>Channels</a:t>
            </a:r>
            <a:endParaRPr lang="en-IN" sz="14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BFAB4-E949-49F0-A249-068B9B9D9BE0}"/>
              </a:ext>
            </a:extLst>
          </p:cNvPr>
          <p:cNvSpPr txBox="1"/>
          <p:nvPr/>
        </p:nvSpPr>
        <p:spPr>
          <a:xfrm>
            <a:off x="9344347" y="1035858"/>
            <a:ext cx="216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2"/>
                </a:solidFill>
              </a:rPr>
              <a:t>Time</a:t>
            </a:r>
            <a:endParaRPr lang="en-IN" sz="1200">
              <a:solidFill>
                <a:schemeClr val="accent2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0DB0FBB-A60B-496D-A0D9-F08C862F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0" y="2261186"/>
            <a:ext cx="1541124" cy="5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1FD27C-AD1D-4B1C-89EA-AA5FB337CAF0}"/>
              </a:ext>
            </a:extLst>
          </p:cNvPr>
          <p:cNvSpPr txBox="1"/>
          <p:nvPr/>
        </p:nvSpPr>
        <p:spPr>
          <a:xfrm>
            <a:off x="446476" y="1453386"/>
            <a:ext cx="256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Specialized Nutrition</a:t>
            </a:r>
          </a:p>
          <a:p>
            <a:pPr algn="ctr"/>
            <a:r>
              <a:rPr lang="en-US" sz="1200">
                <a:solidFill>
                  <a:schemeClr val="bg2"/>
                </a:solidFill>
              </a:rPr>
              <a:t>Danone</a:t>
            </a:r>
            <a:endParaRPr lang="en-IN" sz="1200">
              <a:solidFill>
                <a:schemeClr val="bg2"/>
              </a:solidFill>
            </a:endParaRP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3279158-2499-4227-AB6D-874BE0A7BD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79365" y="1978162"/>
            <a:ext cx="1251764" cy="12843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01030D-5CC4-48FA-A4F7-D4772633C49B}"/>
              </a:ext>
            </a:extLst>
          </p:cNvPr>
          <p:cNvSpPr txBox="1"/>
          <p:nvPr/>
        </p:nvSpPr>
        <p:spPr>
          <a:xfrm>
            <a:off x="3356664" y="1459650"/>
            <a:ext cx="256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France</a:t>
            </a:r>
            <a:endParaRPr lang="en-IN" sz="120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B4D42-494C-40A0-9393-E506BAAA0778}"/>
              </a:ext>
            </a:extLst>
          </p:cNvPr>
          <p:cNvSpPr txBox="1"/>
          <p:nvPr/>
        </p:nvSpPr>
        <p:spPr>
          <a:xfrm>
            <a:off x="6198611" y="1478423"/>
            <a:ext cx="282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Offline marketing</a:t>
            </a:r>
          </a:p>
          <a:p>
            <a:pPr algn="ctr"/>
            <a:r>
              <a:rPr lang="en-US" sz="1200">
                <a:solidFill>
                  <a:schemeClr val="bg2"/>
                </a:solidFill>
              </a:rPr>
              <a:t>Digital Marketing</a:t>
            </a:r>
          </a:p>
          <a:p>
            <a:pPr algn="ctr"/>
            <a:r>
              <a:rPr lang="en-US" sz="1200">
                <a:solidFill>
                  <a:schemeClr val="bg2"/>
                </a:solidFill>
              </a:rPr>
              <a:t>Promotional Marketing</a:t>
            </a:r>
            <a:endParaRPr lang="en-IN" sz="1200">
              <a:solidFill>
                <a:schemeClr val="bg2"/>
              </a:solidFill>
            </a:endParaRPr>
          </a:p>
        </p:txBody>
      </p:sp>
      <p:pic>
        <p:nvPicPr>
          <p:cNvPr id="23" name="Graphic 22" descr="Newspaper with solid fill">
            <a:extLst>
              <a:ext uri="{FF2B5EF4-FFF2-40B4-BE49-F238E27FC236}">
                <a16:creationId xmlns:a16="http://schemas.microsoft.com/office/drawing/2014/main" id="{0AD67BE9-365C-4AA5-9AD7-D6475A122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1366" y="2430662"/>
            <a:ext cx="740862" cy="740862"/>
          </a:xfrm>
          <a:prstGeom prst="rect">
            <a:avLst/>
          </a:prstGeom>
        </p:spPr>
      </p:pic>
      <p:pic>
        <p:nvPicPr>
          <p:cNvPr id="25" name="Graphic 24" descr="Television with solid fill">
            <a:extLst>
              <a:ext uri="{FF2B5EF4-FFF2-40B4-BE49-F238E27FC236}">
                <a16:creationId xmlns:a16="http://schemas.microsoft.com/office/drawing/2014/main" id="{7FC79503-2B3F-40E4-A037-7E500E79D5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06786" y="2557271"/>
            <a:ext cx="614253" cy="614253"/>
          </a:xfrm>
          <a:prstGeom prst="rect">
            <a:avLst/>
          </a:prstGeom>
        </p:spPr>
      </p:pic>
      <p:pic>
        <p:nvPicPr>
          <p:cNvPr id="27" name="Graphic 26" descr="Internet with solid fill">
            <a:extLst>
              <a:ext uri="{FF2B5EF4-FFF2-40B4-BE49-F238E27FC236}">
                <a16:creationId xmlns:a16="http://schemas.microsoft.com/office/drawing/2014/main" id="{D882C0D7-5BB4-40E6-969B-FB2B8A36F5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25597" y="2490230"/>
            <a:ext cx="740854" cy="7408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6B74E05-D4D9-4ECE-84A9-7D0C0B77D2A6}"/>
              </a:ext>
            </a:extLst>
          </p:cNvPr>
          <p:cNvSpPr txBox="1"/>
          <p:nvPr/>
        </p:nvSpPr>
        <p:spPr>
          <a:xfrm>
            <a:off x="9251095" y="1510329"/>
            <a:ext cx="234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2017-2020(June)</a:t>
            </a:r>
          </a:p>
          <a:p>
            <a:pPr algn="ctr"/>
            <a:r>
              <a:rPr lang="en-US" sz="1200">
                <a:solidFill>
                  <a:schemeClr val="bg2"/>
                </a:solidFill>
              </a:rPr>
              <a:t>Weekly basis</a:t>
            </a:r>
            <a:endParaRPr lang="en-IN" sz="1200">
              <a:solidFill>
                <a:schemeClr val="bg2"/>
              </a:solidFill>
            </a:endParaRPr>
          </a:p>
        </p:txBody>
      </p:sp>
      <p:pic>
        <p:nvPicPr>
          <p:cNvPr id="31" name="Graphic 30" descr="Monthly calendar with solid fill">
            <a:extLst>
              <a:ext uri="{FF2B5EF4-FFF2-40B4-BE49-F238E27FC236}">
                <a16:creationId xmlns:a16="http://schemas.microsoft.com/office/drawing/2014/main" id="{B4FF7CD6-AC61-491B-B23C-321B20A6E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18341" y="2412084"/>
            <a:ext cx="914400" cy="914400"/>
          </a:xfrm>
          <a:prstGeom prst="rect">
            <a:avLst/>
          </a:prstGeom>
        </p:spPr>
      </p:pic>
      <p:sp>
        <p:nvSpPr>
          <p:cNvPr id="34" name="Rectangle 11">
            <a:extLst>
              <a:ext uri="{FF2B5EF4-FFF2-40B4-BE49-F238E27FC236}">
                <a16:creationId xmlns:a16="http://schemas.microsoft.com/office/drawing/2014/main" id="{F3B314AC-836A-43B2-8096-C1478C0EB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99526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 Placeholder 33">
            <a:extLst>
              <a:ext uri="{FF2B5EF4-FFF2-40B4-BE49-F238E27FC236}">
                <a16:creationId xmlns:a16="http://schemas.microsoft.com/office/drawing/2014/main" id="{D55A619C-2F22-423B-BE05-6FD1C5EC4799}"/>
              </a:ext>
            </a:extLst>
          </p:cNvPr>
          <p:cNvSpPr txBox="1">
            <a:spLocks/>
          </p:cNvSpPr>
          <p:nvPr/>
        </p:nvSpPr>
        <p:spPr>
          <a:xfrm>
            <a:off x="8274795" y="3219789"/>
            <a:ext cx="2533433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>
                <a:latin typeface="+mj-lt"/>
              </a:rPr>
              <a:t>Win Solutions</a:t>
            </a:r>
          </a:p>
        </p:txBody>
      </p:sp>
      <p:sp>
        <p:nvSpPr>
          <p:cNvPr id="86" name="Chevron 52">
            <a:extLst>
              <a:ext uri="{FF2B5EF4-FFF2-40B4-BE49-F238E27FC236}">
                <a16:creationId xmlns:a16="http://schemas.microsoft.com/office/drawing/2014/main" id="{61D01C62-40E4-42CD-9BB0-65ECEAC32A18}"/>
              </a:ext>
            </a:extLst>
          </p:cNvPr>
          <p:cNvSpPr/>
          <p:nvPr/>
        </p:nvSpPr>
        <p:spPr>
          <a:xfrm>
            <a:off x="434239" y="5743857"/>
            <a:ext cx="634768" cy="249787"/>
          </a:xfrm>
          <a:prstGeom prst="chevron">
            <a:avLst>
              <a:gd name="adj" fmla="val 270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87" name="Chevron 53">
            <a:extLst>
              <a:ext uri="{FF2B5EF4-FFF2-40B4-BE49-F238E27FC236}">
                <a16:creationId xmlns:a16="http://schemas.microsoft.com/office/drawing/2014/main" id="{3D93FD83-6473-4219-9AE7-99AA82540A32}"/>
              </a:ext>
            </a:extLst>
          </p:cNvPr>
          <p:cNvSpPr/>
          <p:nvPr/>
        </p:nvSpPr>
        <p:spPr>
          <a:xfrm>
            <a:off x="3121753" y="5721755"/>
            <a:ext cx="634768" cy="252925"/>
          </a:xfrm>
          <a:prstGeom prst="chevron">
            <a:avLst>
              <a:gd name="adj" fmla="val 270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8" name="Chevron 54">
            <a:extLst>
              <a:ext uri="{FF2B5EF4-FFF2-40B4-BE49-F238E27FC236}">
                <a16:creationId xmlns:a16="http://schemas.microsoft.com/office/drawing/2014/main" id="{F65D2AB4-4D54-40A1-982B-B6B2B0C63F2D}"/>
              </a:ext>
            </a:extLst>
          </p:cNvPr>
          <p:cNvSpPr/>
          <p:nvPr/>
        </p:nvSpPr>
        <p:spPr>
          <a:xfrm>
            <a:off x="6228774" y="5721755"/>
            <a:ext cx="634768" cy="252927"/>
          </a:xfrm>
          <a:prstGeom prst="chevron">
            <a:avLst>
              <a:gd name="adj" fmla="val 2702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/>
          </a:p>
        </p:txBody>
      </p:sp>
      <p:sp>
        <p:nvSpPr>
          <p:cNvPr id="89" name="Chevron 55">
            <a:extLst>
              <a:ext uri="{FF2B5EF4-FFF2-40B4-BE49-F238E27FC236}">
                <a16:creationId xmlns:a16="http://schemas.microsoft.com/office/drawing/2014/main" id="{3C3E2D37-ECBA-4BD8-89D6-2E1CD3F25D6B}"/>
              </a:ext>
            </a:extLst>
          </p:cNvPr>
          <p:cNvSpPr/>
          <p:nvPr/>
        </p:nvSpPr>
        <p:spPr>
          <a:xfrm>
            <a:off x="9038485" y="5653200"/>
            <a:ext cx="634768" cy="252927"/>
          </a:xfrm>
          <a:prstGeom prst="chevron">
            <a:avLst>
              <a:gd name="adj" fmla="val 2702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39" name="Graphic 38" descr="Bar chart with solid fill">
            <a:extLst>
              <a:ext uri="{FF2B5EF4-FFF2-40B4-BE49-F238E27FC236}">
                <a16:creationId xmlns:a16="http://schemas.microsoft.com/office/drawing/2014/main" id="{5CF0A9AB-941D-4B39-A2B8-5F89974A1A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01681" y="5825909"/>
            <a:ext cx="634769" cy="503746"/>
          </a:xfrm>
          <a:prstGeom prst="rect">
            <a:avLst/>
          </a:prstGeom>
        </p:spPr>
      </p:pic>
      <p:pic>
        <p:nvPicPr>
          <p:cNvPr id="94" name="Graphic 93" descr="Blueprint with solid fill">
            <a:extLst>
              <a:ext uri="{FF2B5EF4-FFF2-40B4-BE49-F238E27FC236}">
                <a16:creationId xmlns:a16="http://schemas.microsoft.com/office/drawing/2014/main" id="{ACE6E40C-B010-4FA6-AEC0-8062B046B6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16378" y="5825909"/>
            <a:ext cx="634769" cy="503746"/>
          </a:xfrm>
          <a:prstGeom prst="rect">
            <a:avLst/>
          </a:prstGeom>
        </p:spPr>
      </p:pic>
      <p:pic>
        <p:nvPicPr>
          <p:cNvPr id="96" name="Graphic 95" descr="Cmd Terminal with solid fill">
            <a:extLst>
              <a:ext uri="{FF2B5EF4-FFF2-40B4-BE49-F238E27FC236}">
                <a16:creationId xmlns:a16="http://schemas.microsoft.com/office/drawing/2014/main" id="{E195A8F0-0B43-443B-9B8F-B32C8AEA959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21822" y="5785076"/>
            <a:ext cx="634769" cy="629504"/>
          </a:xfrm>
          <a:prstGeom prst="rect">
            <a:avLst/>
          </a:prstGeom>
        </p:spPr>
      </p:pic>
      <p:pic>
        <p:nvPicPr>
          <p:cNvPr id="98" name="Graphic 97" descr="Database with solid fill">
            <a:extLst>
              <a:ext uri="{FF2B5EF4-FFF2-40B4-BE49-F238E27FC236}">
                <a16:creationId xmlns:a16="http://schemas.microsoft.com/office/drawing/2014/main" id="{BE9F3253-DF34-43F5-BB7A-5D90381DCD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23299" y="5853062"/>
            <a:ext cx="634769" cy="503746"/>
          </a:xfrm>
          <a:prstGeom prst="rect">
            <a:avLst/>
          </a:prstGeom>
        </p:spPr>
      </p:pic>
      <p:pic>
        <p:nvPicPr>
          <p:cNvPr id="100" name="Graphic 99" descr="Research with solid fill">
            <a:extLst>
              <a:ext uri="{FF2B5EF4-FFF2-40B4-BE49-F238E27FC236}">
                <a16:creationId xmlns:a16="http://schemas.microsoft.com/office/drawing/2014/main" id="{E0F6D7CD-D9AD-49D3-AD17-4A203AAF43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79071" y="5853062"/>
            <a:ext cx="515553" cy="503746"/>
          </a:xfrm>
          <a:prstGeom prst="rect">
            <a:avLst/>
          </a:prstGeom>
        </p:spPr>
      </p:pic>
      <p:pic>
        <p:nvPicPr>
          <p:cNvPr id="102" name="Graphic 101" descr="Filter with solid fill">
            <a:extLst>
              <a:ext uri="{FF2B5EF4-FFF2-40B4-BE49-F238E27FC236}">
                <a16:creationId xmlns:a16="http://schemas.microsoft.com/office/drawing/2014/main" id="{912352F8-5103-4BE3-99C3-BDC0E920FE9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927467" y="5859671"/>
            <a:ext cx="634769" cy="503746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85731EEC-F811-461D-BBF4-5A44D066C6FC}"/>
              </a:ext>
            </a:extLst>
          </p:cNvPr>
          <p:cNvSpPr txBox="1"/>
          <p:nvPr/>
        </p:nvSpPr>
        <p:spPr>
          <a:xfrm>
            <a:off x="1069007" y="5315142"/>
            <a:ext cx="1948415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AU" sz="1200">
                <a:latin typeface="+mj-lt"/>
              </a:rPr>
              <a:t>Data Understanding</a:t>
            </a:r>
          </a:p>
          <a:p>
            <a:r>
              <a:rPr lang="en-AU" sz="1200">
                <a:latin typeface="+mj-lt"/>
              </a:rPr>
              <a:t>and Pre-processing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71AA7DC-7122-48C1-B07B-36904BB1167F}"/>
              </a:ext>
            </a:extLst>
          </p:cNvPr>
          <p:cNvSpPr txBox="1"/>
          <p:nvPr/>
        </p:nvSpPr>
        <p:spPr>
          <a:xfrm>
            <a:off x="3895845" y="5341856"/>
            <a:ext cx="1948415" cy="461665"/>
          </a:xfrm>
          <a:prstGeom prst="rect">
            <a:avLst/>
          </a:prstGeom>
          <a:noFill/>
        </p:spPr>
        <p:txBody>
          <a:bodyPr wrap="square" lIns="36000" tIns="45720" rIns="36000" bIns="45720" rtlCol="0" anchor="t">
            <a:spAutoFit/>
          </a:bodyPr>
          <a:lstStyle/>
          <a:p>
            <a:r>
              <a:rPr lang="en-AU" sz="1200">
                <a:latin typeface="+mj-lt"/>
              </a:rPr>
              <a:t>EDA</a:t>
            </a:r>
          </a:p>
          <a:p>
            <a:r>
              <a:rPr lang="en-AU" sz="1200">
                <a:latin typeface="+mj-lt"/>
              </a:rPr>
              <a:t>Insights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C99CF24-4C41-4A31-9E22-60AEDB471C35}"/>
              </a:ext>
            </a:extLst>
          </p:cNvPr>
          <p:cNvSpPr txBox="1"/>
          <p:nvPr/>
        </p:nvSpPr>
        <p:spPr>
          <a:xfrm>
            <a:off x="6898593" y="5317337"/>
            <a:ext cx="2021262" cy="492443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AU" sz="1200">
                <a:latin typeface="+mj-lt"/>
              </a:rPr>
              <a:t>Blueprint</a:t>
            </a:r>
            <a:r>
              <a:rPr lang="en-AU" sz="1400">
                <a:latin typeface="+mj-lt"/>
              </a:rPr>
              <a:t> </a:t>
            </a:r>
            <a:r>
              <a:rPr lang="en-AU" sz="1200">
                <a:latin typeface="+mj-lt"/>
              </a:rPr>
              <a:t>and</a:t>
            </a:r>
            <a:r>
              <a:rPr lang="en-AU" sz="1400">
                <a:latin typeface="+mj-lt"/>
              </a:rPr>
              <a:t> </a:t>
            </a:r>
            <a:r>
              <a:rPr lang="en-AU" sz="1200">
                <a:latin typeface="+mj-lt"/>
              </a:rPr>
              <a:t>Wireframe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8341002-043F-44FB-AF1A-F2C51C104FC0}"/>
              </a:ext>
            </a:extLst>
          </p:cNvPr>
          <p:cNvSpPr txBox="1"/>
          <p:nvPr/>
        </p:nvSpPr>
        <p:spPr>
          <a:xfrm>
            <a:off x="9849915" y="5340797"/>
            <a:ext cx="2237385" cy="492443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AU" sz="1200">
                <a:latin typeface="+mj-lt"/>
              </a:rPr>
              <a:t>Model</a:t>
            </a:r>
            <a:r>
              <a:rPr lang="en-AU" sz="1400">
                <a:latin typeface="+mj-lt"/>
              </a:rPr>
              <a:t> </a:t>
            </a:r>
            <a:r>
              <a:rPr lang="en-AU" sz="1200">
                <a:latin typeface="+mj-lt"/>
              </a:rPr>
              <a:t>Building</a:t>
            </a:r>
            <a:r>
              <a:rPr lang="en-AU" sz="1400">
                <a:latin typeface="+mj-lt"/>
              </a:rPr>
              <a:t> </a:t>
            </a:r>
            <a:r>
              <a:rPr lang="en-AU" sz="1200">
                <a:latin typeface="+mj-lt"/>
              </a:rPr>
              <a:t>and</a:t>
            </a:r>
            <a:r>
              <a:rPr lang="en-AU" sz="1400">
                <a:latin typeface="+mj-lt"/>
              </a:rPr>
              <a:t> </a:t>
            </a:r>
            <a:r>
              <a:rPr lang="en-AU" sz="1200">
                <a:latin typeface="+mj-lt"/>
              </a:rPr>
              <a:t>Deployment</a:t>
            </a:r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0971EDD2-E0D5-47CA-AD3C-2B4B7A1FBAD6}"/>
              </a:ext>
            </a:extLst>
          </p:cNvPr>
          <p:cNvSpPr txBox="1">
            <a:spLocks/>
          </p:cNvSpPr>
          <p:nvPr/>
        </p:nvSpPr>
        <p:spPr>
          <a:xfrm>
            <a:off x="5710" y="4840079"/>
            <a:ext cx="7132656" cy="293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400" b="1" cap="none" baseline="0" dirty="0">
                <a:ea typeface="+mj-ea"/>
                <a:cs typeface="+mj-cs"/>
              </a:defRPr>
            </a:lvl1pPr>
          </a:lstStyle>
          <a:p>
            <a:r>
              <a:rPr lang="en-IN" sz="1800"/>
              <a:t>Workflow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CC8FC30-0E39-43F7-9F7C-F0B9856AA97E}"/>
              </a:ext>
            </a:extLst>
          </p:cNvPr>
          <p:cNvSpPr txBox="1"/>
          <p:nvPr/>
        </p:nvSpPr>
        <p:spPr>
          <a:xfrm>
            <a:off x="-227459" y="3627695"/>
            <a:ext cx="118253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200" b="1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Problem Definition- </a:t>
            </a: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Identify the </a:t>
            </a: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impact of marketing</a:t>
            </a: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 and provide </a:t>
            </a: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 to take </a:t>
            </a: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informed marketing decisions</a:t>
            </a: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 in future</a:t>
            </a:r>
          </a:p>
          <a:p>
            <a:pPr lvl="1">
              <a:lnSpc>
                <a:spcPct val="150000"/>
              </a:lnSpc>
            </a:pPr>
            <a:r>
              <a:rPr lang="en-US" sz="1200" b="1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Analytical Solution- </a:t>
            </a: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Determining an analytical model to improve Danone’s marketing media mix which increases sales revenue</a:t>
            </a:r>
          </a:p>
          <a:p>
            <a:pPr lvl="1">
              <a:lnSpc>
                <a:spcPct val="150000"/>
              </a:lnSpc>
            </a:pPr>
            <a:r>
              <a:rPr lang="en-US" sz="1200" b="1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Outcome-</a:t>
            </a: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 Improved marketing budget allocation </a:t>
            </a: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based on the insights taken from historic data and to achieve </a:t>
            </a: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high incremental sales</a:t>
            </a:r>
            <a:endParaRPr lang="en-US" sz="12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2" name="Picture 41" descr="Logo, company name&#10;&#10;Description automatically generated">
            <a:extLst>
              <a:ext uri="{FF2B5EF4-FFF2-40B4-BE49-F238E27FC236}">
                <a16:creationId xmlns:a16="http://schemas.microsoft.com/office/drawing/2014/main" id="{6639E167-CE15-43DC-9F87-6C82751B0751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00" y="250377"/>
            <a:ext cx="1678580" cy="730145"/>
          </a:xfrm>
          <a:prstGeom prst="rect">
            <a:avLst/>
          </a:prstGeom>
        </p:spPr>
      </p:pic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27B713-9CEF-45B2-9885-38ABF4F51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96565"/>
              </p:ext>
            </p:extLst>
          </p:nvPr>
        </p:nvGraphicFramePr>
        <p:xfrm>
          <a:off x="24581" y="-7439"/>
          <a:ext cx="121920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3128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394125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2495846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428901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6805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85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5EFD-5DF0-4362-947D-33B241784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0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4302-0DDF-4FD8-B2D9-E6D59B2C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1" y="275356"/>
            <a:ext cx="11233150" cy="534643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Exploratory data analysis</a:t>
            </a:r>
            <a:endParaRPr lang="en-IN" sz="2400">
              <a:solidFill>
                <a:schemeClr val="accent3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92EDDC-2089-4648-B875-7A08D4ABA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" y="4072480"/>
            <a:ext cx="11581606" cy="2354006"/>
            <a:chOff x="304800" y="4160503"/>
            <a:chExt cx="3419021" cy="2231597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D5C65-48E9-4AAC-B77E-6278B3161DDC}"/>
                </a:ext>
              </a:extLst>
            </p:cNvPr>
            <p:cNvSpPr/>
            <p:nvPr/>
          </p:nvSpPr>
          <p:spPr>
            <a:xfrm>
              <a:off x="304800" y="4177512"/>
              <a:ext cx="3419021" cy="22145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>
                <a:latin typeface="+mj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7285CF-2487-405D-A6B4-B8B4D2611B4D}"/>
                </a:ext>
              </a:extLst>
            </p:cNvPr>
            <p:cNvSpPr/>
            <p:nvPr/>
          </p:nvSpPr>
          <p:spPr>
            <a:xfrm>
              <a:off x="304800" y="4160503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Methods employed for Exploratory Data Analysis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3AD44-9722-484F-B104-223212557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7754" y="1222428"/>
            <a:ext cx="3419021" cy="2215850"/>
            <a:chOff x="304800" y="1156820"/>
            <a:chExt cx="3419021" cy="2215850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6E101C-6EB1-46A2-9D75-B310F5D4B25E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600"/>
                </a:spcBef>
              </a:pPr>
              <a:r>
                <a:rPr lang="en-US" sz="1200">
                  <a:solidFill>
                    <a:schemeClr val="bg1"/>
                  </a:solidFill>
                </a:rPr>
                <a:t>Examine data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solidFill>
                    <a:schemeClr val="bg1"/>
                  </a:solidFill>
                </a:rPr>
                <a:t>Provide insight from the dataset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solidFill>
                    <a:schemeClr val="bg1"/>
                  </a:solidFill>
                </a:rPr>
                <a:t>Find patterns, trends and relationships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solidFill>
                    <a:schemeClr val="bg1"/>
                  </a:solidFill>
                </a:rPr>
                <a:t>Detect outliers and anomalies</a:t>
              </a:r>
            </a:p>
            <a:p>
              <a:pPr algn="ctr">
                <a:spcBef>
                  <a:spcPts val="600"/>
                </a:spcBef>
              </a:pPr>
              <a:endParaRPr lang="en-US" sz="2000" b="1">
                <a:latin typeface="+mj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5B1AF8-EDA9-43EA-B6AB-420A64A29CEA}"/>
                </a:ext>
              </a:extLst>
            </p:cNvPr>
            <p:cNvSpPr/>
            <p:nvPr/>
          </p:nvSpPr>
          <p:spPr>
            <a:xfrm>
              <a:off x="304800" y="1156820"/>
              <a:ext cx="3419021" cy="382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Below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Goals of EDA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835AB2-BB6B-46B7-852D-7C3D81604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85947" y="1218159"/>
            <a:ext cx="3419021" cy="2250890"/>
            <a:chOff x="304800" y="1121780"/>
            <a:chExt cx="3419021" cy="2250890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1515D4-3413-4CB1-935E-6D99187A2CC7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b="1">
                <a:latin typeface="+mj-l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279D86-09BE-4E66-B926-E37EEC1D2593}"/>
                </a:ext>
              </a:extLst>
            </p:cNvPr>
            <p:cNvSpPr/>
            <p:nvPr/>
          </p:nvSpPr>
          <p:spPr>
            <a:xfrm>
              <a:off x="304800" y="112178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Outcome</a:t>
              </a: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2CFF9DC5-E51F-46DD-9C3A-86125001A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06764" y="3102097"/>
            <a:ext cx="657225" cy="657225"/>
          </a:xfrm>
          <a:prstGeom prst="ellipse">
            <a:avLst/>
          </a:prstGeom>
          <a:solidFill>
            <a:srgbClr val="40404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CB671C-A43E-441B-A332-8AA378EFF145}"/>
              </a:ext>
            </a:extLst>
          </p:cNvPr>
          <p:cNvSpPr/>
          <p:nvPr/>
        </p:nvSpPr>
        <p:spPr>
          <a:xfrm>
            <a:off x="4625676" y="1766836"/>
            <a:ext cx="28194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>
                <a:solidFill>
                  <a:schemeClr val="bg1"/>
                </a:solidFill>
              </a:rPr>
              <a:t>Gain insights</a:t>
            </a:r>
          </a:p>
          <a:p>
            <a:pPr>
              <a:spcBef>
                <a:spcPts val="600"/>
              </a:spcBef>
            </a:pPr>
            <a:r>
              <a:rPr lang="en-US" sz="1200">
                <a:solidFill>
                  <a:schemeClr val="bg1"/>
                </a:solidFill>
              </a:rPr>
              <a:t>Finding important features for model development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9DB4A2-F9CC-4695-9AEF-45E12F3AFCF6}"/>
              </a:ext>
            </a:extLst>
          </p:cNvPr>
          <p:cNvSpPr/>
          <p:nvPr/>
        </p:nvSpPr>
        <p:spPr>
          <a:xfrm>
            <a:off x="8462387" y="1653972"/>
            <a:ext cx="3419021" cy="1795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1"/>
                </a:solidFill>
              </a:rPr>
              <a:t>Excel</a:t>
            </a:r>
          </a:p>
          <a:p>
            <a:endParaRPr lang="en-US" sz="1200">
              <a:solidFill>
                <a:schemeClr val="bg1"/>
              </a:solidFill>
            </a:endParaRPr>
          </a:p>
          <a:p>
            <a:r>
              <a:rPr lang="en-US" sz="1200">
                <a:solidFill>
                  <a:schemeClr val="bg1"/>
                </a:solidFill>
              </a:rPr>
              <a:t>Python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E3D4343-FDC0-4E91-9418-D9B2BAA2C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8280" y="3043924"/>
            <a:ext cx="657225" cy="6572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E9616D-9006-44D9-BD1C-D9E9E94DB2EF}"/>
              </a:ext>
            </a:extLst>
          </p:cNvPr>
          <p:cNvSpPr/>
          <p:nvPr/>
        </p:nvSpPr>
        <p:spPr>
          <a:xfrm>
            <a:off x="10885754" y="2361107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554C05-ACFD-4C9C-B27C-BF15D23C952C}"/>
              </a:ext>
            </a:extLst>
          </p:cNvPr>
          <p:cNvSpPr/>
          <p:nvPr/>
        </p:nvSpPr>
        <p:spPr>
          <a:xfrm>
            <a:off x="10885754" y="2775261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F41DF6E-535D-4639-B36F-32BD1F3C66EB}"/>
              </a:ext>
            </a:extLst>
          </p:cNvPr>
          <p:cNvSpPr/>
          <p:nvPr/>
        </p:nvSpPr>
        <p:spPr>
          <a:xfrm>
            <a:off x="10885754" y="3193995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450D944-0ED8-4312-9E53-EFDB3A063F7F}"/>
              </a:ext>
            </a:extLst>
          </p:cNvPr>
          <p:cNvSpPr txBox="1"/>
          <p:nvPr/>
        </p:nvSpPr>
        <p:spPr>
          <a:xfrm>
            <a:off x="4386489" y="4671330"/>
            <a:ext cx="3419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Plotting simple statistics such as mean, correlation.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6A61A3D-B96E-4191-9B09-4327EFDE0F6A}"/>
              </a:ext>
            </a:extLst>
          </p:cNvPr>
          <p:cNvSpPr txBox="1"/>
          <p:nvPr/>
        </p:nvSpPr>
        <p:spPr>
          <a:xfrm>
            <a:off x="8464747" y="4634461"/>
            <a:ext cx="3416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Positioning such plots so as to maximize our natural pattern-recognition abilities, such as using multiple plots per page.</a:t>
            </a:r>
            <a:endParaRPr lang="en-IN" sz="1200"/>
          </a:p>
        </p:txBody>
      </p:sp>
      <p:pic>
        <p:nvPicPr>
          <p:cNvPr id="169" name="Graphic 168" descr="Scatterplot with solid fill">
            <a:extLst>
              <a:ext uri="{FF2B5EF4-FFF2-40B4-BE49-F238E27FC236}">
                <a16:creationId xmlns:a16="http://schemas.microsoft.com/office/drawing/2014/main" id="{164156EB-24EF-4CC7-8CC2-F4AA9FC17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921" y="5531268"/>
            <a:ext cx="781928" cy="781928"/>
          </a:xfrm>
          <a:prstGeom prst="rect">
            <a:avLst/>
          </a:prstGeom>
        </p:spPr>
      </p:pic>
      <p:pic>
        <p:nvPicPr>
          <p:cNvPr id="171" name="Graphic 170" descr="Bar chart with solid fill">
            <a:extLst>
              <a:ext uri="{FF2B5EF4-FFF2-40B4-BE49-F238E27FC236}">
                <a16:creationId xmlns:a16="http://schemas.microsoft.com/office/drawing/2014/main" id="{68FC338F-0357-4BDA-A9D4-8D4C82ADB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382" y="5456093"/>
            <a:ext cx="738664" cy="738664"/>
          </a:xfrm>
          <a:prstGeom prst="rect">
            <a:avLst/>
          </a:prstGeom>
        </p:spPr>
      </p:pic>
      <p:pic>
        <p:nvPicPr>
          <p:cNvPr id="175" name="Graphic 174" descr="Bar graph with downward trend with solid fill">
            <a:extLst>
              <a:ext uri="{FF2B5EF4-FFF2-40B4-BE49-F238E27FC236}">
                <a16:creationId xmlns:a16="http://schemas.microsoft.com/office/drawing/2014/main" id="{83104F1B-2998-44AE-AB87-CFBA2A837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1437" y="5597539"/>
            <a:ext cx="769512" cy="769512"/>
          </a:xfrm>
          <a:prstGeom prst="rect">
            <a:avLst/>
          </a:prstGeom>
        </p:spPr>
      </p:pic>
      <p:pic>
        <p:nvPicPr>
          <p:cNvPr id="177" name="Graphic 176" descr="Linear Graph with solid fill">
            <a:extLst>
              <a:ext uri="{FF2B5EF4-FFF2-40B4-BE49-F238E27FC236}">
                <a16:creationId xmlns:a16="http://schemas.microsoft.com/office/drawing/2014/main" id="{E690EDBD-1C1E-4D9F-AA6A-8739399FAE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7265" y="5447028"/>
            <a:ext cx="738664" cy="738664"/>
          </a:xfrm>
          <a:prstGeom prst="rect">
            <a:avLst/>
          </a:prstGeom>
        </p:spPr>
      </p:pic>
      <p:pic>
        <p:nvPicPr>
          <p:cNvPr id="179" name="Graphic 178" descr="Supply And Demand with solid fill">
            <a:extLst>
              <a:ext uri="{FF2B5EF4-FFF2-40B4-BE49-F238E27FC236}">
                <a16:creationId xmlns:a16="http://schemas.microsoft.com/office/drawing/2014/main" id="{CBB6B182-B6B9-41DA-A2AF-A437AFDAF9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8854001" y="5556415"/>
            <a:ext cx="821702" cy="821702"/>
          </a:xfrm>
          <a:prstGeom prst="rect">
            <a:avLst/>
          </a:prstGeom>
        </p:spPr>
      </p:pic>
      <p:pic>
        <p:nvPicPr>
          <p:cNvPr id="181" name="Graphic 180" descr="Bar chart with solid fill">
            <a:extLst>
              <a:ext uri="{FF2B5EF4-FFF2-40B4-BE49-F238E27FC236}">
                <a16:creationId xmlns:a16="http://schemas.microsoft.com/office/drawing/2014/main" id="{11097F13-AE5A-41A1-8B1D-01AC6A50C9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1831" y="5498339"/>
            <a:ext cx="852289" cy="852289"/>
          </a:xfrm>
          <a:prstGeom prst="rect">
            <a:avLst/>
          </a:prstGeom>
        </p:spPr>
      </p:pic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5C8C4133-D2A0-4303-95B7-E40B1BE15422}"/>
              </a:ext>
            </a:extLst>
          </p:cNvPr>
          <p:cNvSpPr/>
          <p:nvPr/>
        </p:nvSpPr>
        <p:spPr>
          <a:xfrm>
            <a:off x="6710680" y="5602512"/>
            <a:ext cx="502920" cy="373972"/>
          </a:xfrm>
          <a:custGeom>
            <a:avLst/>
            <a:gdLst>
              <a:gd name="connsiteX0" fmla="*/ 0 w 502920"/>
              <a:gd name="connsiteY0" fmla="*/ 226652 h 373972"/>
              <a:gd name="connsiteX1" fmla="*/ 177800 w 502920"/>
              <a:gd name="connsiteY1" fmla="*/ 3132 h 373972"/>
              <a:gd name="connsiteX2" fmla="*/ 502920 w 502920"/>
              <a:gd name="connsiteY2" fmla="*/ 373972 h 373972"/>
              <a:gd name="connsiteX3" fmla="*/ 502920 w 502920"/>
              <a:gd name="connsiteY3" fmla="*/ 373972 h 3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" h="373972">
                <a:moveTo>
                  <a:pt x="0" y="226652"/>
                </a:moveTo>
                <a:cubicBezTo>
                  <a:pt x="46990" y="102615"/>
                  <a:pt x="93980" y="-21421"/>
                  <a:pt x="177800" y="3132"/>
                </a:cubicBezTo>
                <a:cubicBezTo>
                  <a:pt x="261620" y="27685"/>
                  <a:pt x="502920" y="373972"/>
                  <a:pt x="502920" y="373972"/>
                </a:cubicBezTo>
                <a:lnTo>
                  <a:pt x="502920" y="373972"/>
                </a:ln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1FC5507-F28A-4BAA-8434-B8D9C01CD514}"/>
              </a:ext>
            </a:extLst>
          </p:cNvPr>
          <p:cNvSpPr txBox="1"/>
          <p:nvPr/>
        </p:nvSpPr>
        <p:spPr>
          <a:xfrm>
            <a:off x="389868" y="4672071"/>
            <a:ext cx="3425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Plotting the raw data (such as line charts and bar plots)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640C04A-B184-45CC-B7CD-A6E10B2B73A0}"/>
              </a:ext>
            </a:extLst>
          </p:cNvPr>
          <p:cNvSpPr/>
          <p:nvPr/>
        </p:nvSpPr>
        <p:spPr>
          <a:xfrm>
            <a:off x="8467385" y="1206129"/>
            <a:ext cx="3419021" cy="4191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Tools used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82F6C73-4B80-4A07-9DE2-320EFAE35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1596" y="3183691"/>
            <a:ext cx="657225" cy="6572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0" name="Graphic 199" descr="Table with solid fill">
            <a:extLst>
              <a:ext uri="{FF2B5EF4-FFF2-40B4-BE49-F238E27FC236}">
                <a16:creationId xmlns:a16="http://schemas.microsoft.com/office/drawing/2014/main" id="{744DC4F6-430E-402A-AC9A-69A13EBACB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52651" y="3128241"/>
            <a:ext cx="447753" cy="447753"/>
          </a:xfrm>
          <a:prstGeom prst="rect">
            <a:avLst/>
          </a:prstGeom>
        </p:spPr>
      </p:pic>
      <p:pic>
        <p:nvPicPr>
          <p:cNvPr id="202" name="Graphic 201" descr="Presentation with bar chart with solid fill">
            <a:extLst>
              <a:ext uri="{FF2B5EF4-FFF2-40B4-BE49-F238E27FC236}">
                <a16:creationId xmlns:a16="http://schemas.microsoft.com/office/drawing/2014/main" id="{24189F58-EFE3-4BB1-A385-93C6B63DDF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03460" y="3186555"/>
            <a:ext cx="484889" cy="484889"/>
          </a:xfrm>
          <a:prstGeom prst="rect">
            <a:avLst/>
          </a:prstGeom>
        </p:spPr>
      </p:pic>
      <p:pic>
        <p:nvPicPr>
          <p:cNvPr id="204" name="Graphic 203" descr="Hierarchy with solid fill">
            <a:extLst>
              <a:ext uri="{FF2B5EF4-FFF2-40B4-BE49-F238E27FC236}">
                <a16:creationId xmlns:a16="http://schemas.microsoft.com/office/drawing/2014/main" id="{525BB187-AD87-49D7-AE0C-C004451783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82397" y="3283700"/>
            <a:ext cx="475622" cy="475622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9AF5F01-282C-4D5D-B3A2-7EE9E10C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083" y="1969704"/>
            <a:ext cx="488365" cy="47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663C699F-0357-4767-AED5-BAD0CE236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103" y="2391886"/>
            <a:ext cx="784514" cy="53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AutoShape 8" descr="See the source image">
            <a:extLst>
              <a:ext uri="{FF2B5EF4-FFF2-40B4-BE49-F238E27FC236}">
                <a16:creationId xmlns:a16="http://schemas.microsoft.com/office/drawing/2014/main" id="{683154A4-4269-420D-8CF3-AED80BFB68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AutoShape 14" descr="See the source image">
            <a:extLst>
              <a:ext uri="{FF2B5EF4-FFF2-40B4-BE49-F238E27FC236}">
                <a16:creationId xmlns:a16="http://schemas.microsoft.com/office/drawing/2014/main" id="{21AB5672-3E84-4EC3-A71B-D356888F9E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089863" cy="308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5C04914-15A1-4253-9D5D-7D8C65C5B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1006"/>
              </p:ext>
            </p:extLst>
          </p:nvPr>
        </p:nvGraphicFramePr>
        <p:xfrm>
          <a:off x="24581" y="4851"/>
          <a:ext cx="121920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3128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394125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2495846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428901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6805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pic>
        <p:nvPicPr>
          <p:cNvPr id="41" name="Picture 40" descr="Logo, company name&#10;&#10;Description automatically generated">
            <a:extLst>
              <a:ext uri="{FF2B5EF4-FFF2-40B4-BE49-F238E27FC236}">
                <a16:creationId xmlns:a16="http://schemas.microsoft.com/office/drawing/2014/main" id="{7F209007-F78C-4440-9D7D-1B8A52DCAFE2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00" y="250377"/>
            <a:ext cx="1678580" cy="7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5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A2240"/>
                </a:solidFill>
              </a:rPr>
              <a:t>Marketing Spends</a:t>
            </a:r>
          </a:p>
          <a:p>
            <a:r>
              <a:rPr lang="en-US" b="1">
                <a:solidFill>
                  <a:srgbClr val="0A2240"/>
                </a:solidFill>
              </a:rPr>
              <a:t>App &amp; Website Traffic</a:t>
            </a:r>
          </a:p>
          <a:p>
            <a:r>
              <a:rPr lang="en-US" b="1">
                <a:solidFill>
                  <a:srgbClr val="0A2240"/>
                </a:solidFill>
              </a:rPr>
              <a:t>Email Traffic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BC38F-075F-40D6-81E4-1C1977030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0775" y="4080830"/>
            <a:ext cx="1585913" cy="66583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Marketing and Promotion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D76DD-71B3-445D-9A0A-821689D84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1465" y="3123344"/>
            <a:ext cx="1585913" cy="549166"/>
          </a:xfrm>
        </p:spPr>
        <p:txBody>
          <a:bodyPr>
            <a:normAutofit fontScale="92500" lnSpcReduction="20000"/>
          </a:bodyPr>
          <a:lstStyle/>
          <a:p>
            <a:r>
              <a:rPr lang="en-US" sz="1600"/>
              <a:t>Product</a:t>
            </a:r>
          </a:p>
          <a:p>
            <a:r>
              <a:rPr lang="en-US" sz="1600"/>
              <a:t>Attribute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Price</a:t>
            </a:r>
          </a:p>
          <a:p>
            <a:r>
              <a:rPr lang="en-US" b="1">
                <a:solidFill>
                  <a:schemeClr val="accent2"/>
                </a:solidFill>
              </a:rPr>
              <a:t>Volume </a:t>
            </a:r>
          </a:p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3"/>
                </a:solidFill>
              </a:rPr>
              <a:t>DVM</a:t>
            </a:r>
          </a:p>
          <a:p>
            <a:endParaRPr lang="en-US" b="1">
              <a:solidFill>
                <a:srgbClr val="4C4C4C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7B4B66-460F-4DC7-9E57-0F97E65C2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62270" y="4052289"/>
            <a:ext cx="1585913" cy="601903"/>
          </a:xfrm>
        </p:spPr>
        <p:txBody>
          <a:bodyPr>
            <a:normAutofit/>
          </a:bodyPr>
          <a:lstStyle/>
          <a:p>
            <a:r>
              <a:rPr lang="en-US" sz="1600"/>
              <a:t>Inventory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7AC98-6D4A-47AF-84B8-BFA85936A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0844" y="3067429"/>
            <a:ext cx="1585913" cy="445834"/>
          </a:xfrm>
        </p:spPr>
        <p:txBody>
          <a:bodyPr>
            <a:noAutofit/>
          </a:bodyPr>
          <a:lstStyle/>
          <a:p>
            <a:r>
              <a:rPr lang="en-US" sz="1600"/>
              <a:t>Competitor</a:t>
            </a:r>
          </a:p>
          <a:p>
            <a:r>
              <a:rPr lang="en-US" sz="1600"/>
              <a:t>Intelligence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Competitors price </a:t>
            </a:r>
          </a:p>
          <a:p>
            <a:r>
              <a:rPr lang="en-US" b="1">
                <a:solidFill>
                  <a:schemeClr val="accent4"/>
                </a:solidFill>
              </a:rPr>
              <a:t>Marketing spends</a:t>
            </a:r>
          </a:p>
          <a:p>
            <a:endParaRPr lang="en-US" b="1" u="sng">
              <a:solidFill>
                <a:srgbClr val="0070C0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26864" y="2427889"/>
            <a:ext cx="1728788" cy="123124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6E008B"/>
                </a:solidFill>
              </a:rPr>
              <a:t>Livebirths</a:t>
            </a:r>
          </a:p>
          <a:p>
            <a:r>
              <a:rPr lang="en-US" b="1">
                <a:solidFill>
                  <a:srgbClr val="6E008B"/>
                </a:solidFill>
              </a:rPr>
              <a:t>Population</a:t>
            </a:r>
          </a:p>
          <a:p>
            <a:r>
              <a:rPr lang="en-US" b="1">
                <a:solidFill>
                  <a:srgbClr val="6E008B"/>
                </a:solidFill>
              </a:rPr>
              <a:t>Impact of Covid</a:t>
            </a:r>
          </a:p>
          <a:p>
            <a:r>
              <a:rPr lang="en-US" b="1">
                <a:solidFill>
                  <a:srgbClr val="6E008B"/>
                </a:solidFill>
              </a:rPr>
              <a:t>Holidays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EE00AC-18F9-4EA9-8216-AC2AF3F26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26864" y="4025189"/>
            <a:ext cx="1873352" cy="7214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Macroeconomic</a:t>
            </a:r>
            <a:r>
              <a:rPr lang="en-US" sz="1400"/>
              <a:t> </a:t>
            </a:r>
            <a:r>
              <a:rPr lang="en-US" sz="1600"/>
              <a:t>Factors</a:t>
            </a:r>
            <a:endParaRPr lang="en-US" sz="140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3A91DCF-7FF8-440D-A33B-49B3A22FA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81707"/>
              </p:ext>
            </p:extLst>
          </p:nvPr>
        </p:nvGraphicFramePr>
        <p:xfrm>
          <a:off x="0" y="8510"/>
          <a:ext cx="1219199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3096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137158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202110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6805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B566843F-D234-41C6-A4C1-FB995A5D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11454"/>
            <a:ext cx="5393267" cy="472069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chemeClr val="accent3"/>
                </a:solidFill>
              </a:rPr>
              <a:t>F</a:t>
            </a:r>
            <a:r>
              <a:rPr lang="en-IN" sz="2400">
                <a:solidFill>
                  <a:schemeClr val="accent3"/>
                </a:solidFill>
              </a:rPr>
              <a:t>actors Driving </a:t>
            </a:r>
            <a:r>
              <a:rPr lang="en-IN" sz="2400" err="1">
                <a:solidFill>
                  <a:schemeClr val="accent3"/>
                </a:solidFill>
              </a:rPr>
              <a:t>sALES</a:t>
            </a:r>
            <a:endParaRPr lang="en-IN" sz="2400">
              <a:solidFill>
                <a:schemeClr val="accent3"/>
              </a:solidFill>
            </a:endParaRPr>
          </a:p>
        </p:txBody>
      </p:sp>
      <p:pic>
        <p:nvPicPr>
          <p:cNvPr id="23" name="Graphic 22" descr="Mortgage with solid fill">
            <a:extLst>
              <a:ext uri="{FF2B5EF4-FFF2-40B4-BE49-F238E27FC236}">
                <a16:creationId xmlns:a16="http://schemas.microsoft.com/office/drawing/2014/main" id="{1B476137-1717-4B28-9846-FD5A9B470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48" y="1358067"/>
            <a:ext cx="528535" cy="528535"/>
          </a:xfrm>
          <a:prstGeom prst="rect">
            <a:avLst/>
          </a:prstGeom>
        </p:spPr>
      </p:pic>
      <p:pic>
        <p:nvPicPr>
          <p:cNvPr id="25" name="Graphic 24" descr="Ecommerce with solid fill">
            <a:extLst>
              <a:ext uri="{FF2B5EF4-FFF2-40B4-BE49-F238E27FC236}">
                <a16:creationId xmlns:a16="http://schemas.microsoft.com/office/drawing/2014/main" id="{9CDFEDA3-44EC-49D4-919D-2311B2B3D1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248" y="1463508"/>
            <a:ext cx="396113" cy="396113"/>
          </a:xfrm>
          <a:prstGeom prst="rect">
            <a:avLst/>
          </a:prstGeom>
        </p:spPr>
      </p:pic>
      <p:pic>
        <p:nvPicPr>
          <p:cNvPr id="35" name="Graphic 34" descr="Pandemic exponential curve bar graph with solid fill">
            <a:extLst>
              <a:ext uri="{FF2B5EF4-FFF2-40B4-BE49-F238E27FC236}">
                <a16:creationId xmlns:a16="http://schemas.microsoft.com/office/drawing/2014/main" id="{13DED6E7-AA6A-4C51-AA4D-A02AD9779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2013" y="1185825"/>
            <a:ext cx="914400" cy="914400"/>
          </a:xfrm>
          <a:prstGeom prst="rect">
            <a:avLst/>
          </a:prstGeom>
        </p:spPr>
      </p:pic>
      <p:pic>
        <p:nvPicPr>
          <p:cNvPr id="37" name="Graphic 36" descr="Supply And Demand with solid fill">
            <a:extLst>
              <a:ext uri="{FF2B5EF4-FFF2-40B4-BE49-F238E27FC236}">
                <a16:creationId xmlns:a16="http://schemas.microsoft.com/office/drawing/2014/main" id="{A3AF1F23-F6FA-41C1-8F4B-92084E2914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241173" y="5632146"/>
            <a:ext cx="848170" cy="848170"/>
          </a:xfrm>
          <a:prstGeom prst="rect">
            <a:avLst/>
          </a:prstGeom>
        </p:spPr>
      </p:pic>
      <p:pic>
        <p:nvPicPr>
          <p:cNvPr id="24" name="Graphic 23" descr="Hierarchy with solid fill">
            <a:extLst>
              <a:ext uri="{FF2B5EF4-FFF2-40B4-BE49-F238E27FC236}">
                <a16:creationId xmlns:a16="http://schemas.microsoft.com/office/drawing/2014/main" id="{EF9E552A-84D1-4743-9E94-1516952CB9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6688" y="5632146"/>
            <a:ext cx="914400" cy="914400"/>
          </a:xfrm>
          <a:prstGeom prst="rect">
            <a:avLst/>
          </a:prstGeom>
        </p:spPr>
      </p:pic>
      <p:pic>
        <p:nvPicPr>
          <p:cNvPr id="26" name="Graphic 25" descr="Monthly calendar with solid fill">
            <a:extLst>
              <a:ext uri="{FF2B5EF4-FFF2-40B4-BE49-F238E27FC236}">
                <a16:creationId xmlns:a16="http://schemas.microsoft.com/office/drawing/2014/main" id="{69854E5A-63AD-422A-B7E5-5388B87459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16148" y="1165134"/>
            <a:ext cx="914400" cy="9144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65E3955E-6873-403C-8A80-3FC41D2479A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00" y="250377"/>
            <a:ext cx="1678580" cy="730145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E8763628-3AC2-4710-8F74-26F95BE9F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38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build="p"/>
      <p:bldP spid="12" grpId="0" build="p"/>
      <p:bldP spid="7" grpId="0" build="p"/>
      <p:bldP spid="8" grpId="0" build="p"/>
      <p:bldP spid="13" grpId="0" build="p"/>
      <p:bldP spid="14" grpId="0" build="p"/>
      <p:bldP spid="9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90F159-A939-445C-B2EB-7125EC895966}"/>
              </a:ext>
            </a:extLst>
          </p:cNvPr>
          <p:cNvSpPr txBox="1"/>
          <p:nvPr/>
        </p:nvSpPr>
        <p:spPr>
          <a:xfrm>
            <a:off x="432488" y="794652"/>
            <a:ext cx="2043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Data retailers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8EBCA-6C77-4EFD-8C69-7F4DB2DAD9CE}"/>
              </a:ext>
            </a:extLst>
          </p:cNvPr>
          <p:cNvSpPr txBox="1"/>
          <p:nvPr/>
        </p:nvSpPr>
        <p:spPr>
          <a:xfrm>
            <a:off x="2195688" y="1641264"/>
            <a:ext cx="2013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Keyword targeting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4815A-72A0-49C7-A2DD-2BD7D90E823E}"/>
              </a:ext>
            </a:extLst>
          </p:cNvPr>
          <p:cNvGrpSpPr/>
          <p:nvPr/>
        </p:nvGrpSpPr>
        <p:grpSpPr>
          <a:xfrm>
            <a:off x="2200114" y="2078648"/>
            <a:ext cx="1786617" cy="1469953"/>
            <a:chOff x="2200114" y="2078648"/>
            <a:chExt cx="1786617" cy="1469953"/>
          </a:xfrm>
        </p:grpSpPr>
        <p:pic>
          <p:nvPicPr>
            <p:cNvPr id="5" name="Picture 6" descr="See the source image">
              <a:extLst>
                <a:ext uri="{FF2B5EF4-FFF2-40B4-BE49-F238E27FC236}">
                  <a16:creationId xmlns:a16="http://schemas.microsoft.com/office/drawing/2014/main" id="{1A8150B5-012B-490B-9B7D-E803BA046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999" y="2335281"/>
              <a:ext cx="1177648" cy="881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2AC57A2-0B0E-4F3F-B2AB-2857E89337A6}"/>
                </a:ext>
              </a:extLst>
            </p:cNvPr>
            <p:cNvSpPr/>
            <p:nvPr/>
          </p:nvSpPr>
          <p:spPr>
            <a:xfrm>
              <a:off x="2200114" y="2078648"/>
              <a:ext cx="1786617" cy="1469953"/>
            </a:xfrm>
            <a:prstGeom prst="hexagon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" name="Graphic 9" descr="Pause with solid fill">
            <a:extLst>
              <a:ext uri="{FF2B5EF4-FFF2-40B4-BE49-F238E27FC236}">
                <a16:creationId xmlns:a16="http://schemas.microsoft.com/office/drawing/2014/main" id="{4463861E-5A5D-4AFA-BDC3-91BBA72B0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363" y="3626789"/>
            <a:ext cx="164057" cy="164057"/>
          </a:xfrm>
          <a:prstGeom prst="rect">
            <a:avLst/>
          </a:prstGeom>
        </p:spPr>
      </p:pic>
      <p:pic>
        <p:nvPicPr>
          <p:cNvPr id="11" name="Graphic 10" descr="End with solid fill">
            <a:extLst>
              <a:ext uri="{FF2B5EF4-FFF2-40B4-BE49-F238E27FC236}">
                <a16:creationId xmlns:a16="http://schemas.microsoft.com/office/drawing/2014/main" id="{A302787E-2F3A-4218-B053-60EEE6B5A7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420" y="3568289"/>
            <a:ext cx="281059" cy="281059"/>
          </a:xfrm>
          <a:prstGeom prst="rect">
            <a:avLst/>
          </a:prstGeom>
        </p:spPr>
      </p:pic>
      <p:pic>
        <p:nvPicPr>
          <p:cNvPr id="12" name="Graphic 11" descr="Play with solid fill">
            <a:extLst>
              <a:ext uri="{FF2B5EF4-FFF2-40B4-BE49-F238E27FC236}">
                <a16:creationId xmlns:a16="http://schemas.microsoft.com/office/drawing/2014/main" id="{57896C9B-08C2-46C8-8D19-32EE3F2F88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033" y="3616935"/>
            <a:ext cx="164057" cy="16405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43B9F372-4A5A-480A-9A42-EF861B3E0655}"/>
              </a:ext>
            </a:extLst>
          </p:cNvPr>
          <p:cNvGrpSpPr/>
          <p:nvPr/>
        </p:nvGrpSpPr>
        <p:grpSpPr>
          <a:xfrm>
            <a:off x="183349" y="3086017"/>
            <a:ext cx="1786617" cy="1469953"/>
            <a:chOff x="183349" y="3086017"/>
            <a:chExt cx="1786617" cy="1469953"/>
          </a:xfrm>
        </p:grpSpPr>
        <p:pic>
          <p:nvPicPr>
            <p:cNvPr id="14" name="Graphic 13" descr="Remote control with solid fill">
              <a:extLst>
                <a:ext uri="{FF2B5EF4-FFF2-40B4-BE49-F238E27FC236}">
                  <a16:creationId xmlns:a16="http://schemas.microsoft.com/office/drawing/2014/main" id="{71A7A139-3728-4399-918B-B88AE7C58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70202" y="3535339"/>
              <a:ext cx="510461" cy="510461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F32D1A-DC36-4703-B449-817D5A6FD9F5}"/>
                </a:ext>
              </a:extLst>
            </p:cNvPr>
            <p:cNvGrpSpPr/>
            <p:nvPr/>
          </p:nvGrpSpPr>
          <p:grpSpPr>
            <a:xfrm>
              <a:off x="183349" y="3086017"/>
              <a:ext cx="1786617" cy="1469953"/>
              <a:chOff x="183349" y="3086017"/>
              <a:chExt cx="1786617" cy="1469953"/>
            </a:xfrm>
          </p:grpSpPr>
          <p:pic>
            <p:nvPicPr>
              <p:cNvPr id="13" name="Graphic 12" descr="Television with solid fill">
                <a:extLst>
                  <a:ext uri="{FF2B5EF4-FFF2-40B4-BE49-F238E27FC236}">
                    <a16:creationId xmlns:a16="http://schemas.microsoft.com/office/drawing/2014/main" id="{840BEDDD-5CE4-468A-B60D-8F2E5B8CF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02899" y="333336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CBAFC9E7-E75E-4E43-AD4E-4F09D254F630}"/>
                  </a:ext>
                </a:extLst>
              </p:cNvPr>
              <p:cNvSpPr/>
              <p:nvPr/>
            </p:nvSpPr>
            <p:spPr>
              <a:xfrm>
                <a:off x="183349" y="3086017"/>
                <a:ext cx="1786617" cy="1469953"/>
              </a:xfrm>
              <a:prstGeom prst="hexagon">
                <a:avLst/>
              </a:prstGeom>
              <a:no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ABF66F2-CC09-422E-A872-0DB2DEBBA4EE}"/>
              </a:ext>
            </a:extLst>
          </p:cNvPr>
          <p:cNvSpPr txBox="1"/>
          <p:nvPr/>
        </p:nvSpPr>
        <p:spPr>
          <a:xfrm>
            <a:off x="479219" y="2751985"/>
            <a:ext cx="1477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Catchup TV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E6E7FB-102F-49BB-9E0F-5FB27DEF40A4}"/>
              </a:ext>
            </a:extLst>
          </p:cNvPr>
          <p:cNvSpPr txBox="1"/>
          <p:nvPr/>
        </p:nvSpPr>
        <p:spPr>
          <a:xfrm>
            <a:off x="2525862" y="3807815"/>
            <a:ext cx="1423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Direct buying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E4C061-B573-468E-89C6-5A0197AB8A69}"/>
              </a:ext>
            </a:extLst>
          </p:cNvPr>
          <p:cNvGrpSpPr/>
          <p:nvPr/>
        </p:nvGrpSpPr>
        <p:grpSpPr>
          <a:xfrm>
            <a:off x="2241717" y="4204768"/>
            <a:ext cx="1786617" cy="1469953"/>
            <a:chOff x="2241717" y="4204768"/>
            <a:chExt cx="1786617" cy="1469953"/>
          </a:xfrm>
        </p:grpSpPr>
        <p:pic>
          <p:nvPicPr>
            <p:cNvPr id="18" name="Graphic 17" descr="Television with solid fill">
              <a:extLst>
                <a:ext uri="{FF2B5EF4-FFF2-40B4-BE49-F238E27FC236}">
                  <a16:creationId xmlns:a16="http://schemas.microsoft.com/office/drawing/2014/main" id="{7B07077F-67C9-410B-8582-64FBBB402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639316" y="4344455"/>
              <a:ext cx="1021298" cy="1079876"/>
            </a:xfrm>
            <a:prstGeom prst="rect">
              <a:avLst/>
            </a:prstGeom>
          </p:spPr>
        </p:pic>
        <p:pic>
          <p:nvPicPr>
            <p:cNvPr id="19" name="Picture 2" descr="See the source image">
              <a:extLst>
                <a:ext uri="{FF2B5EF4-FFF2-40B4-BE49-F238E27FC236}">
                  <a16:creationId xmlns:a16="http://schemas.microsoft.com/office/drawing/2014/main" id="{EE9F2D02-343F-4821-B679-69790EE68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077" y="4687393"/>
              <a:ext cx="712066" cy="27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A3F93F0B-3EA9-468D-8730-3FCE8379CE8D}"/>
                </a:ext>
              </a:extLst>
            </p:cNvPr>
            <p:cNvSpPr/>
            <p:nvPr/>
          </p:nvSpPr>
          <p:spPr>
            <a:xfrm>
              <a:off x="2241717" y="4204768"/>
              <a:ext cx="1786617" cy="1469953"/>
            </a:xfrm>
            <a:prstGeom prst="hexagon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5D8044-702B-485D-90DA-1367AD046C2F}"/>
              </a:ext>
            </a:extLst>
          </p:cNvPr>
          <p:cNvGrpSpPr/>
          <p:nvPr/>
        </p:nvGrpSpPr>
        <p:grpSpPr>
          <a:xfrm>
            <a:off x="4189997" y="1081653"/>
            <a:ext cx="1786617" cy="1469953"/>
            <a:chOff x="4189997" y="1081653"/>
            <a:chExt cx="1786617" cy="1469953"/>
          </a:xfrm>
        </p:grpSpPr>
        <p:pic>
          <p:nvPicPr>
            <p:cNvPr id="22" name="Picture 12" descr="See the source image">
              <a:extLst>
                <a:ext uri="{FF2B5EF4-FFF2-40B4-BE49-F238E27FC236}">
                  <a16:creationId xmlns:a16="http://schemas.microsoft.com/office/drawing/2014/main" id="{6EFB6C5A-385E-4940-A006-67E4361C6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696" y="1452830"/>
              <a:ext cx="1329773" cy="747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4D9F53EA-29D1-40D9-9C47-1BCCD6A1248A}"/>
                </a:ext>
              </a:extLst>
            </p:cNvPr>
            <p:cNvSpPr/>
            <p:nvPr/>
          </p:nvSpPr>
          <p:spPr>
            <a:xfrm>
              <a:off x="4189997" y="1081653"/>
              <a:ext cx="1786617" cy="1469953"/>
            </a:xfrm>
            <a:prstGeom prst="hexagon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097A645-314A-4FE1-B359-B1F677104330}"/>
              </a:ext>
            </a:extLst>
          </p:cNvPr>
          <p:cNvSpPr txBox="1"/>
          <p:nvPr/>
        </p:nvSpPr>
        <p:spPr>
          <a:xfrm>
            <a:off x="4370101" y="2677257"/>
            <a:ext cx="18801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Programmatic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31A025-8617-410C-BA79-6E159565761A}"/>
              </a:ext>
            </a:extLst>
          </p:cNvPr>
          <p:cNvGrpSpPr/>
          <p:nvPr/>
        </p:nvGrpSpPr>
        <p:grpSpPr>
          <a:xfrm>
            <a:off x="4209712" y="3055869"/>
            <a:ext cx="1786617" cy="1469953"/>
            <a:chOff x="4209712" y="3055869"/>
            <a:chExt cx="1786617" cy="1469953"/>
          </a:xfrm>
        </p:grpSpPr>
        <p:pic>
          <p:nvPicPr>
            <p:cNvPr id="25" name="Picture 8" descr="See the source image">
              <a:extLst>
                <a:ext uri="{FF2B5EF4-FFF2-40B4-BE49-F238E27FC236}">
                  <a16:creationId xmlns:a16="http://schemas.microsoft.com/office/drawing/2014/main" id="{C06A7FD3-6E60-403B-8224-D05E02501C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644" y="3344241"/>
              <a:ext cx="1164470" cy="791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B18DF32C-68E2-4C20-88B8-E3BCDDDE46E0}"/>
                </a:ext>
              </a:extLst>
            </p:cNvPr>
            <p:cNvSpPr/>
            <p:nvPr/>
          </p:nvSpPr>
          <p:spPr>
            <a:xfrm>
              <a:off x="4209712" y="3055869"/>
              <a:ext cx="1786617" cy="1469953"/>
            </a:xfrm>
            <a:prstGeom prst="hexagon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CC9BAF-6533-4F9F-8F29-D6634532181C}"/>
              </a:ext>
            </a:extLst>
          </p:cNvPr>
          <p:cNvGrpSpPr/>
          <p:nvPr/>
        </p:nvGrpSpPr>
        <p:grpSpPr>
          <a:xfrm>
            <a:off x="219815" y="4988543"/>
            <a:ext cx="1786617" cy="1469953"/>
            <a:chOff x="219815" y="4988543"/>
            <a:chExt cx="1786617" cy="1469953"/>
          </a:xfrm>
        </p:grpSpPr>
        <p:pic>
          <p:nvPicPr>
            <p:cNvPr id="28" name="Picture 4" descr="See the source image">
              <a:extLst>
                <a:ext uri="{FF2B5EF4-FFF2-40B4-BE49-F238E27FC236}">
                  <a16:creationId xmlns:a16="http://schemas.microsoft.com/office/drawing/2014/main" id="{D8B05696-C382-4D38-9D3A-82A7D1135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60" y="5338275"/>
              <a:ext cx="1500151" cy="801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FA77E069-7D42-45E7-B095-22D5CEAD1BA5}"/>
                </a:ext>
              </a:extLst>
            </p:cNvPr>
            <p:cNvSpPr/>
            <p:nvPr/>
          </p:nvSpPr>
          <p:spPr>
            <a:xfrm>
              <a:off x="219815" y="4988543"/>
              <a:ext cx="1786617" cy="1469953"/>
            </a:xfrm>
            <a:prstGeom prst="hexagon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64A685E-4ADA-4B0C-A693-C0FD25B459D9}"/>
              </a:ext>
            </a:extLst>
          </p:cNvPr>
          <p:cNvSpPr txBox="1"/>
          <p:nvPr/>
        </p:nvSpPr>
        <p:spPr>
          <a:xfrm>
            <a:off x="4539644" y="683341"/>
            <a:ext cx="12368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Native ads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3A47BA-CEDB-410B-97E8-2D66813255FE}"/>
              </a:ext>
            </a:extLst>
          </p:cNvPr>
          <p:cNvGrpSpPr/>
          <p:nvPr/>
        </p:nvGrpSpPr>
        <p:grpSpPr>
          <a:xfrm>
            <a:off x="4263619" y="5064097"/>
            <a:ext cx="1786617" cy="1469953"/>
            <a:chOff x="4263619" y="5064097"/>
            <a:chExt cx="1786617" cy="1469953"/>
          </a:xfrm>
        </p:grpSpPr>
        <p:pic>
          <p:nvPicPr>
            <p:cNvPr id="31" name="Picture 10" descr="See the source image">
              <a:extLst>
                <a:ext uri="{FF2B5EF4-FFF2-40B4-BE49-F238E27FC236}">
                  <a16:creationId xmlns:a16="http://schemas.microsoft.com/office/drawing/2014/main" id="{4D5043B1-AF24-4AF3-84FC-081E93021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7233" y="5328453"/>
              <a:ext cx="1055991" cy="9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09294954-C9E4-41D8-81D0-15B4D5D8D910}"/>
                </a:ext>
              </a:extLst>
            </p:cNvPr>
            <p:cNvSpPr/>
            <p:nvPr/>
          </p:nvSpPr>
          <p:spPr>
            <a:xfrm>
              <a:off x="4263619" y="5064097"/>
              <a:ext cx="1786617" cy="1469953"/>
            </a:xfrm>
            <a:prstGeom prst="hexagon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5185F288-E436-4B5B-960D-CB24BCBF7D46}"/>
              </a:ext>
            </a:extLst>
          </p:cNvPr>
          <p:cNvSpPr txBox="1">
            <a:spLocks/>
          </p:cNvSpPr>
          <p:nvPr/>
        </p:nvSpPr>
        <p:spPr>
          <a:xfrm>
            <a:off x="8405719" y="743017"/>
            <a:ext cx="1344498" cy="4371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1800" cap="none">
                <a:solidFill>
                  <a:schemeClr val="accent2"/>
                </a:solidFill>
              </a:rPr>
              <a:t>Offline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38CA32-BCC4-4974-9175-7407D3B667AC}"/>
              </a:ext>
            </a:extLst>
          </p:cNvPr>
          <p:cNvSpPr txBox="1"/>
          <p:nvPr/>
        </p:nvSpPr>
        <p:spPr>
          <a:xfrm>
            <a:off x="7104568" y="1141638"/>
            <a:ext cx="1574959" cy="3812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/>
              <a:t>Television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D73B44-B9CD-47C5-857B-86C0488E43D1}"/>
              </a:ext>
            </a:extLst>
          </p:cNvPr>
          <p:cNvSpPr txBox="1"/>
          <p:nvPr/>
        </p:nvSpPr>
        <p:spPr>
          <a:xfrm>
            <a:off x="9897408" y="1141638"/>
            <a:ext cx="1574959" cy="3812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/>
              <a:t>Press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D2FBCC-7F20-4F97-B4C4-4BD1FC18EF2C}"/>
              </a:ext>
            </a:extLst>
          </p:cNvPr>
          <p:cNvSpPr txBox="1"/>
          <p:nvPr/>
        </p:nvSpPr>
        <p:spPr>
          <a:xfrm>
            <a:off x="215099" y="4684512"/>
            <a:ext cx="19343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/>
              <a:t>Search Engine Ads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64D3D0-A838-4D9F-8F89-488976E3A696}"/>
              </a:ext>
            </a:extLst>
          </p:cNvPr>
          <p:cNvCxnSpPr>
            <a:cxnSpLocks/>
          </p:cNvCxnSpPr>
          <p:nvPr/>
        </p:nvCxnSpPr>
        <p:spPr>
          <a:xfrm flipV="1">
            <a:off x="6508114" y="703174"/>
            <a:ext cx="0" cy="598391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5FDA15A9-740E-40E0-950D-17A22E525E33}"/>
              </a:ext>
            </a:extLst>
          </p:cNvPr>
          <p:cNvSpPr txBox="1">
            <a:spLocks/>
          </p:cNvSpPr>
          <p:nvPr/>
        </p:nvSpPr>
        <p:spPr>
          <a:xfrm>
            <a:off x="8390783" y="4068029"/>
            <a:ext cx="1690269" cy="2555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cap="none">
                <a:solidFill>
                  <a:schemeClr val="accent2"/>
                </a:solidFill>
              </a:rPr>
              <a:t>Promotional</a:t>
            </a:r>
            <a:endParaRPr lang="en-IN" sz="1800" cap="none">
              <a:solidFill>
                <a:schemeClr val="accent2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A700BFE-9398-46F2-BF5E-6A54E58BBCD7}"/>
              </a:ext>
            </a:extLst>
          </p:cNvPr>
          <p:cNvGrpSpPr/>
          <p:nvPr/>
        </p:nvGrpSpPr>
        <p:grpSpPr>
          <a:xfrm>
            <a:off x="6881057" y="1641264"/>
            <a:ext cx="1786617" cy="1469953"/>
            <a:chOff x="6881057" y="1641264"/>
            <a:chExt cx="1786617" cy="1469953"/>
          </a:xfrm>
        </p:grpSpPr>
        <p:pic>
          <p:nvPicPr>
            <p:cNvPr id="37" name="Graphic 36" descr="Television with solid fill">
              <a:extLst>
                <a:ext uri="{FF2B5EF4-FFF2-40B4-BE49-F238E27FC236}">
                  <a16:creationId xmlns:a16="http://schemas.microsoft.com/office/drawing/2014/main" id="{C8AF4BFB-9184-468B-ACDD-4DADC2779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20859" y="1973894"/>
              <a:ext cx="744575" cy="744575"/>
            </a:xfrm>
            <a:prstGeom prst="rect">
              <a:avLst/>
            </a:prstGeom>
          </p:spPr>
        </p:pic>
        <p:pic>
          <p:nvPicPr>
            <p:cNvPr id="38" name="Graphic 37" descr="Remote control with solid fill">
              <a:extLst>
                <a:ext uri="{FF2B5EF4-FFF2-40B4-BE49-F238E27FC236}">
                  <a16:creationId xmlns:a16="http://schemas.microsoft.com/office/drawing/2014/main" id="{4E8EB97C-7B19-4256-BE06-B90D6441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59659" y="2068449"/>
              <a:ext cx="615581" cy="615581"/>
            </a:xfrm>
            <a:prstGeom prst="rect">
              <a:avLst/>
            </a:prstGeom>
          </p:spPr>
        </p:pic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FF6BFFB-4AAF-453E-90EE-89E24CA0B3D1}"/>
                </a:ext>
              </a:extLst>
            </p:cNvPr>
            <p:cNvSpPr/>
            <p:nvPr/>
          </p:nvSpPr>
          <p:spPr>
            <a:xfrm>
              <a:off x="6881057" y="1641264"/>
              <a:ext cx="1786617" cy="1469953"/>
            </a:xfrm>
            <a:prstGeom prst="hexagon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F3E48D-7E43-466E-B27F-5D7163D8D145}"/>
              </a:ext>
            </a:extLst>
          </p:cNvPr>
          <p:cNvGrpSpPr/>
          <p:nvPr/>
        </p:nvGrpSpPr>
        <p:grpSpPr>
          <a:xfrm>
            <a:off x="9357732" y="1584295"/>
            <a:ext cx="1786617" cy="1469953"/>
            <a:chOff x="9357732" y="1584295"/>
            <a:chExt cx="1786617" cy="1469953"/>
          </a:xfrm>
        </p:grpSpPr>
        <p:pic>
          <p:nvPicPr>
            <p:cNvPr id="36" name="Graphic 35" descr="Newspaper with solid fill">
              <a:extLst>
                <a:ext uri="{FF2B5EF4-FFF2-40B4-BE49-F238E27FC236}">
                  <a16:creationId xmlns:a16="http://schemas.microsoft.com/office/drawing/2014/main" id="{73AF8623-7BE9-48C3-B7C4-9FDEAE76F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793840" y="1820332"/>
              <a:ext cx="914400" cy="914400"/>
            </a:xfrm>
            <a:prstGeom prst="rect">
              <a:avLst/>
            </a:prstGeom>
          </p:spPr>
        </p:pic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7F6C5A28-B92A-45BB-865A-A8FCB7FC2BDD}"/>
                </a:ext>
              </a:extLst>
            </p:cNvPr>
            <p:cNvSpPr/>
            <p:nvPr/>
          </p:nvSpPr>
          <p:spPr>
            <a:xfrm>
              <a:off x="9357732" y="1584295"/>
              <a:ext cx="1786617" cy="1469953"/>
            </a:xfrm>
            <a:prstGeom prst="hexagon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95775E1-C0F3-4907-AA7F-B85D9822A97F}"/>
              </a:ext>
            </a:extLst>
          </p:cNvPr>
          <p:cNvGrpSpPr/>
          <p:nvPr/>
        </p:nvGrpSpPr>
        <p:grpSpPr>
          <a:xfrm>
            <a:off x="213352" y="1171412"/>
            <a:ext cx="1786617" cy="1469953"/>
            <a:chOff x="213352" y="1171412"/>
            <a:chExt cx="1786617" cy="1469953"/>
          </a:xfrm>
        </p:grpSpPr>
        <p:pic>
          <p:nvPicPr>
            <p:cNvPr id="4" name="Picture 2" descr="See the source image">
              <a:extLst>
                <a:ext uri="{FF2B5EF4-FFF2-40B4-BE49-F238E27FC236}">
                  <a16:creationId xmlns:a16="http://schemas.microsoft.com/office/drawing/2014/main" id="{EE8445DA-18D2-4F8C-B320-62A7DD12A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88" y="1352230"/>
              <a:ext cx="1266396" cy="1093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1F902C98-97D6-43FD-B7BE-24890885CEA0}"/>
                </a:ext>
              </a:extLst>
            </p:cNvPr>
            <p:cNvSpPr/>
            <p:nvPr/>
          </p:nvSpPr>
          <p:spPr>
            <a:xfrm>
              <a:off x="213352" y="1171412"/>
              <a:ext cx="1786617" cy="1469953"/>
            </a:xfrm>
            <a:prstGeom prst="hexagon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52721DA-80DF-48F9-BB02-96E60CCA8AFB}"/>
              </a:ext>
            </a:extLst>
          </p:cNvPr>
          <p:cNvGrpSpPr/>
          <p:nvPr/>
        </p:nvGrpSpPr>
        <p:grpSpPr>
          <a:xfrm>
            <a:off x="7021407" y="4917876"/>
            <a:ext cx="1786617" cy="1401959"/>
            <a:chOff x="7021407" y="4917876"/>
            <a:chExt cx="1786617" cy="1401959"/>
          </a:xfrm>
        </p:grpSpPr>
        <p:pic>
          <p:nvPicPr>
            <p:cNvPr id="48" name="Picture 18" descr="See the source image">
              <a:extLst>
                <a:ext uri="{FF2B5EF4-FFF2-40B4-BE49-F238E27FC236}">
                  <a16:creationId xmlns:a16="http://schemas.microsoft.com/office/drawing/2014/main" id="{2E04FCB8-6CBD-4801-9FFF-45989FB9E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6775" y="5084841"/>
              <a:ext cx="1292934" cy="969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DD820F41-F579-4AF1-9CD6-4E14D3C6DD79}"/>
                </a:ext>
              </a:extLst>
            </p:cNvPr>
            <p:cNvSpPr/>
            <p:nvPr/>
          </p:nvSpPr>
          <p:spPr>
            <a:xfrm>
              <a:off x="7021407" y="4917876"/>
              <a:ext cx="1786617" cy="1401959"/>
            </a:xfrm>
            <a:prstGeom prst="hexagon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14C3C87-48FE-417F-ACAB-CAF6FF9E7310}"/>
              </a:ext>
            </a:extLst>
          </p:cNvPr>
          <p:cNvCxnSpPr>
            <a:cxnSpLocks/>
          </p:cNvCxnSpPr>
          <p:nvPr/>
        </p:nvCxnSpPr>
        <p:spPr>
          <a:xfrm flipV="1">
            <a:off x="6601872" y="3449592"/>
            <a:ext cx="5268092" cy="1500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itle 1">
            <a:extLst>
              <a:ext uri="{FF2B5EF4-FFF2-40B4-BE49-F238E27FC236}">
                <a16:creationId xmlns:a16="http://schemas.microsoft.com/office/drawing/2014/main" id="{21F71EB9-32FF-4CE7-9C07-6F3016C40614}"/>
              </a:ext>
            </a:extLst>
          </p:cNvPr>
          <p:cNvSpPr txBox="1">
            <a:spLocks/>
          </p:cNvSpPr>
          <p:nvPr/>
        </p:nvSpPr>
        <p:spPr>
          <a:xfrm>
            <a:off x="2686153" y="885908"/>
            <a:ext cx="1055658" cy="331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1800" cap="none">
                <a:solidFill>
                  <a:schemeClr val="accent2"/>
                </a:solidFill>
              </a:rPr>
              <a:t>Online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EB80DD-C9FD-49FA-853D-6DA8C6BED1ED}"/>
              </a:ext>
            </a:extLst>
          </p:cNvPr>
          <p:cNvGrpSpPr/>
          <p:nvPr/>
        </p:nvGrpSpPr>
        <p:grpSpPr>
          <a:xfrm>
            <a:off x="9576065" y="4855261"/>
            <a:ext cx="1786617" cy="1469953"/>
            <a:chOff x="9576065" y="4855261"/>
            <a:chExt cx="1786617" cy="1469953"/>
          </a:xfrm>
        </p:grpSpPr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F694977D-AAAB-4812-9412-4FB1B023FB76}"/>
                </a:ext>
              </a:extLst>
            </p:cNvPr>
            <p:cNvSpPr/>
            <p:nvPr/>
          </p:nvSpPr>
          <p:spPr>
            <a:xfrm>
              <a:off x="9576065" y="4855261"/>
              <a:ext cx="1786617" cy="1469953"/>
            </a:xfrm>
            <a:prstGeom prst="hexagon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Graphic 2" descr="Email with solid fill">
              <a:extLst>
                <a:ext uri="{FF2B5EF4-FFF2-40B4-BE49-F238E27FC236}">
                  <a16:creationId xmlns:a16="http://schemas.microsoft.com/office/drawing/2014/main" id="{46D5DCA7-8244-4477-8EF3-268FC6D11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029813" y="5028544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38D10FB-7953-4D5E-90E9-3B50153779A8}"/>
              </a:ext>
            </a:extLst>
          </p:cNvPr>
          <p:cNvSpPr txBox="1"/>
          <p:nvPr/>
        </p:nvSpPr>
        <p:spPr>
          <a:xfrm>
            <a:off x="7039615" y="4359305"/>
            <a:ext cx="17866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/>
              <a:t>Seasonal Promotion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003A39-4389-41E0-8881-43B38FAB5861}"/>
              </a:ext>
            </a:extLst>
          </p:cNvPr>
          <p:cNvSpPr txBox="1"/>
          <p:nvPr/>
        </p:nvSpPr>
        <p:spPr>
          <a:xfrm>
            <a:off x="4756771" y="4695575"/>
            <a:ext cx="914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Social</a:t>
            </a:r>
            <a:endParaRPr lang="en-IN" sz="1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5FAE05-7112-4071-850F-9335F532254A}"/>
              </a:ext>
            </a:extLst>
          </p:cNvPr>
          <p:cNvSpPr txBox="1"/>
          <p:nvPr/>
        </p:nvSpPr>
        <p:spPr>
          <a:xfrm>
            <a:off x="10095988" y="4541687"/>
            <a:ext cx="10051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E-mails</a:t>
            </a:r>
            <a:endParaRPr lang="en-IN" sz="1400"/>
          </a:p>
        </p:txBody>
      </p:sp>
      <p:sp>
        <p:nvSpPr>
          <p:cNvPr id="66" name="Title 65">
            <a:extLst>
              <a:ext uri="{FF2B5EF4-FFF2-40B4-BE49-F238E27FC236}">
                <a16:creationId xmlns:a16="http://schemas.microsoft.com/office/drawing/2014/main" id="{F350E7B6-1C32-4D9A-B1A5-20C25AC5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426"/>
            <a:ext cx="11254141" cy="504290"/>
          </a:xfrm>
        </p:spPr>
        <p:txBody>
          <a:bodyPr>
            <a:normAutofit/>
          </a:bodyPr>
          <a:lstStyle/>
          <a:p>
            <a:r>
              <a:rPr lang="en-US" sz="2400"/>
              <a:t>Marketing tactics are divided into three Channels</a:t>
            </a:r>
            <a:endParaRPr lang="en-IN" sz="2400"/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786EC4F7-D945-419D-BEA1-561CDB286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43427"/>
              </p:ext>
            </p:extLst>
          </p:nvPr>
        </p:nvGraphicFramePr>
        <p:xfrm>
          <a:off x="0" y="-16803"/>
          <a:ext cx="1219199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3096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137158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202110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6805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pic>
        <p:nvPicPr>
          <p:cNvPr id="65" name="Picture 64" descr="Logo, company name&#10;&#10;Description automatically generated">
            <a:extLst>
              <a:ext uri="{FF2B5EF4-FFF2-40B4-BE49-F238E27FC236}">
                <a16:creationId xmlns:a16="http://schemas.microsoft.com/office/drawing/2014/main" id="{192D9FF9-8AC4-4E93-9612-5726598C2225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00" y="250377"/>
            <a:ext cx="1678580" cy="7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9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4680-53D7-4BE6-9441-1D464421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8" y="311256"/>
            <a:ext cx="11220206" cy="410981"/>
          </a:xfrm>
        </p:spPr>
        <p:txBody>
          <a:bodyPr>
            <a:noAutofit/>
          </a:bodyPr>
          <a:lstStyle/>
          <a:p>
            <a:r>
              <a:rPr lang="en-US" sz="2400"/>
              <a:t>Marketing spend across channels</a:t>
            </a:r>
            <a:endParaRPr lang="en-IN" sz="240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1105FF-2447-4E9E-A61B-CA8BA9815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923134"/>
              </p:ext>
            </p:extLst>
          </p:nvPr>
        </p:nvGraphicFramePr>
        <p:xfrm>
          <a:off x="5838092" y="990001"/>
          <a:ext cx="6052770" cy="3918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FBED197-BC6A-4B6A-BD2E-C5EA9AED9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185728"/>
              </p:ext>
            </p:extLst>
          </p:nvPr>
        </p:nvGraphicFramePr>
        <p:xfrm>
          <a:off x="364992" y="1019359"/>
          <a:ext cx="5176221" cy="3690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0D046A-EF44-4832-A0BB-64C838BD1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28416"/>
              </p:ext>
            </p:extLst>
          </p:nvPr>
        </p:nvGraphicFramePr>
        <p:xfrm>
          <a:off x="0" y="-25974"/>
          <a:ext cx="1219199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3096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805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CF171D-DE7B-4C12-8729-F86A3D45C381}"/>
              </a:ext>
            </a:extLst>
          </p:cNvPr>
          <p:cNvSpPr txBox="1"/>
          <p:nvPr/>
        </p:nvSpPr>
        <p:spPr>
          <a:xfrm>
            <a:off x="2376439" y="2579856"/>
            <a:ext cx="927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0" u="none" strike="noStrike" baseline="0">
                <a:solidFill>
                  <a:schemeClr val="accent4"/>
                </a:solidFill>
                <a:latin typeface="Calibri" panose="020F0502020204030204" pitchFamily="34" charset="0"/>
              </a:rPr>
              <a:t>€</a:t>
            </a:r>
            <a:r>
              <a:rPr lang="en-IN" sz="1200" b="1" i="0" u="none" strike="noStrike" baseline="0">
                <a:solidFill>
                  <a:schemeClr val="accent4"/>
                </a:solidFill>
              </a:rPr>
              <a:t>16M</a:t>
            </a:r>
            <a:endParaRPr lang="en-IN" sz="1200" b="1">
              <a:solidFill>
                <a:schemeClr val="accent4"/>
              </a:solidFill>
            </a:endParaRP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587AAEA2-C1C0-4294-A7B1-44D9B03A8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00" y="250377"/>
            <a:ext cx="1678580" cy="7301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5EEA46-93FA-4AF8-928E-361D15157C7B}"/>
              </a:ext>
            </a:extLst>
          </p:cNvPr>
          <p:cNvSpPr txBox="1"/>
          <p:nvPr/>
        </p:nvSpPr>
        <p:spPr>
          <a:xfrm>
            <a:off x="3407469" y="4704665"/>
            <a:ext cx="506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*</a:t>
            </a:r>
            <a:r>
              <a:rPr lang="en-IN" sz="800"/>
              <a:t>Breakup of cumulative spends formed by adding spends of all the data from 2017-2020(June).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EAF13F-2DBB-4187-B134-BE80F3E74B81}"/>
              </a:ext>
            </a:extLst>
          </p:cNvPr>
          <p:cNvGrpSpPr/>
          <p:nvPr/>
        </p:nvGrpSpPr>
        <p:grpSpPr>
          <a:xfrm>
            <a:off x="6107091" y="5165387"/>
            <a:ext cx="5640523" cy="1308816"/>
            <a:chOff x="6107091" y="5165387"/>
            <a:chExt cx="5640523" cy="130881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DF7A301-F004-410F-8D49-7C0A2F84552B}"/>
                </a:ext>
              </a:extLst>
            </p:cNvPr>
            <p:cNvSpPr/>
            <p:nvPr/>
          </p:nvSpPr>
          <p:spPr>
            <a:xfrm>
              <a:off x="6107091" y="5165387"/>
              <a:ext cx="5640523" cy="130881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35F7015-4109-44B4-903C-9CA685C51B0D}"/>
                </a:ext>
              </a:extLst>
            </p:cNvPr>
            <p:cNvSpPr txBox="1"/>
            <p:nvPr/>
          </p:nvSpPr>
          <p:spPr>
            <a:xfrm>
              <a:off x="6432415" y="5613551"/>
              <a:ext cx="5315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IN" sz="1200"/>
                <a:t>In initial years offline and promotional channels were allocated much higher budget than digital but it got reversed over time.</a:t>
              </a:r>
            </a:p>
            <a:p>
              <a:pPr marL="285750" indent="-285750"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endParaRPr lang="en-IN" sz="1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1747D2-A77C-436B-9913-F85D8992BD70}"/>
                </a:ext>
              </a:extLst>
            </p:cNvPr>
            <p:cNvSpPr txBox="1"/>
            <p:nvPr/>
          </p:nvSpPr>
          <p:spPr>
            <a:xfrm>
              <a:off x="6129473" y="5341999"/>
              <a:ext cx="19272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</a:rPr>
                <a:t>INSIGHTS</a:t>
              </a:r>
              <a:endParaRPr lang="en-IN" sz="1200" b="1">
                <a:solidFill>
                  <a:schemeClr val="accent2"/>
                </a:solidFill>
              </a:endParaRPr>
            </a:p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16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39CE-1640-4E96-A8F3-51FD9A7F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27566"/>
            <a:ext cx="11704320" cy="460225"/>
          </a:xfrm>
        </p:spPr>
        <p:txBody>
          <a:bodyPr>
            <a:normAutofit/>
          </a:bodyPr>
          <a:lstStyle/>
          <a:p>
            <a:r>
              <a:rPr lang="en-IN" sz="2400"/>
              <a:t>Breakup of online and offline spends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A64FACD-578B-4F93-93D2-218D5E390D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8624277"/>
              </p:ext>
            </p:extLst>
          </p:nvPr>
        </p:nvGraphicFramePr>
        <p:xfrm>
          <a:off x="65746" y="1039988"/>
          <a:ext cx="5772346" cy="393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CA85166-313A-4D4B-9653-58AB9CAE1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7924518"/>
              </p:ext>
            </p:extLst>
          </p:nvPr>
        </p:nvGraphicFramePr>
        <p:xfrm>
          <a:off x="5941660" y="1071591"/>
          <a:ext cx="5650118" cy="390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71502F-8D8C-4E40-A082-A4FFF58E9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88145"/>
              </p:ext>
            </p:extLst>
          </p:nvPr>
        </p:nvGraphicFramePr>
        <p:xfrm>
          <a:off x="0" y="22767"/>
          <a:ext cx="1219199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3096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805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0D8D1E3-89CE-419A-BDB5-145D313E8F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00" y="250377"/>
            <a:ext cx="1678580" cy="73014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F0FEC61-1F9A-438D-96A7-86CD0B650145}"/>
              </a:ext>
            </a:extLst>
          </p:cNvPr>
          <p:cNvGrpSpPr/>
          <p:nvPr/>
        </p:nvGrpSpPr>
        <p:grpSpPr>
          <a:xfrm>
            <a:off x="301136" y="5221618"/>
            <a:ext cx="5743265" cy="1308816"/>
            <a:chOff x="301137" y="5165387"/>
            <a:chExt cx="5743265" cy="13088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134503-EFDF-4543-A0B6-25101D56B4E7}"/>
                </a:ext>
              </a:extLst>
            </p:cNvPr>
            <p:cNvGrpSpPr/>
            <p:nvPr/>
          </p:nvGrpSpPr>
          <p:grpSpPr>
            <a:xfrm>
              <a:off x="301137" y="5165387"/>
              <a:ext cx="5743265" cy="1308816"/>
              <a:chOff x="301137" y="5165387"/>
              <a:chExt cx="5743265" cy="1308816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52AB5AC-6D84-42CE-A3DE-68CA57D3E4FD}"/>
                  </a:ext>
                </a:extLst>
              </p:cNvPr>
              <p:cNvSpPr/>
              <p:nvPr/>
            </p:nvSpPr>
            <p:spPr>
              <a:xfrm>
                <a:off x="301137" y="5165387"/>
                <a:ext cx="5640523" cy="1308816"/>
              </a:xfrm>
              <a:prstGeom prst="round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D9F05A-4B7F-48E1-85F8-A1C6D0313D20}"/>
                  </a:ext>
                </a:extLst>
              </p:cNvPr>
              <p:cNvSpPr txBox="1"/>
              <p:nvPr/>
            </p:nvSpPr>
            <p:spPr>
              <a:xfrm>
                <a:off x="729203" y="5523900"/>
                <a:ext cx="5315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IN" sz="1200"/>
                  <a:t>Programmatic takes a major chunk of our online spends.</a:t>
                </a:r>
              </a:p>
              <a:p>
                <a:pPr>
                  <a:buClr>
                    <a:schemeClr val="tx1"/>
                  </a:buClr>
                </a:pPr>
                <a:r>
                  <a:rPr lang="en-IN" sz="1200"/>
                  <a:t>Keyword and Native ads takes the lowest chunk of our online spends. 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314C34-F721-480A-9CFF-09B139D9323E}"/>
                </a:ext>
              </a:extLst>
            </p:cNvPr>
            <p:cNvSpPr txBox="1"/>
            <p:nvPr/>
          </p:nvSpPr>
          <p:spPr>
            <a:xfrm>
              <a:off x="301137" y="5293068"/>
              <a:ext cx="13585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</a:rPr>
                <a:t>INSIGHTS</a:t>
              </a:r>
              <a:endParaRPr lang="en-IN" sz="1200" b="1">
                <a:solidFill>
                  <a:schemeClr val="accent2"/>
                </a:solidFill>
              </a:endParaRPr>
            </a:p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ED2A7A-0714-411C-B899-69A0E9E145D2}"/>
              </a:ext>
            </a:extLst>
          </p:cNvPr>
          <p:cNvGrpSpPr/>
          <p:nvPr/>
        </p:nvGrpSpPr>
        <p:grpSpPr>
          <a:xfrm>
            <a:off x="6147143" y="5182640"/>
            <a:ext cx="5640523" cy="1308816"/>
            <a:chOff x="6382070" y="5147480"/>
            <a:chExt cx="5640523" cy="13088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DCFA97-5C6F-407E-90C1-1ED73CD066E0}"/>
                </a:ext>
              </a:extLst>
            </p:cNvPr>
            <p:cNvGrpSpPr/>
            <p:nvPr/>
          </p:nvGrpSpPr>
          <p:grpSpPr>
            <a:xfrm>
              <a:off x="6382070" y="5147480"/>
              <a:ext cx="5640523" cy="1308816"/>
              <a:chOff x="6096000" y="5147480"/>
              <a:chExt cx="5640523" cy="1308816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928EC4A-A92A-4E2E-B7DB-C43902627049}"/>
                  </a:ext>
                </a:extLst>
              </p:cNvPr>
              <p:cNvSpPr/>
              <p:nvPr/>
            </p:nvSpPr>
            <p:spPr>
              <a:xfrm>
                <a:off x="6096000" y="5147480"/>
                <a:ext cx="5640523" cy="130881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B7ED0D-C33D-4226-9B06-5CA7E9290C03}"/>
                  </a:ext>
                </a:extLst>
              </p:cNvPr>
              <p:cNvSpPr txBox="1"/>
              <p:nvPr/>
            </p:nvSpPr>
            <p:spPr>
              <a:xfrm>
                <a:off x="6421324" y="5524889"/>
                <a:ext cx="53151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IN" sz="1200"/>
                  <a:t>Majority of our offline spending is done on TV Ads. 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7E563F-AFEA-4FC7-87E4-7487BD0BD6DC}"/>
                </a:ext>
              </a:extLst>
            </p:cNvPr>
            <p:cNvSpPr txBox="1"/>
            <p:nvPr/>
          </p:nvSpPr>
          <p:spPr>
            <a:xfrm>
              <a:off x="6382070" y="5289693"/>
              <a:ext cx="19272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</a:rPr>
                <a:t>INSIGHTS</a:t>
              </a:r>
              <a:endParaRPr lang="en-IN" sz="1200" b="1">
                <a:solidFill>
                  <a:schemeClr val="accent2"/>
                </a:solidFill>
              </a:endParaRPr>
            </a:p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8C34730-91F4-49A1-A120-947DBDDCAF80}"/>
              </a:ext>
            </a:extLst>
          </p:cNvPr>
          <p:cNvSpPr txBox="1"/>
          <p:nvPr/>
        </p:nvSpPr>
        <p:spPr>
          <a:xfrm>
            <a:off x="2915914" y="4784259"/>
            <a:ext cx="605149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/>
              <a:t>*</a:t>
            </a:r>
            <a:r>
              <a:rPr lang="en-IN" sz="800"/>
              <a:t>Breakup of cumulative online and offline spends formed by adding spends of all the data from 2017-2020(June).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1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3F68-44E0-45AF-B513-018EDFA0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566"/>
            <a:ext cx="11712575" cy="421723"/>
          </a:xfrm>
        </p:spPr>
        <p:txBody>
          <a:bodyPr>
            <a:normAutofit/>
          </a:bodyPr>
          <a:lstStyle/>
          <a:p>
            <a:r>
              <a:rPr lang="en-US" sz="2400"/>
              <a:t>I</a:t>
            </a:r>
            <a:r>
              <a:rPr lang="en-IN" sz="2400" err="1"/>
              <a:t>mpact</a:t>
            </a:r>
            <a:r>
              <a:rPr lang="en-IN" sz="2400"/>
              <a:t> of spends on sales 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C2D102-3DFF-4F19-AE01-C154F3B62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454687"/>
              </p:ext>
            </p:extLst>
          </p:nvPr>
        </p:nvGraphicFramePr>
        <p:xfrm>
          <a:off x="547674" y="1514465"/>
          <a:ext cx="11356975" cy="3311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7E9F0AB-0425-453A-8B52-A32449B7819B}"/>
              </a:ext>
            </a:extLst>
          </p:cNvPr>
          <p:cNvGrpSpPr/>
          <p:nvPr/>
        </p:nvGrpSpPr>
        <p:grpSpPr>
          <a:xfrm>
            <a:off x="375503" y="4810769"/>
            <a:ext cx="5654842" cy="1673708"/>
            <a:chOff x="375503" y="4810769"/>
            <a:chExt cx="5654842" cy="167370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5617A66-1361-4593-BE39-DECB2DA4B87A}"/>
                </a:ext>
              </a:extLst>
            </p:cNvPr>
            <p:cNvSpPr/>
            <p:nvPr/>
          </p:nvSpPr>
          <p:spPr>
            <a:xfrm>
              <a:off x="389822" y="5175661"/>
              <a:ext cx="5640523" cy="1308816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E27A8CB-9655-4C76-BB75-5FB00CB6C696}"/>
                </a:ext>
              </a:extLst>
            </p:cNvPr>
            <p:cNvSpPr/>
            <p:nvPr/>
          </p:nvSpPr>
          <p:spPr>
            <a:xfrm>
              <a:off x="2863066" y="4810769"/>
              <a:ext cx="821300" cy="7672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414E92-231F-4E54-9989-4A54CD0B53BC}"/>
                </a:ext>
              </a:extLst>
            </p:cNvPr>
            <p:cNvSpPr txBox="1"/>
            <p:nvPr/>
          </p:nvSpPr>
          <p:spPr>
            <a:xfrm>
              <a:off x="375503" y="5508720"/>
              <a:ext cx="2075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</a:rPr>
                <a:t>FINDINGS</a:t>
              </a:r>
              <a:endParaRPr lang="en-IN" sz="1200" b="1">
                <a:solidFill>
                  <a:schemeClr val="accent2"/>
                </a:solidFill>
              </a:endParaRPr>
            </a:p>
          </p:txBody>
        </p:sp>
        <p:pic>
          <p:nvPicPr>
            <p:cNvPr id="33" name="Graphic 32" descr="Magnifying glass with solid fill">
              <a:extLst>
                <a:ext uri="{FF2B5EF4-FFF2-40B4-BE49-F238E27FC236}">
                  <a16:creationId xmlns:a16="http://schemas.microsoft.com/office/drawing/2014/main" id="{8F5423CF-645A-4B07-A2B7-547BCB5FE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91493" y="4908374"/>
              <a:ext cx="632206" cy="64119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DA984C-8985-4446-A408-3C546FB26F34}"/>
                </a:ext>
              </a:extLst>
            </p:cNvPr>
            <p:cNvSpPr txBox="1"/>
            <p:nvPr/>
          </p:nvSpPr>
          <p:spPr>
            <a:xfrm>
              <a:off x="655909" y="5716447"/>
              <a:ext cx="5315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IN" sz="1200"/>
                <a:t>Increase in sales is observed immediately or with a lag whenever there is an increase in marketing spends.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1073F6D-CECE-4994-88C2-ECBADA22B9B3}"/>
              </a:ext>
            </a:extLst>
          </p:cNvPr>
          <p:cNvGrpSpPr/>
          <p:nvPr/>
        </p:nvGrpSpPr>
        <p:grpSpPr>
          <a:xfrm>
            <a:off x="6171929" y="4814707"/>
            <a:ext cx="5640523" cy="1659496"/>
            <a:chOff x="6096000" y="4814707"/>
            <a:chExt cx="5640523" cy="165949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271EC86-367A-41E0-88A9-F74A84EE18B1}"/>
                </a:ext>
              </a:extLst>
            </p:cNvPr>
            <p:cNvSpPr/>
            <p:nvPr/>
          </p:nvSpPr>
          <p:spPr>
            <a:xfrm>
              <a:off x="6096000" y="5165387"/>
              <a:ext cx="5640523" cy="130881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2A4B11-DDF0-4ABE-8A6D-86BE64A3F0DE}"/>
                </a:ext>
              </a:extLst>
            </p:cNvPr>
            <p:cNvSpPr txBox="1"/>
            <p:nvPr/>
          </p:nvSpPr>
          <p:spPr>
            <a:xfrm>
              <a:off x="6111565" y="5542779"/>
              <a:ext cx="2075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</a:rPr>
                <a:t>INSIGHTS</a:t>
              </a:r>
              <a:endParaRPr lang="en-IN" sz="1200" b="1">
                <a:solidFill>
                  <a:schemeClr val="accent2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818CB46-A365-495E-BF0C-E5A17939207F}"/>
                </a:ext>
              </a:extLst>
            </p:cNvPr>
            <p:cNvSpPr/>
            <p:nvPr/>
          </p:nvSpPr>
          <p:spPr>
            <a:xfrm>
              <a:off x="8762310" y="4814707"/>
              <a:ext cx="821300" cy="7672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8" name="Graphic 37" descr="Good Idea with solid fill">
              <a:extLst>
                <a:ext uri="{FF2B5EF4-FFF2-40B4-BE49-F238E27FC236}">
                  <a16:creationId xmlns:a16="http://schemas.microsoft.com/office/drawing/2014/main" id="{0A557E0F-9F65-46BA-9621-135FE3E86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52364" y="4873784"/>
              <a:ext cx="641191" cy="641191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F13B26-F1F5-420C-B988-57048F715B73}"/>
                </a:ext>
              </a:extLst>
            </p:cNvPr>
            <p:cNvSpPr txBox="1"/>
            <p:nvPr/>
          </p:nvSpPr>
          <p:spPr>
            <a:xfrm>
              <a:off x="6360826" y="5717592"/>
              <a:ext cx="527582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buClr>
                  <a:srgbClr val="00B050"/>
                </a:buClr>
              </a:pPr>
              <a:r>
                <a:rPr lang="en-US" sz="1200"/>
                <a:t>Over the time spends decreased drastically but sales didn’t reduce; This implies spendings done in 2017-18 has its effect even in 2019-20.</a:t>
              </a:r>
              <a:endParaRPr lang="en-US" sz="1200" b="1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D90EF8-C9D9-4550-9595-8C20BF95B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61372"/>
              </p:ext>
            </p:extLst>
          </p:nvPr>
        </p:nvGraphicFramePr>
        <p:xfrm>
          <a:off x="0" y="22767"/>
          <a:ext cx="12191998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3096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169634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805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Recap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Exploratory Data Analysis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Understanding Dataset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EDA Insights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910CB716-485E-4B46-AFFA-8A1FE54F54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00" y="250377"/>
            <a:ext cx="1678580" cy="730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620329-D1CA-4101-8953-4A43F0EE5FB2}"/>
              </a:ext>
            </a:extLst>
          </p:cNvPr>
          <p:cNvSpPr txBox="1"/>
          <p:nvPr/>
        </p:nvSpPr>
        <p:spPr>
          <a:xfrm>
            <a:off x="9115865" y="1141397"/>
            <a:ext cx="146713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</a:rPr>
              <a:t>Correlation:0.26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BD4735-5DF6-44A1-8A9B-2C03BE9C4C18}"/>
              </a:ext>
            </a:extLst>
          </p:cNvPr>
          <p:cNvGrpSpPr/>
          <p:nvPr/>
        </p:nvGrpSpPr>
        <p:grpSpPr>
          <a:xfrm>
            <a:off x="8592833" y="1372630"/>
            <a:ext cx="2513197" cy="369332"/>
            <a:chOff x="2312894" y="980522"/>
            <a:chExt cx="2393577" cy="5847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712FBB-89B8-426D-BEE4-9971BAF4BCAB}"/>
                </a:ext>
              </a:extLst>
            </p:cNvPr>
            <p:cNvSpPr/>
            <p:nvPr/>
          </p:nvSpPr>
          <p:spPr>
            <a:xfrm>
              <a:off x="2312894" y="980522"/>
              <a:ext cx="2393577" cy="29237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34000">
                  <a:schemeClr val="accent6">
                    <a:lumMod val="40000"/>
                    <a:lumOff val="60000"/>
                  </a:schemeClr>
                </a:gs>
                <a:gs pos="72000">
                  <a:schemeClr val="accent4">
                    <a:lumMod val="40000"/>
                    <a:lumOff val="60000"/>
                  </a:schemeClr>
                </a:gs>
                <a:gs pos="53000">
                  <a:schemeClr val="bg1"/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8D10E2-14DB-44B5-9127-8C560C58462B}"/>
                </a:ext>
              </a:extLst>
            </p:cNvPr>
            <p:cNvSpPr/>
            <p:nvPr/>
          </p:nvSpPr>
          <p:spPr>
            <a:xfrm>
              <a:off x="2312894" y="1272893"/>
              <a:ext cx="2393577" cy="2923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3">
                      <a:lumMod val="50000"/>
                    </a:schemeClr>
                  </a:solidFill>
                </a:rPr>
                <a:t>-1	    0      	      +1</a:t>
              </a:r>
              <a:endParaRPr lang="en-IN" sz="10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TheMathColors">
      <a:dk1>
        <a:srgbClr val="0A2240"/>
      </a:dk1>
      <a:lt1>
        <a:sysClr val="window" lastClr="FFFFFF"/>
      </a:lt1>
      <a:dk2>
        <a:srgbClr val="0A2240"/>
      </a:dk2>
      <a:lt2>
        <a:srgbClr val="FFFFFF"/>
      </a:lt2>
      <a:accent1>
        <a:srgbClr val="0A2240"/>
      </a:accent1>
      <a:accent2>
        <a:srgbClr val="ED7D31"/>
      </a:accent2>
      <a:accent3>
        <a:srgbClr val="4C4C4C"/>
      </a:accent3>
      <a:accent4>
        <a:srgbClr val="0070C0"/>
      </a:accent4>
      <a:accent5>
        <a:srgbClr val="6E008B"/>
      </a:accent5>
      <a:accent6>
        <a:srgbClr val="FF4F53"/>
      </a:accent6>
      <a:hlink>
        <a:srgbClr val="50D6C0"/>
      </a:hlink>
      <a:folHlink>
        <a:srgbClr val="666666"/>
      </a:folHlink>
    </a:clrScheme>
    <a:fontScheme name="Custom 1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072E41D-BD69-4197-8E24-2E95CC85D685}" vid="{18114EFB-3727-4884-A0D2-1453476D6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FE0E60B6288C438FF952FF9E8D94A8" ma:contentTypeVersion="6" ma:contentTypeDescription="Create a new document." ma:contentTypeScope="" ma:versionID="2091a9f8a3d267614844acfb631cdd3c">
  <xsd:schema xmlns:xsd="http://www.w3.org/2001/XMLSchema" xmlns:xs="http://www.w3.org/2001/XMLSchema" xmlns:p="http://schemas.microsoft.com/office/2006/metadata/properties" xmlns:ns2="52cdb729-97fd-41bc-a53e-bcc34c493d9b" xmlns:ns3="ce5ebf42-b3e3-49f9-9ad6-f099587961e6" targetNamespace="http://schemas.microsoft.com/office/2006/metadata/properties" ma:root="true" ma:fieldsID="9952790aff836befc010f78b4e65d9aa" ns2:_="" ns3:_="">
    <xsd:import namespace="52cdb729-97fd-41bc-a53e-bcc34c493d9b"/>
    <xsd:import namespace="ce5ebf42-b3e3-49f9-9ad6-f099587961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db729-97fd-41bc-a53e-bcc34c493d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ebf42-b3e3-49f9-9ad6-f099587961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e5ebf42-b3e3-49f9-9ad6-f099587961e6">
      <UserInfo>
        <DisplayName>Subhiksha Praburam</DisplayName>
        <AccountId>273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07526C5-1178-49CF-A18D-4E48BBBB6A53}">
  <ds:schemaRefs>
    <ds:schemaRef ds:uri="52cdb729-97fd-41bc-a53e-bcc34c493d9b"/>
    <ds:schemaRef ds:uri="ce5ebf42-b3e3-49f9-9ad6-f099587961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C31E3FC-7845-421E-9D66-8FDE5A8C3E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E51615-56DC-4984-A1F5-5BB20694D1A2}">
  <ds:schemaRefs>
    <ds:schemaRef ds:uri="52cdb729-97fd-41bc-a53e-bcc34c493d9b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e5ebf42-b3e3-49f9-9ad6-f099587961e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Application>Microsoft Office PowerPoint</Application>
  <PresentationFormat>Widescreen</PresentationFormat>
  <Slides>30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Theme1</vt:lpstr>
      <vt:lpstr>Capstone project danone france</vt:lpstr>
      <vt:lpstr>AGENDA</vt:lpstr>
      <vt:lpstr>PROJECT DETAILS</vt:lpstr>
      <vt:lpstr>Exploratory data analysis</vt:lpstr>
      <vt:lpstr>Factors Driving sALES</vt:lpstr>
      <vt:lpstr>Marketing tactics are divided into three Channels</vt:lpstr>
      <vt:lpstr>Marketing spend across channels</vt:lpstr>
      <vt:lpstr>Breakup of online and offline spends</vt:lpstr>
      <vt:lpstr>Impact of spends on sales </vt:lpstr>
      <vt:lpstr>Online Vs Offline vs promo spends effect on sales</vt:lpstr>
      <vt:lpstr>Factors Driving sALES</vt:lpstr>
      <vt:lpstr>PowerPoint Presentation</vt:lpstr>
      <vt:lpstr>Factors Driving sALES</vt:lpstr>
      <vt:lpstr>Impact of DVM on sales </vt:lpstr>
      <vt:lpstr>Factors Driving sALES</vt:lpstr>
      <vt:lpstr>competitors Spends impacts bledina sales</vt:lpstr>
      <vt:lpstr>Factors Driving sales</vt:lpstr>
      <vt:lpstr>Impact of livebirths On sales</vt:lpstr>
      <vt:lpstr>Impact of holidays on Sales</vt:lpstr>
      <vt:lpstr>Co.dx 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Blueprint</vt:lpstr>
      <vt:lpstr>CO.dx Blueprint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</cp:revision>
  <dcterms:created xsi:type="dcterms:W3CDTF">2022-03-28T15:20:20Z</dcterms:created>
  <dcterms:modified xsi:type="dcterms:W3CDTF">2022-11-30T09:57:59Z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0x010100DFFE0E60B6288C438FF952FF9E8D94A8</vt:lpwstr>
  </property>
</Properties>
</file>