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79" r:id="rId6"/>
  </p:sldMasterIdLst>
  <p:notesMasterIdLst>
    <p:notesMasterId r:id="rId16"/>
  </p:notesMasterIdLst>
  <p:sldIdLst>
    <p:sldId id="4355" r:id="rId7"/>
    <p:sldId id="4356" r:id="rId8"/>
    <p:sldId id="4345" r:id="rId9"/>
    <p:sldId id="4344" r:id="rId10"/>
    <p:sldId id="4357" r:id="rId11"/>
    <p:sldId id="4349" r:id="rId12"/>
    <p:sldId id="4313" r:id="rId13"/>
    <p:sldId id="4350" r:id="rId14"/>
    <p:sldId id="4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284"/>
    <a:srgbClr val="009679"/>
    <a:srgbClr val="3E607A"/>
    <a:srgbClr val="00F5C8"/>
    <a:srgbClr val="FFCC4C"/>
    <a:srgbClr val="16B1D6"/>
    <a:srgbClr val="14A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E4B41-B1CB-E881-76F5-7F7BAC09AE7F}" v="1" dt="2022-07-25T10:00:09.756"/>
    <p1510:client id="{6670BC76-9515-4464-BA4F-5D06CBFC9B71}" v="1" dt="2022-07-19T05:28:1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64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Chand Kantu" userId="S::tharun.kantu@themathcompany.com::d24e3f5d-967a-4f67-8355-338e986a2806" providerId="AD" clId="Web-{0F3E4B41-B1CB-E881-76F5-7F7BAC09AE7F}"/>
    <pc:docChg chg="delSld">
      <pc:chgData name="Tharun Chand Kantu" userId="S::tharun.kantu@themathcompany.com::d24e3f5d-967a-4f67-8355-338e986a2806" providerId="AD" clId="Web-{0F3E4B41-B1CB-E881-76F5-7F7BAC09AE7F}" dt="2022-07-25T10:00:09.756" v="0"/>
      <pc:docMkLst>
        <pc:docMk/>
      </pc:docMkLst>
      <pc:sldChg chg="del">
        <pc:chgData name="Tharun Chand Kantu" userId="S::tharun.kantu@themathcompany.com::d24e3f5d-967a-4f67-8355-338e986a2806" providerId="AD" clId="Web-{0F3E4B41-B1CB-E881-76F5-7F7BAC09AE7F}" dt="2022-07-25T10:00:09.756" v="0"/>
        <pc:sldMkLst>
          <pc:docMk/>
          <pc:sldMk cId="878620395" sldId="43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715D9-856E-43B0-AEC5-D1765D8FEB5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5574-576C-4026-8129-F96F982C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5AA12-80E2-5C45-B395-FA89D782BE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55A7E0-7CF9-8748-B915-F606DD616D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0CA58E58-3067-3047-87E2-C98AFEF5A0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85D6C43D-B846-F943-886A-600920260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4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Customers are not sure about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15574-576C-4026-8129-F96F982C8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17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5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12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7237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59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4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19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94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54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3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5" r:id="rId6"/>
    <p:sldLayoutId id="2147483663" r:id="rId7"/>
    <p:sldLayoutId id="2147483670" r:id="rId8"/>
    <p:sldLayoutId id="214748369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48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4769-E271-425E-8B0A-86E70F3FD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 of defining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32ED-5DB5-4F32-A03C-4A3E32290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Mentor Handout </a:t>
            </a:r>
          </a:p>
        </p:txBody>
      </p:sp>
    </p:spTree>
    <p:extLst>
      <p:ext uri="{BB962C8B-B14F-4D97-AF65-F5344CB8AC3E}">
        <p14:creationId xmlns:p14="http://schemas.microsoft.com/office/powerpoint/2010/main" val="1768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1F0-279B-471E-8010-FD8DF9EE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 of defining problem -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757A-5CAD-46B6-B99F-1CEA915B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D0338-BAB3-4906-ADDD-24080D85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1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8CEA67-9A55-C944-976E-F2707A641ED2}"/>
              </a:ext>
            </a:extLst>
          </p:cNvPr>
          <p:cNvGrpSpPr/>
          <p:nvPr/>
        </p:nvGrpSpPr>
        <p:grpSpPr>
          <a:xfrm>
            <a:off x="1962150" y="1832547"/>
            <a:ext cx="8278257" cy="4644453"/>
            <a:chOff x="5857301" y="5849494"/>
            <a:chExt cx="12663048" cy="7104506"/>
          </a:xfrm>
        </p:grpSpPr>
        <p:sp>
          <p:nvSpPr>
            <p:cNvPr id="6145" name="Freeform 1">
              <a:extLst>
                <a:ext uri="{FF2B5EF4-FFF2-40B4-BE49-F238E27FC236}">
                  <a16:creationId xmlns:a16="http://schemas.microsoft.com/office/drawing/2014/main" id="{D74DEBAE-5416-8F48-A901-88529ED0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301" y="7622250"/>
              <a:ext cx="4414017" cy="4392572"/>
            </a:xfrm>
            <a:custGeom>
              <a:avLst/>
              <a:gdLst>
                <a:gd name="T0" fmla="*/ 5445 w 5446"/>
                <a:gd name="T1" fmla="*/ 3052 h 5419"/>
                <a:gd name="T2" fmla="*/ 5445 w 5446"/>
                <a:gd name="T3" fmla="*/ 3052 h 5419"/>
                <a:gd name="T4" fmla="*/ 4319 w 5446"/>
                <a:gd name="T5" fmla="*/ 5418 h 5419"/>
                <a:gd name="T6" fmla="*/ 0 w 5446"/>
                <a:gd name="T7" fmla="*/ 5418 h 5419"/>
                <a:gd name="T8" fmla="*/ 0 w 5446"/>
                <a:gd name="T9" fmla="*/ 5418 h 5419"/>
                <a:gd name="T10" fmla="*/ 2393 w 5446"/>
                <a:gd name="T11" fmla="*/ 0 h 5419"/>
                <a:gd name="T12" fmla="*/ 5445 w 5446"/>
                <a:gd name="T13" fmla="*/ 3052 h 5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6" h="5419">
                  <a:moveTo>
                    <a:pt x="5445" y="3052"/>
                  </a:moveTo>
                  <a:lnTo>
                    <a:pt x="5445" y="3052"/>
                  </a:lnTo>
                  <a:cubicBezTo>
                    <a:pt x="4797" y="3647"/>
                    <a:pt x="4374" y="4482"/>
                    <a:pt x="4319" y="5418"/>
                  </a:cubicBezTo>
                  <a:lnTo>
                    <a:pt x="0" y="5418"/>
                  </a:lnTo>
                  <a:lnTo>
                    <a:pt x="0" y="5418"/>
                  </a:lnTo>
                  <a:cubicBezTo>
                    <a:pt x="56" y="3291"/>
                    <a:pt x="962" y="1375"/>
                    <a:pt x="2393" y="0"/>
                  </a:cubicBezTo>
                  <a:lnTo>
                    <a:pt x="5445" y="30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46" name="Freeform 2">
              <a:extLst>
                <a:ext uri="{FF2B5EF4-FFF2-40B4-BE49-F238E27FC236}">
                  <a16:creationId xmlns:a16="http://schemas.microsoft.com/office/drawing/2014/main" id="{8121FE47-9F8C-ED4D-BA54-B34C161DF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332" y="7622250"/>
              <a:ext cx="4414017" cy="4392572"/>
            </a:xfrm>
            <a:custGeom>
              <a:avLst/>
              <a:gdLst>
                <a:gd name="T0" fmla="*/ 5445 w 5446"/>
                <a:gd name="T1" fmla="*/ 5418 h 5419"/>
                <a:gd name="T2" fmla="*/ 1126 w 5446"/>
                <a:gd name="T3" fmla="*/ 5418 h 5419"/>
                <a:gd name="T4" fmla="*/ 1126 w 5446"/>
                <a:gd name="T5" fmla="*/ 5418 h 5419"/>
                <a:gd name="T6" fmla="*/ 0 w 5446"/>
                <a:gd name="T7" fmla="*/ 3052 h 5419"/>
                <a:gd name="T8" fmla="*/ 3053 w 5446"/>
                <a:gd name="T9" fmla="*/ 0 h 5419"/>
                <a:gd name="T10" fmla="*/ 3053 w 5446"/>
                <a:gd name="T11" fmla="*/ 0 h 5419"/>
                <a:gd name="T12" fmla="*/ 5445 w 5446"/>
                <a:gd name="T13" fmla="*/ 5418 h 5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6" h="5419">
                  <a:moveTo>
                    <a:pt x="5445" y="5418"/>
                  </a:moveTo>
                  <a:lnTo>
                    <a:pt x="1126" y="5418"/>
                  </a:lnTo>
                  <a:lnTo>
                    <a:pt x="1126" y="5418"/>
                  </a:lnTo>
                  <a:cubicBezTo>
                    <a:pt x="1071" y="4482"/>
                    <a:pt x="649" y="3647"/>
                    <a:pt x="0" y="3052"/>
                  </a:cubicBezTo>
                  <a:lnTo>
                    <a:pt x="3053" y="0"/>
                  </a:lnTo>
                  <a:lnTo>
                    <a:pt x="3053" y="0"/>
                  </a:lnTo>
                  <a:cubicBezTo>
                    <a:pt x="4482" y="1376"/>
                    <a:pt x="5388" y="3292"/>
                    <a:pt x="5445" y="54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47" name="Freeform 3">
              <a:extLst>
                <a:ext uri="{FF2B5EF4-FFF2-40B4-BE49-F238E27FC236}">
                  <a16:creationId xmlns:a16="http://schemas.microsoft.com/office/drawing/2014/main" id="{5ACE9FD0-F6A3-C44D-87FF-407E96FB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614" y="5849494"/>
              <a:ext cx="4392572" cy="4246034"/>
            </a:xfrm>
            <a:custGeom>
              <a:avLst/>
              <a:gdLst>
                <a:gd name="T0" fmla="*/ 5419 w 5420"/>
                <a:gd name="T1" fmla="*/ 2185 h 5238"/>
                <a:gd name="T2" fmla="*/ 2366 w 5420"/>
                <a:gd name="T3" fmla="*/ 5237 h 5238"/>
                <a:gd name="T4" fmla="*/ 2366 w 5420"/>
                <a:gd name="T5" fmla="*/ 5237 h 5238"/>
                <a:gd name="T6" fmla="*/ 0 w 5420"/>
                <a:gd name="T7" fmla="*/ 4316 h 5238"/>
                <a:gd name="T8" fmla="*/ 0 w 5420"/>
                <a:gd name="T9" fmla="*/ 0 h 5238"/>
                <a:gd name="T10" fmla="*/ 0 w 5420"/>
                <a:gd name="T11" fmla="*/ 0 h 5238"/>
                <a:gd name="T12" fmla="*/ 5419 w 5420"/>
                <a:gd name="T13" fmla="*/ 2185 h 5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0" h="5238">
                  <a:moveTo>
                    <a:pt x="5419" y="2185"/>
                  </a:moveTo>
                  <a:lnTo>
                    <a:pt x="2366" y="5237"/>
                  </a:lnTo>
                  <a:lnTo>
                    <a:pt x="2366" y="5237"/>
                  </a:lnTo>
                  <a:cubicBezTo>
                    <a:pt x="1744" y="4664"/>
                    <a:pt x="913" y="4316"/>
                    <a:pt x="0" y="4316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04" y="0"/>
                    <a:pt x="4014" y="832"/>
                    <a:pt x="5419" y="21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BFDEABC4-0905-4249-8519-87DA9A39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038" y="5849494"/>
              <a:ext cx="4392575" cy="4246034"/>
            </a:xfrm>
            <a:custGeom>
              <a:avLst/>
              <a:gdLst>
                <a:gd name="T0" fmla="*/ 5418 w 5419"/>
                <a:gd name="T1" fmla="*/ 0 h 5238"/>
                <a:gd name="T2" fmla="*/ 5418 w 5419"/>
                <a:gd name="T3" fmla="*/ 4316 h 5238"/>
                <a:gd name="T4" fmla="*/ 5418 w 5419"/>
                <a:gd name="T5" fmla="*/ 4316 h 5238"/>
                <a:gd name="T6" fmla="*/ 3052 w 5419"/>
                <a:gd name="T7" fmla="*/ 5237 h 5238"/>
                <a:gd name="T8" fmla="*/ 0 w 5419"/>
                <a:gd name="T9" fmla="*/ 2185 h 5238"/>
                <a:gd name="T10" fmla="*/ 0 w 5419"/>
                <a:gd name="T11" fmla="*/ 2185 h 5238"/>
                <a:gd name="T12" fmla="*/ 5418 w 5419"/>
                <a:gd name="T13" fmla="*/ 0 h 5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9" h="5238">
                  <a:moveTo>
                    <a:pt x="5418" y="0"/>
                  </a:moveTo>
                  <a:lnTo>
                    <a:pt x="5418" y="4316"/>
                  </a:lnTo>
                  <a:lnTo>
                    <a:pt x="5418" y="4316"/>
                  </a:lnTo>
                  <a:cubicBezTo>
                    <a:pt x="4505" y="4316"/>
                    <a:pt x="3675" y="4664"/>
                    <a:pt x="3052" y="5237"/>
                  </a:cubicBezTo>
                  <a:lnTo>
                    <a:pt x="0" y="2185"/>
                  </a:lnTo>
                  <a:lnTo>
                    <a:pt x="0" y="2185"/>
                  </a:lnTo>
                  <a:cubicBezTo>
                    <a:pt x="1405" y="831"/>
                    <a:pt x="3314" y="0"/>
                    <a:pt x="541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49" name="Freeform 5">
              <a:extLst>
                <a:ext uri="{FF2B5EF4-FFF2-40B4-BE49-F238E27FC236}">
                  <a16:creationId xmlns:a16="http://schemas.microsoft.com/office/drawing/2014/main" id="{D7549885-4E28-3D4F-9F66-00F08C9A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812" y="6843096"/>
              <a:ext cx="1547588" cy="1561882"/>
            </a:xfrm>
            <a:custGeom>
              <a:avLst/>
              <a:gdLst>
                <a:gd name="T0" fmla="*/ 1330 w 1910"/>
                <a:gd name="T1" fmla="*/ 1924 h 1925"/>
                <a:gd name="T2" fmla="*/ 1330 w 1910"/>
                <a:gd name="T3" fmla="*/ 1924 h 1925"/>
                <a:gd name="T4" fmla="*/ 1909 w 1910"/>
                <a:gd name="T5" fmla="*/ 962 h 1925"/>
                <a:gd name="T6" fmla="*/ 1909 w 1910"/>
                <a:gd name="T7" fmla="*/ 962 h 1925"/>
                <a:gd name="T8" fmla="*/ 1330 w 1910"/>
                <a:gd name="T9" fmla="*/ 0 h 1925"/>
                <a:gd name="T10" fmla="*/ 1330 w 1910"/>
                <a:gd name="T11" fmla="*/ 0 h 1925"/>
                <a:gd name="T12" fmla="*/ 836 w 1910"/>
                <a:gd name="T13" fmla="*/ 465 h 1925"/>
                <a:gd name="T14" fmla="*/ 836 w 1910"/>
                <a:gd name="T15" fmla="*/ 465 h 1925"/>
                <a:gd name="T16" fmla="*/ 157 w 1910"/>
                <a:gd name="T17" fmla="*/ 300 h 1925"/>
                <a:gd name="T18" fmla="*/ 0 w 1910"/>
                <a:gd name="T19" fmla="*/ 923 h 1925"/>
                <a:gd name="T20" fmla="*/ 0 w 1910"/>
                <a:gd name="T21" fmla="*/ 1001 h 1925"/>
                <a:gd name="T22" fmla="*/ 157 w 1910"/>
                <a:gd name="T23" fmla="*/ 1624 h 1925"/>
                <a:gd name="T24" fmla="*/ 157 w 1910"/>
                <a:gd name="T25" fmla="*/ 1624 h 1925"/>
                <a:gd name="T26" fmla="*/ 836 w 1910"/>
                <a:gd name="T27" fmla="*/ 1459 h 1925"/>
                <a:gd name="T28" fmla="*/ 836 w 1910"/>
                <a:gd name="T29" fmla="*/ 1459 h 1925"/>
                <a:gd name="T30" fmla="*/ 1330 w 1910"/>
                <a:gd name="T31" fmla="*/ 1924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0" h="1925">
                  <a:moveTo>
                    <a:pt x="1330" y="1924"/>
                  </a:moveTo>
                  <a:lnTo>
                    <a:pt x="1330" y="1924"/>
                  </a:lnTo>
                  <a:cubicBezTo>
                    <a:pt x="1650" y="1924"/>
                    <a:pt x="1909" y="1493"/>
                    <a:pt x="1909" y="962"/>
                  </a:cubicBezTo>
                  <a:lnTo>
                    <a:pt x="1909" y="962"/>
                  </a:lnTo>
                  <a:cubicBezTo>
                    <a:pt x="1909" y="431"/>
                    <a:pt x="1650" y="0"/>
                    <a:pt x="1330" y="0"/>
                  </a:cubicBezTo>
                  <a:lnTo>
                    <a:pt x="1330" y="0"/>
                  </a:lnTo>
                  <a:cubicBezTo>
                    <a:pt x="1121" y="0"/>
                    <a:pt x="938" y="187"/>
                    <a:pt x="836" y="465"/>
                  </a:cubicBezTo>
                  <a:lnTo>
                    <a:pt x="836" y="465"/>
                  </a:lnTo>
                  <a:cubicBezTo>
                    <a:pt x="469" y="601"/>
                    <a:pt x="157" y="300"/>
                    <a:pt x="157" y="300"/>
                  </a:cubicBezTo>
                  <a:lnTo>
                    <a:pt x="0" y="923"/>
                  </a:lnTo>
                  <a:lnTo>
                    <a:pt x="0" y="1001"/>
                  </a:lnTo>
                  <a:lnTo>
                    <a:pt x="157" y="1624"/>
                  </a:lnTo>
                  <a:lnTo>
                    <a:pt x="157" y="1624"/>
                  </a:lnTo>
                  <a:cubicBezTo>
                    <a:pt x="157" y="1624"/>
                    <a:pt x="469" y="1324"/>
                    <a:pt x="836" y="1459"/>
                  </a:cubicBezTo>
                  <a:lnTo>
                    <a:pt x="836" y="1459"/>
                  </a:lnTo>
                  <a:cubicBezTo>
                    <a:pt x="938" y="1738"/>
                    <a:pt x="1121" y="1924"/>
                    <a:pt x="1330" y="1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D95B7C30-EEAB-2F44-951E-055AF16EE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6133" y="8340643"/>
              <a:ext cx="1787051" cy="1790626"/>
            </a:xfrm>
            <a:custGeom>
              <a:avLst/>
              <a:gdLst>
                <a:gd name="T0" fmla="*/ 646 w 2203"/>
                <a:gd name="T1" fmla="*/ 1987 h 2208"/>
                <a:gd name="T2" fmla="*/ 646 w 2203"/>
                <a:gd name="T3" fmla="*/ 1987 h 2208"/>
                <a:gd name="T4" fmla="*/ 1728 w 2203"/>
                <a:gd name="T5" fmla="*/ 1688 h 2208"/>
                <a:gd name="T6" fmla="*/ 1728 w 2203"/>
                <a:gd name="T7" fmla="*/ 1688 h 2208"/>
                <a:gd name="T8" fmla="*/ 1971 w 2203"/>
                <a:gd name="T9" fmla="*/ 592 h 2208"/>
                <a:gd name="T10" fmla="*/ 1971 w 2203"/>
                <a:gd name="T11" fmla="*/ 592 h 2208"/>
                <a:gd name="T12" fmla="*/ 1292 w 2203"/>
                <a:gd name="T13" fmla="*/ 588 h 2208"/>
                <a:gd name="T14" fmla="*/ 1292 w 2203"/>
                <a:gd name="T15" fmla="*/ 588 h 2208"/>
                <a:gd name="T16" fmla="*/ 913 w 2203"/>
                <a:gd name="T17" fmla="*/ 0 h 2208"/>
                <a:gd name="T18" fmla="*/ 370 w 2203"/>
                <a:gd name="T19" fmla="*/ 344 h 2208"/>
                <a:gd name="T20" fmla="*/ 316 w 2203"/>
                <a:gd name="T21" fmla="*/ 401 h 2208"/>
                <a:gd name="T22" fmla="*/ 0 w 2203"/>
                <a:gd name="T23" fmla="*/ 960 h 2208"/>
                <a:gd name="T24" fmla="*/ 0 w 2203"/>
                <a:gd name="T25" fmla="*/ 960 h 2208"/>
                <a:gd name="T26" fmla="*/ 608 w 2203"/>
                <a:gd name="T27" fmla="*/ 1309 h 2208"/>
                <a:gd name="T28" fmla="*/ 608 w 2203"/>
                <a:gd name="T29" fmla="*/ 1309 h 2208"/>
                <a:gd name="T30" fmla="*/ 646 w 2203"/>
                <a:gd name="T31" fmla="*/ 1987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3" h="2208">
                  <a:moveTo>
                    <a:pt x="646" y="1987"/>
                  </a:moveTo>
                  <a:lnTo>
                    <a:pt x="646" y="1987"/>
                  </a:lnTo>
                  <a:cubicBezTo>
                    <a:pt x="878" y="2207"/>
                    <a:pt x="1362" y="2073"/>
                    <a:pt x="1728" y="1688"/>
                  </a:cubicBezTo>
                  <a:lnTo>
                    <a:pt x="1728" y="1688"/>
                  </a:lnTo>
                  <a:cubicBezTo>
                    <a:pt x="2093" y="1303"/>
                    <a:pt x="2202" y="812"/>
                    <a:pt x="1971" y="592"/>
                  </a:cubicBezTo>
                  <a:lnTo>
                    <a:pt x="1971" y="592"/>
                  </a:lnTo>
                  <a:cubicBezTo>
                    <a:pt x="1819" y="447"/>
                    <a:pt x="1557" y="457"/>
                    <a:pt x="1292" y="588"/>
                  </a:cubicBezTo>
                  <a:lnTo>
                    <a:pt x="1292" y="588"/>
                  </a:lnTo>
                  <a:cubicBezTo>
                    <a:pt x="933" y="434"/>
                    <a:pt x="913" y="0"/>
                    <a:pt x="913" y="0"/>
                  </a:cubicBezTo>
                  <a:lnTo>
                    <a:pt x="370" y="344"/>
                  </a:lnTo>
                  <a:lnTo>
                    <a:pt x="316" y="401"/>
                  </a:lnTo>
                  <a:lnTo>
                    <a:pt x="0" y="960"/>
                  </a:lnTo>
                  <a:lnTo>
                    <a:pt x="0" y="960"/>
                  </a:lnTo>
                  <a:cubicBezTo>
                    <a:pt x="0" y="960"/>
                    <a:pt x="436" y="959"/>
                    <a:pt x="608" y="1309"/>
                  </a:cubicBezTo>
                  <a:lnTo>
                    <a:pt x="608" y="1309"/>
                  </a:lnTo>
                  <a:cubicBezTo>
                    <a:pt x="490" y="1581"/>
                    <a:pt x="494" y="1842"/>
                    <a:pt x="646" y="19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6151" name="Freeform 7">
              <a:extLst>
                <a:ext uri="{FF2B5EF4-FFF2-40B4-BE49-F238E27FC236}">
                  <a16:creationId xmlns:a16="http://schemas.microsoft.com/office/drawing/2014/main" id="{9D9EBFBE-54FF-E24D-88B6-FBFECC3A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896" y="7511451"/>
              <a:ext cx="1787051" cy="1787051"/>
            </a:xfrm>
            <a:custGeom>
              <a:avLst/>
              <a:gdLst>
                <a:gd name="T0" fmla="*/ 1982 w 2207"/>
                <a:gd name="T1" fmla="*/ 1577 h 2205"/>
                <a:gd name="T2" fmla="*/ 1982 w 2207"/>
                <a:gd name="T3" fmla="*/ 1577 h 2205"/>
                <a:gd name="T4" fmla="*/ 1702 w 2207"/>
                <a:gd name="T5" fmla="*/ 490 h 2205"/>
                <a:gd name="T6" fmla="*/ 1702 w 2207"/>
                <a:gd name="T7" fmla="*/ 490 h 2205"/>
                <a:gd name="T8" fmla="*/ 610 w 2207"/>
                <a:gd name="T9" fmla="*/ 228 h 2205"/>
                <a:gd name="T10" fmla="*/ 610 w 2207"/>
                <a:gd name="T11" fmla="*/ 228 h 2205"/>
                <a:gd name="T12" fmla="*/ 595 w 2207"/>
                <a:gd name="T13" fmla="*/ 906 h 2205"/>
                <a:gd name="T14" fmla="*/ 595 w 2207"/>
                <a:gd name="T15" fmla="*/ 906 h 2205"/>
                <a:gd name="T16" fmla="*/ 0 w 2207"/>
                <a:gd name="T17" fmla="*/ 1276 h 2205"/>
                <a:gd name="T18" fmla="*/ 334 w 2207"/>
                <a:gd name="T19" fmla="*/ 1824 h 2205"/>
                <a:gd name="T20" fmla="*/ 390 w 2207"/>
                <a:gd name="T21" fmla="*/ 1879 h 2205"/>
                <a:gd name="T22" fmla="*/ 944 w 2207"/>
                <a:gd name="T23" fmla="*/ 2204 h 2205"/>
                <a:gd name="T24" fmla="*/ 944 w 2207"/>
                <a:gd name="T25" fmla="*/ 2204 h 2205"/>
                <a:gd name="T26" fmla="*/ 1303 w 2207"/>
                <a:gd name="T27" fmla="*/ 1603 h 2205"/>
                <a:gd name="T28" fmla="*/ 1303 w 2207"/>
                <a:gd name="T29" fmla="*/ 1603 h 2205"/>
                <a:gd name="T30" fmla="*/ 1982 w 2207"/>
                <a:gd name="T31" fmla="*/ 1577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7" h="2205">
                  <a:moveTo>
                    <a:pt x="1982" y="1577"/>
                  </a:moveTo>
                  <a:lnTo>
                    <a:pt x="1982" y="1577"/>
                  </a:lnTo>
                  <a:cubicBezTo>
                    <a:pt x="2206" y="1349"/>
                    <a:pt x="2080" y="862"/>
                    <a:pt x="1702" y="490"/>
                  </a:cubicBezTo>
                  <a:lnTo>
                    <a:pt x="1702" y="490"/>
                  </a:lnTo>
                  <a:cubicBezTo>
                    <a:pt x="1323" y="117"/>
                    <a:pt x="834" y="0"/>
                    <a:pt x="610" y="228"/>
                  </a:cubicBezTo>
                  <a:lnTo>
                    <a:pt x="610" y="228"/>
                  </a:lnTo>
                  <a:cubicBezTo>
                    <a:pt x="463" y="378"/>
                    <a:pt x="468" y="639"/>
                    <a:pt x="595" y="906"/>
                  </a:cubicBezTo>
                  <a:lnTo>
                    <a:pt x="595" y="906"/>
                  </a:lnTo>
                  <a:cubicBezTo>
                    <a:pt x="435" y="1263"/>
                    <a:pt x="0" y="1276"/>
                    <a:pt x="0" y="1276"/>
                  </a:cubicBezTo>
                  <a:lnTo>
                    <a:pt x="334" y="1824"/>
                  </a:lnTo>
                  <a:lnTo>
                    <a:pt x="390" y="1879"/>
                  </a:lnTo>
                  <a:lnTo>
                    <a:pt x="944" y="2204"/>
                  </a:lnTo>
                  <a:lnTo>
                    <a:pt x="944" y="2204"/>
                  </a:lnTo>
                  <a:cubicBezTo>
                    <a:pt x="944" y="2204"/>
                    <a:pt x="950" y="1770"/>
                    <a:pt x="1303" y="1603"/>
                  </a:cubicBezTo>
                  <a:lnTo>
                    <a:pt x="1303" y="1603"/>
                  </a:lnTo>
                  <a:cubicBezTo>
                    <a:pt x="1573" y="1726"/>
                    <a:pt x="1834" y="1726"/>
                    <a:pt x="1982" y="15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B081C90-FDCB-AE4F-8FB2-8CCF6048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4470" y="9755989"/>
              <a:ext cx="2969271" cy="3198011"/>
            </a:xfrm>
            <a:custGeom>
              <a:avLst/>
              <a:gdLst>
                <a:gd name="connsiteX0" fmla="*/ 1074353 w 2392879"/>
                <a:gd name="connsiteY0" fmla="*/ 699913 h 2577217"/>
                <a:gd name="connsiteX1" fmla="*/ 1323341 w 2392879"/>
                <a:gd name="connsiteY1" fmla="*/ 752820 h 2577217"/>
                <a:gd name="connsiteX2" fmla="*/ 1143625 w 2392879"/>
                <a:gd name="connsiteY2" fmla="*/ 933095 h 2577217"/>
                <a:gd name="connsiteX3" fmla="*/ 1074353 w 2392879"/>
                <a:gd name="connsiteY3" fmla="*/ 926564 h 2577217"/>
                <a:gd name="connsiteX4" fmla="*/ 678976 w 2392879"/>
                <a:gd name="connsiteY4" fmla="*/ 1321732 h 2577217"/>
                <a:gd name="connsiteX5" fmla="*/ 1074353 w 2392879"/>
                <a:gd name="connsiteY5" fmla="*/ 1717554 h 2577217"/>
                <a:gd name="connsiteX6" fmla="*/ 1469729 w 2392879"/>
                <a:gd name="connsiteY6" fmla="*/ 1321732 h 2577217"/>
                <a:gd name="connsiteX7" fmla="*/ 1463193 w 2392879"/>
                <a:gd name="connsiteY7" fmla="*/ 1252496 h 2577217"/>
                <a:gd name="connsiteX8" fmla="*/ 1643563 w 2392879"/>
                <a:gd name="connsiteY8" fmla="*/ 1072874 h 2577217"/>
                <a:gd name="connsiteX9" fmla="*/ 1695845 w 2392879"/>
                <a:gd name="connsiteY9" fmla="*/ 1321732 h 2577217"/>
                <a:gd name="connsiteX10" fmla="*/ 1074353 w 2392879"/>
                <a:gd name="connsiteY10" fmla="*/ 1943551 h 2577217"/>
                <a:gd name="connsiteX11" fmla="*/ 452207 w 2392879"/>
                <a:gd name="connsiteY11" fmla="*/ 1321732 h 2577217"/>
                <a:gd name="connsiteX12" fmla="*/ 1074353 w 2392879"/>
                <a:gd name="connsiteY12" fmla="*/ 699913 h 2577217"/>
                <a:gd name="connsiteX13" fmla="*/ 1074026 w 2392879"/>
                <a:gd name="connsiteY13" fmla="*/ 247705 h 2577217"/>
                <a:gd name="connsiteX14" fmla="*/ 1655464 w 2392879"/>
                <a:gd name="connsiteY14" fmla="*/ 420177 h 2577217"/>
                <a:gd name="connsiteX15" fmla="*/ 1490832 w 2392879"/>
                <a:gd name="connsiteY15" fmla="*/ 584155 h 2577217"/>
                <a:gd name="connsiteX16" fmla="*/ 1074026 w 2392879"/>
                <a:gd name="connsiteY16" fmla="*/ 473094 h 2577217"/>
                <a:gd name="connsiteX17" fmla="*/ 226042 w 2392879"/>
                <a:gd name="connsiteY17" fmla="*/ 1321078 h 2577217"/>
                <a:gd name="connsiteX18" fmla="*/ 1074026 w 2392879"/>
                <a:gd name="connsiteY18" fmla="*/ 2169063 h 2577217"/>
                <a:gd name="connsiteX19" fmla="*/ 1921357 w 2392879"/>
                <a:gd name="connsiteY19" fmla="*/ 1321078 h 2577217"/>
                <a:gd name="connsiteX20" fmla="*/ 1810949 w 2392879"/>
                <a:gd name="connsiteY20" fmla="*/ 903619 h 2577217"/>
                <a:gd name="connsiteX21" fmla="*/ 1975581 w 2392879"/>
                <a:gd name="connsiteY21" fmla="*/ 739641 h 2577217"/>
                <a:gd name="connsiteX22" fmla="*/ 2148053 w 2392879"/>
                <a:gd name="connsiteY22" fmla="*/ 1321078 h 2577217"/>
                <a:gd name="connsiteX23" fmla="*/ 1832999 w 2392879"/>
                <a:gd name="connsiteY23" fmla="*/ 2080622 h 2577217"/>
                <a:gd name="connsiteX24" fmla="*/ 1821462 w 2392879"/>
                <a:gd name="connsiteY24" fmla="*/ 2090150 h 2577217"/>
                <a:gd name="connsiteX25" fmla="*/ 1972353 w 2392879"/>
                <a:gd name="connsiteY25" fmla="*/ 2498697 h 2577217"/>
                <a:gd name="connsiteX26" fmla="*/ 1758881 w 2392879"/>
                <a:gd name="connsiteY26" fmla="*/ 2577217 h 2577217"/>
                <a:gd name="connsiteX27" fmla="*/ 1633615 w 2392879"/>
                <a:gd name="connsiteY27" fmla="*/ 2236514 h 2577217"/>
                <a:gd name="connsiteX28" fmla="*/ 1585405 w 2392879"/>
                <a:gd name="connsiteY28" fmla="*/ 2265852 h 2577217"/>
                <a:gd name="connsiteX29" fmla="*/ 1074026 w 2392879"/>
                <a:gd name="connsiteY29" fmla="*/ 2395758 h 2577217"/>
                <a:gd name="connsiteX30" fmla="*/ 562648 w 2392879"/>
                <a:gd name="connsiteY30" fmla="*/ 2265852 h 2577217"/>
                <a:gd name="connsiteX31" fmla="*/ 535757 w 2392879"/>
                <a:gd name="connsiteY31" fmla="*/ 2249488 h 2577217"/>
                <a:gd name="connsiteX32" fmla="*/ 415516 w 2392879"/>
                <a:gd name="connsiteY32" fmla="*/ 2577217 h 2577217"/>
                <a:gd name="connsiteX33" fmla="*/ 204502 w 2392879"/>
                <a:gd name="connsiteY33" fmla="*/ 2498697 h 2577217"/>
                <a:gd name="connsiteX34" fmla="*/ 348063 w 2392879"/>
                <a:gd name="connsiteY34" fmla="*/ 2107882 h 2577217"/>
                <a:gd name="connsiteX35" fmla="*/ 315054 w 2392879"/>
                <a:gd name="connsiteY35" fmla="*/ 2080622 h 2577217"/>
                <a:gd name="connsiteX36" fmla="*/ 0 w 2392879"/>
                <a:gd name="connsiteY36" fmla="*/ 1321078 h 2577217"/>
                <a:gd name="connsiteX37" fmla="*/ 1074026 w 2392879"/>
                <a:gd name="connsiteY37" fmla="*/ 247705 h 2577217"/>
                <a:gd name="connsiteX38" fmla="*/ 2073819 w 2392879"/>
                <a:gd name="connsiteY38" fmla="*/ 0 h 2577217"/>
                <a:gd name="connsiteX39" fmla="*/ 2154073 w 2392879"/>
                <a:gd name="connsiteY39" fmla="*/ 240357 h 2577217"/>
                <a:gd name="connsiteX40" fmla="*/ 2392879 w 2392879"/>
                <a:gd name="connsiteY40" fmla="*/ 320040 h 2577217"/>
                <a:gd name="connsiteX41" fmla="*/ 2073819 w 2392879"/>
                <a:gd name="connsiteY41" fmla="*/ 638774 h 2577217"/>
                <a:gd name="connsiteX42" fmla="*/ 1955324 w 2392879"/>
                <a:gd name="connsiteY42" fmla="*/ 599343 h 2577217"/>
                <a:gd name="connsiteX43" fmla="*/ 1241453 w 2392879"/>
                <a:gd name="connsiteY43" fmla="*/ 1310619 h 2577217"/>
                <a:gd name="connsiteX44" fmla="*/ 1243636 w 2392879"/>
                <a:gd name="connsiteY44" fmla="*/ 1321405 h 2577217"/>
                <a:gd name="connsiteX45" fmla="*/ 1074026 w 2392879"/>
                <a:gd name="connsiteY45" fmla="*/ 1491343 h 2577217"/>
                <a:gd name="connsiteX46" fmla="*/ 904415 w 2392879"/>
                <a:gd name="connsiteY46" fmla="*/ 1321405 h 2577217"/>
                <a:gd name="connsiteX47" fmla="*/ 1074026 w 2392879"/>
                <a:gd name="connsiteY47" fmla="*/ 1152120 h 2577217"/>
                <a:gd name="connsiteX48" fmla="*/ 1080518 w 2392879"/>
                <a:gd name="connsiteY48" fmla="*/ 1153429 h 2577217"/>
                <a:gd name="connsiteX49" fmla="*/ 1794790 w 2392879"/>
                <a:gd name="connsiteY49" fmla="*/ 441225 h 2577217"/>
                <a:gd name="connsiteX50" fmla="*/ 1754105 w 2392879"/>
                <a:gd name="connsiteY50" fmla="*/ 320040 h 25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392879" h="2577217">
                  <a:moveTo>
                    <a:pt x="1074353" y="699913"/>
                  </a:moveTo>
                  <a:cubicBezTo>
                    <a:pt x="1162577" y="699913"/>
                    <a:pt x="1246880" y="719508"/>
                    <a:pt x="1323341" y="752820"/>
                  </a:cubicBezTo>
                  <a:lnTo>
                    <a:pt x="1143625" y="933095"/>
                  </a:lnTo>
                  <a:cubicBezTo>
                    <a:pt x="1121405" y="928523"/>
                    <a:pt x="1098533" y="926564"/>
                    <a:pt x="1074353" y="926564"/>
                  </a:cubicBezTo>
                  <a:cubicBezTo>
                    <a:pt x="856079" y="926564"/>
                    <a:pt x="678976" y="1103573"/>
                    <a:pt x="678976" y="1321732"/>
                  </a:cubicBezTo>
                  <a:cubicBezTo>
                    <a:pt x="678976" y="1539891"/>
                    <a:pt x="856079" y="1717554"/>
                    <a:pt x="1074353" y="1717554"/>
                  </a:cubicBezTo>
                  <a:cubicBezTo>
                    <a:pt x="1291973" y="1717554"/>
                    <a:pt x="1469729" y="1539891"/>
                    <a:pt x="1469729" y="1321732"/>
                  </a:cubicBezTo>
                  <a:cubicBezTo>
                    <a:pt x="1469729" y="1298218"/>
                    <a:pt x="1467115" y="1275357"/>
                    <a:pt x="1463193" y="1252496"/>
                  </a:cubicBezTo>
                  <a:lnTo>
                    <a:pt x="1643563" y="1072874"/>
                  </a:lnTo>
                  <a:cubicBezTo>
                    <a:pt x="1676893" y="1148642"/>
                    <a:pt x="1695845" y="1233554"/>
                    <a:pt x="1695845" y="1321732"/>
                  </a:cubicBezTo>
                  <a:cubicBezTo>
                    <a:pt x="1695845" y="1664647"/>
                    <a:pt x="1416794" y="1943551"/>
                    <a:pt x="1074353" y="1943551"/>
                  </a:cubicBezTo>
                  <a:cubicBezTo>
                    <a:pt x="731258" y="1943551"/>
                    <a:pt x="452207" y="1664647"/>
                    <a:pt x="452207" y="1321732"/>
                  </a:cubicBezTo>
                  <a:cubicBezTo>
                    <a:pt x="452207" y="978817"/>
                    <a:pt x="731258" y="699913"/>
                    <a:pt x="1074353" y="699913"/>
                  </a:cubicBezTo>
                  <a:close/>
                  <a:moveTo>
                    <a:pt x="1074026" y="247705"/>
                  </a:moveTo>
                  <a:cubicBezTo>
                    <a:pt x="1288309" y="247705"/>
                    <a:pt x="1487566" y="311729"/>
                    <a:pt x="1655464" y="420177"/>
                  </a:cubicBezTo>
                  <a:lnTo>
                    <a:pt x="1490832" y="584155"/>
                  </a:lnTo>
                  <a:cubicBezTo>
                    <a:pt x="1367358" y="514252"/>
                    <a:pt x="1225592" y="473094"/>
                    <a:pt x="1074026" y="473094"/>
                  </a:cubicBezTo>
                  <a:cubicBezTo>
                    <a:pt x="606263" y="473094"/>
                    <a:pt x="226042" y="853315"/>
                    <a:pt x="226042" y="1321078"/>
                  </a:cubicBezTo>
                  <a:cubicBezTo>
                    <a:pt x="226042" y="1788842"/>
                    <a:pt x="606263" y="2169063"/>
                    <a:pt x="1074026" y="2169063"/>
                  </a:cubicBezTo>
                  <a:cubicBezTo>
                    <a:pt x="1541136" y="2169063"/>
                    <a:pt x="1921357" y="1788842"/>
                    <a:pt x="1921357" y="1321078"/>
                  </a:cubicBezTo>
                  <a:cubicBezTo>
                    <a:pt x="1921357" y="1169513"/>
                    <a:pt x="1880853" y="1027746"/>
                    <a:pt x="1810949" y="903619"/>
                  </a:cubicBezTo>
                  <a:lnTo>
                    <a:pt x="1975581" y="739641"/>
                  </a:lnTo>
                  <a:cubicBezTo>
                    <a:pt x="2084029" y="907539"/>
                    <a:pt x="2148053" y="1106796"/>
                    <a:pt x="2148053" y="1321078"/>
                  </a:cubicBezTo>
                  <a:cubicBezTo>
                    <a:pt x="2148053" y="1617350"/>
                    <a:pt x="2027519" y="1886020"/>
                    <a:pt x="1832999" y="2080622"/>
                  </a:cubicBezTo>
                  <a:lnTo>
                    <a:pt x="1821462" y="2090150"/>
                  </a:lnTo>
                  <a:lnTo>
                    <a:pt x="1972353" y="2498697"/>
                  </a:lnTo>
                  <a:lnTo>
                    <a:pt x="1758881" y="2577217"/>
                  </a:lnTo>
                  <a:lnTo>
                    <a:pt x="1633615" y="2236514"/>
                  </a:lnTo>
                  <a:lnTo>
                    <a:pt x="1585405" y="2265852"/>
                  </a:lnTo>
                  <a:cubicBezTo>
                    <a:pt x="1433240" y="2348675"/>
                    <a:pt x="1258992" y="2395758"/>
                    <a:pt x="1074026" y="2395758"/>
                  </a:cubicBezTo>
                  <a:cubicBezTo>
                    <a:pt x="889060" y="2395758"/>
                    <a:pt x="714813" y="2348675"/>
                    <a:pt x="562648" y="2265852"/>
                  </a:cubicBezTo>
                  <a:lnTo>
                    <a:pt x="535757" y="2249488"/>
                  </a:lnTo>
                  <a:lnTo>
                    <a:pt x="415516" y="2577217"/>
                  </a:lnTo>
                  <a:lnTo>
                    <a:pt x="204502" y="2498697"/>
                  </a:lnTo>
                  <a:lnTo>
                    <a:pt x="348063" y="2107882"/>
                  </a:lnTo>
                  <a:lnTo>
                    <a:pt x="315054" y="2080622"/>
                  </a:lnTo>
                  <a:cubicBezTo>
                    <a:pt x="120534" y="1886020"/>
                    <a:pt x="0" y="1617350"/>
                    <a:pt x="0" y="1321078"/>
                  </a:cubicBezTo>
                  <a:cubicBezTo>
                    <a:pt x="0" y="729188"/>
                    <a:pt x="482136" y="247705"/>
                    <a:pt x="1074026" y="247705"/>
                  </a:cubicBezTo>
                  <a:close/>
                  <a:moveTo>
                    <a:pt x="2073819" y="0"/>
                  </a:moveTo>
                  <a:lnTo>
                    <a:pt x="2154073" y="240357"/>
                  </a:lnTo>
                  <a:lnTo>
                    <a:pt x="2392879" y="320040"/>
                  </a:lnTo>
                  <a:lnTo>
                    <a:pt x="2073819" y="638774"/>
                  </a:lnTo>
                  <a:lnTo>
                    <a:pt x="1955324" y="599343"/>
                  </a:lnTo>
                  <a:lnTo>
                    <a:pt x="1241453" y="1310619"/>
                  </a:lnTo>
                  <a:lnTo>
                    <a:pt x="1243636" y="1321405"/>
                  </a:lnTo>
                  <a:cubicBezTo>
                    <a:pt x="1243636" y="1415524"/>
                    <a:pt x="1167672" y="1491343"/>
                    <a:pt x="1074026" y="1491343"/>
                  </a:cubicBezTo>
                  <a:cubicBezTo>
                    <a:pt x="980380" y="1491343"/>
                    <a:pt x="904415" y="1415524"/>
                    <a:pt x="904415" y="1321405"/>
                  </a:cubicBezTo>
                  <a:cubicBezTo>
                    <a:pt x="904415" y="1227939"/>
                    <a:pt x="980380" y="1152120"/>
                    <a:pt x="1074026" y="1152120"/>
                  </a:cubicBezTo>
                  <a:lnTo>
                    <a:pt x="1080518" y="1153429"/>
                  </a:lnTo>
                  <a:lnTo>
                    <a:pt x="1794790" y="441225"/>
                  </a:lnTo>
                  <a:lnTo>
                    <a:pt x="1754105" y="3200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6">
                <a:latin typeface="Lato Light" panose="020F0502020204030203" pitchFamily="34" charset="0"/>
              </a:endParaRPr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B6E22A70-95E6-2B48-B122-83C2D4A44D4F}"/>
              </a:ext>
            </a:extLst>
          </p:cNvPr>
          <p:cNvSpPr txBox="1">
            <a:spLocks/>
          </p:cNvSpPr>
          <p:nvPr/>
        </p:nvSpPr>
        <p:spPr>
          <a:xfrm>
            <a:off x="2439503" y="4566857"/>
            <a:ext cx="1930885" cy="32483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1600" b="1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Hear out client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9139483-9D73-A94A-A676-D4DB950A1D5D}"/>
              </a:ext>
            </a:extLst>
          </p:cNvPr>
          <p:cNvSpPr txBox="1">
            <a:spLocks/>
          </p:cNvSpPr>
          <p:nvPr/>
        </p:nvSpPr>
        <p:spPr>
          <a:xfrm>
            <a:off x="4005995" y="2799558"/>
            <a:ext cx="1970339" cy="619785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1600" b="1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Understand their current state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1841E15-B3CE-6749-91C4-06E095F6EAC9}"/>
              </a:ext>
            </a:extLst>
          </p:cNvPr>
          <p:cNvSpPr txBox="1">
            <a:spLocks/>
          </p:cNvSpPr>
          <p:nvPr/>
        </p:nvSpPr>
        <p:spPr>
          <a:xfrm>
            <a:off x="6240513" y="2504606"/>
            <a:ext cx="1977444" cy="120969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1600" b="1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Understand constraint space you are going to work with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26A6984-3475-A64F-80DC-CC663B0C15E4}"/>
              </a:ext>
            </a:extLst>
          </p:cNvPr>
          <p:cNvSpPr txBox="1">
            <a:spLocks/>
          </p:cNvSpPr>
          <p:nvPr/>
        </p:nvSpPr>
        <p:spPr>
          <a:xfrm>
            <a:off x="7791837" y="4271904"/>
            <a:ext cx="2011550" cy="914738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</a:pPr>
            <a:r>
              <a:rPr lang="en-US" sz="1600" b="1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Define Objectives and Success Criteria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D2F98A0-278F-431B-B8FC-8D934E9818F4}"/>
              </a:ext>
            </a:extLst>
          </p:cNvPr>
          <p:cNvSpPr txBox="1">
            <a:spLocks/>
          </p:cNvSpPr>
          <p:nvPr/>
        </p:nvSpPr>
        <p:spPr>
          <a:xfrm>
            <a:off x="479425" y="22856"/>
            <a:ext cx="11233150" cy="8695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overview  - Problem definition framework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14F9F-C537-4906-9378-CE394A1DE58E}"/>
              </a:ext>
            </a:extLst>
          </p:cNvPr>
          <p:cNvSpPr txBox="1"/>
          <p:nvPr/>
        </p:nvSpPr>
        <p:spPr>
          <a:xfrm>
            <a:off x="2910525" y="963658"/>
            <a:ext cx="1864158" cy="12926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Describe the current situations, challenges, decision making, and business process involved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BBD65-7D63-44D9-AC35-FF10B015C342}"/>
              </a:ext>
            </a:extLst>
          </p:cNvPr>
          <p:cNvSpPr txBox="1"/>
          <p:nvPr/>
        </p:nvSpPr>
        <p:spPr>
          <a:xfrm>
            <a:off x="652606" y="3117389"/>
            <a:ext cx="1864158" cy="12926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Write down the problem statement, as heard from customer with any supporting document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1D6B2-582B-4C98-94D7-4AD4D2D9FEB9}"/>
              </a:ext>
            </a:extLst>
          </p:cNvPr>
          <p:cNvSpPr txBox="1"/>
          <p:nvPr/>
        </p:nvSpPr>
        <p:spPr>
          <a:xfrm>
            <a:off x="7445730" y="1237427"/>
            <a:ext cx="1864158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  <a:cs typeface="Calibri" panose="020F0502020204030204" pitchFamily="34" charset="0"/>
              </a:rPr>
              <a:t>List down potential challenges and constraints to deliver the 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237CD-5957-42ED-B254-A8EDB56E1601}"/>
              </a:ext>
            </a:extLst>
          </p:cNvPr>
          <p:cNvSpPr txBox="1"/>
          <p:nvPr/>
        </p:nvSpPr>
        <p:spPr>
          <a:xfrm>
            <a:off x="10088323" y="3309135"/>
            <a:ext cx="1864158" cy="150810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  <a:cs typeface="Calibri" panose="020F0502020204030204" pitchFamily="34" charset="0"/>
              </a:rPr>
              <a:t>Define what objectives to achieve by end state and what is the success going to look like  qualitatively and quantitatively</a:t>
            </a:r>
          </a:p>
        </p:txBody>
      </p:sp>
    </p:spTree>
    <p:extLst>
      <p:ext uri="{BB962C8B-B14F-4D97-AF65-F5344CB8AC3E}">
        <p14:creationId xmlns:p14="http://schemas.microsoft.com/office/powerpoint/2010/main" val="341047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721A-1C52-4D7B-9A75-6DDDC81C3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8A316-1690-4C62-9DF0-0D0BBB2020CF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C4C4C">
                    <a:lumMod val="75000"/>
                  </a:srgb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C4C4C">
                    <a:lumMod val="75000"/>
                  </a:srgb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DDE-1371-4F8A-A8FA-A36F4EA4F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C4C4C">
                    <a:lumMod val="75000"/>
                  </a:srgbClr>
                </a:solidFill>
                <a:effectLst/>
                <a:uLnTx/>
                <a:uFillTx/>
                <a:latin typeface="Montserrat Medium" panose="00000600000000000000" pitchFamily="50" charset="0"/>
                <a:ea typeface="+mn-ea"/>
                <a:cs typeface="+mn-cs"/>
              </a:rPr>
              <a:t>Proprietary and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2545C-8A50-46F2-9A48-F142F1AD541A}"/>
              </a:ext>
            </a:extLst>
          </p:cNvPr>
          <p:cNvSpPr txBox="1"/>
          <p:nvPr/>
        </p:nvSpPr>
        <p:spPr>
          <a:xfrm>
            <a:off x="1300570" y="5722159"/>
            <a:ext cx="9708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“If I were given one hour to save the planet, I would spend 59 minutes defining the problem and one minute resolving it”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Albert Einstein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A22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363A27-F629-46BF-BD7B-0B325242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</p:spPr>
        <p:txBody>
          <a:bodyPr/>
          <a:lstStyle/>
          <a:p>
            <a:r>
              <a:rPr lang="en-US"/>
              <a:t>Defining a problem statement is important – WHY?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133BB97-34B8-4B9E-A91B-4AD50ECF24B0}"/>
              </a:ext>
            </a:extLst>
          </p:cNvPr>
          <p:cNvGrpSpPr/>
          <p:nvPr/>
        </p:nvGrpSpPr>
        <p:grpSpPr>
          <a:xfrm>
            <a:off x="4550971" y="1181932"/>
            <a:ext cx="2942395" cy="4494137"/>
            <a:chOff x="4407749" y="1076096"/>
            <a:chExt cx="3236635" cy="494355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395DD91-6EBB-4D6B-91BC-DFCAC6B85F48}"/>
                </a:ext>
              </a:extLst>
            </p:cNvPr>
            <p:cNvGrpSpPr/>
            <p:nvPr/>
          </p:nvGrpSpPr>
          <p:grpSpPr>
            <a:xfrm>
              <a:off x="5362633" y="4932203"/>
              <a:ext cx="1502818" cy="1087444"/>
              <a:chOff x="5362633" y="4932203"/>
              <a:chExt cx="1502818" cy="1087444"/>
            </a:xfrm>
          </p:grpSpPr>
          <p:sp>
            <p:nvSpPr>
              <p:cNvPr id="204" name="Shape">
                <a:extLst>
                  <a:ext uri="{FF2B5EF4-FFF2-40B4-BE49-F238E27FC236}">
                    <a16:creationId xmlns:a16="http://schemas.microsoft.com/office/drawing/2014/main" id="{191B1654-4633-492B-B48B-B858337AACD1}"/>
                  </a:ext>
                </a:extLst>
              </p:cNvPr>
              <p:cNvSpPr/>
              <p:nvPr/>
            </p:nvSpPr>
            <p:spPr>
              <a:xfrm>
                <a:off x="5362633" y="4932203"/>
                <a:ext cx="1502818" cy="222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600" extrusionOk="0">
                    <a:moveTo>
                      <a:pt x="20349" y="21600"/>
                    </a:moveTo>
                    <a:lnTo>
                      <a:pt x="1247" y="21600"/>
                    </a:lnTo>
                    <a:cubicBezTo>
                      <a:pt x="557" y="21600"/>
                      <a:pt x="0" y="17809"/>
                      <a:pt x="0" y="13173"/>
                    </a:cubicBezTo>
                    <a:lnTo>
                      <a:pt x="0" y="8427"/>
                    </a:lnTo>
                    <a:cubicBezTo>
                      <a:pt x="0" y="3764"/>
                      <a:pt x="561" y="0"/>
                      <a:pt x="1247" y="0"/>
                    </a:cubicBezTo>
                    <a:lnTo>
                      <a:pt x="20349" y="0"/>
                    </a:lnTo>
                    <a:cubicBezTo>
                      <a:pt x="21039" y="0"/>
                      <a:pt x="21596" y="3791"/>
                      <a:pt x="21596" y="8427"/>
                    </a:cubicBezTo>
                    <a:lnTo>
                      <a:pt x="21596" y="13173"/>
                    </a:lnTo>
                    <a:cubicBezTo>
                      <a:pt x="21600" y="17836"/>
                      <a:pt x="21039" y="21600"/>
                      <a:pt x="20349" y="21600"/>
                    </a:cubicBezTo>
                    <a:close/>
                  </a:path>
                </a:pathLst>
              </a:custGeom>
              <a:solidFill>
                <a:srgbClr val="5A6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Shape">
                <a:extLst>
                  <a:ext uri="{FF2B5EF4-FFF2-40B4-BE49-F238E27FC236}">
                    <a16:creationId xmlns:a16="http://schemas.microsoft.com/office/drawing/2014/main" id="{B63E37FA-F225-45E4-92F7-DB93B646BC6B}"/>
                  </a:ext>
                </a:extLst>
              </p:cNvPr>
              <p:cNvSpPr/>
              <p:nvPr/>
            </p:nvSpPr>
            <p:spPr>
              <a:xfrm>
                <a:off x="5362633" y="5222411"/>
                <a:ext cx="1502818" cy="222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600" extrusionOk="0">
                    <a:moveTo>
                      <a:pt x="20349" y="21600"/>
                    </a:moveTo>
                    <a:lnTo>
                      <a:pt x="1247" y="21600"/>
                    </a:lnTo>
                    <a:cubicBezTo>
                      <a:pt x="557" y="21600"/>
                      <a:pt x="0" y="17809"/>
                      <a:pt x="0" y="13173"/>
                    </a:cubicBezTo>
                    <a:lnTo>
                      <a:pt x="0" y="8427"/>
                    </a:lnTo>
                    <a:cubicBezTo>
                      <a:pt x="0" y="3764"/>
                      <a:pt x="561" y="0"/>
                      <a:pt x="1247" y="0"/>
                    </a:cubicBezTo>
                    <a:lnTo>
                      <a:pt x="20349" y="0"/>
                    </a:lnTo>
                    <a:cubicBezTo>
                      <a:pt x="21039" y="0"/>
                      <a:pt x="21596" y="3791"/>
                      <a:pt x="21596" y="8427"/>
                    </a:cubicBezTo>
                    <a:lnTo>
                      <a:pt x="21596" y="13173"/>
                    </a:lnTo>
                    <a:cubicBezTo>
                      <a:pt x="21600" y="17809"/>
                      <a:pt x="21039" y="21600"/>
                      <a:pt x="20349" y="21600"/>
                    </a:cubicBezTo>
                    <a:close/>
                  </a:path>
                </a:pathLst>
              </a:custGeom>
              <a:solidFill>
                <a:srgbClr val="49586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Shape">
                <a:extLst>
                  <a:ext uri="{FF2B5EF4-FFF2-40B4-BE49-F238E27FC236}">
                    <a16:creationId xmlns:a16="http://schemas.microsoft.com/office/drawing/2014/main" id="{5551BEB0-5DC8-4848-AB64-6481E4F449FC}"/>
                  </a:ext>
                </a:extLst>
              </p:cNvPr>
              <p:cNvSpPr/>
              <p:nvPr/>
            </p:nvSpPr>
            <p:spPr>
              <a:xfrm>
                <a:off x="5362633" y="5512619"/>
                <a:ext cx="1502818" cy="222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600" extrusionOk="0">
                    <a:moveTo>
                      <a:pt x="20349" y="21600"/>
                    </a:moveTo>
                    <a:lnTo>
                      <a:pt x="1247" y="21600"/>
                    </a:lnTo>
                    <a:cubicBezTo>
                      <a:pt x="557" y="21600"/>
                      <a:pt x="0" y="17809"/>
                      <a:pt x="0" y="13173"/>
                    </a:cubicBezTo>
                    <a:lnTo>
                      <a:pt x="0" y="8427"/>
                    </a:lnTo>
                    <a:cubicBezTo>
                      <a:pt x="0" y="3764"/>
                      <a:pt x="561" y="0"/>
                      <a:pt x="1247" y="0"/>
                    </a:cubicBezTo>
                    <a:lnTo>
                      <a:pt x="20349" y="0"/>
                    </a:lnTo>
                    <a:cubicBezTo>
                      <a:pt x="21039" y="0"/>
                      <a:pt x="21596" y="3791"/>
                      <a:pt x="21596" y="8427"/>
                    </a:cubicBezTo>
                    <a:lnTo>
                      <a:pt x="21596" y="13173"/>
                    </a:lnTo>
                    <a:cubicBezTo>
                      <a:pt x="21600" y="17836"/>
                      <a:pt x="21039" y="21600"/>
                      <a:pt x="20349" y="21600"/>
                    </a:cubicBezTo>
                    <a:close/>
                  </a:path>
                </a:pathLst>
              </a:custGeom>
              <a:solidFill>
                <a:srgbClr val="5A6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Shape">
                <a:extLst>
                  <a:ext uri="{FF2B5EF4-FFF2-40B4-BE49-F238E27FC236}">
                    <a16:creationId xmlns:a16="http://schemas.microsoft.com/office/drawing/2014/main" id="{3FD67248-69BC-4A45-9760-44BCD756E0CD}"/>
                  </a:ext>
                </a:extLst>
              </p:cNvPr>
              <p:cNvSpPr/>
              <p:nvPr/>
            </p:nvSpPr>
            <p:spPr>
              <a:xfrm>
                <a:off x="5755818" y="5802828"/>
                <a:ext cx="704930" cy="216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02" y="21600"/>
                    </a:moveTo>
                    <a:lnTo>
                      <a:pt x="5189" y="21600"/>
                    </a:lnTo>
                    <a:cubicBezTo>
                      <a:pt x="2324" y="21600"/>
                      <a:pt x="0" y="14046"/>
                      <a:pt x="0" y="4729"/>
                    </a:cubicBez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729"/>
                    </a:lnTo>
                    <a:cubicBezTo>
                      <a:pt x="21591" y="14046"/>
                      <a:pt x="19268" y="21600"/>
                      <a:pt x="16402" y="21600"/>
                    </a:cubicBezTo>
                    <a:close/>
                  </a:path>
                </a:pathLst>
              </a:custGeom>
              <a:solidFill>
                <a:srgbClr val="D3D3D3">
                  <a:lumMod val="75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58022B88-C6A0-424B-87B4-0E8017E27982}"/>
                </a:ext>
              </a:extLst>
            </p:cNvPr>
            <p:cNvSpPr/>
            <p:nvPr/>
          </p:nvSpPr>
          <p:spPr>
            <a:xfrm>
              <a:off x="4576260" y="1076096"/>
              <a:ext cx="3023606" cy="363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08"/>
                  </a:moveTo>
                  <a:cubicBezTo>
                    <a:pt x="21600" y="4033"/>
                    <a:pt x="16765" y="0"/>
                    <a:pt x="10800" y="0"/>
                  </a:cubicBezTo>
                  <a:cubicBezTo>
                    <a:pt x="4835" y="0"/>
                    <a:pt x="0" y="4033"/>
                    <a:pt x="0" y="9008"/>
                  </a:cubicBezTo>
                  <a:cubicBezTo>
                    <a:pt x="0" y="11515"/>
                    <a:pt x="1230" y="13784"/>
                    <a:pt x="3212" y="15417"/>
                  </a:cubicBezTo>
                  <a:cubicBezTo>
                    <a:pt x="4855" y="16769"/>
                    <a:pt x="5798" y="18485"/>
                    <a:pt x="5798" y="20278"/>
                  </a:cubicBezTo>
                  <a:lnTo>
                    <a:pt x="5798" y="20278"/>
                  </a:lnTo>
                  <a:cubicBezTo>
                    <a:pt x="5798" y="21009"/>
                    <a:pt x="6625" y="21600"/>
                    <a:pt x="7644" y="21600"/>
                  </a:cubicBezTo>
                  <a:lnTo>
                    <a:pt x="13954" y="21600"/>
                  </a:lnTo>
                  <a:cubicBezTo>
                    <a:pt x="14973" y="21600"/>
                    <a:pt x="15800" y="21007"/>
                    <a:pt x="15800" y="20278"/>
                  </a:cubicBezTo>
                  <a:lnTo>
                    <a:pt x="15800" y="20278"/>
                  </a:lnTo>
                  <a:cubicBezTo>
                    <a:pt x="15800" y="18485"/>
                    <a:pt x="16743" y="16769"/>
                    <a:pt x="18386" y="15417"/>
                  </a:cubicBezTo>
                  <a:cubicBezTo>
                    <a:pt x="20372" y="13784"/>
                    <a:pt x="21600" y="11515"/>
                    <a:pt x="21600" y="900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Shape">
              <a:extLst>
                <a:ext uri="{FF2B5EF4-FFF2-40B4-BE49-F238E27FC236}">
                  <a16:creationId xmlns:a16="http://schemas.microsoft.com/office/drawing/2014/main" id="{5F0F0200-AF51-48E1-B5C8-342229CD39F6}"/>
                </a:ext>
              </a:extLst>
            </p:cNvPr>
            <p:cNvSpPr/>
            <p:nvPr/>
          </p:nvSpPr>
          <p:spPr>
            <a:xfrm>
              <a:off x="4784521" y="1220262"/>
              <a:ext cx="2679407" cy="99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14" h="20055" extrusionOk="0">
                  <a:moveTo>
                    <a:pt x="17214" y="5985"/>
                  </a:moveTo>
                  <a:cubicBezTo>
                    <a:pt x="13730" y="-120"/>
                    <a:pt x="9851" y="-1545"/>
                    <a:pt x="5956" y="1666"/>
                  </a:cubicBezTo>
                  <a:cubicBezTo>
                    <a:pt x="5162" y="2322"/>
                    <a:pt x="-1757" y="9868"/>
                    <a:pt x="423" y="14136"/>
                  </a:cubicBezTo>
                  <a:cubicBezTo>
                    <a:pt x="754" y="14786"/>
                    <a:pt x="1321" y="14866"/>
                    <a:pt x="1695" y="15086"/>
                  </a:cubicBezTo>
                  <a:cubicBezTo>
                    <a:pt x="2603" y="15617"/>
                    <a:pt x="3514" y="16149"/>
                    <a:pt x="4423" y="16680"/>
                  </a:cubicBezTo>
                  <a:cubicBezTo>
                    <a:pt x="6345" y="17805"/>
                    <a:pt x="8270" y="18930"/>
                    <a:pt x="10192" y="20055"/>
                  </a:cubicBezTo>
                  <a:cubicBezTo>
                    <a:pt x="11151" y="19207"/>
                    <a:pt x="12138" y="18336"/>
                    <a:pt x="13071" y="17212"/>
                  </a:cubicBezTo>
                  <a:cubicBezTo>
                    <a:pt x="10801" y="15883"/>
                    <a:pt x="8529" y="14555"/>
                    <a:pt x="6259" y="13226"/>
                  </a:cubicBezTo>
                  <a:cubicBezTo>
                    <a:pt x="5517" y="12791"/>
                    <a:pt x="4774" y="12356"/>
                    <a:pt x="4032" y="11926"/>
                  </a:cubicBezTo>
                  <a:cubicBezTo>
                    <a:pt x="3785" y="11779"/>
                    <a:pt x="3350" y="11790"/>
                    <a:pt x="3136" y="11372"/>
                  </a:cubicBezTo>
                  <a:cubicBezTo>
                    <a:pt x="2027" y="9218"/>
                    <a:pt x="4501" y="6041"/>
                    <a:pt x="5005" y="5374"/>
                  </a:cubicBezTo>
                  <a:cubicBezTo>
                    <a:pt x="6221" y="3752"/>
                    <a:pt x="7500" y="3023"/>
                    <a:pt x="8835" y="3209"/>
                  </a:cubicBezTo>
                  <a:cubicBezTo>
                    <a:pt x="10883" y="3492"/>
                    <a:pt x="12793" y="5730"/>
                    <a:pt x="14539" y="8794"/>
                  </a:cubicBezTo>
                  <a:cubicBezTo>
                    <a:pt x="15589" y="10767"/>
                    <a:pt x="15702" y="13006"/>
                    <a:pt x="14614" y="14967"/>
                  </a:cubicBezTo>
                  <a:cubicBezTo>
                    <a:pt x="14131" y="15838"/>
                    <a:pt x="13610" y="16562"/>
                    <a:pt x="13073" y="17212"/>
                  </a:cubicBezTo>
                  <a:cubicBezTo>
                    <a:pt x="13592" y="17517"/>
                    <a:pt x="14114" y="17822"/>
                    <a:pt x="14633" y="18122"/>
                  </a:cubicBezTo>
                  <a:cubicBezTo>
                    <a:pt x="16689" y="15668"/>
                    <a:pt x="19843" y="10931"/>
                    <a:pt x="17214" y="5985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98FED9B5-C96F-4299-8AB1-32F864422B6C}"/>
                </a:ext>
              </a:extLst>
            </p:cNvPr>
            <p:cNvSpPr/>
            <p:nvPr/>
          </p:nvSpPr>
          <p:spPr>
            <a:xfrm>
              <a:off x="4407749" y="2067557"/>
              <a:ext cx="3236635" cy="1319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3" h="21049" extrusionOk="0">
                  <a:moveTo>
                    <a:pt x="19362" y="2634"/>
                  </a:moveTo>
                  <a:cubicBezTo>
                    <a:pt x="19095" y="2419"/>
                    <a:pt x="18795" y="2347"/>
                    <a:pt x="18523" y="2208"/>
                  </a:cubicBezTo>
                  <a:cubicBezTo>
                    <a:pt x="17547" y="1711"/>
                    <a:pt x="16570" y="1218"/>
                    <a:pt x="15596" y="721"/>
                  </a:cubicBezTo>
                  <a:cubicBezTo>
                    <a:pt x="15122" y="479"/>
                    <a:pt x="14646" y="237"/>
                    <a:pt x="14171" y="0"/>
                  </a:cubicBezTo>
                  <a:cubicBezTo>
                    <a:pt x="13319" y="891"/>
                    <a:pt x="12419" y="1581"/>
                    <a:pt x="11542" y="2253"/>
                  </a:cubicBezTo>
                  <a:cubicBezTo>
                    <a:pt x="11260" y="2468"/>
                    <a:pt x="10981" y="2683"/>
                    <a:pt x="10707" y="2907"/>
                  </a:cubicBezTo>
                  <a:cubicBezTo>
                    <a:pt x="8693" y="4529"/>
                    <a:pt x="6662" y="6047"/>
                    <a:pt x="4689" y="7987"/>
                  </a:cubicBezTo>
                  <a:cubicBezTo>
                    <a:pt x="3356" y="9299"/>
                    <a:pt x="917" y="11158"/>
                    <a:pt x="185" y="14670"/>
                  </a:cubicBezTo>
                  <a:cubicBezTo>
                    <a:pt x="-1262" y="21600"/>
                    <a:pt x="6240" y="20570"/>
                    <a:pt x="7250" y="20709"/>
                  </a:cubicBezTo>
                  <a:cubicBezTo>
                    <a:pt x="8092" y="20821"/>
                    <a:pt x="8934" y="20937"/>
                    <a:pt x="9774" y="21049"/>
                  </a:cubicBezTo>
                  <a:cubicBezTo>
                    <a:pt x="10238" y="20207"/>
                    <a:pt x="10702" y="19369"/>
                    <a:pt x="11166" y="18532"/>
                  </a:cubicBezTo>
                  <a:cubicBezTo>
                    <a:pt x="8862" y="18339"/>
                    <a:pt x="6552" y="18133"/>
                    <a:pt x="4286" y="17474"/>
                  </a:cubicBezTo>
                  <a:cubicBezTo>
                    <a:pt x="3374" y="17210"/>
                    <a:pt x="1857" y="15441"/>
                    <a:pt x="2985" y="12735"/>
                  </a:cubicBezTo>
                  <a:cubicBezTo>
                    <a:pt x="3411" y="11714"/>
                    <a:pt x="4031" y="11051"/>
                    <a:pt x="4556" y="10442"/>
                  </a:cubicBezTo>
                  <a:cubicBezTo>
                    <a:pt x="7290" y="7266"/>
                    <a:pt x="10233" y="5434"/>
                    <a:pt x="13085" y="3046"/>
                  </a:cubicBezTo>
                  <a:cubicBezTo>
                    <a:pt x="14002" y="3512"/>
                    <a:pt x="14918" y="3978"/>
                    <a:pt x="15835" y="4439"/>
                  </a:cubicBezTo>
                  <a:cubicBezTo>
                    <a:pt x="16215" y="4632"/>
                    <a:pt x="16863" y="4632"/>
                    <a:pt x="17205" y="5133"/>
                  </a:cubicBezTo>
                  <a:cubicBezTo>
                    <a:pt x="18317" y="6764"/>
                    <a:pt x="15650" y="10410"/>
                    <a:pt x="15237" y="11167"/>
                  </a:cubicBezTo>
                  <a:cubicBezTo>
                    <a:pt x="13885" y="13640"/>
                    <a:pt x="12525" y="16081"/>
                    <a:pt x="11166" y="18532"/>
                  </a:cubicBezTo>
                  <a:cubicBezTo>
                    <a:pt x="11825" y="18585"/>
                    <a:pt x="12484" y="18644"/>
                    <a:pt x="13141" y="18706"/>
                  </a:cubicBezTo>
                  <a:cubicBezTo>
                    <a:pt x="14471" y="16269"/>
                    <a:pt x="15801" y="13833"/>
                    <a:pt x="17132" y="11400"/>
                  </a:cubicBezTo>
                  <a:cubicBezTo>
                    <a:pt x="17969" y="9868"/>
                    <a:pt x="18952" y="8471"/>
                    <a:pt x="19709" y="6683"/>
                  </a:cubicBezTo>
                  <a:cubicBezTo>
                    <a:pt x="20338" y="5187"/>
                    <a:pt x="20176" y="3297"/>
                    <a:pt x="19362" y="2634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7DC98802-8DB0-4B03-96F2-D4BED1BDE1CF}"/>
                </a:ext>
              </a:extLst>
            </p:cNvPr>
            <p:cNvSpPr/>
            <p:nvPr/>
          </p:nvSpPr>
          <p:spPr>
            <a:xfrm>
              <a:off x="5194125" y="3219030"/>
              <a:ext cx="2305302" cy="1520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2" h="21152" extrusionOk="0">
                  <a:moveTo>
                    <a:pt x="18828" y="1692"/>
                  </a:moveTo>
                  <a:cubicBezTo>
                    <a:pt x="17720" y="-51"/>
                    <a:pt x="14894" y="441"/>
                    <a:pt x="13545" y="324"/>
                  </a:cubicBezTo>
                  <a:cubicBezTo>
                    <a:pt x="12753" y="254"/>
                    <a:pt x="11955" y="203"/>
                    <a:pt x="11159" y="152"/>
                  </a:cubicBezTo>
                  <a:cubicBezTo>
                    <a:pt x="10276" y="97"/>
                    <a:pt x="9391" y="47"/>
                    <a:pt x="8506" y="0"/>
                  </a:cubicBezTo>
                  <a:cubicBezTo>
                    <a:pt x="7883" y="731"/>
                    <a:pt x="7260" y="1461"/>
                    <a:pt x="6637" y="2196"/>
                  </a:cubicBezTo>
                  <a:cubicBezTo>
                    <a:pt x="4686" y="4498"/>
                    <a:pt x="2743" y="6816"/>
                    <a:pt x="834" y="9203"/>
                  </a:cubicBezTo>
                  <a:cubicBezTo>
                    <a:pt x="-1510" y="12130"/>
                    <a:pt x="1682" y="13729"/>
                    <a:pt x="3103" y="14745"/>
                  </a:cubicBezTo>
                  <a:cubicBezTo>
                    <a:pt x="3286" y="14878"/>
                    <a:pt x="3937" y="15292"/>
                    <a:pt x="4780" y="15839"/>
                  </a:cubicBezTo>
                  <a:cubicBezTo>
                    <a:pt x="3878" y="16711"/>
                    <a:pt x="2993" y="17633"/>
                    <a:pt x="2138" y="18641"/>
                  </a:cubicBezTo>
                  <a:cubicBezTo>
                    <a:pt x="1082" y="19888"/>
                    <a:pt x="1258" y="20873"/>
                    <a:pt x="2469" y="20963"/>
                  </a:cubicBezTo>
                  <a:cubicBezTo>
                    <a:pt x="3506" y="21041"/>
                    <a:pt x="4557" y="20963"/>
                    <a:pt x="5597" y="20963"/>
                  </a:cubicBezTo>
                  <a:cubicBezTo>
                    <a:pt x="7630" y="20963"/>
                    <a:pt x="10046" y="21549"/>
                    <a:pt x="12037" y="20658"/>
                  </a:cubicBezTo>
                  <a:cubicBezTo>
                    <a:pt x="12765" y="20334"/>
                    <a:pt x="14592" y="19239"/>
                    <a:pt x="13496" y="17891"/>
                  </a:cubicBezTo>
                  <a:cubicBezTo>
                    <a:pt x="12887" y="17145"/>
                    <a:pt x="11917" y="16762"/>
                    <a:pt x="11227" y="16265"/>
                  </a:cubicBezTo>
                  <a:cubicBezTo>
                    <a:pt x="10435" y="15699"/>
                    <a:pt x="9641" y="15132"/>
                    <a:pt x="8850" y="14565"/>
                  </a:cubicBezTo>
                  <a:cubicBezTo>
                    <a:pt x="11655" y="12005"/>
                    <a:pt x="14557" y="9727"/>
                    <a:pt x="17172" y="6632"/>
                  </a:cubicBezTo>
                  <a:cubicBezTo>
                    <a:pt x="17982" y="5663"/>
                    <a:pt x="20090" y="3677"/>
                    <a:pt x="18828" y="1692"/>
                  </a:cubicBezTo>
                  <a:close/>
                  <a:moveTo>
                    <a:pt x="8918" y="18684"/>
                  </a:moveTo>
                  <a:cubicBezTo>
                    <a:pt x="8616" y="18684"/>
                    <a:pt x="8314" y="18684"/>
                    <a:pt x="8009" y="18684"/>
                  </a:cubicBezTo>
                  <a:cubicBezTo>
                    <a:pt x="7089" y="18684"/>
                    <a:pt x="6168" y="18684"/>
                    <a:pt x="5251" y="18684"/>
                  </a:cubicBezTo>
                  <a:cubicBezTo>
                    <a:pt x="5145" y="18684"/>
                    <a:pt x="4607" y="18809"/>
                    <a:pt x="4525" y="18684"/>
                  </a:cubicBezTo>
                  <a:cubicBezTo>
                    <a:pt x="4649" y="18880"/>
                    <a:pt x="5653" y="17825"/>
                    <a:pt x="6457" y="16949"/>
                  </a:cubicBezTo>
                  <a:cubicBezTo>
                    <a:pt x="7321" y="17528"/>
                    <a:pt x="8203" y="18141"/>
                    <a:pt x="8918" y="18684"/>
                  </a:cubicBezTo>
                  <a:close/>
                  <a:moveTo>
                    <a:pt x="13868" y="7308"/>
                  </a:moveTo>
                  <a:cubicBezTo>
                    <a:pt x="11789" y="9645"/>
                    <a:pt x="9550" y="11529"/>
                    <a:pt x="7337" y="13487"/>
                  </a:cubicBezTo>
                  <a:cubicBezTo>
                    <a:pt x="6389" y="12807"/>
                    <a:pt x="5440" y="12131"/>
                    <a:pt x="4492" y="11451"/>
                  </a:cubicBezTo>
                  <a:cubicBezTo>
                    <a:pt x="3897" y="11025"/>
                    <a:pt x="3026" y="10501"/>
                    <a:pt x="3618" y="9117"/>
                  </a:cubicBezTo>
                  <a:cubicBezTo>
                    <a:pt x="3834" y="8613"/>
                    <a:pt x="4408" y="8179"/>
                    <a:pt x="4703" y="7828"/>
                  </a:cubicBezTo>
                  <a:cubicBezTo>
                    <a:pt x="6218" y="6026"/>
                    <a:pt x="7730" y="4228"/>
                    <a:pt x="9246" y="2427"/>
                  </a:cubicBezTo>
                  <a:cubicBezTo>
                    <a:pt x="9922" y="2485"/>
                    <a:pt x="10599" y="2544"/>
                    <a:pt x="11273" y="2603"/>
                  </a:cubicBezTo>
                  <a:cubicBezTo>
                    <a:pt x="12437" y="2704"/>
                    <a:pt x="13955" y="2474"/>
                    <a:pt x="15053" y="3228"/>
                  </a:cubicBezTo>
                  <a:cubicBezTo>
                    <a:pt x="16765" y="4404"/>
                    <a:pt x="14608" y="6472"/>
                    <a:pt x="13868" y="7308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BFFB8B-08DF-4AB4-AED8-873C530D6738}"/>
              </a:ext>
            </a:extLst>
          </p:cNvPr>
          <p:cNvGrpSpPr/>
          <p:nvPr/>
        </p:nvGrpSpPr>
        <p:grpSpPr>
          <a:xfrm>
            <a:off x="1058600" y="1218778"/>
            <a:ext cx="2724472" cy="1177716"/>
            <a:chOff x="1058600" y="935971"/>
            <a:chExt cx="2724472" cy="117771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B21712E-D9A5-4E46-BC30-9E6DD5884427}"/>
                </a:ext>
              </a:extLst>
            </p:cNvPr>
            <p:cNvGrpSpPr/>
            <p:nvPr/>
          </p:nvGrpSpPr>
          <p:grpSpPr>
            <a:xfrm>
              <a:off x="1112992" y="1007972"/>
              <a:ext cx="2670080" cy="1105715"/>
              <a:chOff x="332936" y="2581599"/>
              <a:chExt cx="2937088" cy="1216288"/>
            </a:xfrm>
          </p:grpSpPr>
          <p:sp>
            <p:nvSpPr>
              <p:cNvPr id="187" name="TextBox 88">
                <a:extLst>
                  <a:ext uri="{FF2B5EF4-FFF2-40B4-BE49-F238E27FC236}">
                    <a16:creationId xmlns:a16="http://schemas.microsoft.com/office/drawing/2014/main" id="{25F35F9E-FFAC-4623-890C-194C90F1760A}"/>
                  </a:ext>
                </a:extLst>
              </p:cNvPr>
              <p:cNvSpPr txBox="1"/>
              <p:nvPr/>
            </p:nvSpPr>
            <p:spPr>
              <a:xfrm>
                <a:off x="332936" y="2581599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Defines End State</a:t>
                </a:r>
              </a:p>
            </p:txBody>
          </p:sp>
          <p:sp>
            <p:nvSpPr>
              <p:cNvPr id="188" name="TextBox 89">
                <a:extLst>
                  <a:ext uri="{FF2B5EF4-FFF2-40B4-BE49-F238E27FC236}">
                    <a16:creationId xmlns:a16="http://schemas.microsoft.com/office/drawing/2014/main" id="{344882FF-37C2-48ED-82BE-F3BB89B1C8EC}"/>
                  </a:ext>
                </a:extLst>
              </p:cNvPr>
              <p:cNvSpPr txBox="1"/>
              <p:nvPr/>
            </p:nvSpPr>
            <p:spPr>
              <a:xfrm>
                <a:off x="340731" y="3086922"/>
                <a:ext cx="2929293" cy="7109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Helps us visualize what end state and success criteria is going to look like once the problem is solved </a:t>
                </a:r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DBF13B8-3D26-43C9-B319-A1E60A2AB581}"/>
                </a:ext>
              </a:extLst>
            </p:cNvPr>
            <p:cNvSpPr/>
            <p:nvPr/>
          </p:nvSpPr>
          <p:spPr>
            <a:xfrm>
              <a:off x="1058600" y="935971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6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0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A2B969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52898E2-81E2-4A87-AB79-879575830A79}"/>
              </a:ext>
            </a:extLst>
          </p:cNvPr>
          <p:cNvGrpSpPr/>
          <p:nvPr/>
        </p:nvGrpSpPr>
        <p:grpSpPr>
          <a:xfrm>
            <a:off x="1058600" y="4131288"/>
            <a:ext cx="2724472" cy="1379286"/>
            <a:chOff x="1058600" y="4329252"/>
            <a:chExt cx="2724472" cy="13792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B40974A-50B9-4FA2-9C3B-05AD020C388A}"/>
                </a:ext>
              </a:extLst>
            </p:cNvPr>
            <p:cNvGrpSpPr/>
            <p:nvPr/>
          </p:nvGrpSpPr>
          <p:grpSpPr>
            <a:xfrm>
              <a:off x="1112992" y="4418157"/>
              <a:ext cx="2670080" cy="1290381"/>
              <a:chOff x="332936" y="4606171"/>
              <a:chExt cx="2937088" cy="1419421"/>
            </a:xfrm>
          </p:grpSpPr>
          <p:sp>
            <p:nvSpPr>
              <p:cNvPr id="191" name="TextBox 82">
                <a:extLst>
                  <a:ext uri="{FF2B5EF4-FFF2-40B4-BE49-F238E27FC236}">
                    <a16:creationId xmlns:a16="http://schemas.microsoft.com/office/drawing/2014/main" id="{C45096FB-0990-4E59-A8F4-A5C7CF11E6A6}"/>
                  </a:ext>
                </a:extLst>
              </p:cNvPr>
              <p:cNvSpPr txBox="1"/>
              <p:nvPr/>
            </p:nvSpPr>
            <p:spPr>
              <a:xfrm>
                <a:off x="332936" y="4606171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Project Timelines</a:t>
                </a:r>
              </a:p>
            </p:txBody>
          </p:sp>
          <p:sp>
            <p:nvSpPr>
              <p:cNvPr id="192" name="TextBox 83">
                <a:extLst>
                  <a:ext uri="{FF2B5EF4-FFF2-40B4-BE49-F238E27FC236}">
                    <a16:creationId xmlns:a16="http://schemas.microsoft.com/office/drawing/2014/main" id="{3D258411-FBB4-41F4-B4D2-8DD9E4C07B1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2929293" cy="9140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Helps in setting up realistic and achievable project execution plan by Identifying appropriate milestones, and to ensure timely delivery within project timelines</a:t>
                </a:r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8CBD3DD-7A1C-415A-A5ED-F67F5B09D219}"/>
                </a:ext>
              </a:extLst>
            </p:cNvPr>
            <p:cNvSpPr/>
            <p:nvPr/>
          </p:nvSpPr>
          <p:spPr>
            <a:xfrm>
              <a:off x="1058600" y="4329252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7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1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F7931F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04379E2-A0E2-493B-B692-707FA325E813}"/>
              </a:ext>
            </a:extLst>
          </p:cNvPr>
          <p:cNvGrpSpPr/>
          <p:nvPr/>
        </p:nvGrpSpPr>
        <p:grpSpPr>
          <a:xfrm>
            <a:off x="719236" y="2632612"/>
            <a:ext cx="3063836" cy="1186170"/>
            <a:chOff x="719236" y="2632612"/>
            <a:chExt cx="3063836" cy="118617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F8B4140-6810-4EA3-B836-C80BEAA79866}"/>
                </a:ext>
              </a:extLst>
            </p:cNvPr>
            <p:cNvGrpSpPr/>
            <p:nvPr/>
          </p:nvGrpSpPr>
          <p:grpSpPr>
            <a:xfrm>
              <a:off x="1058600" y="2713066"/>
              <a:ext cx="2724472" cy="1105716"/>
              <a:chOff x="332936" y="2581598"/>
              <a:chExt cx="2937088" cy="1216289"/>
            </a:xfrm>
          </p:grpSpPr>
          <p:sp>
            <p:nvSpPr>
              <p:cNvPr id="193" name="TextBox 79">
                <a:extLst>
                  <a:ext uri="{FF2B5EF4-FFF2-40B4-BE49-F238E27FC236}">
                    <a16:creationId xmlns:a16="http://schemas.microsoft.com/office/drawing/2014/main" id="{086C0C4D-AC9B-4403-B786-733F459A36E0}"/>
                  </a:ext>
                </a:extLst>
              </p:cNvPr>
              <p:cNvSpPr txBox="1"/>
              <p:nvPr/>
            </p:nvSpPr>
            <p:spPr>
              <a:xfrm>
                <a:off x="332936" y="2581598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Leveraging Resources</a:t>
                </a:r>
              </a:p>
            </p:txBody>
          </p:sp>
          <p:sp>
            <p:nvSpPr>
              <p:cNvPr id="194" name="TextBox 80">
                <a:extLst>
                  <a:ext uri="{FF2B5EF4-FFF2-40B4-BE49-F238E27FC236}">
                    <a16:creationId xmlns:a16="http://schemas.microsoft.com/office/drawing/2014/main" id="{D8AFD4D4-67C2-4E0A-ADBF-3DCFC1DA454E}"/>
                  </a:ext>
                </a:extLst>
              </p:cNvPr>
              <p:cNvSpPr txBox="1"/>
              <p:nvPr/>
            </p:nvSpPr>
            <p:spPr>
              <a:xfrm>
                <a:off x="340731" y="3086922"/>
                <a:ext cx="2929293" cy="7109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 of right resources for the right problem design ensuring efficient and timely execution</a:t>
                </a:r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3ECF166-9D77-4B12-8E8A-61F3A3828349}"/>
                </a:ext>
              </a:extLst>
            </p:cNvPr>
            <p:cNvSpPr/>
            <p:nvPr/>
          </p:nvSpPr>
          <p:spPr>
            <a:xfrm>
              <a:off x="719236" y="2632612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6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0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7B08600-4F7B-4943-884B-AF4BA94C282D}"/>
              </a:ext>
            </a:extLst>
          </p:cNvPr>
          <p:cNvGrpSpPr/>
          <p:nvPr/>
        </p:nvGrpSpPr>
        <p:grpSpPr>
          <a:xfrm>
            <a:off x="8390073" y="1190502"/>
            <a:ext cx="2980631" cy="1177717"/>
            <a:chOff x="8418354" y="917119"/>
            <a:chExt cx="2980631" cy="117771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79D7502-2F47-4847-A8A4-8C39A79D329F}"/>
                </a:ext>
              </a:extLst>
            </p:cNvPr>
            <p:cNvGrpSpPr/>
            <p:nvPr/>
          </p:nvGrpSpPr>
          <p:grpSpPr>
            <a:xfrm>
              <a:off x="8418354" y="989121"/>
              <a:ext cx="2670080" cy="1105715"/>
              <a:chOff x="8921977" y="1420558"/>
              <a:chExt cx="2937088" cy="1216288"/>
            </a:xfrm>
          </p:grpSpPr>
          <p:sp>
            <p:nvSpPr>
              <p:cNvPr id="189" name="TextBox 85">
                <a:extLst>
                  <a:ext uri="{FF2B5EF4-FFF2-40B4-BE49-F238E27FC236}">
                    <a16:creationId xmlns:a16="http://schemas.microsoft.com/office/drawing/2014/main" id="{18D53E4D-C21B-43DF-8934-BC1212FD99B8}"/>
                  </a:ext>
                </a:extLst>
              </p:cNvPr>
              <p:cNvSpPr txBox="1"/>
              <p:nvPr/>
            </p:nvSpPr>
            <p:spPr>
              <a:xfrm>
                <a:off x="8921977" y="1420558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Impact Identification</a:t>
                </a:r>
              </a:p>
            </p:txBody>
          </p:sp>
          <p:sp>
            <p:nvSpPr>
              <p:cNvPr id="190" name="TextBox 86">
                <a:extLst>
                  <a:ext uri="{FF2B5EF4-FFF2-40B4-BE49-F238E27FC236}">
                    <a16:creationId xmlns:a16="http://schemas.microsoft.com/office/drawing/2014/main" id="{F8DEA162-64C7-40DB-A714-AF184AF9593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7109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Gauge the impact of proposed solution well in advance to help results consumer in taking tangible steps</a:t>
                </a:r>
              </a:p>
            </p:txBody>
          </p:sp>
        </p:grp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547EC8-7834-4B8A-95A9-97D4DC7488A3}"/>
                </a:ext>
              </a:extLst>
            </p:cNvPr>
            <p:cNvSpPr/>
            <p:nvPr/>
          </p:nvSpPr>
          <p:spPr>
            <a:xfrm>
              <a:off x="11107502" y="917119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6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0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A2B969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7B0FFAF-A19F-44A9-907D-F5BA82C01D57}"/>
              </a:ext>
            </a:extLst>
          </p:cNvPr>
          <p:cNvGrpSpPr/>
          <p:nvPr/>
        </p:nvGrpSpPr>
        <p:grpSpPr>
          <a:xfrm>
            <a:off x="8382278" y="4131288"/>
            <a:ext cx="2670080" cy="1194621"/>
            <a:chOff x="8410559" y="4310400"/>
            <a:chExt cx="2670080" cy="1194621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61227-91D0-4A71-B10B-9D5768485209}"/>
                </a:ext>
              </a:extLst>
            </p:cNvPr>
            <p:cNvGrpSpPr/>
            <p:nvPr/>
          </p:nvGrpSpPr>
          <p:grpSpPr>
            <a:xfrm>
              <a:off x="8410559" y="4399306"/>
              <a:ext cx="2670080" cy="1105715"/>
              <a:chOff x="8921977" y="4027219"/>
              <a:chExt cx="2937088" cy="1216288"/>
            </a:xfrm>
          </p:grpSpPr>
          <p:sp>
            <p:nvSpPr>
              <p:cNvPr id="195" name="TextBox 76">
                <a:extLst>
                  <a:ext uri="{FF2B5EF4-FFF2-40B4-BE49-F238E27FC236}">
                    <a16:creationId xmlns:a16="http://schemas.microsoft.com/office/drawing/2014/main" id="{C26441BD-09AB-44FA-AF2D-F2B58BB606A5}"/>
                  </a:ext>
                </a:extLst>
              </p:cNvPr>
              <p:cNvSpPr txBox="1"/>
              <p:nvPr/>
            </p:nvSpPr>
            <p:spPr>
              <a:xfrm>
                <a:off x="8921977" y="4027219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Prioritization</a:t>
                </a:r>
              </a:p>
            </p:txBody>
          </p:sp>
          <p:sp>
            <p:nvSpPr>
              <p:cNvPr id="196" name="TextBox 77">
                <a:extLst>
                  <a:ext uri="{FF2B5EF4-FFF2-40B4-BE49-F238E27FC236}">
                    <a16:creationId xmlns:a16="http://schemas.microsoft.com/office/drawing/2014/main" id="{FC4E94BB-1159-424C-8833-360C1E614524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2929293" cy="7109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multiple problem, comes complexity. Ensures to help prioritize the task in more achievable manner</a:t>
                </a:r>
              </a:p>
            </p:txBody>
          </p:sp>
        </p:grp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E25E34-C314-464B-8076-4E630B2B46BF}"/>
                </a:ext>
              </a:extLst>
            </p:cNvPr>
            <p:cNvSpPr/>
            <p:nvPr/>
          </p:nvSpPr>
          <p:spPr>
            <a:xfrm>
              <a:off x="10089403" y="4310400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7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1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F7931F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1A597E6-A4F8-4EA4-976D-86F06E3EE2A0}"/>
              </a:ext>
            </a:extLst>
          </p:cNvPr>
          <p:cNvGrpSpPr/>
          <p:nvPr/>
        </p:nvGrpSpPr>
        <p:grpSpPr>
          <a:xfrm>
            <a:off x="8382278" y="2613760"/>
            <a:ext cx="2894154" cy="1186170"/>
            <a:chOff x="8410559" y="2613760"/>
            <a:chExt cx="2894154" cy="118617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AC6161C-03F8-474B-A0E1-A02DA453BADD}"/>
                </a:ext>
              </a:extLst>
            </p:cNvPr>
            <p:cNvGrpSpPr/>
            <p:nvPr/>
          </p:nvGrpSpPr>
          <p:grpSpPr>
            <a:xfrm>
              <a:off x="8410559" y="2694215"/>
              <a:ext cx="2670080" cy="1105715"/>
              <a:chOff x="8921977" y="1420558"/>
              <a:chExt cx="2937088" cy="1216288"/>
            </a:xfrm>
          </p:grpSpPr>
          <p:sp>
            <p:nvSpPr>
              <p:cNvPr id="197" name="TextBox 73">
                <a:extLst>
                  <a:ext uri="{FF2B5EF4-FFF2-40B4-BE49-F238E27FC236}">
                    <a16:creationId xmlns:a16="http://schemas.microsoft.com/office/drawing/2014/main" id="{66E9A034-BFFF-4390-80BC-03245C9DE701}"/>
                  </a:ext>
                </a:extLst>
              </p:cNvPr>
              <p:cNvSpPr txBox="1"/>
              <p:nvPr/>
            </p:nvSpPr>
            <p:spPr>
              <a:xfrm>
                <a:off x="8921977" y="1420558"/>
                <a:ext cx="2937088" cy="50783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Solve Right Problem</a:t>
                </a:r>
              </a:p>
            </p:txBody>
          </p:sp>
          <p:sp>
            <p:nvSpPr>
              <p:cNvPr id="198" name="TextBox 74">
                <a:extLst>
                  <a:ext uri="{FF2B5EF4-FFF2-40B4-BE49-F238E27FC236}">
                    <a16:creationId xmlns:a16="http://schemas.microsoft.com/office/drawing/2014/main" id="{3AA52AE7-2002-494E-AE92-2BE55EC6E183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71096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multiple check points and defined problem statement, ensures to be on the right track for solving a problem</a:t>
                </a:r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17829CE-20DB-4324-BDBF-0311907508F1}"/>
                </a:ext>
              </a:extLst>
            </p:cNvPr>
            <p:cNvSpPr/>
            <p:nvPr/>
          </p:nvSpPr>
          <p:spPr>
            <a:xfrm>
              <a:off x="11013230" y="2613760"/>
              <a:ext cx="291483" cy="470856"/>
            </a:xfrm>
            <a:custGeom>
              <a:avLst/>
              <a:gdLst>
                <a:gd name="connsiteX0" fmla="*/ 120236 w 320631"/>
                <a:gd name="connsiteY0" fmla="*/ 480945 h 517942"/>
                <a:gd name="connsiteX1" fmla="*/ 200393 w 320631"/>
                <a:gd name="connsiteY1" fmla="*/ 480945 h 517942"/>
                <a:gd name="connsiteX2" fmla="*/ 160315 w 320631"/>
                <a:gd name="connsiteY2" fmla="*/ 517942 h 517942"/>
                <a:gd name="connsiteX3" fmla="*/ 120236 w 320631"/>
                <a:gd name="connsiteY3" fmla="*/ 480945 h 517942"/>
                <a:gd name="connsiteX4" fmla="*/ 98656 w 320631"/>
                <a:gd name="connsiteY4" fmla="*/ 419285 h 517942"/>
                <a:gd name="connsiteX5" fmla="*/ 221976 w 320631"/>
                <a:gd name="connsiteY5" fmla="*/ 419285 h 517942"/>
                <a:gd name="connsiteX6" fmla="*/ 240474 w 320631"/>
                <a:gd name="connsiteY6" fmla="*/ 437784 h 517942"/>
                <a:gd name="connsiteX7" fmla="*/ 221976 w 320631"/>
                <a:gd name="connsiteY7" fmla="*/ 456282 h 517942"/>
                <a:gd name="connsiteX8" fmla="*/ 98656 w 320631"/>
                <a:gd name="connsiteY8" fmla="*/ 456282 h 517942"/>
                <a:gd name="connsiteX9" fmla="*/ 80158 w 320631"/>
                <a:gd name="connsiteY9" fmla="*/ 437784 h 517942"/>
                <a:gd name="connsiteX10" fmla="*/ 98656 w 320631"/>
                <a:gd name="connsiteY10" fmla="*/ 419285 h 517942"/>
                <a:gd name="connsiteX11" fmla="*/ 98656 w 320631"/>
                <a:gd name="connsiteY11" fmla="*/ 357625 h 517942"/>
                <a:gd name="connsiteX12" fmla="*/ 221976 w 320631"/>
                <a:gd name="connsiteY12" fmla="*/ 357625 h 517942"/>
                <a:gd name="connsiteX13" fmla="*/ 240474 w 320631"/>
                <a:gd name="connsiteY13" fmla="*/ 376124 h 517942"/>
                <a:gd name="connsiteX14" fmla="*/ 221976 w 320631"/>
                <a:gd name="connsiteY14" fmla="*/ 394622 h 517942"/>
                <a:gd name="connsiteX15" fmla="*/ 98656 w 320631"/>
                <a:gd name="connsiteY15" fmla="*/ 394622 h 517942"/>
                <a:gd name="connsiteX16" fmla="*/ 80158 w 320631"/>
                <a:gd name="connsiteY16" fmla="*/ 376124 h 517942"/>
                <a:gd name="connsiteX17" fmla="*/ 98656 w 320631"/>
                <a:gd name="connsiteY17" fmla="*/ 357625 h 517942"/>
                <a:gd name="connsiteX18" fmla="*/ 160933 w 320631"/>
                <a:gd name="connsiteY18" fmla="*/ 36379 h 517942"/>
                <a:gd name="connsiteX19" fmla="*/ 37612 w 320631"/>
                <a:gd name="connsiteY19" fmla="*/ 158466 h 517942"/>
                <a:gd name="connsiteX20" fmla="*/ 37612 w 320631"/>
                <a:gd name="connsiteY20" fmla="*/ 163399 h 517942"/>
                <a:gd name="connsiteX21" fmla="*/ 46245 w 320631"/>
                <a:gd name="connsiteY21" fmla="*/ 206561 h 517942"/>
                <a:gd name="connsiteX22" fmla="*/ 67209 w 320631"/>
                <a:gd name="connsiteY22" fmla="*/ 240473 h 517942"/>
                <a:gd name="connsiteX23" fmla="*/ 102972 w 320631"/>
                <a:gd name="connsiteY23" fmla="*/ 295967 h 517942"/>
                <a:gd name="connsiteX24" fmla="*/ 160316 w 320631"/>
                <a:gd name="connsiteY24" fmla="*/ 295967 h 517942"/>
                <a:gd name="connsiteX25" fmla="*/ 218276 w 320631"/>
                <a:gd name="connsiteY25" fmla="*/ 295967 h 517942"/>
                <a:gd name="connsiteX26" fmla="*/ 254038 w 320631"/>
                <a:gd name="connsiteY26" fmla="*/ 240473 h 517942"/>
                <a:gd name="connsiteX27" fmla="*/ 275003 w 320631"/>
                <a:gd name="connsiteY27" fmla="*/ 206561 h 517942"/>
                <a:gd name="connsiteX28" fmla="*/ 283635 w 320631"/>
                <a:gd name="connsiteY28" fmla="*/ 163399 h 517942"/>
                <a:gd name="connsiteX29" fmla="*/ 284252 w 320631"/>
                <a:gd name="connsiteY29" fmla="*/ 163399 h 517942"/>
                <a:gd name="connsiteX30" fmla="*/ 284252 w 320631"/>
                <a:gd name="connsiteY30" fmla="*/ 158466 h 517942"/>
                <a:gd name="connsiteX31" fmla="*/ 160933 w 320631"/>
                <a:gd name="connsiteY31" fmla="*/ 36379 h 517942"/>
                <a:gd name="connsiteX32" fmla="*/ 160316 w 320631"/>
                <a:gd name="connsiteY32" fmla="*/ 0 h 517942"/>
                <a:gd name="connsiteX33" fmla="*/ 320631 w 320631"/>
                <a:gd name="connsiteY33" fmla="*/ 158466 h 517942"/>
                <a:gd name="connsiteX34" fmla="*/ 320631 w 320631"/>
                <a:gd name="connsiteY34" fmla="*/ 164015 h 517942"/>
                <a:gd name="connsiteX35" fmla="*/ 309532 w 320631"/>
                <a:gd name="connsiteY35" fmla="*/ 219509 h 517942"/>
                <a:gd name="connsiteX36" fmla="*/ 281785 w 320631"/>
                <a:gd name="connsiteY36" fmla="*/ 265137 h 517942"/>
                <a:gd name="connsiteX37" fmla="*/ 244173 w 320631"/>
                <a:gd name="connsiteY37" fmla="*/ 326180 h 517942"/>
                <a:gd name="connsiteX38" fmla="*/ 233074 w 320631"/>
                <a:gd name="connsiteY38" fmla="*/ 332963 h 517942"/>
                <a:gd name="connsiteX39" fmla="*/ 87557 w 320631"/>
                <a:gd name="connsiteY39" fmla="*/ 332963 h 517942"/>
                <a:gd name="connsiteX40" fmla="*/ 76458 w 320631"/>
                <a:gd name="connsiteY40" fmla="*/ 326180 h 517942"/>
                <a:gd name="connsiteX41" fmla="*/ 38846 w 320631"/>
                <a:gd name="connsiteY41" fmla="*/ 265137 h 517942"/>
                <a:gd name="connsiteX42" fmla="*/ 11099 w 320631"/>
                <a:gd name="connsiteY42" fmla="*/ 219509 h 517942"/>
                <a:gd name="connsiteX43" fmla="*/ 0 w 320631"/>
                <a:gd name="connsiteY43" fmla="*/ 164015 h 517942"/>
                <a:gd name="connsiteX44" fmla="*/ 0 w 320631"/>
                <a:gd name="connsiteY44" fmla="*/ 158466 h 517942"/>
                <a:gd name="connsiteX45" fmla="*/ 160316 w 320631"/>
                <a:gd name="connsiteY45" fmla="*/ 0 h 51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0631" h="517942">
                  <a:moveTo>
                    <a:pt x="120236" y="480945"/>
                  </a:moveTo>
                  <a:lnTo>
                    <a:pt x="200393" y="480945"/>
                  </a:lnTo>
                  <a:cubicBezTo>
                    <a:pt x="198544" y="501910"/>
                    <a:pt x="181279" y="517942"/>
                    <a:pt x="160315" y="517942"/>
                  </a:cubicBezTo>
                  <a:cubicBezTo>
                    <a:pt x="139350" y="517942"/>
                    <a:pt x="122086" y="501910"/>
                    <a:pt x="120236" y="480945"/>
                  </a:cubicBezTo>
                  <a:close/>
                  <a:moveTo>
                    <a:pt x="98656" y="419285"/>
                  </a:moveTo>
                  <a:lnTo>
                    <a:pt x="221976" y="419285"/>
                  </a:lnTo>
                  <a:cubicBezTo>
                    <a:pt x="232458" y="419285"/>
                    <a:pt x="240474" y="427301"/>
                    <a:pt x="240474" y="437784"/>
                  </a:cubicBezTo>
                  <a:cubicBezTo>
                    <a:pt x="240474" y="448266"/>
                    <a:pt x="232458" y="456282"/>
                    <a:pt x="221976" y="456282"/>
                  </a:cubicBezTo>
                  <a:lnTo>
                    <a:pt x="98656" y="456282"/>
                  </a:lnTo>
                  <a:cubicBezTo>
                    <a:pt x="88174" y="456282"/>
                    <a:pt x="80158" y="448266"/>
                    <a:pt x="80158" y="437784"/>
                  </a:cubicBezTo>
                  <a:cubicBezTo>
                    <a:pt x="80158" y="427301"/>
                    <a:pt x="88174" y="419285"/>
                    <a:pt x="98656" y="419285"/>
                  </a:cubicBezTo>
                  <a:close/>
                  <a:moveTo>
                    <a:pt x="98656" y="357625"/>
                  </a:moveTo>
                  <a:lnTo>
                    <a:pt x="221976" y="357625"/>
                  </a:lnTo>
                  <a:cubicBezTo>
                    <a:pt x="232458" y="357625"/>
                    <a:pt x="240474" y="365641"/>
                    <a:pt x="240474" y="376124"/>
                  </a:cubicBezTo>
                  <a:cubicBezTo>
                    <a:pt x="240474" y="386606"/>
                    <a:pt x="232458" y="394622"/>
                    <a:pt x="221976" y="394622"/>
                  </a:cubicBezTo>
                  <a:lnTo>
                    <a:pt x="98656" y="394622"/>
                  </a:lnTo>
                  <a:cubicBezTo>
                    <a:pt x="88174" y="394622"/>
                    <a:pt x="80158" y="386606"/>
                    <a:pt x="80158" y="376124"/>
                  </a:cubicBezTo>
                  <a:cubicBezTo>
                    <a:pt x="80158" y="365641"/>
                    <a:pt x="88174" y="357625"/>
                    <a:pt x="98656" y="357625"/>
                  </a:cubicBezTo>
                  <a:close/>
                  <a:moveTo>
                    <a:pt x="160933" y="36379"/>
                  </a:moveTo>
                  <a:cubicBezTo>
                    <a:pt x="93723" y="36996"/>
                    <a:pt x="38846" y="91256"/>
                    <a:pt x="37612" y="158466"/>
                  </a:cubicBezTo>
                  <a:lnTo>
                    <a:pt x="37612" y="163399"/>
                  </a:lnTo>
                  <a:cubicBezTo>
                    <a:pt x="38229" y="178197"/>
                    <a:pt x="40695" y="192995"/>
                    <a:pt x="46245" y="206561"/>
                  </a:cubicBezTo>
                  <a:cubicBezTo>
                    <a:pt x="51177" y="218893"/>
                    <a:pt x="58577" y="230608"/>
                    <a:pt x="67209" y="240473"/>
                  </a:cubicBezTo>
                  <a:cubicBezTo>
                    <a:pt x="80774" y="257738"/>
                    <a:pt x="93106" y="276236"/>
                    <a:pt x="102972" y="295967"/>
                  </a:cubicBezTo>
                  <a:lnTo>
                    <a:pt x="160316" y="295967"/>
                  </a:lnTo>
                  <a:lnTo>
                    <a:pt x="218276" y="295967"/>
                  </a:lnTo>
                  <a:cubicBezTo>
                    <a:pt x="227525" y="276236"/>
                    <a:pt x="239857" y="257738"/>
                    <a:pt x="254038" y="240473"/>
                  </a:cubicBezTo>
                  <a:cubicBezTo>
                    <a:pt x="263287" y="230608"/>
                    <a:pt x="270070" y="218893"/>
                    <a:pt x="275003" y="206561"/>
                  </a:cubicBezTo>
                  <a:cubicBezTo>
                    <a:pt x="279936" y="192995"/>
                    <a:pt x="283019" y="178197"/>
                    <a:pt x="283635" y="163399"/>
                  </a:cubicBezTo>
                  <a:lnTo>
                    <a:pt x="284252" y="163399"/>
                  </a:lnTo>
                  <a:lnTo>
                    <a:pt x="284252" y="158466"/>
                  </a:lnTo>
                  <a:cubicBezTo>
                    <a:pt x="283019" y="90640"/>
                    <a:pt x="228141" y="36996"/>
                    <a:pt x="160933" y="36379"/>
                  </a:cubicBezTo>
                  <a:close/>
                  <a:moveTo>
                    <a:pt x="160316" y="0"/>
                  </a:moveTo>
                  <a:cubicBezTo>
                    <a:pt x="247873" y="617"/>
                    <a:pt x="318781" y="70909"/>
                    <a:pt x="320631" y="158466"/>
                  </a:cubicBezTo>
                  <a:lnTo>
                    <a:pt x="320631" y="164015"/>
                  </a:lnTo>
                  <a:cubicBezTo>
                    <a:pt x="320014" y="183130"/>
                    <a:pt x="316315" y="201628"/>
                    <a:pt x="309532" y="219509"/>
                  </a:cubicBezTo>
                  <a:cubicBezTo>
                    <a:pt x="303366" y="236157"/>
                    <a:pt x="293501" y="251572"/>
                    <a:pt x="281785" y="265137"/>
                  </a:cubicBezTo>
                  <a:cubicBezTo>
                    <a:pt x="266987" y="281169"/>
                    <a:pt x="250956" y="312615"/>
                    <a:pt x="244173" y="326180"/>
                  </a:cubicBezTo>
                  <a:cubicBezTo>
                    <a:pt x="242323" y="330496"/>
                    <a:pt x="238007" y="332963"/>
                    <a:pt x="233074" y="332963"/>
                  </a:cubicBezTo>
                  <a:lnTo>
                    <a:pt x="87557" y="332963"/>
                  </a:lnTo>
                  <a:cubicBezTo>
                    <a:pt x="82624" y="332963"/>
                    <a:pt x="78308" y="330496"/>
                    <a:pt x="76458" y="326180"/>
                  </a:cubicBezTo>
                  <a:cubicBezTo>
                    <a:pt x="69675" y="312615"/>
                    <a:pt x="53644" y="281169"/>
                    <a:pt x="38846" y="265137"/>
                  </a:cubicBezTo>
                  <a:cubicBezTo>
                    <a:pt x="27130" y="251572"/>
                    <a:pt x="17881" y="236157"/>
                    <a:pt x="11099" y="219509"/>
                  </a:cubicBezTo>
                  <a:cubicBezTo>
                    <a:pt x="4316" y="201628"/>
                    <a:pt x="617" y="183130"/>
                    <a:pt x="0" y="164015"/>
                  </a:cubicBezTo>
                  <a:lnTo>
                    <a:pt x="0" y="158466"/>
                  </a:lnTo>
                  <a:cubicBezTo>
                    <a:pt x="1850" y="70909"/>
                    <a:pt x="72758" y="617"/>
                    <a:pt x="160316" y="0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9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1F0-279B-471E-8010-FD8DF9EE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 of defining problem - Template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757A-5CAD-46B6-B99F-1CEA915B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D0338-BAB3-4906-ADDD-24080D85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5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5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2B7FA57-74D9-4A11-AFA4-BEAEC400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13061"/>
          <a:stretch/>
        </p:blipFill>
        <p:spPr>
          <a:xfrm>
            <a:off x="0" y="-47044"/>
            <a:ext cx="12200948" cy="69050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DAC6B-2D51-4D60-8C1C-FC7D6CA8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Proprietary and Confidential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736CD52-64E8-4AF8-A973-088EABE1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DD8A316-1690-4C62-9DF0-0D0BBB2020CF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en-US"/>
              <a:t> 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405D617-C9EE-47B8-A15F-04B78A07BA04}"/>
              </a:ext>
            </a:extLst>
          </p:cNvPr>
          <p:cNvSpPr txBox="1">
            <a:spLocks/>
          </p:cNvSpPr>
          <p:nvPr/>
        </p:nvSpPr>
        <p:spPr>
          <a:xfrm>
            <a:off x="296009" y="608115"/>
            <a:ext cx="11233150" cy="53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</a:t>
            </a:r>
            <a:r>
              <a:rPr lang="en-US" b="0">
                <a:solidFill>
                  <a:srgbClr val="00F5C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>
                <a:solidFill>
                  <a:srgbClr val="00F5C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As heard</a:t>
            </a:r>
            <a:endParaRPr lang="en-US" b="0">
              <a:solidFill>
                <a:srgbClr val="00F5C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ACAD3B6-4E47-4866-AE00-611CF3A2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2642" y="1263274"/>
            <a:ext cx="11056515" cy="4975293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B54D2-1B83-4DC4-82AA-530D11FC46BF}"/>
              </a:ext>
            </a:extLst>
          </p:cNvPr>
          <p:cNvSpPr txBox="1"/>
          <p:nvPr/>
        </p:nvSpPr>
        <p:spPr>
          <a:xfrm>
            <a:off x="662843" y="1571917"/>
            <a:ext cx="986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write down what you heard from the customer, do attach any supporting documents that were given</a:t>
            </a: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8EAD5E3-D874-44DC-B84D-889A0492A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854" y="68042"/>
            <a:ext cx="1080146" cy="10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2B7FA57-74D9-4A11-AFA4-BEAEC400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13061"/>
          <a:stretch/>
        </p:blipFill>
        <p:spPr>
          <a:xfrm>
            <a:off x="0" y="-47044"/>
            <a:ext cx="12200948" cy="69050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DAC6B-2D51-4D60-8C1C-FC7D6CA8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Proprietary and Confidential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736CD52-64E8-4AF8-A973-088EABE1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DD8A316-1690-4C62-9DF0-0D0BBB2020CF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en-US"/>
              <a:t> 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6376E30-9C40-4358-891A-436476417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0562" y="1194616"/>
            <a:ext cx="4988791" cy="2234381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2405D617-C9EE-47B8-A15F-04B78A07BA04}"/>
              </a:ext>
            </a:extLst>
          </p:cNvPr>
          <p:cNvSpPr txBox="1">
            <a:spLocks/>
          </p:cNvSpPr>
          <p:nvPr/>
        </p:nvSpPr>
        <p:spPr>
          <a:xfrm>
            <a:off x="318672" y="433456"/>
            <a:ext cx="11233150" cy="53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and Describe The </a:t>
            </a:r>
            <a:r>
              <a:rPr lang="en-US" b="0">
                <a:solidFill>
                  <a:srgbClr val="00F5C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 quo</a:t>
            </a: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ACAD3B6-4E47-4866-AE00-611CF3A2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5305" y="3859498"/>
            <a:ext cx="11056515" cy="2481993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2B39FC33-8B3D-48BD-A82B-64FFFAE3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7217" y="1194618"/>
            <a:ext cx="5071751" cy="2234379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9F1C81-572C-49E5-999D-51A0BE88751E}"/>
              </a:ext>
            </a:extLst>
          </p:cNvPr>
          <p:cNvGrpSpPr/>
          <p:nvPr/>
        </p:nvGrpSpPr>
        <p:grpSpPr>
          <a:xfrm>
            <a:off x="6513899" y="1270547"/>
            <a:ext cx="1995975" cy="399916"/>
            <a:chOff x="6637985" y="1662133"/>
            <a:chExt cx="1995975" cy="3999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2D93D9-62B7-4036-8D94-F4C83B9B63FF}"/>
                </a:ext>
              </a:extLst>
            </p:cNvPr>
            <p:cNvSpPr/>
            <p:nvPr/>
          </p:nvSpPr>
          <p:spPr>
            <a:xfrm>
              <a:off x="6637985" y="1662133"/>
              <a:ext cx="1995975" cy="399916"/>
            </a:xfrm>
            <a:prstGeom prst="roundRect">
              <a:avLst>
                <a:gd name="adj" fmla="val 40627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1C432-BBA1-484F-91E8-529145798ED7}"/>
                </a:ext>
              </a:extLst>
            </p:cNvPr>
            <p:cNvSpPr txBox="1"/>
            <p:nvPr/>
          </p:nvSpPr>
          <p:spPr>
            <a:xfrm>
              <a:off x="6919344" y="1677969"/>
              <a:ext cx="165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CHALLENGES</a:t>
              </a:r>
              <a:endParaRPr lang="en-IN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DAAD7-C5B1-43CA-9611-33C830292FF4}"/>
                </a:ext>
              </a:extLst>
            </p:cNvPr>
            <p:cNvSpPr/>
            <p:nvPr/>
          </p:nvSpPr>
          <p:spPr>
            <a:xfrm>
              <a:off x="6736446" y="1752918"/>
              <a:ext cx="206477" cy="206477"/>
            </a:xfrm>
            <a:prstGeom prst="ellipse">
              <a:avLst/>
            </a:prstGeom>
            <a:solidFill>
              <a:srgbClr val="00F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7C5A9A-6F2A-4F50-90D3-D6BA9B13B15E}"/>
              </a:ext>
            </a:extLst>
          </p:cNvPr>
          <p:cNvGrpSpPr/>
          <p:nvPr/>
        </p:nvGrpSpPr>
        <p:grpSpPr>
          <a:xfrm>
            <a:off x="680065" y="1296517"/>
            <a:ext cx="1909552" cy="399916"/>
            <a:chOff x="6637985" y="1662133"/>
            <a:chExt cx="1826676" cy="3999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D60F47B-80FF-4D2E-A93E-A1263708A3FD}"/>
                </a:ext>
              </a:extLst>
            </p:cNvPr>
            <p:cNvSpPr/>
            <p:nvPr/>
          </p:nvSpPr>
          <p:spPr>
            <a:xfrm>
              <a:off x="6637985" y="1662133"/>
              <a:ext cx="1826676" cy="399916"/>
            </a:xfrm>
            <a:prstGeom prst="roundRect">
              <a:avLst>
                <a:gd name="adj" fmla="val 40627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8ADF17-4084-40ED-9EBE-8A5A29338D3D}"/>
                </a:ext>
              </a:extLst>
            </p:cNvPr>
            <p:cNvSpPr txBox="1"/>
            <p:nvPr/>
          </p:nvSpPr>
          <p:spPr>
            <a:xfrm>
              <a:off x="6950120" y="1663221"/>
              <a:ext cx="15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STATUS QUO</a:t>
              </a:r>
              <a:endParaRPr lang="en-IN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04CA87-E5D8-47E5-A618-B9E61271ACA2}"/>
                </a:ext>
              </a:extLst>
            </p:cNvPr>
            <p:cNvSpPr/>
            <p:nvPr/>
          </p:nvSpPr>
          <p:spPr>
            <a:xfrm>
              <a:off x="6736446" y="1752918"/>
              <a:ext cx="206477" cy="206477"/>
            </a:xfrm>
            <a:prstGeom prst="ellipse">
              <a:avLst/>
            </a:prstGeom>
            <a:solidFill>
              <a:srgbClr val="00F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F28A43-28F9-40AD-AD7A-A1DCC7E6099D}"/>
              </a:ext>
            </a:extLst>
          </p:cNvPr>
          <p:cNvGrpSpPr/>
          <p:nvPr/>
        </p:nvGrpSpPr>
        <p:grpSpPr>
          <a:xfrm>
            <a:off x="557217" y="4052768"/>
            <a:ext cx="10282848" cy="399916"/>
            <a:chOff x="6509928" y="1662133"/>
            <a:chExt cx="9836565" cy="39991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CAFCF80-39DA-4551-BF5D-EAB27504E1FF}"/>
                </a:ext>
              </a:extLst>
            </p:cNvPr>
            <p:cNvSpPr/>
            <p:nvPr/>
          </p:nvSpPr>
          <p:spPr>
            <a:xfrm>
              <a:off x="6637985" y="1662133"/>
              <a:ext cx="8396437" cy="399916"/>
            </a:xfrm>
            <a:prstGeom prst="roundRect">
              <a:avLst>
                <a:gd name="adj" fmla="val 40627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0B6E2A-82C2-4B5E-9D1B-32550E6F5610}"/>
                </a:ext>
              </a:extLst>
            </p:cNvPr>
            <p:cNvSpPr txBox="1"/>
            <p:nvPr/>
          </p:nvSpPr>
          <p:spPr>
            <a:xfrm>
              <a:off x="6509928" y="1677969"/>
              <a:ext cx="983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IN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was the business/technical process that exists to make decisions now?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369979-B950-4B29-B272-29B80B99636A}"/>
                </a:ext>
              </a:extLst>
            </p:cNvPr>
            <p:cNvSpPr/>
            <p:nvPr/>
          </p:nvSpPr>
          <p:spPr>
            <a:xfrm>
              <a:off x="6736446" y="1752918"/>
              <a:ext cx="206477" cy="206477"/>
            </a:xfrm>
            <a:prstGeom prst="ellipse">
              <a:avLst/>
            </a:prstGeom>
            <a:solidFill>
              <a:srgbClr val="00F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66B236E-B662-4C8A-8F74-5467807524C0}"/>
              </a:ext>
            </a:extLst>
          </p:cNvPr>
          <p:cNvSpPr txBox="1"/>
          <p:nvPr/>
        </p:nvSpPr>
        <p:spPr>
          <a:xfrm>
            <a:off x="6608489" y="1750569"/>
            <a:ext cx="4658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the challenges with their current state explained under status quo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down decisions that could be taken better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7B00F8-AB31-4574-AA91-23A3754F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758" y="121418"/>
            <a:ext cx="717063" cy="7170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FB6F4E-DB06-4D43-A179-14D6995FC49B}"/>
              </a:ext>
            </a:extLst>
          </p:cNvPr>
          <p:cNvSpPr txBox="1"/>
          <p:nvPr/>
        </p:nvSpPr>
        <p:spPr>
          <a:xfrm>
            <a:off x="763702" y="1844509"/>
            <a:ext cx="46587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the existing situation, with the context of the problem statement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is the problem solved currently or what decisions are taken today?</a:t>
            </a:r>
          </a:p>
          <a:p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3349F-1871-4084-80BC-C1572A23E81A}"/>
              </a:ext>
            </a:extLst>
          </p:cNvPr>
          <p:cNvSpPr txBox="1"/>
          <p:nvPr/>
        </p:nvSpPr>
        <p:spPr>
          <a:xfrm>
            <a:off x="691084" y="4593959"/>
            <a:ext cx="107182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Explain how decisions are currently taken around the context of the problem statement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(Attach any process flow chart/diagram that you have)</a:t>
            </a:r>
          </a:p>
          <a:p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2B7FA57-74D9-4A11-AFA4-BEAEC400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13061"/>
          <a:stretch/>
        </p:blipFill>
        <p:spPr>
          <a:xfrm>
            <a:off x="-162232" y="-47044"/>
            <a:ext cx="12363180" cy="690504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DAC6B-2D51-4D60-8C1C-FC7D6CA8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6398" y="6511904"/>
            <a:ext cx="1841818" cy="2547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Proprietary and Confidential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736CD52-64E8-4AF8-A973-088EABE1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DD8A316-1690-4C62-9DF0-0D0BBB2020CF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 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405D617-C9EE-47B8-A15F-04B78A07BA04}"/>
              </a:ext>
            </a:extLst>
          </p:cNvPr>
          <p:cNvSpPr txBox="1">
            <a:spLocks/>
          </p:cNvSpPr>
          <p:nvPr/>
        </p:nvSpPr>
        <p:spPr>
          <a:xfrm>
            <a:off x="86197" y="285976"/>
            <a:ext cx="11301981" cy="53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</a:t>
            </a:r>
            <a:r>
              <a:rPr lang="en-US" b="0">
                <a:solidFill>
                  <a:srgbClr val="00F5C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Constraints </a:t>
            </a:r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working under</a:t>
            </a:r>
            <a:endParaRPr lang="en-US" b="0">
              <a:solidFill>
                <a:srgbClr val="00F5C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ACAD3B6-4E47-4866-AE00-611CF3A2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601" y="1058029"/>
            <a:ext cx="10889488" cy="797192"/>
          </a:xfrm>
          <a:prstGeom prst="round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1C432-BBA1-484F-91E8-529145798ED7}"/>
              </a:ext>
            </a:extLst>
          </p:cNvPr>
          <p:cNvSpPr txBox="1"/>
          <p:nvPr/>
        </p:nvSpPr>
        <p:spPr>
          <a:xfrm>
            <a:off x="637287" y="1246807"/>
            <a:ext cx="24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    	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A8CBE-5342-4E6B-8563-CE784E436256}"/>
              </a:ext>
            </a:extLst>
          </p:cNvPr>
          <p:cNvSpPr txBox="1"/>
          <p:nvPr/>
        </p:nvSpPr>
        <p:spPr>
          <a:xfrm>
            <a:off x="3071213" y="1199494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79417-AE9C-44DF-972F-25445864F817}"/>
              </a:ext>
            </a:extLst>
          </p:cNvPr>
          <p:cNvSpPr txBox="1"/>
          <p:nvPr/>
        </p:nvSpPr>
        <p:spPr>
          <a:xfrm>
            <a:off x="3338682" y="1188044"/>
            <a:ext cx="7808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(Could be the time in which this problem has to be solved or any other key meeting, event or milestone driving this)</a:t>
            </a:r>
          </a:p>
          <a:p>
            <a:endParaRPr lang="en-IN" sz="1200"/>
          </a:p>
        </p:txBody>
      </p:sp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FC12CF88-0788-4518-B3ED-CC3B07368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266" y="1977349"/>
            <a:ext cx="10889488" cy="797192"/>
          </a:xfrm>
          <a:prstGeom prst="roundRect">
            <a:avLst/>
          </a:prstGeom>
          <a:effec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5374C7-FFC6-4CE5-936F-F2891D6E5F0D}"/>
              </a:ext>
            </a:extLst>
          </p:cNvPr>
          <p:cNvSpPr txBox="1"/>
          <p:nvPr/>
        </p:nvSpPr>
        <p:spPr>
          <a:xfrm>
            <a:off x="3090878" y="2148310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4150AB-F61F-457F-864C-2925CA7DA243}"/>
              </a:ext>
            </a:extLst>
          </p:cNvPr>
          <p:cNvSpPr txBox="1"/>
          <p:nvPr/>
        </p:nvSpPr>
        <p:spPr>
          <a:xfrm>
            <a:off x="3358347" y="2092616"/>
            <a:ext cx="7808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(Are there specific data sources not available to us in terms of access that we knew prior to starting the project) </a:t>
            </a:r>
            <a:endParaRPr lang="en-IN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C9916F1E-43C4-4E5D-B745-4FA7BA6B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8765" y="2906490"/>
            <a:ext cx="10889488" cy="797192"/>
          </a:xfrm>
          <a:prstGeom prst="round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588C4E6-2573-4088-A9B7-FC0D9793B329}"/>
              </a:ext>
            </a:extLst>
          </p:cNvPr>
          <p:cNvSpPr txBox="1"/>
          <p:nvPr/>
        </p:nvSpPr>
        <p:spPr>
          <a:xfrm>
            <a:off x="3120377" y="3062703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B5F1BE-2779-4065-8060-D0D094BACAD0}"/>
              </a:ext>
            </a:extLst>
          </p:cNvPr>
          <p:cNvSpPr txBox="1"/>
          <p:nvPr/>
        </p:nvSpPr>
        <p:spPr>
          <a:xfrm>
            <a:off x="3327537" y="3124138"/>
            <a:ext cx="7808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(Is there anything from infra that restricts possible solutions)</a:t>
            </a:r>
          </a:p>
        </p:txBody>
      </p:sp>
      <p:pic>
        <p:nvPicPr>
          <p:cNvPr id="54" name="Picture 53" descr="Background pattern&#10;&#10;Description automatically generated">
            <a:extLst>
              <a:ext uri="{FF2B5EF4-FFF2-40B4-BE49-F238E27FC236}">
                <a16:creationId xmlns:a16="http://schemas.microsoft.com/office/drawing/2014/main" id="{299BE764-F0C1-4B6C-BB4F-894050CA9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269" y="3835632"/>
            <a:ext cx="10889488" cy="797192"/>
          </a:xfrm>
          <a:prstGeom prst="roundRect">
            <a:avLst/>
          </a:prstGeom>
          <a:effectLst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40EFF66-2A89-473C-84B1-F00021570F15}"/>
              </a:ext>
            </a:extLst>
          </p:cNvPr>
          <p:cNvSpPr txBox="1"/>
          <p:nvPr/>
        </p:nvSpPr>
        <p:spPr>
          <a:xfrm>
            <a:off x="3090881" y="3977097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37FAB-B919-4CDB-8689-7241760655AC}"/>
              </a:ext>
            </a:extLst>
          </p:cNvPr>
          <p:cNvSpPr txBox="1"/>
          <p:nvPr/>
        </p:nvSpPr>
        <p:spPr>
          <a:xfrm>
            <a:off x="3358347" y="3968800"/>
            <a:ext cx="7808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(Any business processes that could be a constrain for the solution, does your solution have to comply with any existing projects)</a:t>
            </a:r>
            <a:endParaRPr lang="en-IN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1200"/>
          </a:p>
        </p:txBody>
      </p:sp>
      <p:pic>
        <p:nvPicPr>
          <p:cNvPr id="58" name="Picture 57" descr="Background pattern&#10;&#10;Description automatically generated">
            <a:extLst>
              <a:ext uri="{FF2B5EF4-FFF2-40B4-BE49-F238E27FC236}">
                <a16:creationId xmlns:a16="http://schemas.microsoft.com/office/drawing/2014/main" id="{C70A6B59-4DF1-4A5C-9CAB-BD25ADC7E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8934" y="4754952"/>
            <a:ext cx="10889488" cy="797192"/>
          </a:xfrm>
          <a:prstGeom prst="roundRect">
            <a:avLst/>
          </a:prstGeom>
          <a:effectLst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2654D04-8B85-4003-8E3B-E8CD7E3B06C8}"/>
              </a:ext>
            </a:extLst>
          </p:cNvPr>
          <p:cNvSpPr txBox="1"/>
          <p:nvPr/>
        </p:nvSpPr>
        <p:spPr>
          <a:xfrm>
            <a:off x="3110546" y="4925913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FA6E6-DE3A-4109-9FCD-E9D21747A86B}"/>
              </a:ext>
            </a:extLst>
          </p:cNvPr>
          <p:cNvSpPr txBox="1"/>
          <p:nvPr/>
        </p:nvSpPr>
        <p:spPr>
          <a:xfrm>
            <a:off x="3407513" y="5016916"/>
            <a:ext cx="7808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(are there any perception challenges that need to be tackled within the organization)</a:t>
            </a:r>
          </a:p>
        </p:txBody>
      </p:sp>
      <p:pic>
        <p:nvPicPr>
          <p:cNvPr id="62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7ABF3469-4404-4F3D-9A1F-19D4530C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8433" y="5684093"/>
            <a:ext cx="10889488" cy="797192"/>
          </a:xfrm>
          <a:prstGeom prst="roundRect">
            <a:avLst/>
          </a:prstGeom>
          <a:effectLst/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37A8BB-2D84-4C63-AC34-242C28E0CAC5}"/>
              </a:ext>
            </a:extLst>
          </p:cNvPr>
          <p:cNvSpPr txBox="1"/>
          <p:nvPr/>
        </p:nvSpPr>
        <p:spPr>
          <a:xfrm>
            <a:off x="3140045" y="5840306"/>
            <a:ext cx="5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597B6A-3804-41E6-8DA8-CE3E683B0FBC}"/>
              </a:ext>
            </a:extLst>
          </p:cNvPr>
          <p:cNvSpPr txBox="1"/>
          <p:nvPr/>
        </p:nvSpPr>
        <p:spPr>
          <a:xfrm>
            <a:off x="3407513" y="5932559"/>
            <a:ext cx="7808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(Please list any if its not described above)</a:t>
            </a:r>
            <a:endParaRPr lang="en-IN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1F0620-FD54-49C4-BEE7-1CF08F0C9FFF}"/>
              </a:ext>
            </a:extLst>
          </p:cNvPr>
          <p:cNvSpPr txBox="1"/>
          <p:nvPr/>
        </p:nvSpPr>
        <p:spPr>
          <a:xfrm>
            <a:off x="676620" y="2196153"/>
            <a:ext cx="219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(SOURCE)    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76CAD5-F54C-4A64-8A2D-700038078546}"/>
              </a:ext>
            </a:extLst>
          </p:cNvPr>
          <p:cNvSpPr txBox="1"/>
          <p:nvPr/>
        </p:nvSpPr>
        <p:spPr>
          <a:xfrm>
            <a:off x="676620" y="3145233"/>
            <a:ext cx="219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   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4974D-2C25-4546-878A-9BB3C35FB4F2}"/>
              </a:ext>
            </a:extLst>
          </p:cNvPr>
          <p:cNvSpPr txBox="1"/>
          <p:nvPr/>
        </p:nvSpPr>
        <p:spPr>
          <a:xfrm>
            <a:off x="700290" y="4024557"/>
            <a:ext cx="265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PROCESS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36EC5-D25D-4719-A7EB-0A59A68C2FC7}"/>
              </a:ext>
            </a:extLst>
          </p:cNvPr>
          <p:cNvSpPr txBox="1"/>
          <p:nvPr/>
        </p:nvSpPr>
        <p:spPr>
          <a:xfrm>
            <a:off x="787454" y="4982291"/>
            <a:ext cx="207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PERCEPTION	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8387F4-FD90-469D-8EF1-D03FEA2A7B2A}"/>
              </a:ext>
            </a:extLst>
          </p:cNvPr>
          <p:cNvSpPr txBox="1"/>
          <p:nvPr/>
        </p:nvSpPr>
        <p:spPr>
          <a:xfrm>
            <a:off x="816038" y="5914103"/>
            <a:ext cx="26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OTHER	</a:t>
            </a:r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 descr="Shape, icon, arrow&#10;&#10;Description automatically generated">
            <a:extLst>
              <a:ext uri="{FF2B5EF4-FFF2-40B4-BE49-F238E27FC236}">
                <a16:creationId xmlns:a16="http://schemas.microsoft.com/office/drawing/2014/main" id="{03509ECC-93CF-4825-8A2C-05732336D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065" y="60659"/>
            <a:ext cx="926484" cy="9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2B7FA57-74D9-4A11-AFA4-BEAEC400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13061"/>
          <a:stretch/>
        </p:blipFill>
        <p:spPr>
          <a:xfrm>
            <a:off x="0" y="-47044"/>
            <a:ext cx="12200948" cy="69050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DAC6B-2D51-4D60-8C1C-FC7D6CA8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Proprietary and Confidential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736CD52-64E8-4AF8-A973-088EABE1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DD8A316-1690-4C62-9DF0-0D0BBB2020CF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 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6376E30-9C40-4358-891A-436476417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7055" y="4046307"/>
            <a:ext cx="5724764" cy="2234380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2405D617-C9EE-47B8-A15F-04B78A07BA04}"/>
              </a:ext>
            </a:extLst>
          </p:cNvPr>
          <p:cNvSpPr txBox="1">
            <a:spLocks/>
          </p:cNvSpPr>
          <p:nvPr/>
        </p:nvSpPr>
        <p:spPr>
          <a:xfrm>
            <a:off x="318672" y="433456"/>
            <a:ext cx="11233150" cy="53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rgbClr val="00F5C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</a:t>
            </a:r>
            <a:r>
              <a:rPr lang="en-US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objective &amp; Success criteria</a:t>
            </a:r>
            <a:endParaRPr lang="en-US" b="0">
              <a:solidFill>
                <a:srgbClr val="00F5C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9ACAD3B6-4E47-4866-AE00-611CF3A2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5305" y="1178289"/>
            <a:ext cx="11056515" cy="2481993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2B39FC33-8B3D-48BD-A82B-64FFFAE3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0802" y="4046307"/>
            <a:ext cx="5013293" cy="2234379"/>
          </a:xfrm>
          <a:prstGeom prst="roundRect">
            <a:avLst/>
          </a:prstGeom>
          <a:effectLst>
            <a:outerShdw dist="368300" dir="2520000" sx="97000" sy="97000" algn="ctr" rotWithShape="0">
              <a:srgbClr val="02070E">
                <a:alpha val="90000"/>
              </a:srgb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9F1C81-572C-49E5-999D-51A0BE88751E}"/>
              </a:ext>
            </a:extLst>
          </p:cNvPr>
          <p:cNvGrpSpPr/>
          <p:nvPr/>
        </p:nvGrpSpPr>
        <p:grpSpPr>
          <a:xfrm>
            <a:off x="6034897" y="4232854"/>
            <a:ext cx="5470427" cy="506036"/>
            <a:chOff x="6425474" y="1662133"/>
            <a:chExt cx="4710725" cy="50603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2D93D9-62B7-4036-8D94-F4C83B9B63FF}"/>
                </a:ext>
              </a:extLst>
            </p:cNvPr>
            <p:cNvSpPr/>
            <p:nvPr/>
          </p:nvSpPr>
          <p:spPr>
            <a:xfrm>
              <a:off x="6425474" y="1662133"/>
              <a:ext cx="4577963" cy="506036"/>
            </a:xfrm>
            <a:prstGeom prst="roundRect">
              <a:avLst>
                <a:gd name="adj" fmla="val 24961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1C432-BBA1-484F-91E8-529145798ED7}"/>
                </a:ext>
              </a:extLst>
            </p:cNvPr>
            <p:cNvSpPr txBox="1"/>
            <p:nvPr/>
          </p:nvSpPr>
          <p:spPr>
            <a:xfrm>
              <a:off x="6652182" y="1724463"/>
              <a:ext cx="4484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 there a wish-list apart from what is stated above?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7C5A9A-6F2A-4F50-90D3-D6BA9B13B15E}"/>
              </a:ext>
            </a:extLst>
          </p:cNvPr>
          <p:cNvGrpSpPr/>
          <p:nvPr/>
        </p:nvGrpSpPr>
        <p:grpSpPr>
          <a:xfrm>
            <a:off x="712659" y="4274326"/>
            <a:ext cx="4494769" cy="464563"/>
            <a:chOff x="6637983" y="1662132"/>
            <a:chExt cx="4309929" cy="46456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D60F47B-80FF-4D2E-A93E-A1263708A3FD}"/>
                </a:ext>
              </a:extLst>
            </p:cNvPr>
            <p:cNvSpPr/>
            <p:nvPr/>
          </p:nvSpPr>
          <p:spPr>
            <a:xfrm>
              <a:off x="6637983" y="1662132"/>
              <a:ext cx="4280207" cy="464563"/>
            </a:xfrm>
            <a:prstGeom prst="roundRect">
              <a:avLst>
                <a:gd name="adj" fmla="val 37215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8ADF17-4084-40ED-9EBE-8A5A29338D3D}"/>
                </a:ext>
              </a:extLst>
            </p:cNvPr>
            <p:cNvSpPr txBox="1"/>
            <p:nvPr/>
          </p:nvSpPr>
          <p:spPr>
            <a:xfrm>
              <a:off x="6928484" y="1725213"/>
              <a:ext cx="4019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 there any subjective success criteria ?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F28A43-28F9-40AD-AD7A-A1DCC7E6099D}"/>
              </a:ext>
            </a:extLst>
          </p:cNvPr>
          <p:cNvGrpSpPr/>
          <p:nvPr/>
        </p:nvGrpSpPr>
        <p:grpSpPr>
          <a:xfrm>
            <a:off x="557217" y="1325065"/>
            <a:ext cx="8958742" cy="399916"/>
            <a:chOff x="6509923" y="1662133"/>
            <a:chExt cx="9836557" cy="39991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CAFCF80-39DA-4551-BF5D-EAB27504E1FF}"/>
                </a:ext>
              </a:extLst>
            </p:cNvPr>
            <p:cNvSpPr/>
            <p:nvPr/>
          </p:nvSpPr>
          <p:spPr>
            <a:xfrm>
              <a:off x="6637980" y="1662133"/>
              <a:ext cx="8396430" cy="399916"/>
            </a:xfrm>
            <a:prstGeom prst="roundRect">
              <a:avLst>
                <a:gd name="adj" fmla="val 40627"/>
              </a:avLst>
            </a:prstGeom>
            <a:solidFill>
              <a:srgbClr val="03091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0B6E2A-82C2-4B5E-9D1B-32550E6F5610}"/>
                </a:ext>
              </a:extLst>
            </p:cNvPr>
            <p:cNvSpPr txBox="1"/>
            <p:nvPr/>
          </p:nvSpPr>
          <p:spPr>
            <a:xfrm>
              <a:off x="6509923" y="1693467"/>
              <a:ext cx="9836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6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would an end state look like if this problem was solved successfully?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66B236E-B662-4C8A-8F74-5467807524C0}"/>
              </a:ext>
            </a:extLst>
          </p:cNvPr>
          <p:cNvSpPr txBox="1"/>
          <p:nvPr/>
        </p:nvSpPr>
        <p:spPr>
          <a:xfrm>
            <a:off x="6235984" y="4888230"/>
            <a:ext cx="4658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else in and around the project the customer wishes for? (Or)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</a:t>
            </a: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bigger picture once you solve for this problem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0495C7-076B-434B-BB16-2076234517DF}"/>
              </a:ext>
            </a:extLst>
          </p:cNvPr>
          <p:cNvSpPr/>
          <p:nvPr/>
        </p:nvSpPr>
        <p:spPr>
          <a:xfrm>
            <a:off x="836470" y="4390941"/>
            <a:ext cx="206477" cy="206477"/>
          </a:xfrm>
          <a:prstGeom prst="ellipse">
            <a:avLst/>
          </a:prstGeom>
          <a:solidFill>
            <a:srgbClr val="00F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379E9C-F378-452C-B2B5-1F0DBEBCB8FB}"/>
              </a:ext>
            </a:extLst>
          </p:cNvPr>
          <p:cNvSpPr/>
          <p:nvPr/>
        </p:nvSpPr>
        <p:spPr>
          <a:xfrm>
            <a:off x="6132746" y="4350098"/>
            <a:ext cx="206477" cy="206477"/>
          </a:xfrm>
          <a:prstGeom prst="ellipse">
            <a:avLst/>
          </a:prstGeom>
          <a:solidFill>
            <a:srgbClr val="00F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73F409-375A-4EC7-AEF7-B1D99A09A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741" y="103624"/>
            <a:ext cx="866120" cy="86612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8E07C03-A84F-463C-A78D-FC154CE0341C}"/>
              </a:ext>
            </a:extLst>
          </p:cNvPr>
          <p:cNvSpPr/>
          <p:nvPr/>
        </p:nvSpPr>
        <p:spPr>
          <a:xfrm>
            <a:off x="809142" y="1400252"/>
            <a:ext cx="206477" cy="206477"/>
          </a:xfrm>
          <a:prstGeom prst="ellipse">
            <a:avLst/>
          </a:prstGeom>
          <a:solidFill>
            <a:srgbClr val="00F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CA24A-0D96-43E6-A824-30EC7ECBE538}"/>
              </a:ext>
            </a:extLst>
          </p:cNvPr>
          <p:cNvSpPr txBox="1"/>
          <p:nvPr/>
        </p:nvSpPr>
        <p:spPr>
          <a:xfrm>
            <a:off x="723330" y="4903994"/>
            <a:ext cx="46587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Apart from what’s described above, what are the softer aspects that you need to meet during the course of this project?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A120C9-69DD-4C1D-98BB-136D9B3AA837}"/>
              </a:ext>
            </a:extLst>
          </p:cNvPr>
          <p:cNvSpPr txBox="1"/>
          <p:nvPr/>
        </p:nvSpPr>
        <p:spPr>
          <a:xfrm>
            <a:off x="875730" y="1819217"/>
            <a:ext cx="102442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KPI/Metric will get impacted by the execution of the project and how does end state look like?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decisions/changes/improvements you need to bring in?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insights you need to derive to influence the decision, changes that you are about to bring in </a:t>
            </a:r>
          </a:p>
        </p:txBody>
      </p:sp>
    </p:spTree>
    <p:extLst>
      <p:ext uri="{BB962C8B-B14F-4D97-AF65-F5344CB8AC3E}">
        <p14:creationId xmlns:p14="http://schemas.microsoft.com/office/powerpoint/2010/main" val="2856944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70B3F-AC71-4304-B2BC-58F6FE9570C5}" vid="{4EF682ED-0C9F-4CA7-959D-3232CE489C18}"/>
    </a:ext>
  </a:extLst>
</a:theme>
</file>

<file path=ppt/theme/theme2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6062DE-452C-4E7E-9BD8-6D7BD6D7726F}" vid="{3C1D7870-C07F-433D-AF64-755524D69FE4}"/>
    </a:ext>
  </a:extLst>
</a:theme>
</file>

<file path=ppt/theme/theme3.xml><?xml version="1.0" encoding="utf-8"?>
<a:theme xmlns:a="http://schemas.openxmlformats.org/drawingml/2006/main" name="1_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70B3F-AC71-4304-B2BC-58F6FE9570C5}" vid="{4EF682ED-0C9F-4CA7-959D-3232CE489C1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70A1C7-8E44-41B9-B8AD-C776736E7473}">
  <ds:schemaRefs>
    <ds:schemaRef ds:uri="52cdb729-97fd-41bc-a53e-bcc34c493d9b"/>
    <ds:schemaRef ds:uri="ce5ebf42-b3e3-49f9-9ad6-f099587961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DC15E1-AC2E-4B20-B64C-0FDFC120F2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70DDA-864F-48C8-A9B1-87696E8CADEF}">
  <ds:schemaRefs>
    <ds:schemaRef ds:uri="http://purl.org/dc/dcmitype/"/>
    <ds:schemaRef ds:uri="http://schemas.microsoft.com/office/2006/documentManagement/types"/>
    <ds:schemaRef ds:uri="http://www.w3.org/XML/1998/namespace"/>
    <ds:schemaRef ds:uri="52cdb729-97fd-41bc-a53e-bcc34c493d9b"/>
    <ds:schemaRef ds:uri="http://schemas.openxmlformats.org/package/2006/metadata/core-properties"/>
    <ds:schemaRef ds:uri="http://purl.org/dc/terms/"/>
    <ds:schemaRef ds:uri="http://purl.org/dc/elements/1.1/"/>
    <ds:schemaRef ds:uri="ce5ebf42-b3e3-49f9-9ad6-f099587961e6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693</Words>
  <Application>Microsoft Office PowerPoint</Application>
  <PresentationFormat>Widescreen</PresentationFormat>
  <Paragraphs>93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Theme1</vt:lpstr>
      <vt:lpstr>Theme1</vt:lpstr>
      <vt:lpstr>1_Theme1</vt:lpstr>
      <vt:lpstr>Art of defining problem</vt:lpstr>
      <vt:lpstr>Art of defining problem - Overview</vt:lpstr>
      <vt:lpstr>PowerPoint Presentation</vt:lpstr>
      <vt:lpstr>Defining a problem statement is important – WHY?</vt:lpstr>
      <vt:lpstr>Art of defining problem -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fM</dc:title>
  <dc:creator>Sarvesh Gupta</dc:creator>
  <cp:lastModifiedBy>Saurabh Singh</cp:lastModifiedBy>
  <cp:revision>3</cp:revision>
  <dcterms:created xsi:type="dcterms:W3CDTF">2022-01-23T14:42:05Z</dcterms:created>
  <dcterms:modified xsi:type="dcterms:W3CDTF">2022-07-25T10:00:12Z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