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1" r:id="rId4"/>
    <p:sldId id="272" r:id="rId5"/>
    <p:sldId id="273" r:id="rId6"/>
    <p:sldId id="274" r:id="rId7"/>
    <p:sldId id="265" r:id="rId8"/>
    <p:sldId id="277" r:id="rId9"/>
    <p:sldId id="278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88926" autoAdjust="0"/>
  </p:normalViewPr>
  <p:slideViewPr>
    <p:cSldViewPr>
      <p:cViewPr varScale="1">
        <p:scale>
          <a:sx n="71" d="100"/>
          <a:sy n="71" d="100"/>
        </p:scale>
        <p:origin x="51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17/6/2014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17/6/2014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4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2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0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5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17/6/2014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17/6/2014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Cloud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Centraal</a:t>
            </a:r>
            <a:r>
              <a:rPr lang="en-US" dirty="0" smtClean="0"/>
              <a:t>, </a:t>
            </a:r>
            <a:r>
              <a:rPr lang="en-US" dirty="0" err="1" smtClean="0"/>
              <a:t>betrouwbaar</a:t>
            </a:r>
            <a:r>
              <a:rPr lang="en-US" dirty="0" smtClean="0"/>
              <a:t>, </a:t>
            </a:r>
            <a:r>
              <a:rPr lang="en-US" dirty="0" err="1" smtClean="0"/>
              <a:t>veilig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r>
              <a:rPr lang="nl-NL" dirty="0" smtClean="0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371600"/>
            <a:ext cx="9753600" cy="4343400"/>
          </a:xfrm>
        </p:spPr>
        <p:txBody>
          <a:bodyPr/>
          <a:lstStyle/>
          <a:p>
            <a:r>
              <a:rPr lang="en-US" dirty="0" err="1" smtClean="0"/>
              <a:t>Inleiding</a:t>
            </a:r>
            <a:endParaRPr lang="en-US" dirty="0" smtClean="0"/>
          </a:p>
          <a:p>
            <a:r>
              <a:rPr lang="nl-NL" dirty="0" smtClean="0"/>
              <a:t>Waarom Cloud?</a:t>
            </a:r>
          </a:p>
          <a:p>
            <a:r>
              <a:rPr lang="nl-NL" dirty="0" smtClean="0"/>
              <a:t>Vergelijking situaties</a:t>
            </a:r>
          </a:p>
          <a:p>
            <a:r>
              <a:rPr lang="nl-NL" dirty="0" smtClean="0"/>
              <a:t>Voorbeeldsituatie</a:t>
            </a:r>
          </a:p>
          <a:p>
            <a:r>
              <a:rPr lang="nl-NL" dirty="0" smtClean="0"/>
              <a:t>Service Desk</a:t>
            </a:r>
          </a:p>
          <a:p>
            <a:r>
              <a:rPr lang="nl-NL" dirty="0" smtClean="0"/>
              <a:t>Kostenplaatje</a:t>
            </a:r>
            <a:endParaRPr lang="nl-NL" dirty="0" smtClean="0"/>
          </a:p>
          <a:p>
            <a:r>
              <a:rPr lang="nl-NL" dirty="0" smtClean="0"/>
              <a:t>Conclusie</a:t>
            </a:r>
          </a:p>
          <a:p>
            <a:r>
              <a:rPr lang="nl-NL" dirty="0" smtClean="0"/>
              <a:t>Vragen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Inleiding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7614" y="914400"/>
            <a:ext cx="9753600" cy="4343400"/>
          </a:xfrm>
        </p:spPr>
        <p:txBody>
          <a:bodyPr/>
          <a:lstStyle/>
          <a:p>
            <a:r>
              <a:rPr lang="nl-NL" dirty="0" smtClean="0"/>
              <a:t>Wat is </a:t>
            </a:r>
            <a:r>
              <a:rPr lang="nl-NL" dirty="0"/>
              <a:t>C</a:t>
            </a:r>
            <a:r>
              <a:rPr lang="nl-NL" dirty="0" smtClean="0"/>
              <a:t>loud computing?</a:t>
            </a:r>
          </a:p>
          <a:p>
            <a:pPr lvl="1"/>
            <a:r>
              <a:rPr lang="nl-NL" dirty="0" smtClean="0"/>
              <a:t>Centrale opslag van gegevens.</a:t>
            </a:r>
          </a:p>
          <a:p>
            <a:pPr marL="45720" indent="0">
              <a:buNone/>
            </a:pPr>
            <a:r>
              <a:rPr lang="nl-NL" dirty="0" smtClean="0"/>
              <a:t>	</a:t>
            </a:r>
            <a:endParaRPr lang="nl-NL" dirty="0"/>
          </a:p>
        </p:txBody>
      </p:sp>
      <p:pic>
        <p:nvPicPr>
          <p:cNvPr id="1028" name="Picture 4" descr="http://blog.hiregroundsoftware.com/wp-content/uploads/2013/07/cloud-diagram_simple-02-e13741772299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882047"/>
            <a:ext cx="6477000" cy="3991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51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3278" y="304800"/>
            <a:ext cx="9753600" cy="609600"/>
          </a:xfrm>
        </p:spPr>
        <p:txBody>
          <a:bodyPr>
            <a:normAutofit fontScale="90000"/>
          </a:bodyPr>
          <a:lstStyle/>
          <a:p>
            <a:r>
              <a:rPr lang="nl-NL" dirty="0" smtClean="0">
                <a:latin typeface="+mn-lt"/>
              </a:rPr>
              <a:t>Waarom </a:t>
            </a:r>
            <a:r>
              <a:rPr lang="nl-NL" dirty="0" err="1" smtClean="0">
                <a:latin typeface="+mn-lt"/>
              </a:rPr>
              <a:t>cloud</a:t>
            </a:r>
            <a:r>
              <a:rPr lang="nl-NL" dirty="0" smtClean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066800"/>
            <a:ext cx="9128333" cy="4343400"/>
          </a:xfrm>
        </p:spPr>
        <p:txBody>
          <a:bodyPr/>
          <a:lstStyle/>
          <a:p>
            <a:r>
              <a:rPr lang="nl-NL" dirty="0" smtClean="0"/>
              <a:t>Centraal beschikbaar</a:t>
            </a:r>
          </a:p>
          <a:p>
            <a:r>
              <a:rPr lang="nl-NL" dirty="0" smtClean="0"/>
              <a:t>Veiligheid</a:t>
            </a:r>
          </a:p>
          <a:p>
            <a:r>
              <a:rPr lang="nl-NL" dirty="0" smtClean="0"/>
              <a:t>Overal toegankelijk</a:t>
            </a:r>
          </a:p>
          <a:p>
            <a:pPr lvl="1"/>
            <a:r>
              <a:rPr lang="nl-NL" dirty="0" smtClean="0"/>
              <a:t>Bij klanten</a:t>
            </a:r>
          </a:p>
          <a:p>
            <a:pPr lvl="1"/>
            <a:r>
              <a:rPr lang="nl-NL" dirty="0" smtClean="0"/>
              <a:t>In Duitsland</a:t>
            </a:r>
          </a:p>
          <a:p>
            <a:r>
              <a:rPr lang="nl-NL" dirty="0" smtClean="0"/>
              <a:t>Geautomatiseerde </a:t>
            </a:r>
            <a:r>
              <a:rPr lang="nl-NL" dirty="0" err="1" smtClean="0"/>
              <a:t>back-ups</a:t>
            </a:r>
            <a:endParaRPr lang="nl-NL" dirty="0"/>
          </a:p>
          <a:p>
            <a:r>
              <a:rPr lang="nl-NL" dirty="0" smtClean="0"/>
              <a:t>Data up-to-date</a:t>
            </a:r>
          </a:p>
          <a:p>
            <a:r>
              <a:rPr lang="nl-NL" dirty="0" smtClean="0"/>
              <a:t>State of the art technologie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175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Huidige situatie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981200"/>
            <a:ext cx="4708734" cy="3733800"/>
          </a:xfrm>
        </p:spPr>
        <p:txBody>
          <a:bodyPr/>
          <a:lstStyle/>
          <a:p>
            <a:r>
              <a:rPr lang="nl-NL" dirty="0" smtClean="0"/>
              <a:t>USB-sticks</a:t>
            </a:r>
            <a:endParaRPr lang="en-US" dirty="0"/>
          </a:p>
          <a:p>
            <a:pPr lvl="1"/>
            <a:r>
              <a:rPr lang="nl-NL" dirty="0" smtClean="0"/>
              <a:t>Kunnen kwijtgeraakt worden</a:t>
            </a:r>
          </a:p>
          <a:p>
            <a:pPr lvl="1"/>
            <a:r>
              <a:rPr lang="nl-NL" dirty="0" smtClean="0"/>
              <a:t>Inefficiënte </a:t>
            </a:r>
            <a:r>
              <a:rPr lang="nl-NL" dirty="0" smtClean="0"/>
              <a:t>overdracht van gegevens</a:t>
            </a:r>
            <a:endParaRPr lang="nl-NL" dirty="0" smtClean="0"/>
          </a:p>
          <a:p>
            <a:pPr lvl="1"/>
            <a:r>
              <a:rPr lang="nl-NL" dirty="0" smtClean="0"/>
              <a:t>Gaan vaak kapot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981200"/>
            <a:ext cx="4708734" cy="3733800"/>
          </a:xfrm>
        </p:spPr>
        <p:txBody>
          <a:bodyPr/>
          <a:lstStyle/>
          <a:p>
            <a:r>
              <a:rPr lang="nl-NL" dirty="0" smtClean="0"/>
              <a:t>Cloud</a:t>
            </a:r>
          </a:p>
          <a:p>
            <a:pPr lvl="1"/>
            <a:r>
              <a:rPr lang="nl-NL" dirty="0" smtClean="0"/>
              <a:t>Hoge beschikbaarheid</a:t>
            </a:r>
          </a:p>
          <a:p>
            <a:pPr lvl="1"/>
            <a:r>
              <a:rPr lang="nl-NL" dirty="0" smtClean="0"/>
              <a:t>Makkelijk andere werknemers toegang verlenen</a:t>
            </a:r>
          </a:p>
          <a:p>
            <a:pPr lvl="1"/>
            <a:r>
              <a:rPr lang="nl-NL" dirty="0" smtClean="0"/>
              <a:t>Altijd </a:t>
            </a:r>
            <a:r>
              <a:rPr lang="nl-NL" dirty="0" err="1" smtClean="0"/>
              <a:t>back-ups</a:t>
            </a:r>
            <a:r>
              <a:rPr lang="nl-NL" dirty="0" smtClean="0"/>
              <a:t> beschikbaar</a:t>
            </a:r>
          </a:p>
          <a:p>
            <a:pPr lvl="1"/>
            <a:endParaRPr lang="nl-NL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17614" y="1295400"/>
            <a:ext cx="47243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dirty="0" smtClean="0">
                <a:solidFill>
                  <a:srgbClr val="C00000"/>
                </a:solidFill>
              </a:rPr>
              <a:t>Huidige Situatie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6814" y="1295400"/>
            <a:ext cx="47243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dirty="0" smtClean="0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NL" cap="none" dirty="0" smtClean="0">
                <a:solidFill>
                  <a:srgbClr val="C00000"/>
                </a:solidFill>
              </a:rPr>
              <a:t>Huidige situatie.</a:t>
            </a:r>
            <a:endParaRPr lang="en-US" cap="none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Werknemer vergeet USB-stick</a:t>
            </a:r>
          </a:p>
          <a:p>
            <a:pPr lvl="1"/>
            <a:r>
              <a:rPr lang="nl-NL" dirty="0" smtClean="0"/>
              <a:t>Geen toegang tot data</a:t>
            </a:r>
          </a:p>
          <a:p>
            <a:r>
              <a:rPr lang="nl-NL" dirty="0" smtClean="0"/>
              <a:t>Werknemer laat USB-stick liggen</a:t>
            </a:r>
          </a:p>
          <a:p>
            <a:pPr lvl="1"/>
            <a:r>
              <a:rPr lang="nl-NL" dirty="0" smtClean="0"/>
              <a:t>Derden hebben toegang tot gegevens van de klant</a:t>
            </a:r>
          </a:p>
          <a:p>
            <a:r>
              <a:rPr lang="nl-NL" dirty="0" smtClean="0"/>
              <a:t>USB-stick raakt defect (bijv. door koffie)</a:t>
            </a:r>
          </a:p>
          <a:p>
            <a:pPr lvl="1"/>
            <a:r>
              <a:rPr lang="nl-NL" dirty="0" smtClean="0"/>
              <a:t>Gegevens zijn verloren gegaan.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l-NL" cap="none" dirty="0" smtClean="0">
                <a:solidFill>
                  <a:schemeClr val="accent1">
                    <a:lumMod val="75000"/>
                  </a:schemeClr>
                </a:solidFill>
              </a:rPr>
              <a:t>Cloud.</a:t>
            </a:r>
            <a:endParaRPr lang="en-US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>
          <a:xfrm>
            <a:off x="6094414" y="2743200"/>
            <a:ext cx="4876800" cy="3428999"/>
          </a:xfrm>
        </p:spPr>
        <p:txBody>
          <a:bodyPr/>
          <a:lstStyle/>
          <a:p>
            <a:r>
              <a:rPr lang="nl-NL" dirty="0" smtClean="0"/>
              <a:t>Werknemer maakt verbinding met </a:t>
            </a:r>
            <a:r>
              <a:rPr lang="nl-NL" dirty="0" err="1" smtClean="0"/>
              <a:t>hotspot</a:t>
            </a:r>
            <a:r>
              <a:rPr lang="nl-NL" dirty="0" smtClean="0"/>
              <a:t>/3G/4G </a:t>
            </a:r>
            <a:r>
              <a:rPr lang="nl-NL" dirty="0" smtClean="0"/>
              <a:t>en heeft toegang tot gegevens via Cloud. </a:t>
            </a:r>
          </a:p>
          <a:p>
            <a:r>
              <a:rPr lang="nl-NL" dirty="0" smtClean="0"/>
              <a:t>Gegevens zijn altijd correct en beschikbaar ongeacht werknemers hardware.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381000"/>
            <a:ext cx="9753600" cy="685800"/>
          </a:xfrm>
        </p:spPr>
        <p:txBody>
          <a:bodyPr/>
          <a:lstStyle/>
          <a:p>
            <a:r>
              <a:rPr lang="nl-NL" dirty="0" smtClean="0"/>
              <a:t>Voorbeeldsituatie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7614" y="106680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NL" sz="2400" dirty="0" smtClean="0"/>
              <a:t>Werknemer heeft een meeting met klant in Starbucks.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Service desk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1600200"/>
            <a:ext cx="9753600" cy="4571999"/>
          </a:xfrm>
        </p:spPr>
        <p:txBody>
          <a:bodyPr/>
          <a:lstStyle/>
          <a:p>
            <a:r>
              <a:rPr lang="nl-NL" dirty="0" smtClean="0"/>
              <a:t>Ter ondersteuning van de Cloud-dienst.</a:t>
            </a:r>
          </a:p>
          <a:p>
            <a:r>
              <a:rPr lang="nl-NL" dirty="0" smtClean="0"/>
              <a:t>Maandag tot vrijdag beschikbaar van 8:00 tot 17:30.</a:t>
            </a:r>
          </a:p>
          <a:p>
            <a:endParaRPr lang="en-US" dirty="0"/>
          </a:p>
        </p:txBody>
      </p:sp>
      <p:pic>
        <p:nvPicPr>
          <p:cNvPr id="1028" name="Picture 4" descr="http://blog.gssinfotech.com/wp-content/uploads/2012/05/help-desk-outsourcin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2538410"/>
            <a:ext cx="5029200" cy="334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7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92162"/>
          </a:xfrm>
        </p:spPr>
        <p:txBody>
          <a:bodyPr/>
          <a:lstStyle/>
          <a:p>
            <a:r>
              <a:rPr lang="nl-NL" dirty="0" smtClean="0"/>
              <a:t>Kostenplaatje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409698"/>
            <a:ext cx="4709160" cy="838201"/>
          </a:xfrm>
        </p:spPr>
        <p:txBody>
          <a:bodyPr/>
          <a:lstStyle/>
          <a:p>
            <a:r>
              <a:rPr lang="nl-NL" dirty="0" smtClean="0"/>
              <a:t>Eenmalig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247898"/>
            <a:ext cx="4709160" cy="3428999"/>
          </a:xfrm>
        </p:spPr>
        <p:txBody>
          <a:bodyPr/>
          <a:lstStyle/>
          <a:p>
            <a:r>
              <a:rPr lang="nl-NL" dirty="0" smtClean="0">
                <a:solidFill>
                  <a:schemeClr val="accent2">
                    <a:lumMod val="75000"/>
                  </a:schemeClr>
                </a:solidFill>
              </a:rPr>
              <a:t>€15.000,-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948" y="1409697"/>
            <a:ext cx="4709160" cy="838201"/>
          </a:xfrm>
        </p:spPr>
        <p:txBody>
          <a:bodyPr/>
          <a:lstStyle/>
          <a:p>
            <a:r>
              <a:rPr lang="nl-NL" dirty="0" smtClean="0"/>
              <a:t>Maandelijks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247897"/>
            <a:ext cx="4709160" cy="3428999"/>
          </a:xfrm>
        </p:spPr>
        <p:txBody>
          <a:bodyPr/>
          <a:lstStyle/>
          <a:p>
            <a:r>
              <a:rPr lang="nl-NL" dirty="0" smtClean="0">
                <a:solidFill>
                  <a:schemeClr val="accent2">
                    <a:lumMod val="75000"/>
                  </a:schemeClr>
                </a:solidFill>
              </a:rPr>
              <a:t>€1.500,-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5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7614" y="1905000"/>
            <a:ext cx="9753600" cy="4267199"/>
          </a:xfrm>
        </p:spPr>
        <p:txBody>
          <a:bodyPr/>
          <a:lstStyle/>
          <a:p>
            <a:r>
              <a:rPr lang="nl-NL" dirty="0" smtClean="0"/>
              <a:t>Veiliger</a:t>
            </a:r>
            <a:endParaRPr lang="nl-NL" dirty="0"/>
          </a:p>
          <a:p>
            <a:r>
              <a:rPr lang="nl-NL" dirty="0" smtClean="0"/>
              <a:t>Betrouwbaarder </a:t>
            </a:r>
          </a:p>
          <a:p>
            <a:r>
              <a:rPr lang="nl-NL" dirty="0" smtClean="0"/>
              <a:t>Beschikbaarder </a:t>
            </a:r>
          </a:p>
          <a:p>
            <a:r>
              <a:rPr lang="nl-NL" dirty="0" smtClean="0"/>
              <a:t>Moderner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1078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tinental_16x9">
    <a:dk1>
      <a:srgbClr val="545454"/>
    </a:dk1>
    <a:lt1>
      <a:sysClr val="window" lastClr="FFFFFF"/>
    </a:lt1>
    <a:dk2>
      <a:srgbClr val="000000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CDB7D7-727B-44D4-8100-B4DA40A1A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Custom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Continental Europe 16x9</vt:lpstr>
      <vt:lpstr>Cloud service</vt:lpstr>
      <vt:lpstr>Inhoud</vt:lpstr>
      <vt:lpstr>Inleiding</vt:lpstr>
      <vt:lpstr>Waarom cloud?</vt:lpstr>
      <vt:lpstr>Huidige situatie vs cloud</vt:lpstr>
      <vt:lpstr>Voorbeeldsituatie</vt:lpstr>
      <vt:lpstr>Service desk</vt:lpstr>
      <vt:lpstr>Kostenplaatje</vt:lpstr>
      <vt:lpstr>Conclusie</vt:lpstr>
      <vt:lpstr>Vragen?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2014-06-16T11:48:50Z</dcterms:created>
  <dcterms:modified xsi:type="dcterms:W3CDTF">2014-06-17T10:08:23Z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