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625"/>
    <a:srgbClr val="CDC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80" d="100"/>
          <a:sy n="80" d="100"/>
        </p:scale>
        <p:origin x="18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25/6/2014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25/6/2014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25/6/2014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27013" y="274639"/>
            <a:ext cx="1832678" cy="1325562"/>
          </a:xfrm>
          <a:prstGeom prst="rect">
            <a:avLst/>
          </a:prstGeom>
          <a:blipFill dpi="0" rotWithShape="1">
            <a:blip r:embed="rId13">
              <a:alphaModFix amt="8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6446" y="274638"/>
            <a:ext cx="8384767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981200"/>
            <a:ext cx="9753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25/6/2014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96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599" cy="3048001"/>
          </a:xfrm>
        </p:spPr>
        <p:txBody>
          <a:bodyPr>
            <a:normAutofit/>
          </a:bodyPr>
          <a:lstStyle/>
          <a:p>
            <a:r>
              <a:rPr lang="nl-NL" sz="3600" dirty="0" err="1"/>
              <a:t>Baltic</a:t>
            </a:r>
            <a:r>
              <a:rPr lang="nl-NL" sz="3600" dirty="0"/>
              <a:t> Sea </a:t>
            </a:r>
            <a:r>
              <a:rPr lang="nl-NL" sz="3600" dirty="0" err="1"/>
              <a:t>Weather</a:t>
            </a:r>
            <a:r>
              <a:rPr lang="nl-NL" sz="3600" dirty="0"/>
              <a:t> Data Application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0590212" y="152400"/>
            <a:ext cx="1752600" cy="175260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5412" y="274638"/>
            <a:ext cx="8305802" cy="1325562"/>
          </a:xfrm>
        </p:spPr>
        <p:txBody>
          <a:bodyPr/>
          <a:lstStyle/>
          <a:p>
            <a:r>
              <a:rPr lang="nl-NL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7614" y="1981200"/>
            <a:ext cx="9753600" cy="41910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Introduction</a:t>
            </a:r>
            <a:endParaRPr lang="nl-NL" sz="2800" dirty="0" smtClean="0"/>
          </a:p>
          <a:p>
            <a:r>
              <a:rPr lang="nl-NL" sz="2800" dirty="0" smtClean="0"/>
              <a:t>Service: Application</a:t>
            </a:r>
          </a:p>
          <a:p>
            <a:pPr lvl="1"/>
            <a:r>
              <a:rPr lang="nl-NL" dirty="0" smtClean="0"/>
              <a:t>Extra features</a:t>
            </a:r>
          </a:p>
          <a:p>
            <a:r>
              <a:rPr lang="nl-NL" sz="2800" dirty="0" smtClean="0"/>
              <a:t>Service: Service Desk</a:t>
            </a:r>
          </a:p>
          <a:p>
            <a:r>
              <a:rPr lang="nl-NL" sz="2800" dirty="0" err="1" smtClean="0"/>
              <a:t>Cost</a:t>
            </a:r>
            <a:endParaRPr lang="nl-NL" sz="2800" dirty="0" smtClean="0"/>
          </a:p>
          <a:p>
            <a:r>
              <a:rPr lang="nl-NL" sz="2800" dirty="0" err="1" smtClean="0"/>
              <a:t>Questions</a:t>
            </a: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application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91054"/>
              </p:ext>
            </p:extLst>
          </p:nvPr>
        </p:nvGraphicFramePr>
        <p:xfrm>
          <a:off x="2741612" y="2286000"/>
          <a:ext cx="59436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Peak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hours</a:t>
                      </a:r>
                      <a:r>
                        <a:rPr lang="nl-NL" baseline="0" dirty="0" smtClean="0"/>
                        <a:t> availability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Max</a:t>
                      </a:r>
                      <a:r>
                        <a:rPr lang="nl-NL" baseline="0" dirty="0" smtClean="0"/>
                        <a:t> l</a:t>
                      </a:r>
                      <a:r>
                        <a:rPr lang="nl-NL" dirty="0" smtClean="0"/>
                        <a:t>oad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99.5%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nl-NL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nl-NL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98.5%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 </a:t>
                      </a:r>
                      <a:r>
                        <a:rPr lang="nl-NL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97.0%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60 </a:t>
                      </a:r>
                      <a:r>
                        <a:rPr lang="nl-NL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seconds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43921"/>
              </p:ext>
            </p:extLst>
          </p:nvPr>
        </p:nvGraphicFramePr>
        <p:xfrm>
          <a:off x="2741612" y="4038600"/>
          <a:ext cx="59436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Minimum</a:t>
                      </a:r>
                      <a:r>
                        <a:rPr lang="nl-NL" baseline="0" dirty="0" smtClean="0"/>
                        <a:t> s</a:t>
                      </a:r>
                      <a:r>
                        <a:rPr lang="nl-NL" dirty="0" smtClean="0"/>
                        <a:t>ecurity 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Free</a:t>
                      </a:r>
                      <a:r>
                        <a:rPr lang="nl-NL" baseline="0" dirty="0" smtClean="0"/>
                        <a:t> c</a:t>
                      </a:r>
                      <a:r>
                        <a:rPr lang="nl-NL" dirty="0" smtClean="0"/>
                        <a:t>hanges</a:t>
                      </a:r>
                      <a:r>
                        <a:rPr lang="nl-NL" baseline="0" dirty="0" smtClean="0"/>
                        <a:t> per </a:t>
                      </a:r>
                      <a:r>
                        <a:rPr lang="nl-NL" baseline="0" dirty="0" err="1" smtClean="0"/>
                        <a:t>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292436"/>
              </p:ext>
            </p:extLst>
          </p:nvPr>
        </p:nvGraphicFramePr>
        <p:xfrm>
          <a:off x="1217613" y="2133600"/>
          <a:ext cx="9753600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Gold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Silver</a:t>
                      </a:r>
                      <a:endParaRPr lang="en-US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Bronze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Free </a:t>
                      </a:r>
                      <a:r>
                        <a:rPr lang="nl-NL" dirty="0" err="1" smtClean="0"/>
                        <a:t>Periodic</a:t>
                      </a:r>
                      <a:r>
                        <a:rPr lang="nl-NL" dirty="0" smtClean="0"/>
                        <a:t> Hardware Upgrade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DDoS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protection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Automatic bug </a:t>
                      </a:r>
                      <a:r>
                        <a:rPr lang="nl-NL" dirty="0" err="1" smtClean="0"/>
                        <a:t>reporting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Dedicated</a:t>
                      </a:r>
                      <a:r>
                        <a:rPr lang="nl-NL" dirty="0" smtClean="0"/>
                        <a:t> bug-</a:t>
                      </a:r>
                      <a:r>
                        <a:rPr lang="nl-NL" dirty="0" err="1" smtClean="0"/>
                        <a:t>reporting</a:t>
                      </a:r>
                      <a:r>
                        <a:rPr lang="nl-NL" dirty="0" smtClean="0"/>
                        <a:t>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desk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81200"/>
            <a:ext cx="9753600" cy="4191000"/>
          </a:xfrm>
        </p:spPr>
        <p:txBody>
          <a:bodyPr>
            <a:normAutofit/>
          </a:bodyPr>
          <a:lstStyle/>
          <a:p>
            <a:r>
              <a:rPr lang="nl-NL" dirty="0" err="1" smtClean="0"/>
              <a:t>Trained</a:t>
            </a:r>
            <a:r>
              <a:rPr lang="nl-NL" dirty="0" smtClean="0"/>
              <a:t>, English </a:t>
            </a:r>
            <a:r>
              <a:rPr lang="nl-NL" dirty="0" err="1" smtClean="0"/>
              <a:t>speaking</a:t>
            </a:r>
            <a:r>
              <a:rPr lang="nl-NL" dirty="0" smtClean="0"/>
              <a:t> experts</a:t>
            </a:r>
          </a:p>
          <a:p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07:00 </a:t>
            </a:r>
            <a:r>
              <a:rPr lang="nl-NL" dirty="0" err="1" smtClean="0"/>
              <a:t>to</a:t>
            </a:r>
            <a:r>
              <a:rPr lang="nl-NL" dirty="0" smtClean="0"/>
              <a:t> 20:00 (</a:t>
            </a:r>
            <a:r>
              <a:rPr lang="nl-NL" dirty="0" err="1" smtClean="0"/>
              <a:t>Kaunas</a:t>
            </a:r>
            <a:r>
              <a:rPr lang="nl-NL" dirty="0" smtClean="0"/>
              <a:t> time)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Monday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Friday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77630"/>
              </p:ext>
            </p:extLst>
          </p:nvPr>
        </p:nvGraphicFramePr>
        <p:xfrm>
          <a:off x="379412" y="3733800"/>
          <a:ext cx="203147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Availability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99%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97%</a:t>
                      </a:r>
                      <a:endParaRPr lang="en-US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95%</a:t>
                      </a:r>
                      <a:endParaRPr lang="en-US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nl-NL" b="1" dirty="0" err="1" smtClean="0"/>
              <a:t>Implementation</a:t>
            </a:r>
            <a:r>
              <a:rPr lang="nl-NL" b="1" dirty="0" smtClean="0"/>
              <a:t> </a:t>
            </a:r>
            <a:r>
              <a:rPr lang="nl-NL" b="1" dirty="0" err="1"/>
              <a:t>c</a:t>
            </a:r>
            <a:r>
              <a:rPr lang="nl-NL" b="1" dirty="0" err="1" smtClean="0"/>
              <a:t>osts</a:t>
            </a:r>
            <a:r>
              <a:rPr lang="nl-NL" b="1" dirty="0" smtClean="0"/>
              <a:t>:			</a:t>
            </a:r>
            <a:r>
              <a:rPr lang="nl-NL" dirty="0" smtClean="0"/>
              <a:t>€ </a:t>
            </a:r>
            <a:r>
              <a:rPr lang="nl-NL" dirty="0" smtClean="0"/>
              <a:t>25.025,-</a:t>
            </a:r>
          </a:p>
          <a:p>
            <a:pPr marL="45720" indent="0">
              <a:buNone/>
            </a:pPr>
            <a:endParaRPr lang="nl-NL" b="1" dirty="0" smtClean="0"/>
          </a:p>
          <a:p>
            <a:pPr marL="45720" indent="0">
              <a:buNone/>
            </a:pPr>
            <a:r>
              <a:rPr lang="nl-NL" b="1" dirty="0" err="1" smtClean="0"/>
              <a:t>Yearly</a:t>
            </a:r>
            <a:r>
              <a:rPr lang="nl-NL" b="1" dirty="0" smtClean="0"/>
              <a:t> </a:t>
            </a:r>
            <a:r>
              <a:rPr lang="nl-NL" b="1" dirty="0" err="1" smtClean="0"/>
              <a:t>cost</a:t>
            </a:r>
            <a:r>
              <a:rPr lang="nl-NL" b="1" dirty="0" smtClean="0"/>
              <a:t>:					</a:t>
            </a:r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€ 35.400,-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					</a:t>
            </a:r>
            <a:r>
              <a:rPr lang="nl-NL" dirty="0" smtClean="0">
                <a:solidFill>
                  <a:schemeClr val="bg2">
                    <a:lumMod val="75000"/>
                  </a:schemeClr>
                </a:solidFill>
              </a:rPr>
              <a:t>€ 17.700,-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					</a:t>
            </a:r>
            <a:r>
              <a:rPr lang="nl-NL" dirty="0" smtClean="0">
                <a:solidFill>
                  <a:schemeClr val="accent4">
                    <a:lumMod val="75000"/>
                  </a:schemeClr>
                </a:solidFill>
              </a:rPr>
              <a:t>€ 9.800,-</a:t>
            </a:r>
          </a:p>
        </p:txBody>
      </p:sp>
    </p:spTree>
    <p:extLst>
      <p:ext uri="{BB962C8B-B14F-4D97-AF65-F5344CB8AC3E}">
        <p14:creationId xmlns:p14="http://schemas.microsoft.com/office/powerpoint/2010/main" val="13871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109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Europe 16x9</vt:lpstr>
      <vt:lpstr>Baltic Sea Weather Data Application</vt:lpstr>
      <vt:lpstr>contents</vt:lpstr>
      <vt:lpstr>Introduction</vt:lpstr>
      <vt:lpstr>application</vt:lpstr>
      <vt:lpstr>Extra features</vt:lpstr>
      <vt:lpstr>Service desk</vt:lpstr>
      <vt:lpstr>Cost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2014-06-25T09:21:02Z</dcterms:created>
  <dcterms:modified xsi:type="dcterms:W3CDTF">2014-06-25T13:21:59Z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