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285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60FD4-63BF-489B-8B76-A2D5A37F790B}" type="datetimeFigureOut">
              <a:rPr lang="en-GB" smtClean="0"/>
              <a:t>08/11/2013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EB721-F8B2-42A7-A5EA-78FF752F8C1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8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EB721-F8B2-42A7-A5EA-78FF752F8C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40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299"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16872" indent="-275720" defTabSz="954299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02881" indent="-220576" defTabSz="954299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44033" indent="-220576" defTabSz="954299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85185" indent="-220576" defTabSz="954299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426338" indent="-220576" algn="ctr" defTabSz="95429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867490" indent="-220576" algn="ctr" defTabSz="95429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308642" indent="-220576" algn="ctr" defTabSz="95429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749794" indent="-220576" algn="ctr" defTabSz="95429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C0F897-3286-4A64-A927-0D077D2763D7}" type="slidenum">
              <a:rPr lang="nl-NL" sz="1300"/>
              <a:pPr eaLnBrk="1" hangingPunct="1"/>
              <a:t>6</a:t>
            </a:fld>
            <a:endParaRPr lang="nl-NL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D8B274F-B9B6-440E-B79B-12C41011FECF}" type="datetime1">
              <a:rPr lang="nl-NL" smtClean="0"/>
              <a:t>8-11-2013</a:t>
            </a:fld>
            <a:endParaRPr lang="nl-NL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Patricia Koops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AF9F-59D6-4372-AEF1-86B490D985A7}" type="datetime1">
              <a:rPr lang="nl-NL" smtClean="0"/>
              <a:t>8-11-2013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Patricia Koops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9547-269F-445D-9453-FFA874850EE1}" type="datetime1">
              <a:rPr lang="nl-NL" smtClean="0"/>
              <a:t>8-11-2013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Patricia Koops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428C-ECCE-49D4-8C05-FFEBB6BBCBC5}" type="datetime1">
              <a:rPr lang="nl-NL" smtClean="0"/>
              <a:t>8-11-2013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Patricia Koops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DCD3-A4ED-44D8-B6BD-0A4E87B83946}" type="datetime1">
              <a:rPr lang="nl-NL" smtClean="0"/>
              <a:t>8-11-2013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Patricia Koops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7873-CC3A-47B2-900A-743B12B4F8D0}" type="datetime1">
              <a:rPr lang="nl-NL" smtClean="0"/>
              <a:t>8-11-2013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Patricia Koops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9D2D-1C5D-4A3E-8016-7430E7F1DD5F}" type="datetime1">
              <a:rPr lang="nl-NL" smtClean="0"/>
              <a:t>8-11-2013</a:t>
            </a:fld>
            <a:endParaRPr lang="nl-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Patricia Koops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97A5-33D2-4234-A3D1-A699EFA39290}" type="datetime1">
              <a:rPr lang="nl-NL" smtClean="0"/>
              <a:t>8-11-2013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Patricia Koops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FB36-92BE-4D09-8AF6-CC91104675B8}" type="datetime1">
              <a:rPr lang="nl-NL" smtClean="0"/>
              <a:t>8-11-2013</a:t>
            </a:fld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Patricia Koops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AB85-FD05-4F5F-95A9-0D62013345B7}" type="datetime1">
              <a:rPr lang="nl-NL" smtClean="0"/>
              <a:t>8-11-2013</a:t>
            </a:fld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nl-NL" smtClean="0"/>
              <a:t>Patricia Koops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5B2A-1B2F-4C4F-96AA-1EBB2940EFD8}" type="datetime1">
              <a:rPr lang="nl-NL" smtClean="0"/>
              <a:t>8-11-2013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nl-NL" smtClean="0"/>
              <a:t>Patricia Koops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AAD1AE1-E281-4F2E-BB23-77470B2F1E56}" type="datetime1">
              <a:rPr lang="nl-NL" smtClean="0"/>
              <a:t>8-11-2013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Patricia Koops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Document1.doc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16016" y="2492896"/>
            <a:ext cx="3313355" cy="170216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mbria" pitchFamily="18" charset="0"/>
              </a:rPr>
              <a:t>Service Level Management</a:t>
            </a:r>
            <a:endParaRPr lang="en-GB" sz="4000" b="1" dirty="0">
              <a:latin typeface="Cambria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>
                <a:latin typeface="Cambria" pitchFamily="18" charset="0"/>
              </a:rPr>
              <a:t>Aanvulling</a:t>
            </a:r>
            <a:r>
              <a:rPr lang="en-GB" sz="2400" dirty="0" smtClean="0">
                <a:latin typeface="Cambria" pitchFamily="18" charset="0"/>
              </a:rPr>
              <a:t> op </a:t>
            </a:r>
            <a:r>
              <a:rPr lang="en-GB" sz="2400" dirty="0" err="1" smtClean="0">
                <a:latin typeface="Cambria" pitchFamily="18" charset="0"/>
              </a:rPr>
              <a:t>risicoanalyse</a:t>
            </a:r>
            <a:endParaRPr lang="en-GB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958" cy="864096"/>
          </a:xfrm>
        </p:spPr>
        <p:txBody>
          <a:bodyPr>
            <a:noAutofit/>
          </a:bodyPr>
          <a:lstStyle/>
          <a:p>
            <a:pPr algn="ctr"/>
            <a:r>
              <a:rPr lang="nl-NL" sz="5400" smtClean="0">
                <a:latin typeface="Cambria" pitchFamily="18" charset="0"/>
              </a:rPr>
              <a:t>Vragen</a:t>
            </a:r>
            <a:endParaRPr lang="nl-NL" sz="5400">
              <a:latin typeface="Cambria" pitchFamily="18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10</a:t>
            </a:fld>
            <a:endParaRPr lang="nl-NL" dirty="0"/>
          </a:p>
        </p:txBody>
      </p:sp>
      <p:pic>
        <p:nvPicPr>
          <p:cNvPr id="6" name="Picture 4" descr="WO5NB2CABITB1BCA4DFIKWCAAYRKY0CA1R2AO2CA45845VCATJME7UCA6OCQKYCALUIAB8CAT0AR5LCAKSZK2CCA111PI1CAT15ZXUCA1XSD3ICAF5W0EJCASSP5DACAV10710CA8JGP1ICAS1NIA8CAY51S2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008128"/>
            <a:ext cx="3960440" cy="41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9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560958" cy="864096"/>
          </a:xfrm>
        </p:spPr>
        <p:txBody>
          <a:bodyPr/>
          <a:lstStyle/>
          <a:p>
            <a:r>
              <a:rPr lang="nl-NL" dirty="0" smtClean="0">
                <a:latin typeface="Cambria" pitchFamily="18" charset="0"/>
              </a:rPr>
              <a:t>Risicoanalyse (per basisdienst)</a:t>
            </a:r>
            <a:endParaRPr lang="nl-NL" dirty="0">
              <a:latin typeface="Cambria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916832"/>
            <a:ext cx="7344816" cy="4392488"/>
          </a:xfrm>
        </p:spPr>
        <p:txBody>
          <a:bodyPr>
            <a:normAutofit fontScale="92500"/>
          </a:bodyPr>
          <a:lstStyle/>
          <a:p>
            <a:pPr marL="533400" indent="-533400">
              <a:lnSpc>
                <a:spcPct val="80000"/>
              </a:lnSpc>
              <a:buNone/>
            </a:pPr>
            <a:r>
              <a:rPr lang="nl-NL" sz="2800" dirty="0">
                <a:latin typeface="Cambria" panose="02040503050406030204" pitchFamily="18" charset="0"/>
              </a:rPr>
              <a:t>Stappen in een risicoanalyse</a:t>
            </a:r>
          </a:p>
          <a:p>
            <a:pPr marL="617220" indent="-457200">
              <a:lnSpc>
                <a:spcPct val="80000"/>
              </a:lnSpc>
              <a:buSzPct val="95000"/>
              <a:buFontTx/>
              <a:buAutoNum type="arabicPeriod"/>
            </a:pPr>
            <a:r>
              <a:rPr lang="nl-NL" dirty="0">
                <a:latin typeface="Cambria" panose="02040503050406030204" pitchFamily="18" charset="0"/>
              </a:rPr>
              <a:t>Bedreigingen basisdienst inventariseren</a:t>
            </a:r>
          </a:p>
          <a:p>
            <a:pPr marL="617220" indent="-457200">
              <a:lnSpc>
                <a:spcPct val="80000"/>
              </a:lnSpc>
              <a:buSzPct val="95000"/>
              <a:buFontTx/>
              <a:buAutoNum type="arabicPeriod"/>
            </a:pPr>
            <a:r>
              <a:rPr lang="nl-NL" dirty="0">
                <a:latin typeface="Cambria" panose="02040503050406030204" pitchFamily="18" charset="0"/>
              </a:rPr>
              <a:t>Bepalen op welk(e) </a:t>
            </a:r>
            <a:r>
              <a:rPr lang="nl-NL" dirty="0" smtClean="0">
                <a:latin typeface="Cambria" panose="02040503050406030204" pitchFamily="18" charset="0"/>
              </a:rPr>
              <a:t>service targets </a:t>
            </a:r>
            <a:r>
              <a:rPr lang="nl-NL" dirty="0">
                <a:latin typeface="Cambria" panose="02040503050406030204" pitchFamily="18" charset="0"/>
              </a:rPr>
              <a:t>de bedreiging invloed heeft (Availability, </a:t>
            </a:r>
            <a:r>
              <a:rPr lang="nl-NL" dirty="0" smtClean="0">
                <a:latin typeface="Cambria" panose="02040503050406030204" pitchFamily="18" charset="0"/>
              </a:rPr>
              <a:t>Integriteit</a:t>
            </a:r>
            <a:r>
              <a:rPr lang="nl-NL" dirty="0">
                <a:latin typeface="Cambria" panose="02040503050406030204" pitchFamily="18" charset="0"/>
              </a:rPr>
              <a:t>, Exclusiviteit)</a:t>
            </a:r>
          </a:p>
          <a:p>
            <a:pPr marL="617220" indent="-457200">
              <a:lnSpc>
                <a:spcPct val="80000"/>
              </a:lnSpc>
              <a:buSzPct val="95000"/>
              <a:buFontTx/>
              <a:buAutoNum type="arabicPeriod"/>
            </a:pPr>
            <a:r>
              <a:rPr lang="nl-NL" dirty="0">
                <a:latin typeface="Cambria" panose="02040503050406030204" pitchFamily="18" charset="0"/>
              </a:rPr>
              <a:t>Bepalen gevolgschade van een incident of </a:t>
            </a:r>
            <a:r>
              <a:rPr lang="nl-NL" dirty="0" smtClean="0">
                <a:latin typeface="Cambria" panose="02040503050406030204" pitchFamily="18" charset="0"/>
              </a:rPr>
              <a:t>calamiteit</a:t>
            </a:r>
            <a:endParaRPr lang="nl-NL" dirty="0">
              <a:latin typeface="Cambria" panose="02040503050406030204" pitchFamily="18" charset="0"/>
            </a:endParaRPr>
          </a:p>
          <a:p>
            <a:pPr marL="617220" indent="-457200">
              <a:lnSpc>
                <a:spcPct val="80000"/>
              </a:lnSpc>
              <a:buSzPct val="95000"/>
              <a:buFontTx/>
              <a:buAutoNum type="arabicPeriod"/>
            </a:pPr>
            <a:r>
              <a:rPr lang="nl-NL" dirty="0">
                <a:latin typeface="Cambria" panose="02040503050406030204" pitchFamily="18" charset="0"/>
              </a:rPr>
              <a:t>Risicobepaling </a:t>
            </a:r>
            <a:r>
              <a:rPr lang="nl-NL" dirty="0" smtClean="0">
                <a:latin typeface="Cambria" panose="02040503050406030204" pitchFamily="18" charset="0"/>
              </a:rPr>
              <a:t>(Risico = kans * totaalschade of ‘hoog laag gemiddeld’)</a:t>
            </a:r>
            <a:endParaRPr lang="nl-NL" dirty="0">
              <a:latin typeface="Cambria" panose="02040503050406030204" pitchFamily="18" charset="0"/>
            </a:endParaRPr>
          </a:p>
          <a:p>
            <a:pPr marL="617220" indent="-457200">
              <a:lnSpc>
                <a:spcPct val="80000"/>
              </a:lnSpc>
              <a:buSzPct val="95000"/>
              <a:buFontTx/>
              <a:buAutoNum type="arabicPeriod"/>
            </a:pPr>
            <a:r>
              <a:rPr lang="nl-NL" dirty="0">
                <a:latin typeface="Cambria" panose="02040503050406030204" pitchFamily="18" charset="0"/>
              </a:rPr>
              <a:t>Tegenmaatregelen en effectiviteit bepalen (risico   + kosten)</a:t>
            </a:r>
          </a:p>
          <a:p>
            <a:pPr marL="617220" indent="-457200">
              <a:lnSpc>
                <a:spcPct val="80000"/>
              </a:lnSpc>
              <a:buSzPct val="95000"/>
              <a:buFontTx/>
              <a:buAutoNum type="arabicPeriod"/>
            </a:pPr>
            <a:r>
              <a:rPr lang="nl-NL" dirty="0">
                <a:latin typeface="Cambria" panose="02040503050406030204" pitchFamily="18" charset="0"/>
              </a:rPr>
              <a:t>Samenstellen (voorlopige) </a:t>
            </a:r>
            <a:r>
              <a:rPr lang="nl-NL" dirty="0" smtClean="0">
                <a:latin typeface="Cambria" panose="02040503050406030204" pitchFamily="18" charset="0"/>
              </a:rPr>
              <a:t>SLA </a:t>
            </a:r>
            <a:r>
              <a:rPr lang="nl-NL" dirty="0">
                <a:latin typeface="Cambria" panose="02040503050406030204" pitchFamily="18" charset="0"/>
              </a:rPr>
              <a:t>uit alle maatregelen</a:t>
            </a:r>
          </a:p>
          <a:p>
            <a:pPr marL="68580" indent="0">
              <a:buNone/>
            </a:pPr>
            <a:endParaRPr lang="nl-NL" sz="1050" dirty="0" smtClean="0">
              <a:latin typeface="Cambria" pitchFamily="18" charset="0"/>
            </a:endParaRPr>
          </a:p>
          <a:p>
            <a:pPr marL="68580" indent="0">
              <a:buNone/>
            </a:pPr>
            <a:r>
              <a:rPr lang="nl-NL" dirty="0" smtClean="0">
                <a:latin typeface="Cambria" pitchFamily="18" charset="0"/>
              </a:rPr>
              <a:t>Voor stap 1 eerst bepalen welke basisdiensten een service nodig heeft</a:t>
            </a:r>
            <a:endParaRPr lang="nl-NL" dirty="0">
              <a:latin typeface="Cambria" pitchFamily="18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53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7024744" cy="864096"/>
          </a:xfrm>
        </p:spPr>
        <p:txBody>
          <a:bodyPr>
            <a:normAutofit/>
          </a:bodyPr>
          <a:lstStyle/>
          <a:p>
            <a:r>
              <a:rPr lang="nl-NL" sz="3200" dirty="0" smtClean="0">
                <a:latin typeface="Calibri" panose="020F0502020204030204" pitchFamily="34" charset="0"/>
              </a:rPr>
              <a:t>Basisdiensten onderscheiden</a:t>
            </a:r>
            <a:endParaRPr lang="nl-NL" sz="3200" dirty="0">
              <a:latin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584" y="1700808"/>
            <a:ext cx="7200800" cy="4320480"/>
          </a:xfrm>
        </p:spPr>
        <p:txBody>
          <a:bodyPr/>
          <a:lstStyle/>
          <a:p>
            <a:pPr marL="68580" indent="0" hangingPunct="0">
              <a:buNone/>
            </a:pPr>
            <a:r>
              <a:rPr lang="nl-NL" dirty="0">
                <a:latin typeface="Cambria" panose="02040503050406030204" pitchFamily="18" charset="0"/>
              </a:rPr>
              <a:t>De ICT-dienstverlener PC Support levert het </a:t>
            </a:r>
            <a:r>
              <a:rPr lang="nl-NL" dirty="0" smtClean="0">
                <a:latin typeface="Cambria" panose="02040503050406030204" pitchFamily="18" charset="0"/>
              </a:rPr>
              <a:t>financiële </a:t>
            </a:r>
            <a:r>
              <a:rPr lang="nl-NL" dirty="0">
                <a:latin typeface="Cambria" panose="02040503050406030204" pitchFamily="18" charset="0"/>
              </a:rPr>
              <a:t>pakket Exact. Het is </a:t>
            </a:r>
            <a:r>
              <a:rPr lang="nl-NL" dirty="0" smtClean="0">
                <a:latin typeface="Cambria" panose="02040503050406030204" pitchFamily="18" charset="0"/>
              </a:rPr>
              <a:t>geïnstalleerd </a:t>
            </a:r>
            <a:r>
              <a:rPr lang="nl-NL" dirty="0">
                <a:latin typeface="Cambria" panose="02040503050406030204" pitchFamily="18" charset="0"/>
              </a:rPr>
              <a:t>op een server en de medewerkers maken gebruik van een webinterface om hun werkzaamheden te doen.</a:t>
            </a:r>
            <a:endParaRPr lang="en-GB" dirty="0">
              <a:latin typeface="Cambria" panose="02040503050406030204" pitchFamily="18" charset="0"/>
            </a:endParaRPr>
          </a:p>
          <a:p>
            <a:pPr hangingPunct="0"/>
            <a:endParaRPr lang="en-GB" dirty="0">
              <a:latin typeface="Cambria" panose="02040503050406030204" pitchFamily="18" charset="0"/>
            </a:endParaRPr>
          </a:p>
          <a:p>
            <a:pPr marL="525780" lvl="0" indent="-457200" hangingPunct="0">
              <a:buFont typeface="+mj-lt"/>
              <a:buAutoNum type="arabicPeriod"/>
            </a:pPr>
            <a:r>
              <a:rPr lang="nl-NL" dirty="0">
                <a:latin typeface="Cambria" panose="02040503050406030204" pitchFamily="18" charset="0"/>
              </a:rPr>
              <a:t>Welke basisdiensten zijn hier te onderscheiden</a:t>
            </a:r>
            <a:r>
              <a:rPr lang="nl-NL" dirty="0" smtClean="0">
                <a:latin typeface="Cambria" panose="02040503050406030204" pitchFamily="18" charset="0"/>
              </a:rPr>
              <a:t>?</a:t>
            </a:r>
          </a:p>
          <a:p>
            <a:pPr marL="365760" lvl="1" indent="0" hangingPunct="0">
              <a:buNone/>
            </a:pPr>
            <a:r>
              <a:rPr lang="en-GB" dirty="0">
                <a:latin typeface="Cambria" panose="02040503050406030204" pitchFamily="18" charset="0"/>
              </a:rPr>
              <a:t>•	</a:t>
            </a:r>
            <a:r>
              <a:rPr lang="en-GB" dirty="0" err="1">
                <a:latin typeface="Cambria" panose="02040503050406030204" pitchFamily="18" charset="0"/>
              </a:rPr>
              <a:t>Werkplekdienst</a:t>
            </a:r>
            <a:endParaRPr lang="en-GB" dirty="0">
              <a:latin typeface="Cambria" panose="02040503050406030204" pitchFamily="18" charset="0"/>
            </a:endParaRPr>
          </a:p>
          <a:p>
            <a:pPr marL="365760" lvl="1" indent="0" hangingPunct="0">
              <a:buNone/>
            </a:pPr>
            <a:r>
              <a:rPr lang="en-GB" dirty="0">
                <a:latin typeface="Cambria" panose="02040503050406030204" pitchFamily="18" charset="0"/>
              </a:rPr>
              <a:t>•	</a:t>
            </a:r>
            <a:r>
              <a:rPr lang="en-GB" dirty="0" err="1">
                <a:latin typeface="Cambria" panose="02040503050406030204" pitchFamily="18" charset="0"/>
              </a:rPr>
              <a:t>Netwerkdienst</a:t>
            </a:r>
            <a:endParaRPr lang="en-GB" dirty="0">
              <a:latin typeface="Cambria" panose="02040503050406030204" pitchFamily="18" charset="0"/>
            </a:endParaRPr>
          </a:p>
          <a:p>
            <a:pPr marL="365760" lvl="1" indent="0" hangingPunct="0">
              <a:buNone/>
            </a:pPr>
            <a:r>
              <a:rPr lang="en-GB" dirty="0">
                <a:latin typeface="Cambria" panose="02040503050406030204" pitchFamily="18" charset="0"/>
              </a:rPr>
              <a:t>•	</a:t>
            </a:r>
            <a:r>
              <a:rPr lang="en-GB" dirty="0" err="1">
                <a:latin typeface="Cambria" panose="02040503050406030204" pitchFamily="18" charset="0"/>
              </a:rPr>
              <a:t>Serverdienst</a:t>
            </a:r>
            <a:endParaRPr lang="en-GB" dirty="0">
              <a:latin typeface="Cambria" panose="02040503050406030204" pitchFamily="18" charset="0"/>
            </a:endParaRPr>
          </a:p>
          <a:p>
            <a:pPr marL="365760" lvl="1" indent="0" hangingPunct="0">
              <a:buNone/>
            </a:pPr>
            <a:r>
              <a:rPr lang="en-GB" dirty="0">
                <a:latin typeface="Cambria" panose="02040503050406030204" pitchFamily="18" charset="0"/>
              </a:rPr>
              <a:t>•	</a:t>
            </a:r>
            <a:r>
              <a:rPr lang="en-GB" dirty="0" err="1">
                <a:latin typeface="Cambria" panose="02040503050406030204" pitchFamily="18" charset="0"/>
              </a:rPr>
              <a:t>Webapplicatie</a:t>
            </a:r>
            <a:r>
              <a:rPr lang="en-GB" dirty="0">
                <a:latin typeface="Cambria" panose="02040503050406030204" pitchFamily="18" charset="0"/>
              </a:rPr>
              <a:t> </a:t>
            </a:r>
            <a:r>
              <a:rPr lang="en-GB" dirty="0" err="1">
                <a:latin typeface="Cambria" panose="02040503050406030204" pitchFamily="18" charset="0"/>
              </a:rPr>
              <a:t>dienst</a:t>
            </a:r>
            <a:endParaRPr lang="en-GB" dirty="0">
              <a:latin typeface="Cambria" panose="02040503050406030204" pitchFamily="18" charset="0"/>
            </a:endParaRPr>
          </a:p>
          <a:p>
            <a:pPr marL="525780" lvl="0" indent="-457200" hangingPunct="0">
              <a:buFont typeface="+mj-lt"/>
              <a:buAutoNum type="arabicPeriod"/>
            </a:pPr>
            <a:endParaRPr lang="en-GB" dirty="0">
              <a:latin typeface="Calibri" panose="020F0502020204030204" pitchFamily="34" charset="0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185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7024744" cy="864096"/>
          </a:xfrm>
        </p:spPr>
        <p:txBody>
          <a:bodyPr>
            <a:normAutofit/>
          </a:bodyPr>
          <a:lstStyle/>
          <a:p>
            <a:r>
              <a:rPr lang="nl-NL" sz="3200" dirty="0" smtClean="0">
                <a:latin typeface="Calibri" panose="020F0502020204030204" pitchFamily="34" charset="0"/>
              </a:rPr>
              <a:t>Oefening</a:t>
            </a:r>
            <a:endParaRPr lang="nl-NL" sz="3200" dirty="0">
              <a:latin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584" y="1700808"/>
            <a:ext cx="7200800" cy="4320480"/>
          </a:xfrm>
        </p:spPr>
        <p:txBody>
          <a:bodyPr>
            <a:normAutofit lnSpcReduction="10000"/>
          </a:bodyPr>
          <a:lstStyle/>
          <a:p>
            <a:pPr marL="68580" lvl="0" indent="0" hangingPunct="0">
              <a:buNone/>
            </a:pPr>
            <a:r>
              <a:rPr lang="nl-NL" dirty="0" smtClean="0">
                <a:latin typeface="Cambria" panose="02040503050406030204" pitchFamily="18" charset="0"/>
              </a:rPr>
              <a:t>We </a:t>
            </a:r>
            <a:r>
              <a:rPr lang="nl-NL" dirty="0">
                <a:latin typeface="Cambria" panose="02040503050406030204" pitchFamily="18" charset="0"/>
              </a:rPr>
              <a:t>zoemen in op de </a:t>
            </a:r>
            <a:r>
              <a:rPr lang="nl-NL" dirty="0" smtClean="0">
                <a:latin typeface="Cambria" panose="02040503050406030204" pitchFamily="18" charset="0"/>
              </a:rPr>
              <a:t>basisdienst </a:t>
            </a:r>
            <a:r>
              <a:rPr lang="nl-NL" dirty="0">
                <a:latin typeface="Cambria" panose="02040503050406030204" pitchFamily="18" charset="0"/>
              </a:rPr>
              <a:t>Beheer Werkstations aan alle gebruikers van de </a:t>
            </a:r>
            <a:r>
              <a:rPr lang="nl-NL" dirty="0" smtClean="0">
                <a:latin typeface="Cambria" panose="02040503050406030204" pitchFamily="18" charset="0"/>
              </a:rPr>
              <a:t>financiële </a:t>
            </a:r>
            <a:r>
              <a:rPr lang="nl-NL" dirty="0">
                <a:latin typeface="Cambria" panose="02040503050406030204" pitchFamily="18" charset="0"/>
              </a:rPr>
              <a:t>afdeling</a:t>
            </a:r>
            <a:r>
              <a:rPr lang="nl-NL" dirty="0" smtClean="0">
                <a:latin typeface="Cambria" panose="02040503050406030204" pitchFamily="18" charset="0"/>
              </a:rPr>
              <a:t>. </a:t>
            </a:r>
          </a:p>
          <a:p>
            <a:pPr marL="525780" lvl="0" indent="-457200" hangingPunct="0">
              <a:buFont typeface="+mj-lt"/>
              <a:buAutoNum type="arabicPeriod" startAt="2"/>
            </a:pPr>
            <a:r>
              <a:rPr lang="nl-NL" dirty="0" smtClean="0">
                <a:latin typeface="Cambria" panose="02040503050406030204" pitchFamily="18" charset="0"/>
              </a:rPr>
              <a:t>Welke </a:t>
            </a:r>
            <a:r>
              <a:rPr lang="nl-NL" dirty="0">
                <a:latin typeface="Cambria" panose="02040503050406030204" pitchFamily="18" charset="0"/>
              </a:rPr>
              <a:t>bedreigingen kun je bedenken voor deze dienst? (Minimaal 5</a:t>
            </a:r>
            <a:r>
              <a:rPr lang="nl-NL" dirty="0" smtClean="0">
                <a:latin typeface="Cambria" panose="02040503050406030204" pitchFamily="18" charset="0"/>
              </a:rPr>
              <a:t>)</a:t>
            </a:r>
          </a:p>
          <a:p>
            <a:pPr lvl="1" hangingPunct="0"/>
            <a:r>
              <a:rPr lang="nl-NL" dirty="0">
                <a:latin typeface="Cambria" panose="02040503050406030204" pitchFamily="18" charset="0"/>
              </a:rPr>
              <a:t>koffie morsen over een toetsenbord</a:t>
            </a:r>
            <a:endParaRPr lang="en-GB" dirty="0">
              <a:latin typeface="Cambria" panose="02040503050406030204" pitchFamily="18" charset="0"/>
            </a:endParaRPr>
          </a:p>
          <a:p>
            <a:pPr lvl="1" hangingPunct="0"/>
            <a:r>
              <a:rPr lang="nl-NL" dirty="0">
                <a:latin typeface="Cambria" panose="02040503050406030204" pitchFamily="18" charset="0"/>
              </a:rPr>
              <a:t>uitval videokaart</a:t>
            </a:r>
            <a:endParaRPr lang="en-GB" dirty="0">
              <a:latin typeface="Cambria" panose="02040503050406030204" pitchFamily="18" charset="0"/>
            </a:endParaRPr>
          </a:p>
          <a:p>
            <a:pPr lvl="1" hangingPunct="0"/>
            <a:r>
              <a:rPr lang="nl-NL" dirty="0">
                <a:latin typeface="Cambria" panose="02040503050406030204" pitchFamily="18" charset="0"/>
              </a:rPr>
              <a:t>uitval netwerkkaart</a:t>
            </a:r>
            <a:endParaRPr lang="en-GB" dirty="0">
              <a:latin typeface="Cambria" panose="02040503050406030204" pitchFamily="18" charset="0"/>
            </a:endParaRPr>
          </a:p>
          <a:p>
            <a:pPr lvl="1" hangingPunct="0"/>
            <a:r>
              <a:rPr lang="nl-NL" dirty="0">
                <a:latin typeface="Cambria" panose="02040503050406030204" pitchFamily="18" charset="0"/>
              </a:rPr>
              <a:t>vandalisme</a:t>
            </a:r>
            <a:endParaRPr lang="en-GB" dirty="0">
              <a:latin typeface="Cambria" panose="02040503050406030204" pitchFamily="18" charset="0"/>
            </a:endParaRPr>
          </a:p>
          <a:p>
            <a:pPr lvl="1" hangingPunct="0"/>
            <a:r>
              <a:rPr lang="nl-NL" dirty="0">
                <a:latin typeface="Cambria" panose="02040503050406030204" pitchFamily="18" charset="0"/>
              </a:rPr>
              <a:t>brand</a:t>
            </a:r>
            <a:endParaRPr lang="en-GB" dirty="0">
              <a:latin typeface="Cambria" panose="02040503050406030204" pitchFamily="18" charset="0"/>
            </a:endParaRPr>
          </a:p>
          <a:p>
            <a:pPr lvl="1" hangingPunct="0"/>
            <a:r>
              <a:rPr lang="nl-NL" dirty="0">
                <a:latin typeface="Cambria" panose="02040503050406030204" pitchFamily="18" charset="0"/>
              </a:rPr>
              <a:t>wateroverlast</a:t>
            </a:r>
            <a:endParaRPr lang="en-GB" dirty="0">
              <a:latin typeface="Cambria" panose="02040503050406030204" pitchFamily="18" charset="0"/>
            </a:endParaRPr>
          </a:p>
          <a:p>
            <a:pPr lvl="1" hangingPunct="0"/>
            <a:r>
              <a:rPr lang="nl-NL" dirty="0">
                <a:latin typeface="Cambria" panose="02040503050406030204" pitchFamily="18" charset="0"/>
              </a:rPr>
              <a:t>storing in het besturingssysteem van een werkstation</a:t>
            </a:r>
            <a:endParaRPr lang="en-GB" dirty="0">
              <a:latin typeface="Cambria" panose="02040503050406030204" pitchFamily="18" charset="0"/>
            </a:endParaRPr>
          </a:p>
          <a:p>
            <a:pPr lvl="1" hangingPunct="0"/>
            <a:endParaRPr lang="en-GB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096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latin typeface="Cambria" panose="02040503050406030204" pitchFamily="18" charset="0"/>
              </a:rPr>
              <a:t>Informatie belangrijk voor risicoanalyse</a:t>
            </a:r>
            <a:endParaRPr lang="nl-NL" dirty="0">
              <a:latin typeface="Cambria" panose="020405030504060302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nl-NL" sz="2000" dirty="0">
                <a:latin typeface="Cambria" panose="02040503050406030204" pitchFamily="18" charset="0"/>
              </a:rPr>
              <a:t>Op basis van de specificaties zijn de volgende betrouwbaarheidseisen voor deze basisdienst afgeleid</a:t>
            </a:r>
          </a:p>
          <a:p>
            <a:endParaRPr lang="nl-NL" sz="2000" dirty="0">
              <a:latin typeface="Cambria" panose="02040503050406030204" pitchFamily="18" charset="0"/>
            </a:endParaRPr>
          </a:p>
          <a:p>
            <a:r>
              <a:rPr lang="nl-NL" sz="2000" dirty="0">
                <a:latin typeface="Cambria" panose="02040503050406030204" pitchFamily="18" charset="0"/>
              </a:rPr>
              <a:t>Beschikbaarheid	Gemiddeld</a:t>
            </a:r>
          </a:p>
          <a:p>
            <a:r>
              <a:rPr lang="nl-NL" sz="2000" dirty="0">
                <a:latin typeface="Cambria" panose="02040503050406030204" pitchFamily="18" charset="0"/>
              </a:rPr>
              <a:t>Integriteit	</a:t>
            </a:r>
            <a:r>
              <a:rPr lang="nl-NL" sz="2000" dirty="0" smtClean="0">
                <a:latin typeface="Cambria" panose="02040503050406030204" pitchFamily="18" charset="0"/>
              </a:rPr>
              <a:t>	Hoog</a:t>
            </a:r>
            <a:endParaRPr lang="nl-NL" sz="2000" dirty="0">
              <a:latin typeface="Cambria" panose="02040503050406030204" pitchFamily="18" charset="0"/>
            </a:endParaRPr>
          </a:p>
          <a:p>
            <a:r>
              <a:rPr lang="nl-NL" sz="2000" dirty="0">
                <a:latin typeface="Cambria" panose="02040503050406030204" pitchFamily="18" charset="0"/>
              </a:rPr>
              <a:t>Exclusiviteit	</a:t>
            </a:r>
            <a:r>
              <a:rPr lang="nl-NL" sz="2000" dirty="0" smtClean="0">
                <a:latin typeface="Cambria" panose="02040503050406030204" pitchFamily="18" charset="0"/>
              </a:rPr>
              <a:t>	Laag</a:t>
            </a:r>
          </a:p>
          <a:p>
            <a:endParaRPr lang="nl-NL" sz="2000" dirty="0">
              <a:latin typeface="Cambria" panose="02040503050406030204" pitchFamily="18" charset="0"/>
            </a:endParaRPr>
          </a:p>
          <a:p>
            <a:pPr marL="525780" indent="-457200">
              <a:buFont typeface="+mj-lt"/>
              <a:buAutoNum type="arabicPeriod" startAt="3"/>
            </a:pPr>
            <a:r>
              <a:rPr lang="nl-NL" sz="2000" dirty="0" smtClean="0">
                <a:latin typeface="Cambria" panose="02040503050406030204" pitchFamily="18" charset="0"/>
              </a:rPr>
              <a:t>Bepaal de gevolgschade en het risico voor de 3 genoemde bedreigingen in de volgende tabel</a:t>
            </a:r>
            <a:endParaRPr lang="nl-NL" sz="2000" dirty="0">
              <a:latin typeface="Cambria" panose="02040503050406030204" pitchFamily="18" charset="0"/>
            </a:endParaRPr>
          </a:p>
          <a:p>
            <a:endParaRPr lang="nl-NL" dirty="0">
              <a:latin typeface="Cambria" panose="02040503050406030204" pitchFamily="18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53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AutoShap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924800" cy="838200"/>
          </a:xfrm>
        </p:spPr>
        <p:txBody>
          <a:bodyPr/>
          <a:lstStyle/>
          <a:p>
            <a:pPr eaLnBrk="1" hangingPunct="1"/>
            <a:r>
              <a:rPr lang="nl-NL" dirty="0" smtClean="0">
                <a:latin typeface="Cambria" panose="02040503050406030204" pitchFamily="18" charset="0"/>
              </a:rPr>
              <a:t>Tabel voor risicoanalyse</a:t>
            </a:r>
          </a:p>
        </p:txBody>
      </p:sp>
      <p:graphicFrame>
        <p:nvGraphicFramePr>
          <p:cNvPr id="2662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501071"/>
              </p:ext>
            </p:extLst>
          </p:nvPr>
        </p:nvGraphicFramePr>
        <p:xfrm>
          <a:off x="179388" y="1328738"/>
          <a:ext cx="8750300" cy="531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4" imgW="7893913" imgH="4799076" progId="Word.Document.8">
                  <p:embed/>
                </p:oleObj>
              </mc:Choice>
              <mc:Fallback>
                <p:oleObj name="Document" r:id="rId4" imgW="7893913" imgH="47990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328738"/>
                        <a:ext cx="8750300" cy="53197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919086" y="5661248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dirty="0"/>
              <a:t>Gevolgschade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6156325" y="6284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215856" y="5661248"/>
            <a:ext cx="23241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dirty="0"/>
              <a:t>Risicobepaling</a:t>
            </a:r>
          </a:p>
        </p:txBody>
      </p:sp>
    </p:spTree>
    <p:extLst>
      <p:ext uri="{BB962C8B-B14F-4D97-AF65-F5344CB8AC3E}">
        <p14:creationId xmlns:p14="http://schemas.microsoft.com/office/powerpoint/2010/main" val="28745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1143000"/>
          </a:xfrm>
        </p:spPr>
        <p:txBody>
          <a:bodyPr/>
          <a:lstStyle/>
          <a:p>
            <a:r>
              <a:rPr lang="nl-NL" dirty="0" smtClean="0">
                <a:latin typeface="Cambria" panose="02040503050406030204" pitchFamily="18" charset="0"/>
              </a:rPr>
              <a:t>Tegenmaatregelen</a:t>
            </a:r>
            <a:endParaRPr lang="nl-NL" dirty="0">
              <a:latin typeface="Cambria" panose="020405030504060302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060848"/>
            <a:ext cx="7272808" cy="4104456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 startAt="4"/>
            </a:pPr>
            <a:r>
              <a:rPr lang="nl-NL" dirty="0">
                <a:latin typeface="Cambria" panose="02040503050406030204" pitchFamily="18" charset="0"/>
              </a:rPr>
              <a:t>Bedenk voor </a:t>
            </a:r>
            <a:r>
              <a:rPr lang="nl-NL" dirty="0" smtClean="0">
                <a:latin typeface="Cambria" panose="02040503050406030204" pitchFamily="18" charset="0"/>
              </a:rPr>
              <a:t>alle drie </a:t>
            </a:r>
            <a:r>
              <a:rPr lang="nl-NL" dirty="0">
                <a:latin typeface="Cambria" panose="02040503050406030204" pitchFamily="18" charset="0"/>
              </a:rPr>
              <a:t>bedreigingen tenminste </a:t>
            </a:r>
            <a:r>
              <a:rPr lang="nl-NL" dirty="0" smtClean="0">
                <a:latin typeface="Cambria" panose="02040503050406030204" pitchFamily="18" charset="0"/>
              </a:rPr>
              <a:t>drie tegenmaatregelen</a:t>
            </a:r>
          </a:p>
          <a:p>
            <a:pPr lvl="0" hangingPunct="0"/>
            <a:r>
              <a:rPr lang="nl-NL" dirty="0">
                <a:latin typeface="Cambria" panose="02040503050406030204" pitchFamily="18" charset="0"/>
              </a:rPr>
              <a:t>koffie morsen over een </a:t>
            </a:r>
            <a:r>
              <a:rPr lang="nl-NL" dirty="0" smtClean="0">
                <a:latin typeface="Cambria" panose="02040503050406030204" pitchFamily="18" charset="0"/>
              </a:rPr>
              <a:t>toetsenbord</a:t>
            </a:r>
          </a:p>
          <a:p>
            <a:pPr lvl="0" hangingPunct="0"/>
            <a:r>
              <a:rPr lang="nl-NL" dirty="0" smtClean="0">
                <a:latin typeface="Cambria" panose="02040503050406030204" pitchFamily="18" charset="0"/>
              </a:rPr>
              <a:t>uitval </a:t>
            </a:r>
            <a:r>
              <a:rPr lang="nl-NL" dirty="0" smtClean="0">
                <a:latin typeface="Cambria" panose="02040503050406030204" pitchFamily="18" charset="0"/>
              </a:rPr>
              <a:t>videokaart</a:t>
            </a:r>
          </a:p>
          <a:p>
            <a:pPr lvl="0" hangingPunct="0"/>
            <a:r>
              <a:rPr lang="nl-NL" dirty="0" smtClean="0">
                <a:latin typeface="Cambria" panose="02040503050406030204" pitchFamily="18" charset="0"/>
              </a:rPr>
              <a:t>uitval </a:t>
            </a:r>
            <a:r>
              <a:rPr lang="nl-NL" dirty="0" smtClean="0">
                <a:latin typeface="Cambria" panose="02040503050406030204" pitchFamily="18" charset="0"/>
              </a:rPr>
              <a:t>netwerkkaart</a:t>
            </a:r>
          </a:p>
          <a:p>
            <a:pPr marL="68580" indent="0">
              <a:buNone/>
            </a:pPr>
            <a:endParaRPr lang="nl-NL" dirty="0">
              <a:latin typeface="Cambria" panose="02040503050406030204" pitchFamily="18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293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nl-NL" dirty="0">
                <a:latin typeface="Cambria" panose="02040503050406030204" pitchFamily="18" charset="0"/>
              </a:rPr>
              <a:t>W</a:t>
            </a:r>
            <a:r>
              <a:rPr lang="nl-NL" dirty="0" smtClean="0">
                <a:latin typeface="Cambria" panose="02040503050406030204" pitchFamily="18" charset="0"/>
              </a:rPr>
              <a:t>elk kosten en welk aanbod welk aanbieding?</a:t>
            </a:r>
            <a:endParaRPr lang="nl-NL" dirty="0">
              <a:latin typeface="Cambria" panose="02040503050406030204" pitchFamily="18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8</a:t>
            </a:fld>
            <a:endParaRPr lang="nl-NL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08" y="1569777"/>
            <a:ext cx="7056983" cy="49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hoek 5"/>
          <p:cNvSpPr/>
          <p:nvPr/>
        </p:nvSpPr>
        <p:spPr>
          <a:xfrm>
            <a:off x="5652120" y="1916832"/>
            <a:ext cx="2448272" cy="463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01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416942" cy="601136"/>
          </a:xfrm>
        </p:spPr>
        <p:txBody>
          <a:bodyPr>
            <a:noAutofit/>
          </a:bodyPr>
          <a:lstStyle/>
          <a:p>
            <a:r>
              <a:rPr lang="nl-NL" sz="2800" dirty="0">
                <a:latin typeface="Cambria" panose="02040503050406030204" pitchFamily="18" charset="0"/>
              </a:rPr>
              <a:t>W</a:t>
            </a:r>
            <a:r>
              <a:rPr lang="nl-NL" sz="2800" dirty="0" smtClean="0">
                <a:latin typeface="Cambria" panose="02040503050406030204" pitchFamily="18" charset="0"/>
              </a:rPr>
              <a:t>elk kosten en welk aanbod welk aanbieding? 1. </a:t>
            </a:r>
            <a:r>
              <a:rPr lang="nl-NL" sz="2800" smtClean="0">
                <a:latin typeface="Cambria" panose="02040503050406030204" pitchFamily="18" charset="0"/>
              </a:rPr>
              <a:t>Goud </a:t>
            </a:r>
            <a:r>
              <a:rPr lang="nl-NL" sz="2800" dirty="0" smtClean="0">
                <a:latin typeface="Cambria" panose="02040503050406030204" pitchFamily="18" charset="0"/>
              </a:rPr>
              <a:t>2. Zilver 3. Brons</a:t>
            </a:r>
            <a:endParaRPr lang="nl-NL" sz="2800" dirty="0">
              <a:latin typeface="Cambria" panose="02040503050406030204" pitchFamily="18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9</a:t>
            </a:fld>
            <a:endParaRPr lang="nl-NL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08" y="1569777"/>
            <a:ext cx="7056983" cy="49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oorbeeld powerpoint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Voorbeeld powerpoint</Template>
  <TotalTime>161</TotalTime>
  <Words>249</Words>
  <Application>Microsoft Office PowerPoint</Application>
  <PresentationFormat>Diavoorstelling (4:3)</PresentationFormat>
  <Paragraphs>59</Paragraphs>
  <Slides>10</Slides>
  <Notes>2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2" baseType="lpstr">
      <vt:lpstr>Voorbeeld powerpoint</vt:lpstr>
      <vt:lpstr>Microsoft Word 97 - 2003 Document</vt:lpstr>
      <vt:lpstr>Service Level Management</vt:lpstr>
      <vt:lpstr>Risicoanalyse (per basisdienst)</vt:lpstr>
      <vt:lpstr>Basisdiensten onderscheiden</vt:lpstr>
      <vt:lpstr>Oefening</vt:lpstr>
      <vt:lpstr>Informatie belangrijk voor risicoanalyse</vt:lpstr>
      <vt:lpstr>Tabel voor risicoanalyse</vt:lpstr>
      <vt:lpstr>Tegenmaatregelen</vt:lpstr>
      <vt:lpstr>Welk kosten en welk aanbod welk aanbieding?</vt:lpstr>
      <vt:lpstr>Welk kosten en welk aanbod welk aanbieding? 1. Goud 2. Zilver 3. Brons</vt:lpstr>
      <vt:lpstr>Vragen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Level management</dc:title>
  <dc:creator>Patricia Koops</dc:creator>
  <cp:lastModifiedBy>Patricia Koops</cp:lastModifiedBy>
  <cp:revision>14</cp:revision>
  <cp:lastPrinted>2013-11-08T09:28:31Z</cp:lastPrinted>
  <dcterms:created xsi:type="dcterms:W3CDTF">2013-08-20T12:11:28Z</dcterms:created>
  <dcterms:modified xsi:type="dcterms:W3CDTF">2013-11-08T11:38:09Z</dcterms:modified>
</cp:coreProperties>
</file>