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C792-BCC5-61CB-A6CB-7B27EF4B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F083-E757-1B2A-847B-6221C0322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4BB6-0333-9AB1-3FE1-3B820909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C327-D760-4EA1-22E6-323216D8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69F8-FC2E-8E6E-4E46-720A353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4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0A24-0BC1-600A-7582-79635BFE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AC4EF-A2EA-5B50-CCE2-E07A9FBED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7256-A204-87B2-2870-296A942B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3AE3-1671-4F0D-BB4B-A096C22E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8E51-46A6-E4B8-F827-68D0D85D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49A13-BC6D-31B3-10E4-9C4D1015D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566C-E7FC-95E7-683F-B18B7BC15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BCCD-143F-9A7A-6285-00159D2C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D3D5-9D08-5866-DA91-33860787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275F-C2AC-8E79-D4AA-D6B9EAEB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69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3A7C-6EE7-E60C-6488-EBBCBC11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0D4A-FC73-AB5B-17AF-E332B0CA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E260-0679-EAD8-4505-394BE257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403C2-9254-30D9-CD09-60D77783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12EB-CCB2-A6EF-08C3-6C46D55A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3538-920E-E8A3-605B-4EDE3AB3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0C3A6-5864-7719-3E08-057D5DBF6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CF9B-BAA6-3CB1-EED9-6D313688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6391-A3AF-2EB6-9B44-727DA503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EE6C-A91D-1C6A-BAFB-93A4210D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1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FCA0-58D9-B50F-2E22-F3B83FDC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55DB-4730-8C07-B913-CD1656CD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C69CC-E698-139A-C039-878E3BF3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A650D-04E0-4C4A-9A4F-227FB33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EE6A-74B6-2B9F-C59F-73EDA162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F7DB8-A372-AC1E-362B-C0ADB2B7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3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0D14-D174-F9E0-B393-15AA0F13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C75B8-DDD2-A2E1-AC24-BB1EF8E7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E05F8-A960-4BCE-CC28-1450D6970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BF40B-9FBF-3070-13D2-DA8F46405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BE478-F755-6AAA-0818-9DBF0EB13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169-D93E-9294-CFC3-7A805308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F40DF-E244-C45E-2E4E-005F6438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87161-E048-5156-8CD2-D14F3DF3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66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0D51-F637-E1DD-A0F2-27C85B2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16D1E-9AC5-FCDD-A5BE-96450103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CD2A6-B7A9-13E4-D6EB-52C56627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A92A6-1D0D-20DD-24B1-1A5262B7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3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190F5-3196-7242-6B7B-6DE13E9B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2EC05-A54F-40BB-EF34-CF17EFD0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6E904-EAC8-6712-18F5-8C7CC825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2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706C-6472-D65D-471A-2D6BA17C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AEB4-98BB-1294-C50A-FBC9FED4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5292-5E94-BD4E-5C57-72C55139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6666-6CED-8CE2-F8C1-33F13C8F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BBDC8-0F58-0034-D00A-00C890E4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7089-A0FF-EAF9-13C2-07BBE5CB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E0A0-FD25-0ACA-5D79-87ED01CE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E5112-B3D7-8783-2376-1CCB55CC8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F3BAF-B8F4-762B-036E-FEDE7C9F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CBC71-01C1-F678-8B9E-77323348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7E3A8-0388-0F2E-DFD8-FDC341D0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A477-EDD4-3551-E443-039C75FC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4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2C4AA-9250-9202-DA4F-7BD5F4E2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0DEEE-88E6-7494-78B3-14E56009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FCAF-8AD2-3D1C-91E5-9FE753ED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D7173-5A5C-4018-9C72-30AD3CF19083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3704-4ACF-1CEA-2E53-783897D52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F4C3-EE8F-B6A2-B000-DAB5AC6C2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D958B-73B9-43EB-8F33-A4C59821B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A861-B378-93A0-327B-731551812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3E4CF-9711-0F43-0A46-47BBDC194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8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print of a mechanical model&#10;&#10;AI-generated content may be incorrect.">
            <a:extLst>
              <a:ext uri="{FF2B5EF4-FFF2-40B4-BE49-F238E27FC236}">
                <a16:creationId xmlns:a16="http://schemas.microsoft.com/office/drawing/2014/main" id="{357E75BE-253F-64B2-67D8-F3348417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9E9E9"/>
              </a:clrFrom>
              <a:clrTo>
                <a:srgbClr val="E9E9E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40" y="525776"/>
            <a:ext cx="8187152" cy="6060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C5494-71D8-89B9-FC9A-6BEACEAD468A}"/>
              </a:ext>
            </a:extLst>
          </p:cNvPr>
          <p:cNvSpPr txBox="1"/>
          <p:nvPr/>
        </p:nvSpPr>
        <p:spPr>
          <a:xfrm>
            <a:off x="3101340" y="3674499"/>
            <a:ext cx="719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1CAC-6B15-8880-D2D7-9A1C31795104}"/>
              </a:ext>
            </a:extLst>
          </p:cNvPr>
          <p:cNvSpPr txBox="1"/>
          <p:nvPr/>
        </p:nvSpPr>
        <p:spPr>
          <a:xfrm>
            <a:off x="2984499" y="5155376"/>
            <a:ext cx="8365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64094-56C0-DC62-091B-CD3BFA706652}"/>
              </a:ext>
            </a:extLst>
          </p:cNvPr>
          <p:cNvSpPr txBox="1"/>
          <p:nvPr/>
        </p:nvSpPr>
        <p:spPr>
          <a:xfrm>
            <a:off x="2933323" y="4170120"/>
            <a:ext cx="887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Pinion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6397A-5CE7-C8B0-5D7F-3096397DD8B7}"/>
              </a:ext>
            </a:extLst>
          </p:cNvPr>
          <p:cNvSpPr txBox="1"/>
          <p:nvPr/>
        </p:nvSpPr>
        <p:spPr>
          <a:xfrm>
            <a:off x="2037031" y="4655328"/>
            <a:ext cx="17840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Input Bearings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194A7-2CF6-8D99-44D4-3D427773FED7}"/>
              </a:ext>
            </a:extLst>
          </p:cNvPr>
          <p:cNvSpPr txBox="1"/>
          <p:nvPr/>
        </p:nvSpPr>
        <p:spPr>
          <a:xfrm>
            <a:off x="1692999" y="3244333"/>
            <a:ext cx="2128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System Boundary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25EA32-061D-9E03-25C0-BD8661B4BAC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821060" y="4354786"/>
            <a:ext cx="1647233" cy="129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18F72E-75F8-A80F-C265-C44596D5992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1061" y="4683125"/>
            <a:ext cx="960489" cy="1568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B3BD4A6-F736-E3E7-DBC8-46587F7DC60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821061" y="3051018"/>
            <a:ext cx="271105" cy="37798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CA2A6ED-6AAF-5C09-2CF2-07F8D325E8A6}"/>
              </a:ext>
            </a:extLst>
          </p:cNvPr>
          <p:cNvCxnSpPr>
            <a:stCxn id="6" idx="3"/>
          </p:cNvCxnSpPr>
          <p:nvPr/>
        </p:nvCxnSpPr>
        <p:spPr>
          <a:xfrm flipV="1">
            <a:off x="3821060" y="3428999"/>
            <a:ext cx="1113079" cy="430166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0F11165-5D76-BA6F-4A73-00C152858404}"/>
              </a:ext>
            </a:extLst>
          </p:cNvPr>
          <p:cNvCxnSpPr>
            <a:stCxn id="11" idx="3"/>
          </p:cNvCxnSpPr>
          <p:nvPr/>
        </p:nvCxnSpPr>
        <p:spPr>
          <a:xfrm>
            <a:off x="3821061" y="4839994"/>
            <a:ext cx="2141589" cy="315382"/>
          </a:xfrm>
          <a:prstGeom prst="bentConnector3">
            <a:avLst>
              <a:gd name="adj1" fmla="val 2242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7ED4A7-53BC-C46E-BD7A-FB4BC1EEC8FD}"/>
              </a:ext>
            </a:extLst>
          </p:cNvPr>
          <p:cNvCxnSpPr/>
          <p:nvPr/>
        </p:nvCxnSpPr>
        <p:spPr>
          <a:xfrm>
            <a:off x="3821060" y="5340042"/>
            <a:ext cx="3557514" cy="771047"/>
          </a:xfrm>
          <a:prstGeom prst="bentConnector3">
            <a:avLst>
              <a:gd name="adj1" fmla="val 1364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7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5BE0F-2BCF-4E2E-6E75-84846EB7A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C1971-15B4-DDBF-C083-2CFDBC1B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4" y="0"/>
            <a:ext cx="1059735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C9930-B566-1022-CB81-B63F8C507344}"/>
              </a:ext>
            </a:extLst>
          </p:cNvPr>
          <p:cNvSpPr txBox="1"/>
          <p:nvPr/>
        </p:nvSpPr>
        <p:spPr>
          <a:xfrm>
            <a:off x="1711106" y="5607692"/>
            <a:ext cx="1330859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45406-41B9-DB80-AD50-7993051CE504}"/>
              </a:ext>
            </a:extLst>
          </p:cNvPr>
          <p:cNvSpPr txBox="1"/>
          <p:nvPr/>
        </p:nvSpPr>
        <p:spPr>
          <a:xfrm>
            <a:off x="1711106" y="880976"/>
            <a:ext cx="1593409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Ports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32283-7167-5C7F-FC8E-8AC65FE07C8A}"/>
              </a:ext>
            </a:extLst>
          </p:cNvPr>
          <p:cNvSpPr txBox="1"/>
          <p:nvPr/>
        </p:nvSpPr>
        <p:spPr>
          <a:xfrm>
            <a:off x="7865953" y="209510"/>
            <a:ext cx="2409730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Degrees of Freedom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80E75-80E2-8C06-14E3-72D10722B600}"/>
              </a:ext>
            </a:extLst>
          </p:cNvPr>
          <p:cNvSpPr txBox="1"/>
          <p:nvPr/>
        </p:nvSpPr>
        <p:spPr>
          <a:xfrm>
            <a:off x="8385907" y="1184845"/>
            <a:ext cx="3008768" cy="36933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Lubricated Bearing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6C422E-98E5-78EA-39C6-2BE7B73A58D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1369511"/>
            <a:ext cx="2289907" cy="13646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A9F9A7-1E60-875A-0660-C82E4CA82BF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673220" y="1554177"/>
            <a:ext cx="1217071" cy="11799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CDB8C0-3CDE-A84C-8E12-C3501621EBF1}"/>
              </a:ext>
            </a:extLst>
          </p:cNvPr>
          <p:cNvCxnSpPr>
            <a:stCxn id="6" idx="1"/>
          </p:cNvCxnSpPr>
          <p:nvPr/>
        </p:nvCxnSpPr>
        <p:spPr>
          <a:xfrm flipH="1">
            <a:off x="4399984" y="394176"/>
            <a:ext cx="3465969" cy="20335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B29644-455F-791A-4C23-723FBF2FBAE8}"/>
              </a:ext>
            </a:extLst>
          </p:cNvPr>
          <p:cNvCxnSpPr>
            <a:stCxn id="5" idx="2"/>
          </p:cNvCxnSpPr>
          <p:nvPr/>
        </p:nvCxnSpPr>
        <p:spPr>
          <a:xfrm>
            <a:off x="2507811" y="1250308"/>
            <a:ext cx="534154" cy="20813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D84DFA-D4D1-EDA4-CA4E-E2CC2A1CE986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163778" y="3548958"/>
            <a:ext cx="212758" cy="20587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BDAEA-199B-15E9-1FF2-E17A0D3C6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BB1C7A-4EF2-B7E8-09BB-817AE6434274}"/>
              </a:ext>
            </a:extLst>
          </p:cNvPr>
          <p:cNvSpPr/>
          <p:nvPr/>
        </p:nvSpPr>
        <p:spPr>
          <a:xfrm>
            <a:off x="8596669" y="2570312"/>
            <a:ext cx="3154680" cy="363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FDC2D-D94D-8A84-28B4-D4579620E567}"/>
              </a:ext>
            </a:extLst>
          </p:cNvPr>
          <p:cNvSpPr/>
          <p:nvPr/>
        </p:nvSpPr>
        <p:spPr>
          <a:xfrm>
            <a:off x="4337089" y="2570312"/>
            <a:ext cx="3154680" cy="363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E9C29-0F7D-B1A8-351C-F9E7702F8B56}"/>
              </a:ext>
            </a:extLst>
          </p:cNvPr>
          <p:cNvSpPr/>
          <p:nvPr/>
        </p:nvSpPr>
        <p:spPr>
          <a:xfrm>
            <a:off x="602029" y="2570312"/>
            <a:ext cx="3154680" cy="363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yellow rectangular object with black text&#10;&#10;AI-generated content may be incorrect.">
            <a:extLst>
              <a:ext uri="{FF2B5EF4-FFF2-40B4-BE49-F238E27FC236}">
                <a16:creationId xmlns:a16="http://schemas.microsoft.com/office/drawing/2014/main" id="{054E99FE-099E-D781-8EB0-33F9C9999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8" y="513890"/>
            <a:ext cx="10740522" cy="80791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10B97A-9591-DCF1-6265-F26D35564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71316"/>
              </p:ext>
            </p:extLst>
          </p:nvPr>
        </p:nvGraphicFramePr>
        <p:xfrm>
          <a:off x="311839" y="2412664"/>
          <a:ext cx="3735060" cy="304800"/>
        </p:xfrm>
        <a:graphic>
          <a:graphicData uri="http://schemas.openxmlformats.org/drawingml/2006/table">
            <a:tbl>
              <a:tblPr firstRow="1" bandRow="1">
                <a:solidFill>
                  <a:srgbClr val="92D050"/>
                </a:solidFill>
                <a:tableStyleId>{5940675A-B579-460E-94D1-54222C63F5DA}</a:tableStyleId>
              </a:tblPr>
              <a:tblGrid>
                <a:gridCol w="622510">
                  <a:extLst>
                    <a:ext uri="{9D8B030D-6E8A-4147-A177-3AD203B41FA5}">
                      <a16:colId xmlns:a16="http://schemas.microsoft.com/office/drawing/2014/main" val="832077596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3697675172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1500684634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728625790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3959092481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1581759457"/>
                    </a:ext>
                  </a:extLst>
                </a:gridCol>
              </a:tblGrid>
              <a:tr h="194734">
                <a:tc>
                  <a:txBody>
                    <a:bodyPr/>
                    <a:lstStyle/>
                    <a:p>
                      <a:r>
                        <a:rPr lang="en-GB" sz="1400" b="1" dirty="0"/>
                        <a:t>DOF-1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4783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BD6765-756B-F36E-8B9F-D0677BC4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96946"/>
              </p:ext>
            </p:extLst>
          </p:nvPr>
        </p:nvGraphicFramePr>
        <p:xfrm>
          <a:off x="8306479" y="2412664"/>
          <a:ext cx="3735060" cy="304800"/>
        </p:xfrm>
        <a:graphic>
          <a:graphicData uri="http://schemas.openxmlformats.org/drawingml/2006/table">
            <a:tbl>
              <a:tblPr firstRow="1" bandRow="1">
                <a:solidFill>
                  <a:srgbClr val="92D050"/>
                </a:solidFill>
                <a:tableStyleId>{5940675A-B579-460E-94D1-54222C63F5DA}</a:tableStyleId>
              </a:tblPr>
              <a:tblGrid>
                <a:gridCol w="622510">
                  <a:extLst>
                    <a:ext uri="{9D8B030D-6E8A-4147-A177-3AD203B41FA5}">
                      <a16:colId xmlns:a16="http://schemas.microsoft.com/office/drawing/2014/main" val="832077596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3697675172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1500684634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728625790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3959092481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1581759457"/>
                    </a:ext>
                  </a:extLst>
                </a:gridCol>
              </a:tblGrid>
              <a:tr h="194734">
                <a:tc>
                  <a:txBody>
                    <a:bodyPr/>
                    <a:lstStyle/>
                    <a:p>
                      <a:r>
                        <a:rPr lang="en-GB" sz="1400" b="1" dirty="0"/>
                        <a:t>DOF-1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4783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0DE1F7-2921-D29D-5E58-75447269A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7128"/>
              </p:ext>
            </p:extLst>
          </p:nvPr>
        </p:nvGraphicFramePr>
        <p:xfrm>
          <a:off x="4046899" y="2412664"/>
          <a:ext cx="3753773" cy="304800"/>
        </p:xfrm>
        <a:graphic>
          <a:graphicData uri="http://schemas.openxmlformats.org/drawingml/2006/table">
            <a:tbl>
              <a:tblPr firstRow="1" bandRow="1">
                <a:solidFill>
                  <a:srgbClr val="92D050"/>
                </a:solidFill>
                <a:tableStyleId>{5940675A-B579-460E-94D1-54222C63F5DA}</a:tableStyleId>
              </a:tblPr>
              <a:tblGrid>
                <a:gridCol w="641223">
                  <a:extLst>
                    <a:ext uri="{9D8B030D-6E8A-4147-A177-3AD203B41FA5}">
                      <a16:colId xmlns:a16="http://schemas.microsoft.com/office/drawing/2014/main" val="832077596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3697675172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1500684634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728625790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3959092481"/>
                    </a:ext>
                  </a:extLst>
                </a:gridCol>
                <a:gridCol w="622510">
                  <a:extLst>
                    <a:ext uri="{9D8B030D-6E8A-4147-A177-3AD203B41FA5}">
                      <a16:colId xmlns:a16="http://schemas.microsoft.com/office/drawing/2014/main" val="1581759457"/>
                    </a:ext>
                  </a:extLst>
                </a:gridCol>
              </a:tblGrid>
              <a:tr h="194734">
                <a:tc>
                  <a:txBody>
                    <a:bodyPr/>
                    <a:lstStyle/>
                    <a:p>
                      <a:r>
                        <a:rPr lang="en-GB" sz="1400" b="1" dirty="0"/>
                        <a:t>DOF-1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DOF-6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4783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531E98C-C71A-1344-3CBC-64155943B696}"/>
              </a:ext>
            </a:extLst>
          </p:cNvPr>
          <p:cNvSpPr txBox="1"/>
          <p:nvPr/>
        </p:nvSpPr>
        <p:spPr>
          <a:xfrm>
            <a:off x="1748839" y="2752006"/>
            <a:ext cx="861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pin - 1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F22EB-2F1F-F5BE-8109-EE9B03BE9570}"/>
              </a:ext>
            </a:extLst>
          </p:cNvPr>
          <p:cNvSpPr txBox="1"/>
          <p:nvPr/>
        </p:nvSpPr>
        <p:spPr>
          <a:xfrm>
            <a:off x="5483899" y="2752006"/>
            <a:ext cx="861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pin - 2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9EE40-2A37-64A3-A487-1BEF8CCE40AF}"/>
              </a:ext>
            </a:extLst>
          </p:cNvPr>
          <p:cNvSpPr txBox="1"/>
          <p:nvPr/>
        </p:nvSpPr>
        <p:spPr>
          <a:xfrm>
            <a:off x="9743479" y="2749034"/>
            <a:ext cx="861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pin -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7D43F-DD22-4A4E-44EA-D6CAA6E79843}"/>
              </a:ext>
            </a:extLst>
          </p:cNvPr>
          <p:cNvSpPr txBox="1"/>
          <p:nvPr/>
        </p:nvSpPr>
        <p:spPr>
          <a:xfrm>
            <a:off x="7613689" y="2297669"/>
            <a:ext cx="8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233263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99F1C5-48B9-C9CD-6CC8-B32DB53D689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2536696" y="3746982"/>
            <a:ext cx="494567" cy="68789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80AD30-4C6C-C405-FEB7-1FF16A59636D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215572" y="3746982"/>
            <a:ext cx="611543" cy="68789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2CA009-D68B-8539-3233-CC1CA25E3C35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9219501" y="1769398"/>
            <a:ext cx="512005" cy="7305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86D45D-9A22-AEEA-6561-CDD9621E467F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2364882" y="1773648"/>
            <a:ext cx="666381" cy="73404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CD4CA82-404F-AAD4-62C4-56059A2FD2F3}"/>
              </a:ext>
            </a:extLst>
          </p:cNvPr>
          <p:cNvSpPr/>
          <p:nvPr/>
        </p:nvSpPr>
        <p:spPr>
          <a:xfrm>
            <a:off x="2934055" y="2438635"/>
            <a:ext cx="2637448" cy="1392387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System Level FMBD Model: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AVL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Arial" panose="020B0604020202020204" pitchFamily="34" charset="0"/>
                <a:cs typeface="Helvetica" panose="020B0604020202020204" pitchFamily="34" charset="0"/>
              </a:rPr>
              <a:t>EXCITE</a:t>
            </a:r>
            <a:r>
              <a:rPr kumimoji="0" lang="en-US" sz="1400" b="0" i="1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Arial" panose="020B0604020202020204" pitchFamily="34" charset="0"/>
                <a:cs typeface="Helvetica" panose="020B0604020202020204" pitchFamily="34" charset="0"/>
              </a:rPr>
              <a:t>TM</a:t>
            </a:r>
            <a:endParaRPr kumimoji="0" lang="en-GB" sz="1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Arial" panose="020B0604020202020204" pitchFamily="34" charset="0"/>
              <a:cs typeface="Helvetica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Flexible bodies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Simulation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29EA902C-A234-18BE-5924-D8718347CCE0}"/>
                  </a:ext>
                </a:extLst>
              </p:cNvPr>
              <p:cNvSpPr/>
              <p:nvPr/>
            </p:nvSpPr>
            <p:spPr>
              <a:xfrm>
                <a:off x="4925698" y="4032501"/>
                <a:ext cx="2478883" cy="1045972"/>
              </a:xfrm>
              <a:prstGeom prst="round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Co-Simulation Data Transfer - Forces</a:t>
                </a:r>
                <a:endParaRPr kumimoji="0" lang="en-GB" sz="1400" b="0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Non-linear forces: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29EA902C-A234-18BE-5924-D8718347C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98" y="4032501"/>
                <a:ext cx="2478883" cy="10459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F08BD2D-2BC7-09A1-8B7F-918850C47A09}"/>
                  </a:ext>
                </a:extLst>
              </p:cNvPr>
              <p:cNvSpPr/>
              <p:nvPr/>
            </p:nvSpPr>
            <p:spPr>
              <a:xfrm>
                <a:off x="4925698" y="1257348"/>
                <a:ext cx="2478882" cy="1045972"/>
              </a:xfrm>
              <a:prstGeom prst="round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Co-Simulation Data Transfer - Kinematics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Displacements: </a:t>
                </a:r>
                <a14:m>
                  <m:oMath xmlns:m="http://schemas.openxmlformats.org/officeDocument/2006/math"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Velocities: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F08BD2D-2BC7-09A1-8B7F-918850C47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98" y="1257348"/>
                <a:ext cx="2478882" cy="10459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6546C86-663E-F69A-E880-963DFB184A23}"/>
              </a:ext>
            </a:extLst>
          </p:cNvPr>
          <p:cNvSpPr/>
          <p:nvPr/>
        </p:nvSpPr>
        <p:spPr>
          <a:xfrm>
            <a:off x="6658548" y="2433962"/>
            <a:ext cx="2637447" cy="1397060"/>
          </a:xfrm>
          <a:prstGeom prst="roundRect">
            <a:avLst/>
          </a:prstGeom>
          <a:solidFill>
            <a:srgbClr val="4472C4">
              <a:lumMod val="20000"/>
              <a:lumOff val="80000"/>
            </a:srgbClr>
          </a:solidFill>
          <a:ln w="285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Lubricated Component Level Bearing Model: </a:t>
            </a: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MATLAB/Simulink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Lubricated Contact Mechanics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C2B1F97-8935-25A4-6106-85C969900093}"/>
              </a:ext>
            </a:extLst>
          </p:cNvPr>
          <p:cNvCxnSpPr>
            <a:cxnSpLocks/>
            <a:stCxn id="52" idx="0"/>
            <a:endCxn id="54" idx="1"/>
          </p:cNvCxnSpPr>
          <p:nvPr/>
        </p:nvCxnSpPr>
        <p:spPr>
          <a:xfrm rot="5400000" flipH="1" flipV="1">
            <a:off x="4260088" y="1773026"/>
            <a:ext cx="658301" cy="672919"/>
          </a:xfrm>
          <a:prstGeom prst="bentConnector2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E152E44-807B-6152-280F-D36C4CB3D20A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>
            <a:off x="7404580" y="1780334"/>
            <a:ext cx="572692" cy="653628"/>
          </a:xfrm>
          <a:prstGeom prst="bentConnector2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36689FC-4181-712C-A569-5C4E7427D658}"/>
              </a:ext>
            </a:extLst>
          </p:cNvPr>
          <p:cNvCxnSpPr>
            <a:cxnSpLocks/>
            <a:stCxn id="55" idx="2"/>
            <a:endCxn id="53" idx="3"/>
          </p:cNvCxnSpPr>
          <p:nvPr/>
        </p:nvCxnSpPr>
        <p:spPr>
          <a:xfrm rot="5400000">
            <a:off x="7328695" y="3906909"/>
            <a:ext cx="724465" cy="572691"/>
          </a:xfrm>
          <a:prstGeom prst="bentConnector2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54AD2FD-A91E-67A6-10E2-E16B4A6AA574}"/>
              </a:ext>
            </a:extLst>
          </p:cNvPr>
          <p:cNvCxnSpPr>
            <a:cxnSpLocks/>
            <a:stCxn id="53" idx="1"/>
            <a:endCxn id="52" idx="2"/>
          </p:cNvCxnSpPr>
          <p:nvPr/>
        </p:nvCxnSpPr>
        <p:spPr>
          <a:xfrm rot="10800000">
            <a:off x="4252780" y="3831023"/>
            <a:ext cx="672919" cy="724465"/>
          </a:xfrm>
          <a:prstGeom prst="bentConnector2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A491710-4380-9FE6-773B-97A386AF1666}"/>
                  </a:ext>
                </a:extLst>
              </p:cNvPr>
              <p:cNvSpPr/>
              <p:nvPr/>
            </p:nvSpPr>
            <p:spPr>
              <a:xfrm>
                <a:off x="931955" y="727676"/>
                <a:ext cx="2865854" cy="1045972"/>
              </a:xfrm>
              <a:prstGeom prst="round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System Level Inputs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Time-domain forces</a:t>
                </a:r>
                <a14:m>
                  <m:oMath xmlns:m="http://schemas.openxmlformats.org/officeDocument/2006/math">
                    <m:r>
                      <a:rPr kumimoji="0" lang="de-AT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  <m:sSup>
                      <m:sSup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A491710-4380-9FE6-773B-97A386AF1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5" y="727676"/>
                <a:ext cx="2865854" cy="104597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E04421A-F383-0537-20B1-9019DB39F578}"/>
                  </a:ext>
                </a:extLst>
              </p:cNvPr>
              <p:cNvSpPr/>
              <p:nvPr/>
            </p:nvSpPr>
            <p:spPr>
              <a:xfrm>
                <a:off x="1103769" y="4434879"/>
                <a:ext cx="2865854" cy="1397060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28575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System Level Outputs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Total Bearing Force: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Total Bearing Displacement: </a:t>
                </a:r>
                <a14:m>
                  <m:oMath xmlns:m="http://schemas.openxmlformats.org/officeDocument/2006/math"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Total Bearing Stiffness: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Shaft Acceleration: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E04421A-F383-0537-20B1-9019DB39F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69" y="4434879"/>
                <a:ext cx="2865854" cy="13970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7454EC3-948E-B572-C910-DC323BD45E45}"/>
                  </a:ext>
                </a:extLst>
              </p:cNvPr>
              <p:cNvSpPr/>
              <p:nvPr/>
            </p:nvSpPr>
            <p:spPr>
              <a:xfrm>
                <a:off x="8394188" y="4434879"/>
                <a:ext cx="2865854" cy="1397060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28575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Contact Level Outputs</a:t>
                </a:r>
                <a:endParaRPr kumimoji="0" lang="en-GB" sz="1400" b="0" i="1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Central Film Thickness: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AT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de-AT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de-AT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kumimoji="0" lang="de-AT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Contact Force:</a:t>
                </a: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Contact Deformation: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alatino Linotype" panose="02040502050505030304" pitchFamily="18" charset="0"/>
                    <a:ea typeface="+mn-ea"/>
                    <a:cs typeface="Times New Roman" panose="02020603050405020304" pitchFamily="18" charset="0"/>
                  </a:rPr>
                  <a:t>Contact Stiffness: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kumimoji="0" lang="de-AT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7454EC3-948E-B572-C910-DC323BD45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88" y="4434879"/>
                <a:ext cx="2865854" cy="13970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0CEDE96-42DD-5E97-6C5B-31EFF9479B22}"/>
                  </a:ext>
                </a:extLst>
              </p:cNvPr>
              <p:cNvSpPr/>
              <p:nvPr/>
            </p:nvSpPr>
            <p:spPr>
              <a:xfrm>
                <a:off x="8202967" y="723426"/>
                <a:ext cx="3057078" cy="1045972"/>
              </a:xfrm>
              <a:prstGeom prst="round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Component Level Inputs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Bearing Geometry: </a:t>
                </a:r>
                <a14:m>
                  <m:oMath xmlns:m="http://schemas.openxmlformats.org/officeDocument/2006/math"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</m:t>
                    </m:r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</m:t>
                    </m:r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</m:oMath>
                </a14:m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Lubricant Rheology: </a:t>
                </a:r>
                <a14:m>
                  <m:oMath xmlns:m="http://schemas.openxmlformats.org/officeDocument/2006/math"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</m:oMath>
                </a14:m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e>
                      <m: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𝜌</m:t>
                        </m:r>
                      </m:e>
                      <m:sub>
                        <m:r>
                          <a:rPr kumimoji="0" lang="en-GB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Material Properties: </a:t>
                </a:r>
                <a14:m>
                  <m:oMath xmlns:m="http://schemas.openxmlformats.org/officeDocument/2006/math">
                    <m:r>
                      <a:rPr kumimoji="0" lang="en-GB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,</a:t>
                </a:r>
                <a:r>
                  <a:rPr kumimoji="0" lang="el-G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rPr>
                  <a:t> ν</a:t>
                </a:r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0CEDE96-42DD-5E97-6C5B-31EFF9479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967" y="723426"/>
                <a:ext cx="3057078" cy="104597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8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BA3B82-737D-5C72-B545-917EB7E99BD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450789" y="3746982"/>
            <a:ext cx="580474" cy="687897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BF180F-4DAB-D06E-A495-684C7E81FE5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215572" y="3746982"/>
            <a:ext cx="525639" cy="687897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F262B2-38DA-ABAD-D2E6-B4427B5F8CD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219501" y="1769398"/>
            <a:ext cx="512005" cy="730521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65D5DA-2D33-541C-E171-6567AF4BB52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460494" y="1773648"/>
            <a:ext cx="570769" cy="734043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71F3D-A8A8-0A93-7B65-0AB52FA38233}"/>
              </a:ext>
            </a:extLst>
          </p:cNvPr>
          <p:cNvSpPr/>
          <p:nvPr/>
        </p:nvSpPr>
        <p:spPr>
          <a:xfrm>
            <a:off x="2934055" y="2438635"/>
            <a:ext cx="2637448" cy="13923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System Level FMBD Model:</a:t>
            </a:r>
          </a:p>
          <a:p>
            <a:pPr algn="ctr"/>
            <a:r>
              <a:rPr lang="en-GB" sz="14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AVL </a:t>
            </a:r>
            <a:r>
              <a:rPr lang="en-US" sz="1400" i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  <a:cs typeface="Helvetica" panose="020B0604020202020204" pitchFamily="34" charset="0"/>
              </a:rPr>
              <a:t>EXCITE</a:t>
            </a:r>
            <a:r>
              <a:rPr lang="en-US" sz="1400" i="1" baseline="300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Arial" panose="020B0604020202020204" pitchFamily="34" charset="0"/>
                <a:cs typeface="Helvetica" panose="020B0604020202020204" pitchFamily="34" charset="0"/>
              </a:rPr>
              <a:t>TM</a:t>
            </a:r>
            <a:endParaRPr lang="en-GB" sz="1400" i="1" dirty="0">
              <a:solidFill>
                <a:schemeClr val="tx1"/>
              </a:solidFill>
              <a:effectLst/>
              <a:latin typeface="Helvetica" panose="020B0604020202020204" pitchFamily="34" charset="0"/>
              <a:ea typeface="Arial" panose="020B0604020202020204" pitchFamily="34" charset="0"/>
              <a:cs typeface="Helvetica" panose="020B0604020202020204" pitchFamily="34" charset="0"/>
            </a:endParaRPr>
          </a:p>
          <a:p>
            <a:endParaRPr lang="en-GB" sz="1400" u="sng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Flexible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Simulation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A77728-79E5-7E9C-D6DD-A1887219E3C7}"/>
                  </a:ext>
                </a:extLst>
              </p:cNvPr>
              <p:cNvSpPr/>
              <p:nvPr/>
            </p:nvSpPr>
            <p:spPr>
              <a:xfrm>
                <a:off x="4846415" y="4039703"/>
                <a:ext cx="2637447" cy="104597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u="sng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Co-Simulation Data Transfer - Forces</a:t>
                </a:r>
                <a:endParaRPr lang="en-GB" sz="1400" u="sng" dirty="0">
                  <a:solidFill>
                    <a:schemeClr val="tx1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Non-linear forces: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GB" sz="14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A77728-79E5-7E9C-D6DD-A1887219E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415" y="4039703"/>
                <a:ext cx="2637447" cy="10459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4B17AC2-A07B-BD3C-34D4-6223696605C7}"/>
                  </a:ext>
                </a:extLst>
              </p:cNvPr>
              <p:cNvSpPr/>
              <p:nvPr/>
            </p:nvSpPr>
            <p:spPr>
              <a:xfrm>
                <a:off x="4846415" y="1198743"/>
                <a:ext cx="2637448" cy="104597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u="sng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Co-Simulation Data Transfer - Kinematics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Displacements: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GB" sz="1400" i="1" dirty="0">
                  <a:solidFill>
                    <a:schemeClr val="tx1"/>
                  </a:solidFill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Velocities: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GB" sz="14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4B17AC2-A07B-BD3C-34D4-62236966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415" y="1198743"/>
                <a:ext cx="2637448" cy="10459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F77A9A-9388-48D6-E84E-BC592F353FCD}"/>
              </a:ext>
            </a:extLst>
          </p:cNvPr>
          <p:cNvSpPr/>
          <p:nvPr/>
        </p:nvSpPr>
        <p:spPr>
          <a:xfrm>
            <a:off x="6658548" y="2433962"/>
            <a:ext cx="2637447" cy="13970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Lubricated Component Level Bearing Model: </a:t>
            </a:r>
            <a:r>
              <a:rPr lang="en-GB" sz="1400" i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MATLAB®/Simulink®</a:t>
            </a:r>
          </a:p>
          <a:p>
            <a:pPr algn="ctr"/>
            <a:endParaRPr lang="en-GB" sz="1400" u="sng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Lubricated contact mechanics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61C86BE-75DA-0263-5C8F-0102B2C92DC4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191144" y="1783364"/>
            <a:ext cx="716906" cy="593636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4CA737-1B97-6DCE-2900-0AB79A1CED93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7483863" y="1721729"/>
            <a:ext cx="493409" cy="712233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A14AA9A-6414-8144-0A9B-82238DB7693A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7364734" y="3950150"/>
            <a:ext cx="731667" cy="493410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AE315BB-7820-273A-52BA-763F564F27D7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4252779" y="3831023"/>
            <a:ext cx="593636" cy="731667"/>
          </a:xfrm>
          <a:prstGeom prst="bentConnector2">
            <a:avLst/>
          </a:prstGeom>
          <a:ln w="19050">
            <a:solidFill>
              <a:schemeClr val="tx1"/>
            </a:solidFill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1568EA5-0F07-05B8-2AD1-373F2D4CFCED}"/>
                  </a:ext>
                </a:extLst>
              </p:cNvPr>
              <p:cNvSpPr/>
              <p:nvPr/>
            </p:nvSpPr>
            <p:spPr>
              <a:xfrm>
                <a:off x="931955" y="727676"/>
                <a:ext cx="3057078" cy="104597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u="sng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System Level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Time-domain forces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1568EA5-0F07-05B8-2AD1-373F2D4CF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5" y="727676"/>
                <a:ext cx="3057078" cy="104597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BB9C94-AF7C-EB7B-4AB1-C4C511DBCD21}"/>
                  </a:ext>
                </a:extLst>
              </p:cNvPr>
              <p:cNvSpPr/>
              <p:nvPr/>
            </p:nvSpPr>
            <p:spPr>
              <a:xfrm>
                <a:off x="931955" y="4434879"/>
                <a:ext cx="3037668" cy="13970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u="sng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System Level Outputs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Total bearing force: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Total bearing displacement: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Total bearing stiffness: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Shaft acceleration: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GB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BB9C94-AF7C-EB7B-4AB1-C4C511DBC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5" y="4434879"/>
                <a:ext cx="3037668" cy="13970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3DE2972-5193-22A9-1528-D0DE7FFE294D}"/>
                  </a:ext>
                </a:extLst>
              </p:cNvPr>
              <p:cNvSpPr/>
              <p:nvPr/>
            </p:nvSpPr>
            <p:spPr>
              <a:xfrm>
                <a:off x="8222377" y="4434879"/>
                <a:ext cx="3037668" cy="13970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u="sng" dirty="0">
                    <a:solidFill>
                      <a:schemeClr val="tx1"/>
                    </a:solidFill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Contact Level Outputs</a:t>
                </a:r>
                <a:endParaRPr lang="en-GB" sz="1400" i="1" u="sng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Central film thickness: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de-A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de-AT" sz="1400" b="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Contact force:</a:t>
                </a:r>
                <a:r>
                  <a:rPr lang="en-GB" sz="1400" dirty="0"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Contact deformation: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Contact stiffness: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de-AT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3DE2972-5193-22A9-1528-D0DE7FFE2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77" y="4434879"/>
                <a:ext cx="3037668" cy="13970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CF1C43A-B86C-7D3C-9C7C-540883535DB1}"/>
                  </a:ext>
                </a:extLst>
              </p:cNvPr>
              <p:cNvSpPr/>
              <p:nvPr/>
            </p:nvSpPr>
            <p:spPr>
              <a:xfrm>
                <a:off x="8202967" y="723426"/>
                <a:ext cx="3057078" cy="104597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u="sng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Component Level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Bearing geometry: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Lubricant rheology: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Material properties: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</a:t>
                </a:r>
                <a:r>
                  <a:rPr lang="el-GR" sz="1400" i="1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ν</a:t>
                </a:r>
                <a:endParaRPr lang="en-GB" sz="1400" i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CF1C43A-B86C-7D3C-9C7C-540883535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967" y="723426"/>
                <a:ext cx="3057078" cy="104597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66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297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Helvetica</vt:lpstr>
      <vt:lpstr>Palatino Linotype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Harry Questa</dc:creator>
  <cp:lastModifiedBy>Harry Questa</cp:lastModifiedBy>
  <cp:revision>6</cp:revision>
  <dcterms:created xsi:type="dcterms:W3CDTF">2025-03-07T10:40:21Z</dcterms:created>
  <dcterms:modified xsi:type="dcterms:W3CDTF">2025-03-21T19:30:18Z</dcterms:modified>
</cp:coreProperties>
</file>