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9" r:id="rId3"/>
    <p:sldId id="257" r:id="rId4"/>
    <p:sldId id="267" r:id="rId5"/>
    <p:sldId id="278" r:id="rId6"/>
    <p:sldId id="279" r:id="rId7"/>
    <p:sldId id="281" r:id="rId8"/>
    <p:sldId id="282" r:id="rId9"/>
    <p:sldId id="268" r:id="rId10"/>
    <p:sldId id="280" r:id="rId11"/>
    <p:sldId id="261" r:id="rId12"/>
    <p:sldId id="264" r:id="rId13"/>
    <p:sldId id="269" r:id="rId14"/>
    <p:sldId id="270" r:id="rId15"/>
    <p:sldId id="271" r:id="rId16"/>
    <p:sldId id="272" r:id="rId17"/>
    <p:sldId id="262" r:id="rId18"/>
    <p:sldId id="266" r:id="rId19"/>
    <p:sldId id="265" r:id="rId20"/>
    <p:sldId id="276" r:id="rId21"/>
    <p:sldId id="283" r:id="rId22"/>
    <p:sldId id="260" r:id="rId23"/>
    <p:sldId id="277" r:id="rId24"/>
    <p:sldId id="284" r:id="rId25"/>
    <p:sldId id="286" r:id="rId26"/>
    <p:sldId id="274" r:id="rId27"/>
    <p:sldId id="273" r:id="rId28"/>
    <p:sldId id="275"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sorterViewPr>
    <p:cViewPr>
      <p:scale>
        <a:sx n="100" d="100"/>
        <a:sy n="100" d="100"/>
      </p:scale>
      <p:origin x="0" y="-60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BFE68-5C19-4C35-9264-DC8CD27D6381}" type="datetimeFigureOut">
              <a:rPr lang="en-US" smtClean="0"/>
              <a:t>2020-01-26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B2F0B-1425-47EC-A519-24644AA9D8AB}" type="slidenum">
              <a:rPr lang="en-US" smtClean="0"/>
              <a:t>‹#›</a:t>
            </a:fld>
            <a:endParaRPr lang="en-US"/>
          </a:p>
        </p:txBody>
      </p:sp>
    </p:spTree>
    <p:extLst>
      <p:ext uri="{BB962C8B-B14F-4D97-AF65-F5344CB8AC3E}">
        <p14:creationId xmlns:p14="http://schemas.microsoft.com/office/powerpoint/2010/main" val="293689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053D-0148-42F1-84E0-80A29256A1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C14CD6-1F73-4413-A1BA-3A1BD71A1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ADD3A2-92FC-4564-9FF5-034C863A3499}"/>
              </a:ext>
            </a:extLst>
          </p:cNvPr>
          <p:cNvSpPr>
            <a:spLocks noGrp="1"/>
          </p:cNvSpPr>
          <p:nvPr>
            <p:ph type="dt" sz="half" idx="10"/>
          </p:nvPr>
        </p:nvSpPr>
        <p:spPr/>
        <p:txBody>
          <a:bodyPr/>
          <a:lstStyle/>
          <a:p>
            <a:fld id="{2B942027-F1FF-4694-BC23-4BACDFF19127}" type="datetime1">
              <a:rPr lang="en-US" smtClean="0"/>
              <a:t>2020-01-26</a:t>
            </a:fld>
            <a:endParaRPr lang="en-US"/>
          </a:p>
        </p:txBody>
      </p:sp>
      <p:sp>
        <p:nvSpPr>
          <p:cNvPr id="5" name="Footer Placeholder 4">
            <a:extLst>
              <a:ext uri="{FF2B5EF4-FFF2-40B4-BE49-F238E27FC236}">
                <a16:creationId xmlns:a16="http://schemas.microsoft.com/office/drawing/2014/main" id="{DF073AE0-6FB1-4091-8B22-5E66B53CC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6289D-8269-4F02-A776-E33CDB4E11A1}"/>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424046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BE95-C0D2-4E80-9C2A-4DD7938B9D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05A744-1736-466D-A19A-7C3601394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25815-9E97-4DC3-89BB-D2A6D4C0D473}"/>
              </a:ext>
            </a:extLst>
          </p:cNvPr>
          <p:cNvSpPr>
            <a:spLocks noGrp="1"/>
          </p:cNvSpPr>
          <p:nvPr>
            <p:ph type="dt" sz="half" idx="10"/>
          </p:nvPr>
        </p:nvSpPr>
        <p:spPr/>
        <p:txBody>
          <a:bodyPr/>
          <a:lstStyle/>
          <a:p>
            <a:fld id="{9F4634D2-D697-4099-AA2F-5017B73B0762}" type="datetime1">
              <a:rPr lang="en-US" smtClean="0"/>
              <a:t>2020-01-26</a:t>
            </a:fld>
            <a:endParaRPr lang="en-US"/>
          </a:p>
        </p:txBody>
      </p:sp>
      <p:sp>
        <p:nvSpPr>
          <p:cNvPr id="5" name="Footer Placeholder 4">
            <a:extLst>
              <a:ext uri="{FF2B5EF4-FFF2-40B4-BE49-F238E27FC236}">
                <a16:creationId xmlns:a16="http://schemas.microsoft.com/office/drawing/2014/main" id="{A0B93CD7-7832-4C2A-9342-2336B803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2FCAA-3A9B-46C1-81F6-AF886FAA156E}"/>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160698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D4157-0705-441B-B9F2-8236A0B33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02AFC8-5FD5-40F3-9BE5-769AC1953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709A5-7282-453B-A319-DE67A0CAD9E5}"/>
              </a:ext>
            </a:extLst>
          </p:cNvPr>
          <p:cNvSpPr>
            <a:spLocks noGrp="1"/>
          </p:cNvSpPr>
          <p:nvPr>
            <p:ph type="dt" sz="half" idx="10"/>
          </p:nvPr>
        </p:nvSpPr>
        <p:spPr/>
        <p:txBody>
          <a:bodyPr/>
          <a:lstStyle/>
          <a:p>
            <a:fld id="{5FB27577-B396-4755-B1F0-B9B80D7D9BB8}" type="datetime1">
              <a:rPr lang="en-US" smtClean="0"/>
              <a:t>2020-01-26</a:t>
            </a:fld>
            <a:endParaRPr lang="en-US"/>
          </a:p>
        </p:txBody>
      </p:sp>
      <p:sp>
        <p:nvSpPr>
          <p:cNvPr id="5" name="Footer Placeholder 4">
            <a:extLst>
              <a:ext uri="{FF2B5EF4-FFF2-40B4-BE49-F238E27FC236}">
                <a16:creationId xmlns:a16="http://schemas.microsoft.com/office/drawing/2014/main" id="{B7802330-B325-4714-8B95-D773808AD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55C8-2469-4AC1-973D-B4F4C6976537}"/>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106468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00C5-730F-49B4-BB73-6A793F50F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3883D-B5B1-4023-A1B1-E96777D2A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B3336-76C9-4495-A562-6F80311E299A}"/>
              </a:ext>
            </a:extLst>
          </p:cNvPr>
          <p:cNvSpPr>
            <a:spLocks noGrp="1"/>
          </p:cNvSpPr>
          <p:nvPr>
            <p:ph type="dt" sz="half" idx="10"/>
          </p:nvPr>
        </p:nvSpPr>
        <p:spPr/>
        <p:txBody>
          <a:bodyPr/>
          <a:lstStyle/>
          <a:p>
            <a:fld id="{051F5C61-6E0F-4701-84C8-B255DF50B6F4}" type="datetime1">
              <a:rPr lang="en-US" smtClean="0"/>
              <a:t>2020-01-26</a:t>
            </a:fld>
            <a:endParaRPr lang="en-US"/>
          </a:p>
        </p:txBody>
      </p:sp>
      <p:sp>
        <p:nvSpPr>
          <p:cNvPr id="5" name="Footer Placeholder 4">
            <a:extLst>
              <a:ext uri="{FF2B5EF4-FFF2-40B4-BE49-F238E27FC236}">
                <a16:creationId xmlns:a16="http://schemas.microsoft.com/office/drawing/2014/main" id="{6830BDE0-16C3-4357-B22B-9C6520177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8C5FD-5965-4F6D-9D66-4A393282BCBC}"/>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351424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D3A7-1ACF-4726-80F7-03FC19A88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1C03F8-E67D-4889-9479-834821C54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233C3-8745-46C8-843D-13EB4AFBA266}"/>
              </a:ext>
            </a:extLst>
          </p:cNvPr>
          <p:cNvSpPr>
            <a:spLocks noGrp="1"/>
          </p:cNvSpPr>
          <p:nvPr>
            <p:ph type="dt" sz="half" idx="10"/>
          </p:nvPr>
        </p:nvSpPr>
        <p:spPr/>
        <p:txBody>
          <a:bodyPr/>
          <a:lstStyle/>
          <a:p>
            <a:fld id="{90F0116C-4E9F-41F8-9F31-473935974D28}" type="datetime1">
              <a:rPr lang="en-US" smtClean="0"/>
              <a:t>2020-01-26</a:t>
            </a:fld>
            <a:endParaRPr lang="en-US"/>
          </a:p>
        </p:txBody>
      </p:sp>
      <p:sp>
        <p:nvSpPr>
          <p:cNvPr id="5" name="Footer Placeholder 4">
            <a:extLst>
              <a:ext uri="{FF2B5EF4-FFF2-40B4-BE49-F238E27FC236}">
                <a16:creationId xmlns:a16="http://schemas.microsoft.com/office/drawing/2014/main" id="{A01CA4F3-6980-47EB-A4AF-041964013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32E40-79A5-43AD-B7B3-B85E5CD8F704}"/>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260135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D8BB-D447-4576-8F4D-937B18076A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DDDCB-2D9A-43C0-8F53-794D4FEBB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877C34-1627-4779-8EE1-2505882D1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3AE13-0FEF-42F4-8332-56601AEC5CF1}"/>
              </a:ext>
            </a:extLst>
          </p:cNvPr>
          <p:cNvSpPr>
            <a:spLocks noGrp="1"/>
          </p:cNvSpPr>
          <p:nvPr>
            <p:ph type="dt" sz="half" idx="10"/>
          </p:nvPr>
        </p:nvSpPr>
        <p:spPr/>
        <p:txBody>
          <a:bodyPr/>
          <a:lstStyle/>
          <a:p>
            <a:fld id="{4766417B-AD2F-41E9-98D7-F27E875C3F74}" type="datetime1">
              <a:rPr lang="en-US" smtClean="0"/>
              <a:t>2020-01-26</a:t>
            </a:fld>
            <a:endParaRPr lang="en-US"/>
          </a:p>
        </p:txBody>
      </p:sp>
      <p:sp>
        <p:nvSpPr>
          <p:cNvPr id="6" name="Footer Placeholder 5">
            <a:extLst>
              <a:ext uri="{FF2B5EF4-FFF2-40B4-BE49-F238E27FC236}">
                <a16:creationId xmlns:a16="http://schemas.microsoft.com/office/drawing/2014/main" id="{7FC86147-39EF-4C8B-AEDD-5C5AC1FBA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3EBBF-913B-4267-A312-41FFA7037D34}"/>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8638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C0B2-693D-4982-95BC-800C3F5525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FA1E2B-0428-489C-97B9-0DA12B6B4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FD78C-2080-4A37-85B7-00BC54500C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6A09F0-9E2D-4D21-B147-19F50FD72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DD47B-483F-4781-9A17-2B91162EF6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57AE3F-E6DF-4AAA-BF41-3E69B7365AB2}"/>
              </a:ext>
            </a:extLst>
          </p:cNvPr>
          <p:cNvSpPr>
            <a:spLocks noGrp="1"/>
          </p:cNvSpPr>
          <p:nvPr>
            <p:ph type="dt" sz="half" idx="10"/>
          </p:nvPr>
        </p:nvSpPr>
        <p:spPr/>
        <p:txBody>
          <a:bodyPr/>
          <a:lstStyle/>
          <a:p>
            <a:fld id="{D262EE47-CF78-47D4-8519-9B9020AC2E78}" type="datetime1">
              <a:rPr lang="en-US" smtClean="0"/>
              <a:t>2020-01-26</a:t>
            </a:fld>
            <a:endParaRPr lang="en-US"/>
          </a:p>
        </p:txBody>
      </p:sp>
      <p:sp>
        <p:nvSpPr>
          <p:cNvPr id="8" name="Footer Placeholder 7">
            <a:extLst>
              <a:ext uri="{FF2B5EF4-FFF2-40B4-BE49-F238E27FC236}">
                <a16:creationId xmlns:a16="http://schemas.microsoft.com/office/drawing/2014/main" id="{E36339D7-1933-44C9-AB86-A41FDBEFA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C3B4A-2710-4398-832D-09691F543F2B}"/>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117035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7BEB-6F27-4BC2-9981-156DF25C55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07DE1-466E-49B2-A136-29D804706A3E}"/>
              </a:ext>
            </a:extLst>
          </p:cNvPr>
          <p:cNvSpPr>
            <a:spLocks noGrp="1"/>
          </p:cNvSpPr>
          <p:nvPr>
            <p:ph type="dt" sz="half" idx="10"/>
          </p:nvPr>
        </p:nvSpPr>
        <p:spPr/>
        <p:txBody>
          <a:bodyPr/>
          <a:lstStyle/>
          <a:p>
            <a:fld id="{7D47BF38-958C-4147-AE28-E93B864FCEB9}" type="datetime1">
              <a:rPr lang="en-US" smtClean="0"/>
              <a:t>2020-01-26</a:t>
            </a:fld>
            <a:endParaRPr lang="en-US"/>
          </a:p>
        </p:txBody>
      </p:sp>
      <p:sp>
        <p:nvSpPr>
          <p:cNvPr id="4" name="Footer Placeholder 3">
            <a:extLst>
              <a:ext uri="{FF2B5EF4-FFF2-40B4-BE49-F238E27FC236}">
                <a16:creationId xmlns:a16="http://schemas.microsoft.com/office/drawing/2014/main" id="{54CEEA50-431B-42B8-A49A-B9AF641E5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8B84D-E46C-49B5-8006-D05E3E411737}"/>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267755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F71D8-F3AC-43CB-A018-74EBBFC4FE88}"/>
              </a:ext>
            </a:extLst>
          </p:cNvPr>
          <p:cNvSpPr>
            <a:spLocks noGrp="1"/>
          </p:cNvSpPr>
          <p:nvPr>
            <p:ph type="dt" sz="half" idx="10"/>
          </p:nvPr>
        </p:nvSpPr>
        <p:spPr/>
        <p:txBody>
          <a:bodyPr/>
          <a:lstStyle/>
          <a:p>
            <a:fld id="{476DAE89-2590-486E-A4C1-397AF9A5010C}" type="datetime1">
              <a:rPr lang="en-US" smtClean="0"/>
              <a:t>2020-01-26</a:t>
            </a:fld>
            <a:endParaRPr lang="en-US"/>
          </a:p>
        </p:txBody>
      </p:sp>
      <p:sp>
        <p:nvSpPr>
          <p:cNvPr id="3" name="Footer Placeholder 2">
            <a:extLst>
              <a:ext uri="{FF2B5EF4-FFF2-40B4-BE49-F238E27FC236}">
                <a16:creationId xmlns:a16="http://schemas.microsoft.com/office/drawing/2014/main" id="{34BB66BE-205B-4046-BBBE-9FDC8872E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01FBDF-0E6A-47E9-8FB6-03855BFA1ECE}"/>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197522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0081-8782-4559-B797-A092DDD25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2F4DD-280C-4A50-997C-CB8CB4690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509F36-F988-4F90-8834-AB74FAB7F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692CD-B082-4199-8D29-C43B07CA7188}"/>
              </a:ext>
            </a:extLst>
          </p:cNvPr>
          <p:cNvSpPr>
            <a:spLocks noGrp="1"/>
          </p:cNvSpPr>
          <p:nvPr>
            <p:ph type="dt" sz="half" idx="10"/>
          </p:nvPr>
        </p:nvSpPr>
        <p:spPr/>
        <p:txBody>
          <a:bodyPr/>
          <a:lstStyle/>
          <a:p>
            <a:fld id="{B2CBB91C-488E-4943-AF5F-8D714B4A133B}" type="datetime1">
              <a:rPr lang="en-US" smtClean="0"/>
              <a:t>2020-01-26</a:t>
            </a:fld>
            <a:endParaRPr lang="en-US"/>
          </a:p>
        </p:txBody>
      </p:sp>
      <p:sp>
        <p:nvSpPr>
          <p:cNvPr id="6" name="Footer Placeholder 5">
            <a:extLst>
              <a:ext uri="{FF2B5EF4-FFF2-40B4-BE49-F238E27FC236}">
                <a16:creationId xmlns:a16="http://schemas.microsoft.com/office/drawing/2014/main" id="{F28950DF-570E-47CD-899A-FB4771315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92EFF-4EFC-42BB-988F-F1ACE9D472DD}"/>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386487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91D3-BA4E-410B-AE76-3E98B59AA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45B68-C4B0-4A47-915D-27DFEEA5C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27804-A67E-440E-8F6D-D5618DDF3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7DE7F-8423-4BCA-9513-A486A76E19E4}"/>
              </a:ext>
            </a:extLst>
          </p:cNvPr>
          <p:cNvSpPr>
            <a:spLocks noGrp="1"/>
          </p:cNvSpPr>
          <p:nvPr>
            <p:ph type="dt" sz="half" idx="10"/>
          </p:nvPr>
        </p:nvSpPr>
        <p:spPr/>
        <p:txBody>
          <a:bodyPr/>
          <a:lstStyle/>
          <a:p>
            <a:fld id="{68D56DE4-9991-48B5-9601-357A35BE7973}" type="datetime1">
              <a:rPr lang="en-US" smtClean="0"/>
              <a:t>2020-01-26</a:t>
            </a:fld>
            <a:endParaRPr lang="en-US"/>
          </a:p>
        </p:txBody>
      </p:sp>
      <p:sp>
        <p:nvSpPr>
          <p:cNvPr id="6" name="Footer Placeholder 5">
            <a:extLst>
              <a:ext uri="{FF2B5EF4-FFF2-40B4-BE49-F238E27FC236}">
                <a16:creationId xmlns:a16="http://schemas.microsoft.com/office/drawing/2014/main" id="{65DF13FC-F3B0-4F85-863E-E9F70B09B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C44BE-2E32-4F5A-A536-94E024D32CE1}"/>
              </a:ext>
            </a:extLst>
          </p:cNvPr>
          <p:cNvSpPr>
            <a:spLocks noGrp="1"/>
          </p:cNvSpPr>
          <p:nvPr>
            <p:ph type="sldNum" sz="quarter" idx="12"/>
          </p:nvPr>
        </p:nvSpPr>
        <p:spPr/>
        <p:txBody>
          <a:bodyPr/>
          <a:lstStyle/>
          <a:p>
            <a:fld id="{72A0DAED-63F2-4DE8-BA3E-AD42A00CD13D}" type="slidenum">
              <a:rPr lang="en-US" smtClean="0"/>
              <a:t>‹#›</a:t>
            </a:fld>
            <a:endParaRPr lang="en-US"/>
          </a:p>
        </p:txBody>
      </p:sp>
    </p:spTree>
    <p:extLst>
      <p:ext uri="{BB962C8B-B14F-4D97-AF65-F5344CB8AC3E}">
        <p14:creationId xmlns:p14="http://schemas.microsoft.com/office/powerpoint/2010/main" val="398118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83B29-733F-4CA1-9833-FCC3B27B1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A9F7A-C4C7-44A2-9242-E7F203E77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7575C-1BED-4798-8254-205145B71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8778F-A376-4EB0-A029-05A0D48DE082}" type="datetime1">
              <a:rPr lang="en-US" smtClean="0"/>
              <a:t>2020-01-26</a:t>
            </a:fld>
            <a:endParaRPr lang="en-US"/>
          </a:p>
        </p:txBody>
      </p:sp>
      <p:sp>
        <p:nvSpPr>
          <p:cNvPr id="5" name="Footer Placeholder 4">
            <a:extLst>
              <a:ext uri="{FF2B5EF4-FFF2-40B4-BE49-F238E27FC236}">
                <a16:creationId xmlns:a16="http://schemas.microsoft.com/office/drawing/2014/main" id="{4943F4E2-536B-4C6B-9294-1E1BAB714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2309F8-589D-4B11-8D05-33C1D826D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0DAED-63F2-4DE8-BA3E-AD42A00CD13D}" type="slidenum">
              <a:rPr lang="en-US" smtClean="0"/>
              <a:t>‹#›</a:t>
            </a:fld>
            <a:endParaRPr lang="en-US"/>
          </a:p>
        </p:txBody>
      </p:sp>
    </p:spTree>
    <p:extLst>
      <p:ext uri="{BB962C8B-B14F-4D97-AF65-F5344CB8AC3E}">
        <p14:creationId xmlns:p14="http://schemas.microsoft.com/office/powerpoint/2010/main" val="317782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8FA2-5B46-491E-9E3E-05EEE023B1A1}"/>
              </a:ext>
            </a:extLst>
          </p:cNvPr>
          <p:cNvSpPr>
            <a:spLocks noGrp="1"/>
          </p:cNvSpPr>
          <p:nvPr>
            <p:ph type="ctrTitle"/>
          </p:nvPr>
        </p:nvSpPr>
        <p:spPr>
          <a:xfrm>
            <a:off x="1524000" y="709386"/>
            <a:ext cx="9144000" cy="2546576"/>
          </a:xfrm>
        </p:spPr>
        <p:txBody>
          <a:bodyPr>
            <a:normAutofit fontScale="90000"/>
          </a:bodyPr>
          <a:lstStyle/>
          <a:p>
            <a:r>
              <a:rPr lang="en-US" dirty="0"/>
              <a:t>Reflections on teaching computer systems with</a:t>
            </a:r>
            <a:br>
              <a:rPr lang="en-US" dirty="0"/>
            </a:br>
            <a:r>
              <a:rPr lang="en-US" dirty="0"/>
              <a:t> Sigma16 and Hydra</a:t>
            </a:r>
          </a:p>
        </p:txBody>
      </p:sp>
      <p:sp>
        <p:nvSpPr>
          <p:cNvPr id="3" name="Subtitle 2">
            <a:extLst>
              <a:ext uri="{FF2B5EF4-FFF2-40B4-BE49-F238E27FC236}">
                <a16:creationId xmlns:a16="http://schemas.microsoft.com/office/drawing/2014/main" id="{D1CE6347-0986-476A-BDA5-324E7E5997C1}"/>
              </a:ext>
            </a:extLst>
          </p:cNvPr>
          <p:cNvSpPr>
            <a:spLocks noGrp="1"/>
          </p:cNvSpPr>
          <p:nvPr>
            <p:ph type="subTitle" idx="1"/>
          </p:nvPr>
        </p:nvSpPr>
        <p:spPr>
          <a:xfrm>
            <a:off x="1524000" y="3868738"/>
            <a:ext cx="9144000" cy="1655762"/>
          </a:xfrm>
        </p:spPr>
        <p:txBody>
          <a:bodyPr>
            <a:normAutofit lnSpcReduction="10000"/>
          </a:bodyPr>
          <a:lstStyle/>
          <a:p>
            <a:r>
              <a:rPr lang="en-US" dirty="0"/>
              <a:t>John O’Donnell</a:t>
            </a:r>
          </a:p>
          <a:p>
            <a:r>
              <a:rPr lang="en-US" dirty="0"/>
              <a:t>School of Computing Science</a:t>
            </a:r>
            <a:br>
              <a:rPr lang="en-US" dirty="0"/>
            </a:br>
            <a:r>
              <a:rPr lang="en-US" dirty="0"/>
              <a:t>University of Glasgow</a:t>
            </a:r>
          </a:p>
          <a:p>
            <a:r>
              <a:rPr lang="en-US" dirty="0"/>
              <a:t>CCSE group, 27 January 2020</a:t>
            </a:r>
          </a:p>
        </p:txBody>
      </p:sp>
    </p:spTree>
    <p:extLst>
      <p:ext uri="{BB962C8B-B14F-4D97-AF65-F5344CB8AC3E}">
        <p14:creationId xmlns:p14="http://schemas.microsoft.com/office/powerpoint/2010/main" val="328793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48BC-1130-4EE5-8E99-FD84FCFADC35}"/>
              </a:ext>
            </a:extLst>
          </p:cNvPr>
          <p:cNvSpPr>
            <a:spLocks noGrp="1"/>
          </p:cNvSpPr>
          <p:nvPr>
            <p:ph type="title"/>
          </p:nvPr>
        </p:nvSpPr>
        <p:spPr/>
        <p:txBody>
          <a:bodyPr/>
          <a:lstStyle/>
          <a:p>
            <a:r>
              <a:rPr lang="en-GB" dirty="0"/>
              <a:t>Another example: Karnaugh maps</a:t>
            </a:r>
            <a:endParaRPr lang="en-US" dirty="0"/>
          </a:p>
        </p:txBody>
      </p:sp>
      <p:sp>
        <p:nvSpPr>
          <p:cNvPr id="3" name="Content Placeholder 2">
            <a:extLst>
              <a:ext uri="{FF2B5EF4-FFF2-40B4-BE49-F238E27FC236}">
                <a16:creationId xmlns:a16="http://schemas.microsoft.com/office/drawing/2014/main" id="{1CB7ECC6-8E83-4AD0-BC13-C10966908862}"/>
              </a:ext>
            </a:extLst>
          </p:cNvPr>
          <p:cNvSpPr>
            <a:spLocks noGrp="1"/>
          </p:cNvSpPr>
          <p:nvPr>
            <p:ph idx="1"/>
          </p:nvPr>
        </p:nvSpPr>
        <p:spPr/>
        <p:txBody>
          <a:bodyPr>
            <a:normAutofit lnSpcReduction="10000"/>
          </a:bodyPr>
          <a:lstStyle/>
          <a:p>
            <a:r>
              <a:rPr lang="en-GB" dirty="0"/>
              <a:t>Karnaugh maps are a beautiful and elegant technique, well worth learning (if you have enough time)</a:t>
            </a:r>
          </a:p>
          <a:p>
            <a:r>
              <a:rPr lang="en-GB" dirty="0"/>
              <a:t>But…</a:t>
            </a:r>
          </a:p>
          <a:p>
            <a:pPr lvl="1"/>
            <a:r>
              <a:rPr lang="en-GB" dirty="0"/>
              <a:t>They are just an optimisation technique</a:t>
            </a:r>
          </a:p>
          <a:p>
            <a:pPr lvl="1"/>
            <a:r>
              <a:rPr lang="en-GB" dirty="0"/>
              <a:t>They are limited to very small scale problems</a:t>
            </a:r>
          </a:p>
          <a:p>
            <a:pPr lvl="1"/>
            <a:r>
              <a:rPr lang="en-GB" dirty="0"/>
              <a:t>The focus the optimisation on reducing logic gates but they can inhibit algorithmic improvements</a:t>
            </a:r>
          </a:p>
          <a:p>
            <a:pPr lvl="1"/>
            <a:r>
              <a:rPr lang="en-GB" dirty="0"/>
              <a:t>And they are just about obsolete—they were invented for optimising vacuum tube circuits but they often worsen VLSI circuits</a:t>
            </a:r>
          </a:p>
          <a:p>
            <a:r>
              <a:rPr lang="en-GB" dirty="0"/>
              <a:t>Wouldn’t it be more valuable to forget the optimisation, and learn instead how a circuit does realistic computation?</a:t>
            </a:r>
            <a:endParaRPr lang="en-US" dirty="0"/>
          </a:p>
        </p:txBody>
      </p:sp>
      <p:sp>
        <p:nvSpPr>
          <p:cNvPr id="4" name="Slide Number Placeholder 3">
            <a:extLst>
              <a:ext uri="{FF2B5EF4-FFF2-40B4-BE49-F238E27FC236}">
                <a16:creationId xmlns:a16="http://schemas.microsoft.com/office/drawing/2014/main" id="{F88600AC-5B0D-41F8-B5ED-DB98D3041A73}"/>
              </a:ext>
            </a:extLst>
          </p:cNvPr>
          <p:cNvSpPr>
            <a:spLocks noGrp="1"/>
          </p:cNvSpPr>
          <p:nvPr>
            <p:ph type="sldNum" sz="quarter" idx="12"/>
          </p:nvPr>
        </p:nvSpPr>
        <p:spPr/>
        <p:txBody>
          <a:bodyPr/>
          <a:lstStyle/>
          <a:p>
            <a:fld id="{72A0DAED-63F2-4DE8-BA3E-AD42A00CD13D}" type="slidenum">
              <a:rPr lang="en-US" smtClean="0"/>
              <a:t>10</a:t>
            </a:fld>
            <a:endParaRPr lang="en-US"/>
          </a:p>
        </p:txBody>
      </p:sp>
    </p:spTree>
    <p:extLst>
      <p:ext uri="{BB962C8B-B14F-4D97-AF65-F5344CB8AC3E}">
        <p14:creationId xmlns:p14="http://schemas.microsoft.com/office/powerpoint/2010/main" val="124094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6F89-8500-4272-BFDA-BFE347EE9DEA}"/>
              </a:ext>
            </a:extLst>
          </p:cNvPr>
          <p:cNvSpPr>
            <a:spLocks noGrp="1"/>
          </p:cNvSpPr>
          <p:nvPr>
            <p:ph type="title"/>
          </p:nvPr>
        </p:nvSpPr>
        <p:spPr/>
        <p:txBody>
          <a:bodyPr/>
          <a:lstStyle/>
          <a:p>
            <a:r>
              <a:rPr lang="en-US" dirty="0"/>
              <a:t>Topics of computer systems course</a:t>
            </a:r>
          </a:p>
        </p:txBody>
      </p:sp>
      <p:sp>
        <p:nvSpPr>
          <p:cNvPr id="3" name="Content Placeholder 2">
            <a:extLst>
              <a:ext uri="{FF2B5EF4-FFF2-40B4-BE49-F238E27FC236}">
                <a16:creationId xmlns:a16="http://schemas.microsoft.com/office/drawing/2014/main" id="{30D3FFD1-E712-4F85-8E5C-5C29163EE960}"/>
              </a:ext>
            </a:extLst>
          </p:cNvPr>
          <p:cNvSpPr>
            <a:spLocks noGrp="1"/>
          </p:cNvSpPr>
          <p:nvPr>
            <p:ph idx="1"/>
          </p:nvPr>
        </p:nvSpPr>
        <p:spPr>
          <a:xfrm>
            <a:off x="838200" y="1825624"/>
            <a:ext cx="10515600" cy="4530725"/>
          </a:xfrm>
        </p:spPr>
        <p:txBody>
          <a:bodyPr>
            <a:normAutofit lnSpcReduction="10000"/>
          </a:bodyPr>
          <a:lstStyle/>
          <a:p>
            <a:r>
              <a:rPr lang="en-US" dirty="0"/>
              <a:t>Data representation</a:t>
            </a:r>
          </a:p>
          <a:p>
            <a:r>
              <a:rPr lang="en-US" dirty="0"/>
              <a:t>Digital circuits</a:t>
            </a:r>
          </a:p>
          <a:p>
            <a:r>
              <a:rPr lang="en-US" dirty="0"/>
              <a:t>Computer architecture</a:t>
            </a:r>
          </a:p>
          <a:p>
            <a:endParaRPr lang="en-US" dirty="0"/>
          </a:p>
          <a:p>
            <a:pPr marL="0" indent="0">
              <a:buNone/>
            </a:pPr>
            <a:r>
              <a:rPr lang="en-US" dirty="0"/>
              <a:t>These are often treated as almost unrelated separate subjects</a:t>
            </a:r>
          </a:p>
          <a:p>
            <a:pPr marL="0" indent="0">
              <a:buNone/>
            </a:pPr>
            <a:endParaRPr lang="en-US" dirty="0"/>
          </a:p>
          <a:p>
            <a:pPr marL="0" indent="0">
              <a:buNone/>
            </a:pPr>
            <a:r>
              <a:rPr lang="en-US" dirty="0"/>
              <a:t>But the fundamental concepts are</a:t>
            </a:r>
          </a:p>
          <a:p>
            <a:r>
              <a:rPr lang="en-US" dirty="0"/>
              <a:t>Levels of abstraction</a:t>
            </a:r>
          </a:p>
          <a:p>
            <a:r>
              <a:rPr lang="en-US" dirty="0"/>
              <a:t>Connections between the levels</a:t>
            </a:r>
          </a:p>
          <a:p>
            <a:pPr marL="0" indent="0">
              <a:buNone/>
            </a:pPr>
            <a:endParaRPr lang="en-US" dirty="0"/>
          </a:p>
        </p:txBody>
      </p:sp>
      <p:sp>
        <p:nvSpPr>
          <p:cNvPr id="4" name="Slide Number Placeholder 3">
            <a:extLst>
              <a:ext uri="{FF2B5EF4-FFF2-40B4-BE49-F238E27FC236}">
                <a16:creationId xmlns:a16="http://schemas.microsoft.com/office/drawing/2014/main" id="{6C1CA809-7652-4FA7-9E36-A29FA5970847}"/>
              </a:ext>
            </a:extLst>
          </p:cNvPr>
          <p:cNvSpPr>
            <a:spLocks noGrp="1"/>
          </p:cNvSpPr>
          <p:nvPr>
            <p:ph type="sldNum" sz="quarter" idx="12"/>
          </p:nvPr>
        </p:nvSpPr>
        <p:spPr/>
        <p:txBody>
          <a:bodyPr/>
          <a:lstStyle/>
          <a:p>
            <a:fld id="{72A0DAED-63F2-4DE8-BA3E-AD42A00CD13D}" type="slidenum">
              <a:rPr lang="en-US" smtClean="0"/>
              <a:t>11</a:t>
            </a:fld>
            <a:endParaRPr lang="en-US"/>
          </a:p>
        </p:txBody>
      </p:sp>
    </p:spTree>
    <p:extLst>
      <p:ext uri="{BB962C8B-B14F-4D97-AF65-F5344CB8AC3E}">
        <p14:creationId xmlns:p14="http://schemas.microsoft.com/office/powerpoint/2010/main" val="421161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0E59-C0FC-419C-84E3-6439049D02D0}"/>
              </a:ext>
            </a:extLst>
          </p:cNvPr>
          <p:cNvSpPr>
            <a:spLocks noGrp="1"/>
          </p:cNvSpPr>
          <p:nvPr>
            <p:ph type="title"/>
          </p:nvPr>
        </p:nvSpPr>
        <p:spPr>
          <a:xfrm>
            <a:off x="290624" y="365125"/>
            <a:ext cx="11681636" cy="1325563"/>
          </a:xfrm>
        </p:spPr>
        <p:txBody>
          <a:bodyPr/>
          <a:lstStyle/>
          <a:p>
            <a:r>
              <a:rPr lang="en-US" dirty="0"/>
              <a:t>A few of the levels of abstraction</a:t>
            </a:r>
          </a:p>
        </p:txBody>
      </p:sp>
      <p:cxnSp>
        <p:nvCxnSpPr>
          <p:cNvPr id="6" name="Straight Connector 5">
            <a:extLst>
              <a:ext uri="{FF2B5EF4-FFF2-40B4-BE49-F238E27FC236}">
                <a16:creationId xmlns:a16="http://schemas.microsoft.com/office/drawing/2014/main" id="{62D707F4-F0F9-4652-A850-7D63B41EFD9B}"/>
              </a:ext>
            </a:extLst>
          </p:cNvPr>
          <p:cNvCxnSpPr/>
          <p:nvPr/>
        </p:nvCxnSpPr>
        <p:spPr>
          <a:xfrm>
            <a:off x="3033823" y="6266121"/>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9D21C-28C8-4D11-889B-8A9E8D4573D1}"/>
              </a:ext>
            </a:extLst>
          </p:cNvPr>
          <p:cNvCxnSpPr/>
          <p:nvPr/>
        </p:nvCxnSpPr>
        <p:spPr>
          <a:xfrm>
            <a:off x="3203944" y="2434855"/>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FDF04C-9F46-4E9E-967D-F9F02DF9B3A4}"/>
              </a:ext>
            </a:extLst>
          </p:cNvPr>
          <p:cNvCxnSpPr/>
          <p:nvPr/>
        </p:nvCxnSpPr>
        <p:spPr>
          <a:xfrm>
            <a:off x="3338623" y="4465674"/>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F2FA46-E66F-4F2C-A70D-7397C7B81264}"/>
              </a:ext>
            </a:extLst>
          </p:cNvPr>
          <p:cNvSpPr txBox="1"/>
          <p:nvPr/>
        </p:nvSpPr>
        <p:spPr>
          <a:xfrm>
            <a:off x="772633" y="6035288"/>
            <a:ext cx="2024489" cy="461665"/>
          </a:xfrm>
          <a:prstGeom prst="rect">
            <a:avLst/>
          </a:prstGeom>
          <a:noFill/>
        </p:spPr>
        <p:txBody>
          <a:bodyPr wrap="square" rtlCol="0">
            <a:spAutoFit/>
          </a:bodyPr>
          <a:lstStyle/>
          <a:p>
            <a:pPr algn="r"/>
            <a:r>
              <a:rPr lang="en-US" sz="2400" dirty="0"/>
              <a:t>Logic gates</a:t>
            </a:r>
          </a:p>
        </p:txBody>
      </p:sp>
      <p:sp>
        <p:nvSpPr>
          <p:cNvPr id="11" name="TextBox 10">
            <a:extLst>
              <a:ext uri="{FF2B5EF4-FFF2-40B4-BE49-F238E27FC236}">
                <a16:creationId xmlns:a16="http://schemas.microsoft.com/office/drawing/2014/main" id="{7FFD42EC-C945-413C-ACE7-882F329BF8A7}"/>
              </a:ext>
            </a:extLst>
          </p:cNvPr>
          <p:cNvSpPr txBox="1"/>
          <p:nvPr/>
        </p:nvSpPr>
        <p:spPr>
          <a:xfrm>
            <a:off x="290624" y="4235302"/>
            <a:ext cx="3047999" cy="461665"/>
          </a:xfrm>
          <a:prstGeom prst="rect">
            <a:avLst/>
          </a:prstGeom>
          <a:noFill/>
        </p:spPr>
        <p:txBody>
          <a:bodyPr wrap="square" rtlCol="0">
            <a:spAutoFit/>
          </a:bodyPr>
          <a:lstStyle/>
          <a:p>
            <a:r>
              <a:rPr lang="en-US" sz="2400" dirty="0"/>
              <a:t>Synchronous circuits</a:t>
            </a:r>
          </a:p>
        </p:txBody>
      </p:sp>
      <p:sp>
        <p:nvSpPr>
          <p:cNvPr id="12" name="TextBox 11">
            <a:extLst>
              <a:ext uri="{FF2B5EF4-FFF2-40B4-BE49-F238E27FC236}">
                <a16:creationId xmlns:a16="http://schemas.microsoft.com/office/drawing/2014/main" id="{B738A027-CA0B-40EF-A960-80DA323C55C8}"/>
              </a:ext>
            </a:extLst>
          </p:cNvPr>
          <p:cNvSpPr txBox="1"/>
          <p:nvPr/>
        </p:nvSpPr>
        <p:spPr>
          <a:xfrm>
            <a:off x="772633" y="2234800"/>
            <a:ext cx="2354098" cy="461665"/>
          </a:xfrm>
          <a:prstGeom prst="rect">
            <a:avLst/>
          </a:prstGeom>
          <a:noFill/>
        </p:spPr>
        <p:txBody>
          <a:bodyPr wrap="square" rtlCol="0">
            <a:spAutoFit/>
          </a:bodyPr>
          <a:lstStyle/>
          <a:p>
            <a:pPr algn="ctr"/>
            <a:r>
              <a:rPr lang="en-US" sz="2400" dirty="0"/>
              <a:t>Processor circuit</a:t>
            </a:r>
          </a:p>
        </p:txBody>
      </p:sp>
      <p:sp>
        <p:nvSpPr>
          <p:cNvPr id="14" name="TextBox 13">
            <a:extLst>
              <a:ext uri="{FF2B5EF4-FFF2-40B4-BE49-F238E27FC236}">
                <a16:creationId xmlns:a16="http://schemas.microsoft.com/office/drawing/2014/main" id="{2B6CFB14-8FCB-4BD6-9A4A-25860313FBBD}"/>
              </a:ext>
            </a:extLst>
          </p:cNvPr>
          <p:cNvSpPr txBox="1"/>
          <p:nvPr/>
        </p:nvSpPr>
        <p:spPr>
          <a:xfrm>
            <a:off x="8910084" y="5018567"/>
            <a:ext cx="2282456" cy="523220"/>
          </a:xfrm>
          <a:prstGeom prst="rect">
            <a:avLst/>
          </a:prstGeom>
          <a:noFill/>
        </p:spPr>
        <p:txBody>
          <a:bodyPr wrap="square" rtlCol="0">
            <a:spAutoFit/>
          </a:bodyPr>
          <a:lstStyle/>
          <a:p>
            <a:r>
              <a:rPr lang="en-US" sz="2800" dirty="0"/>
              <a:t>Circuit design</a:t>
            </a:r>
          </a:p>
        </p:txBody>
      </p:sp>
      <p:sp>
        <p:nvSpPr>
          <p:cNvPr id="15" name="TextBox 14">
            <a:extLst>
              <a:ext uri="{FF2B5EF4-FFF2-40B4-BE49-F238E27FC236}">
                <a16:creationId xmlns:a16="http://schemas.microsoft.com/office/drawing/2014/main" id="{7CAAC524-5019-4C1D-9EAE-F14388E1D19D}"/>
              </a:ext>
            </a:extLst>
          </p:cNvPr>
          <p:cNvSpPr txBox="1"/>
          <p:nvPr/>
        </p:nvSpPr>
        <p:spPr>
          <a:xfrm>
            <a:off x="8612372" y="3108451"/>
            <a:ext cx="3452037" cy="523220"/>
          </a:xfrm>
          <a:prstGeom prst="rect">
            <a:avLst/>
          </a:prstGeom>
          <a:noFill/>
        </p:spPr>
        <p:txBody>
          <a:bodyPr wrap="square" rtlCol="0">
            <a:spAutoFit/>
          </a:bodyPr>
          <a:lstStyle/>
          <a:p>
            <a:r>
              <a:rPr lang="en-US" sz="2800" dirty="0"/>
              <a:t>Datapath and control</a:t>
            </a:r>
          </a:p>
        </p:txBody>
      </p:sp>
      <p:sp>
        <p:nvSpPr>
          <p:cNvPr id="16" name="Slide Number Placeholder 15">
            <a:extLst>
              <a:ext uri="{FF2B5EF4-FFF2-40B4-BE49-F238E27FC236}">
                <a16:creationId xmlns:a16="http://schemas.microsoft.com/office/drawing/2014/main" id="{56B7813C-239D-495A-8722-C1AB7313C467}"/>
              </a:ext>
            </a:extLst>
          </p:cNvPr>
          <p:cNvSpPr>
            <a:spLocks noGrp="1"/>
          </p:cNvSpPr>
          <p:nvPr>
            <p:ph type="sldNum" sz="quarter" idx="12"/>
          </p:nvPr>
        </p:nvSpPr>
        <p:spPr/>
        <p:txBody>
          <a:bodyPr/>
          <a:lstStyle/>
          <a:p>
            <a:fld id="{72A0DAED-63F2-4DE8-BA3E-AD42A00CD13D}" type="slidenum">
              <a:rPr lang="en-US" smtClean="0"/>
              <a:t>12</a:t>
            </a:fld>
            <a:endParaRPr lang="en-US"/>
          </a:p>
        </p:txBody>
      </p:sp>
    </p:spTree>
    <p:extLst>
      <p:ext uri="{BB962C8B-B14F-4D97-AF65-F5344CB8AC3E}">
        <p14:creationId xmlns:p14="http://schemas.microsoft.com/office/powerpoint/2010/main" val="31524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DC9E-E694-4505-8ED7-2EC49CFA9BBA}"/>
              </a:ext>
            </a:extLst>
          </p:cNvPr>
          <p:cNvSpPr>
            <a:spLocks noGrp="1"/>
          </p:cNvSpPr>
          <p:nvPr>
            <p:ph type="title"/>
          </p:nvPr>
        </p:nvSpPr>
        <p:spPr/>
        <p:txBody>
          <a:bodyPr/>
          <a:lstStyle/>
          <a:p>
            <a:r>
              <a:rPr lang="en-GB" dirty="0"/>
              <a:t>How can we do better with circuit design?</a:t>
            </a:r>
            <a:endParaRPr lang="en-US" dirty="0"/>
          </a:p>
        </p:txBody>
      </p:sp>
      <p:sp>
        <p:nvSpPr>
          <p:cNvPr id="3" name="Content Placeholder 2">
            <a:extLst>
              <a:ext uri="{FF2B5EF4-FFF2-40B4-BE49-F238E27FC236}">
                <a16:creationId xmlns:a16="http://schemas.microsoft.com/office/drawing/2014/main" id="{517FD13D-87F6-4A30-968B-2424965739F8}"/>
              </a:ext>
            </a:extLst>
          </p:cNvPr>
          <p:cNvSpPr>
            <a:spLocks noGrp="1"/>
          </p:cNvSpPr>
          <p:nvPr>
            <p:ph idx="1"/>
          </p:nvPr>
        </p:nvSpPr>
        <p:spPr>
          <a:xfrm>
            <a:off x="838200" y="1825624"/>
            <a:ext cx="10515600" cy="4841875"/>
          </a:xfrm>
        </p:spPr>
        <p:txBody>
          <a:bodyPr/>
          <a:lstStyle/>
          <a:p>
            <a:r>
              <a:rPr lang="en-GB" dirty="0"/>
              <a:t>Use sensible choice of primitive devices</a:t>
            </a:r>
          </a:p>
          <a:p>
            <a:pPr lvl="1"/>
            <a:r>
              <a:rPr lang="en-GB" dirty="0"/>
              <a:t>You only need one kind of flip flop (not half a dozen)</a:t>
            </a:r>
          </a:p>
          <a:p>
            <a:pPr lvl="1"/>
            <a:r>
              <a:rPr lang="en-GB" dirty="0"/>
              <a:t>You only need a handful of logic devices</a:t>
            </a:r>
          </a:p>
          <a:p>
            <a:r>
              <a:rPr lang="en-GB" dirty="0"/>
              <a:t>Show how to combine circuits to form larger ones and build families of circuits with higher functionality</a:t>
            </a:r>
          </a:p>
          <a:p>
            <a:pPr lvl="1"/>
            <a:r>
              <a:rPr lang="en-GB" dirty="0"/>
              <a:t>Instead of presenting hundreds of components</a:t>
            </a:r>
          </a:p>
          <a:p>
            <a:r>
              <a:rPr lang="en-GB" dirty="0"/>
              <a:t>Emphasise the synchronous model—this is crucial!</a:t>
            </a:r>
          </a:p>
          <a:p>
            <a:r>
              <a:rPr lang="en-GB" dirty="0"/>
              <a:t>Instead of using randomly chosen examples, show how to design circuits that lead somewhere useful</a:t>
            </a:r>
          </a:p>
          <a:p>
            <a:pPr lvl="1"/>
            <a:r>
              <a:rPr lang="en-GB" dirty="0"/>
              <a:t>Don’t do parity checkers and 7-seg display drivers</a:t>
            </a:r>
          </a:p>
          <a:p>
            <a:pPr lvl="1"/>
            <a:r>
              <a:rPr lang="en-GB" dirty="0"/>
              <a:t>Show a simple CPU core circuit!</a:t>
            </a:r>
          </a:p>
        </p:txBody>
      </p:sp>
      <p:sp>
        <p:nvSpPr>
          <p:cNvPr id="4" name="Slide Number Placeholder 3">
            <a:extLst>
              <a:ext uri="{FF2B5EF4-FFF2-40B4-BE49-F238E27FC236}">
                <a16:creationId xmlns:a16="http://schemas.microsoft.com/office/drawing/2014/main" id="{43F3D90F-C75B-4FD6-9EBD-DC3FDDCD3558}"/>
              </a:ext>
            </a:extLst>
          </p:cNvPr>
          <p:cNvSpPr>
            <a:spLocks noGrp="1"/>
          </p:cNvSpPr>
          <p:nvPr>
            <p:ph type="sldNum" sz="quarter" idx="12"/>
          </p:nvPr>
        </p:nvSpPr>
        <p:spPr/>
        <p:txBody>
          <a:bodyPr/>
          <a:lstStyle/>
          <a:p>
            <a:fld id="{72A0DAED-63F2-4DE8-BA3E-AD42A00CD13D}" type="slidenum">
              <a:rPr lang="en-US" smtClean="0"/>
              <a:t>13</a:t>
            </a:fld>
            <a:endParaRPr lang="en-US"/>
          </a:p>
        </p:txBody>
      </p:sp>
    </p:spTree>
    <p:extLst>
      <p:ext uri="{BB962C8B-B14F-4D97-AF65-F5344CB8AC3E}">
        <p14:creationId xmlns:p14="http://schemas.microsoft.com/office/powerpoint/2010/main" val="308517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2AA6-CFBE-4A56-9C0C-3076CACB852F}"/>
              </a:ext>
            </a:extLst>
          </p:cNvPr>
          <p:cNvSpPr>
            <a:spLocks noGrp="1"/>
          </p:cNvSpPr>
          <p:nvPr>
            <p:ph type="title"/>
          </p:nvPr>
        </p:nvSpPr>
        <p:spPr/>
        <p:txBody>
          <a:bodyPr/>
          <a:lstStyle/>
          <a:p>
            <a:r>
              <a:rPr lang="en-GB" dirty="0"/>
              <a:t>These principles apply at every level</a:t>
            </a:r>
            <a:endParaRPr lang="en-US" dirty="0"/>
          </a:p>
        </p:txBody>
      </p:sp>
      <p:sp>
        <p:nvSpPr>
          <p:cNvPr id="3" name="Content Placeholder 2">
            <a:extLst>
              <a:ext uri="{FF2B5EF4-FFF2-40B4-BE49-F238E27FC236}">
                <a16:creationId xmlns:a16="http://schemas.microsoft.com/office/drawing/2014/main" id="{3FCA3489-3D7F-4E57-8149-517B3811D00D}"/>
              </a:ext>
            </a:extLst>
          </p:cNvPr>
          <p:cNvSpPr>
            <a:spLocks noGrp="1"/>
          </p:cNvSpPr>
          <p:nvPr>
            <p:ph idx="1"/>
          </p:nvPr>
        </p:nvSpPr>
        <p:spPr/>
        <p:txBody>
          <a:bodyPr/>
          <a:lstStyle/>
          <a:p>
            <a:r>
              <a:rPr lang="en-GB" dirty="0"/>
              <a:t>Computer architecture</a:t>
            </a:r>
          </a:p>
          <a:p>
            <a:pPr lvl="1"/>
            <a:r>
              <a:rPr lang="en-GB" dirty="0"/>
              <a:t>Machines with irrelevant complexity slow you down and limit how far you can go</a:t>
            </a:r>
          </a:p>
          <a:p>
            <a:pPr lvl="1"/>
            <a:r>
              <a:rPr lang="en-GB" dirty="0"/>
              <a:t>Use architectures with</a:t>
            </a:r>
          </a:p>
          <a:p>
            <a:pPr lvl="2"/>
            <a:r>
              <a:rPr lang="en-GB" dirty="0"/>
              <a:t>All the features that are necessary</a:t>
            </a:r>
          </a:p>
          <a:p>
            <a:pPr lvl="2"/>
            <a:r>
              <a:rPr lang="en-GB" dirty="0"/>
              <a:t>But nothing else</a:t>
            </a:r>
          </a:p>
          <a:p>
            <a:r>
              <a:rPr lang="en-GB" dirty="0"/>
              <a:t>Programming languages</a:t>
            </a:r>
          </a:p>
          <a:p>
            <a:pPr lvl="1"/>
            <a:r>
              <a:rPr lang="en-GB" dirty="0"/>
              <a:t>Master a language with simple syntax and SIMPLE SEMANTICS</a:t>
            </a:r>
          </a:p>
          <a:p>
            <a:pPr lvl="1"/>
            <a:r>
              <a:rPr lang="en-GB" dirty="0"/>
              <a:t>Provide clear models for the semantics (insert favourite jargon here: notional machines, …)</a:t>
            </a:r>
            <a:endParaRPr lang="en-US" dirty="0"/>
          </a:p>
        </p:txBody>
      </p:sp>
      <p:sp>
        <p:nvSpPr>
          <p:cNvPr id="4" name="Slide Number Placeholder 3">
            <a:extLst>
              <a:ext uri="{FF2B5EF4-FFF2-40B4-BE49-F238E27FC236}">
                <a16:creationId xmlns:a16="http://schemas.microsoft.com/office/drawing/2014/main" id="{EB636F90-3CC2-4243-AA56-9F7D4104D512}"/>
              </a:ext>
            </a:extLst>
          </p:cNvPr>
          <p:cNvSpPr>
            <a:spLocks noGrp="1"/>
          </p:cNvSpPr>
          <p:nvPr>
            <p:ph type="sldNum" sz="quarter" idx="12"/>
          </p:nvPr>
        </p:nvSpPr>
        <p:spPr/>
        <p:txBody>
          <a:bodyPr/>
          <a:lstStyle/>
          <a:p>
            <a:fld id="{72A0DAED-63F2-4DE8-BA3E-AD42A00CD13D}" type="slidenum">
              <a:rPr lang="en-US" smtClean="0"/>
              <a:t>14</a:t>
            </a:fld>
            <a:endParaRPr lang="en-US"/>
          </a:p>
        </p:txBody>
      </p:sp>
    </p:spTree>
    <p:extLst>
      <p:ext uri="{BB962C8B-B14F-4D97-AF65-F5344CB8AC3E}">
        <p14:creationId xmlns:p14="http://schemas.microsoft.com/office/powerpoint/2010/main" val="372821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E2C7-17B9-4EC0-8EC0-7555A98B0892}"/>
              </a:ext>
            </a:extLst>
          </p:cNvPr>
          <p:cNvSpPr>
            <a:spLocks noGrp="1"/>
          </p:cNvSpPr>
          <p:nvPr>
            <p:ph type="title"/>
          </p:nvPr>
        </p:nvSpPr>
        <p:spPr/>
        <p:txBody>
          <a:bodyPr/>
          <a:lstStyle/>
          <a:p>
            <a:r>
              <a:rPr lang="en-GB" dirty="0"/>
              <a:t>Nothing against “real world” </a:t>
            </a:r>
            <a:r>
              <a:rPr lang="en-GB" dirty="0" err="1"/>
              <a:t>artifacts</a:t>
            </a:r>
            <a:r>
              <a:rPr lang="en-GB" dirty="0"/>
              <a:t>, but…</a:t>
            </a:r>
            <a:endParaRPr lang="en-US" dirty="0"/>
          </a:p>
        </p:txBody>
      </p:sp>
      <p:sp>
        <p:nvSpPr>
          <p:cNvPr id="3" name="Content Placeholder 2">
            <a:extLst>
              <a:ext uri="{FF2B5EF4-FFF2-40B4-BE49-F238E27FC236}">
                <a16:creationId xmlns:a16="http://schemas.microsoft.com/office/drawing/2014/main" id="{77B9AF6E-531B-4A8D-A5D5-E87E32FD50D6}"/>
              </a:ext>
            </a:extLst>
          </p:cNvPr>
          <p:cNvSpPr>
            <a:spLocks noGrp="1"/>
          </p:cNvSpPr>
          <p:nvPr>
            <p:ph idx="1"/>
          </p:nvPr>
        </p:nvSpPr>
        <p:spPr/>
        <p:txBody>
          <a:bodyPr/>
          <a:lstStyle/>
          <a:p>
            <a:r>
              <a:rPr lang="en-GB" dirty="0"/>
              <a:t>Popular architectures and languages take lots of time to master</a:t>
            </a:r>
          </a:p>
          <a:p>
            <a:r>
              <a:rPr lang="en-GB" dirty="0"/>
              <a:t>After spending so much time on picky little details, there’s no time left to do something really meaningful</a:t>
            </a:r>
          </a:p>
        </p:txBody>
      </p:sp>
      <p:sp>
        <p:nvSpPr>
          <p:cNvPr id="4" name="Slide Number Placeholder 3">
            <a:extLst>
              <a:ext uri="{FF2B5EF4-FFF2-40B4-BE49-F238E27FC236}">
                <a16:creationId xmlns:a16="http://schemas.microsoft.com/office/drawing/2014/main" id="{6669A7B4-31E4-4121-BEFE-9DCFF55FA888}"/>
              </a:ext>
            </a:extLst>
          </p:cNvPr>
          <p:cNvSpPr>
            <a:spLocks noGrp="1"/>
          </p:cNvSpPr>
          <p:nvPr>
            <p:ph type="sldNum" sz="quarter" idx="12"/>
          </p:nvPr>
        </p:nvSpPr>
        <p:spPr/>
        <p:txBody>
          <a:bodyPr/>
          <a:lstStyle/>
          <a:p>
            <a:fld id="{72A0DAED-63F2-4DE8-BA3E-AD42A00CD13D}" type="slidenum">
              <a:rPr lang="en-US" smtClean="0"/>
              <a:t>15</a:t>
            </a:fld>
            <a:endParaRPr lang="en-US"/>
          </a:p>
        </p:txBody>
      </p:sp>
    </p:spTree>
    <p:extLst>
      <p:ext uri="{BB962C8B-B14F-4D97-AF65-F5344CB8AC3E}">
        <p14:creationId xmlns:p14="http://schemas.microsoft.com/office/powerpoint/2010/main" val="40497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AC5B-ACD1-47A2-85BD-E933CB841580}"/>
              </a:ext>
            </a:extLst>
          </p:cNvPr>
          <p:cNvSpPr>
            <a:spLocks noGrp="1"/>
          </p:cNvSpPr>
          <p:nvPr>
            <p:ph type="title"/>
          </p:nvPr>
        </p:nvSpPr>
        <p:spPr/>
        <p:txBody>
          <a:bodyPr/>
          <a:lstStyle/>
          <a:p>
            <a:r>
              <a:rPr lang="en-GB" dirty="0"/>
              <a:t>Thesis</a:t>
            </a:r>
            <a:endParaRPr lang="en-US" dirty="0"/>
          </a:p>
        </p:txBody>
      </p:sp>
      <p:sp>
        <p:nvSpPr>
          <p:cNvPr id="3" name="Content Placeholder 2">
            <a:extLst>
              <a:ext uri="{FF2B5EF4-FFF2-40B4-BE49-F238E27FC236}">
                <a16:creationId xmlns:a16="http://schemas.microsoft.com/office/drawing/2014/main" id="{D66D1A73-6DBF-4FC3-B97C-A2E676EB08FD}"/>
              </a:ext>
            </a:extLst>
          </p:cNvPr>
          <p:cNvSpPr>
            <a:spLocks noGrp="1"/>
          </p:cNvSpPr>
          <p:nvPr>
            <p:ph idx="1"/>
          </p:nvPr>
        </p:nvSpPr>
        <p:spPr/>
        <p:txBody>
          <a:bodyPr/>
          <a:lstStyle/>
          <a:p>
            <a:r>
              <a:rPr lang="en-GB" dirty="0"/>
              <a:t>Focus not so much on the levels of abstraction, more on the </a:t>
            </a:r>
            <a:r>
              <a:rPr lang="en-GB" b="1" dirty="0"/>
              <a:t>connections between the levels</a:t>
            </a:r>
          </a:p>
          <a:p>
            <a:r>
              <a:rPr lang="en-GB" dirty="0"/>
              <a:t>At each level</a:t>
            </a:r>
          </a:p>
          <a:p>
            <a:pPr lvl="1"/>
            <a:r>
              <a:rPr lang="en-GB" dirty="0"/>
              <a:t>Use a simple but complete set of primitives</a:t>
            </a:r>
          </a:p>
          <a:p>
            <a:pPr lvl="1"/>
            <a:r>
              <a:rPr lang="en-GB" dirty="0"/>
              <a:t>Use powerful enough design methodology to work up the next level</a:t>
            </a:r>
          </a:p>
          <a:p>
            <a:pPr lvl="1"/>
            <a:r>
              <a:rPr lang="en-GB" dirty="0"/>
              <a:t>Avoid irrelevant detail</a:t>
            </a:r>
          </a:p>
          <a:p>
            <a:pPr lvl="1"/>
            <a:r>
              <a:rPr lang="en-GB" dirty="0"/>
              <a:t>But do not omit essential detail</a:t>
            </a:r>
          </a:p>
          <a:p>
            <a:pPr lvl="1"/>
            <a:endParaRPr lang="en-GB" dirty="0"/>
          </a:p>
          <a:p>
            <a:pPr marL="0" indent="0">
              <a:buNone/>
            </a:pPr>
            <a:r>
              <a:rPr lang="en-GB" dirty="0"/>
              <a:t>“Everything should be made as simple as possible, but no simpler”</a:t>
            </a:r>
            <a:br>
              <a:rPr lang="en-GB" dirty="0"/>
            </a:br>
            <a:r>
              <a:rPr lang="en-GB" dirty="0"/>
              <a:t>Attributed to Albert Einstein by Roger Sessions (the composer)</a:t>
            </a:r>
            <a:endParaRPr lang="en-US" dirty="0"/>
          </a:p>
        </p:txBody>
      </p:sp>
      <p:sp>
        <p:nvSpPr>
          <p:cNvPr id="4" name="Slide Number Placeholder 3">
            <a:extLst>
              <a:ext uri="{FF2B5EF4-FFF2-40B4-BE49-F238E27FC236}">
                <a16:creationId xmlns:a16="http://schemas.microsoft.com/office/drawing/2014/main" id="{194E170A-40B8-4A9E-BB52-B5CC2E2E40EC}"/>
              </a:ext>
            </a:extLst>
          </p:cNvPr>
          <p:cNvSpPr>
            <a:spLocks noGrp="1"/>
          </p:cNvSpPr>
          <p:nvPr>
            <p:ph type="sldNum" sz="quarter" idx="12"/>
          </p:nvPr>
        </p:nvSpPr>
        <p:spPr/>
        <p:txBody>
          <a:bodyPr/>
          <a:lstStyle/>
          <a:p>
            <a:fld id="{72A0DAED-63F2-4DE8-BA3E-AD42A00CD13D}" type="slidenum">
              <a:rPr lang="en-US" smtClean="0"/>
              <a:t>16</a:t>
            </a:fld>
            <a:endParaRPr lang="en-US"/>
          </a:p>
        </p:txBody>
      </p:sp>
    </p:spTree>
    <p:extLst>
      <p:ext uri="{BB962C8B-B14F-4D97-AF65-F5344CB8AC3E}">
        <p14:creationId xmlns:p14="http://schemas.microsoft.com/office/powerpoint/2010/main" val="79988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6F89-8500-4272-BFDA-BFE347EE9DEA}"/>
              </a:ext>
            </a:extLst>
          </p:cNvPr>
          <p:cNvSpPr>
            <a:spLocks noGrp="1"/>
          </p:cNvSpPr>
          <p:nvPr>
            <p:ph type="title"/>
          </p:nvPr>
        </p:nvSpPr>
        <p:spPr/>
        <p:txBody>
          <a:bodyPr/>
          <a:lstStyle/>
          <a:p>
            <a:r>
              <a:rPr lang="en-US" dirty="0"/>
              <a:t>Pitfalls in typical computer systems courses</a:t>
            </a:r>
          </a:p>
        </p:txBody>
      </p:sp>
      <p:sp>
        <p:nvSpPr>
          <p:cNvPr id="3" name="Content Placeholder 2">
            <a:extLst>
              <a:ext uri="{FF2B5EF4-FFF2-40B4-BE49-F238E27FC236}">
                <a16:creationId xmlns:a16="http://schemas.microsoft.com/office/drawing/2014/main" id="{30D3FFD1-E712-4F85-8E5C-5C29163EE960}"/>
              </a:ext>
            </a:extLst>
          </p:cNvPr>
          <p:cNvSpPr>
            <a:spLocks noGrp="1"/>
          </p:cNvSpPr>
          <p:nvPr>
            <p:ph idx="1"/>
          </p:nvPr>
        </p:nvSpPr>
        <p:spPr>
          <a:xfrm>
            <a:off x="838200" y="1825625"/>
            <a:ext cx="10515600" cy="4667250"/>
          </a:xfrm>
        </p:spPr>
        <p:txBody>
          <a:bodyPr>
            <a:normAutofit fontScale="92500" lnSpcReduction="10000"/>
          </a:bodyPr>
          <a:lstStyle/>
          <a:p>
            <a:r>
              <a:rPr lang="en-US" dirty="0"/>
              <a:t>Data representation</a:t>
            </a:r>
          </a:p>
          <a:p>
            <a:pPr lvl="1"/>
            <a:r>
              <a:rPr lang="en-US" dirty="0"/>
              <a:t>Inaccuracy: e.g. claiming that integers are represented in binary</a:t>
            </a:r>
          </a:p>
          <a:p>
            <a:pPr lvl="1"/>
            <a:r>
              <a:rPr lang="en-US" dirty="0"/>
              <a:t>Shallowness: ignoring most kinds of data representation</a:t>
            </a:r>
          </a:p>
          <a:p>
            <a:r>
              <a:rPr lang="en-US" dirty="0"/>
              <a:t>Digital circuits</a:t>
            </a:r>
          </a:p>
          <a:p>
            <a:pPr lvl="1"/>
            <a:r>
              <a:rPr lang="en-US" dirty="0"/>
              <a:t>Fixating on properties of large number of obsolete components</a:t>
            </a:r>
          </a:p>
          <a:p>
            <a:pPr lvl="1"/>
            <a:r>
              <a:rPr lang="en-US" dirty="0"/>
              <a:t>Failure to explain synchronous circuits</a:t>
            </a:r>
          </a:p>
          <a:p>
            <a:pPr lvl="1"/>
            <a:r>
              <a:rPr lang="en-US" dirty="0"/>
              <a:t>Poor choice of design techniques</a:t>
            </a:r>
          </a:p>
          <a:p>
            <a:pPr lvl="1"/>
            <a:r>
              <a:rPr lang="en-US" dirty="0"/>
              <a:t>Poor choice of example circuits</a:t>
            </a:r>
          </a:p>
          <a:p>
            <a:r>
              <a:rPr lang="en-US" dirty="0"/>
              <a:t>Computer architecture</a:t>
            </a:r>
          </a:p>
          <a:p>
            <a:pPr lvl="1"/>
            <a:r>
              <a:rPr lang="en-US" dirty="0"/>
              <a:t>Use a commercial machine with high complexity (lots of instructions, instruction formats)</a:t>
            </a:r>
          </a:p>
          <a:p>
            <a:pPr lvl="1"/>
            <a:r>
              <a:rPr lang="en-US" dirty="0"/>
              <a:t>Don’t have time to get to the important parts (system control registers, interrupts, memory mapping)</a:t>
            </a:r>
          </a:p>
          <a:p>
            <a:pPr lvl="1"/>
            <a:endParaRPr lang="en-US" dirty="0"/>
          </a:p>
        </p:txBody>
      </p:sp>
      <p:sp>
        <p:nvSpPr>
          <p:cNvPr id="4" name="Slide Number Placeholder 3">
            <a:extLst>
              <a:ext uri="{FF2B5EF4-FFF2-40B4-BE49-F238E27FC236}">
                <a16:creationId xmlns:a16="http://schemas.microsoft.com/office/drawing/2014/main" id="{4F609AAE-8366-4384-8173-7C8AC883D135}"/>
              </a:ext>
            </a:extLst>
          </p:cNvPr>
          <p:cNvSpPr>
            <a:spLocks noGrp="1"/>
          </p:cNvSpPr>
          <p:nvPr>
            <p:ph type="sldNum" sz="quarter" idx="12"/>
          </p:nvPr>
        </p:nvSpPr>
        <p:spPr/>
        <p:txBody>
          <a:bodyPr/>
          <a:lstStyle/>
          <a:p>
            <a:fld id="{72A0DAED-63F2-4DE8-BA3E-AD42A00CD13D}" type="slidenum">
              <a:rPr lang="en-US" smtClean="0"/>
              <a:t>17</a:t>
            </a:fld>
            <a:endParaRPr lang="en-US"/>
          </a:p>
        </p:txBody>
      </p:sp>
    </p:spTree>
    <p:extLst>
      <p:ext uri="{BB962C8B-B14F-4D97-AF65-F5344CB8AC3E}">
        <p14:creationId xmlns:p14="http://schemas.microsoft.com/office/powerpoint/2010/main" val="7220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0E59-C0FC-419C-84E3-6439049D02D0}"/>
              </a:ext>
            </a:extLst>
          </p:cNvPr>
          <p:cNvSpPr>
            <a:spLocks noGrp="1"/>
          </p:cNvSpPr>
          <p:nvPr>
            <p:ph type="title"/>
          </p:nvPr>
        </p:nvSpPr>
        <p:spPr>
          <a:xfrm>
            <a:off x="290624" y="365125"/>
            <a:ext cx="11681636" cy="1325563"/>
          </a:xfrm>
        </p:spPr>
        <p:txBody>
          <a:bodyPr/>
          <a:lstStyle/>
          <a:p>
            <a:r>
              <a:rPr lang="en-US" dirty="0"/>
              <a:t>Superficial detail at each level + random examples</a:t>
            </a:r>
          </a:p>
        </p:txBody>
      </p:sp>
      <p:sp>
        <p:nvSpPr>
          <p:cNvPr id="4" name="Oval 3">
            <a:extLst>
              <a:ext uri="{FF2B5EF4-FFF2-40B4-BE49-F238E27FC236}">
                <a16:creationId xmlns:a16="http://schemas.microsoft.com/office/drawing/2014/main" id="{91DE7515-3816-41B9-9FB2-58D34E4C810B}"/>
              </a:ext>
            </a:extLst>
          </p:cNvPr>
          <p:cNvSpPr/>
          <p:nvPr/>
        </p:nvSpPr>
        <p:spPr>
          <a:xfrm>
            <a:off x="4289983" y="4020318"/>
            <a:ext cx="3293435" cy="429968"/>
          </a:xfrm>
          <a:prstGeom prst="ellipse">
            <a:avLst/>
          </a:prstGeom>
          <a:pattFill prst="solid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2D707F4-F0F9-4652-A850-7D63B41EFD9B}"/>
              </a:ext>
            </a:extLst>
          </p:cNvPr>
          <p:cNvCxnSpPr/>
          <p:nvPr/>
        </p:nvCxnSpPr>
        <p:spPr>
          <a:xfrm>
            <a:off x="3033823" y="6266121"/>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9D21C-28C8-4D11-889B-8A9E8D4573D1}"/>
              </a:ext>
            </a:extLst>
          </p:cNvPr>
          <p:cNvCxnSpPr/>
          <p:nvPr/>
        </p:nvCxnSpPr>
        <p:spPr>
          <a:xfrm>
            <a:off x="3203944" y="2434855"/>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FDF04C-9F46-4E9E-967D-F9F02DF9B3A4}"/>
              </a:ext>
            </a:extLst>
          </p:cNvPr>
          <p:cNvCxnSpPr/>
          <p:nvPr/>
        </p:nvCxnSpPr>
        <p:spPr>
          <a:xfrm>
            <a:off x="3338623" y="4465674"/>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E51171C-CCB8-45D3-A25D-66CAB2CBD550}"/>
              </a:ext>
            </a:extLst>
          </p:cNvPr>
          <p:cNvSpPr/>
          <p:nvPr/>
        </p:nvSpPr>
        <p:spPr>
          <a:xfrm>
            <a:off x="4289983" y="5871449"/>
            <a:ext cx="3293435" cy="429968"/>
          </a:xfrm>
          <a:prstGeom prst="ellipse">
            <a:avLst/>
          </a:prstGeom>
          <a:pattFill prst="solid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F2FA46-E66F-4F2C-A70D-7397C7B81264}"/>
              </a:ext>
            </a:extLst>
          </p:cNvPr>
          <p:cNvSpPr txBox="1"/>
          <p:nvPr/>
        </p:nvSpPr>
        <p:spPr>
          <a:xfrm>
            <a:off x="772633" y="6035288"/>
            <a:ext cx="2024489" cy="461665"/>
          </a:xfrm>
          <a:prstGeom prst="rect">
            <a:avLst/>
          </a:prstGeom>
          <a:noFill/>
        </p:spPr>
        <p:txBody>
          <a:bodyPr wrap="square" rtlCol="0">
            <a:spAutoFit/>
          </a:bodyPr>
          <a:lstStyle/>
          <a:p>
            <a:pPr algn="r"/>
            <a:r>
              <a:rPr lang="en-US" sz="2400" dirty="0"/>
              <a:t>Logic gates</a:t>
            </a:r>
          </a:p>
        </p:txBody>
      </p:sp>
      <p:sp>
        <p:nvSpPr>
          <p:cNvPr id="11" name="TextBox 10">
            <a:extLst>
              <a:ext uri="{FF2B5EF4-FFF2-40B4-BE49-F238E27FC236}">
                <a16:creationId xmlns:a16="http://schemas.microsoft.com/office/drawing/2014/main" id="{7FFD42EC-C945-413C-ACE7-882F329BF8A7}"/>
              </a:ext>
            </a:extLst>
          </p:cNvPr>
          <p:cNvSpPr txBox="1"/>
          <p:nvPr/>
        </p:nvSpPr>
        <p:spPr>
          <a:xfrm>
            <a:off x="290624" y="4235302"/>
            <a:ext cx="3047999" cy="461665"/>
          </a:xfrm>
          <a:prstGeom prst="rect">
            <a:avLst/>
          </a:prstGeom>
          <a:noFill/>
        </p:spPr>
        <p:txBody>
          <a:bodyPr wrap="square" rtlCol="0">
            <a:spAutoFit/>
          </a:bodyPr>
          <a:lstStyle/>
          <a:p>
            <a:r>
              <a:rPr lang="en-US" sz="2400" dirty="0"/>
              <a:t>Synchronous circuits</a:t>
            </a:r>
          </a:p>
        </p:txBody>
      </p:sp>
      <p:sp>
        <p:nvSpPr>
          <p:cNvPr id="12" name="TextBox 11">
            <a:extLst>
              <a:ext uri="{FF2B5EF4-FFF2-40B4-BE49-F238E27FC236}">
                <a16:creationId xmlns:a16="http://schemas.microsoft.com/office/drawing/2014/main" id="{B738A027-CA0B-40EF-A960-80DA323C55C8}"/>
              </a:ext>
            </a:extLst>
          </p:cNvPr>
          <p:cNvSpPr txBox="1"/>
          <p:nvPr/>
        </p:nvSpPr>
        <p:spPr>
          <a:xfrm>
            <a:off x="772633" y="2234800"/>
            <a:ext cx="2354098" cy="461665"/>
          </a:xfrm>
          <a:prstGeom prst="rect">
            <a:avLst/>
          </a:prstGeom>
          <a:noFill/>
        </p:spPr>
        <p:txBody>
          <a:bodyPr wrap="square" rtlCol="0">
            <a:spAutoFit/>
          </a:bodyPr>
          <a:lstStyle/>
          <a:p>
            <a:pPr algn="ctr"/>
            <a:r>
              <a:rPr lang="en-US" sz="2400" dirty="0"/>
              <a:t>Processor circuit</a:t>
            </a:r>
          </a:p>
        </p:txBody>
      </p:sp>
      <p:sp>
        <p:nvSpPr>
          <p:cNvPr id="14" name="TextBox 13">
            <a:extLst>
              <a:ext uri="{FF2B5EF4-FFF2-40B4-BE49-F238E27FC236}">
                <a16:creationId xmlns:a16="http://schemas.microsoft.com/office/drawing/2014/main" id="{2B6CFB14-8FCB-4BD6-9A4A-25860313FBBD}"/>
              </a:ext>
            </a:extLst>
          </p:cNvPr>
          <p:cNvSpPr txBox="1"/>
          <p:nvPr/>
        </p:nvSpPr>
        <p:spPr>
          <a:xfrm>
            <a:off x="8910084" y="5018567"/>
            <a:ext cx="2282456" cy="523220"/>
          </a:xfrm>
          <a:prstGeom prst="rect">
            <a:avLst/>
          </a:prstGeom>
          <a:noFill/>
        </p:spPr>
        <p:txBody>
          <a:bodyPr wrap="square" rtlCol="0">
            <a:spAutoFit/>
          </a:bodyPr>
          <a:lstStyle/>
          <a:p>
            <a:r>
              <a:rPr lang="en-US" sz="2800" dirty="0"/>
              <a:t>Circuit design</a:t>
            </a:r>
          </a:p>
        </p:txBody>
      </p:sp>
      <p:sp>
        <p:nvSpPr>
          <p:cNvPr id="15" name="TextBox 14">
            <a:extLst>
              <a:ext uri="{FF2B5EF4-FFF2-40B4-BE49-F238E27FC236}">
                <a16:creationId xmlns:a16="http://schemas.microsoft.com/office/drawing/2014/main" id="{7CAAC524-5019-4C1D-9EAE-F14388E1D19D}"/>
              </a:ext>
            </a:extLst>
          </p:cNvPr>
          <p:cNvSpPr txBox="1"/>
          <p:nvPr/>
        </p:nvSpPr>
        <p:spPr>
          <a:xfrm>
            <a:off x="8612372" y="3108451"/>
            <a:ext cx="3452037" cy="523220"/>
          </a:xfrm>
          <a:prstGeom prst="rect">
            <a:avLst/>
          </a:prstGeom>
          <a:noFill/>
        </p:spPr>
        <p:txBody>
          <a:bodyPr wrap="square" rtlCol="0">
            <a:spAutoFit/>
          </a:bodyPr>
          <a:lstStyle/>
          <a:p>
            <a:r>
              <a:rPr lang="en-US" sz="2800" dirty="0"/>
              <a:t>Datapath and control</a:t>
            </a:r>
          </a:p>
        </p:txBody>
      </p:sp>
      <p:sp>
        <p:nvSpPr>
          <p:cNvPr id="3" name="Slide Number Placeholder 2">
            <a:extLst>
              <a:ext uri="{FF2B5EF4-FFF2-40B4-BE49-F238E27FC236}">
                <a16:creationId xmlns:a16="http://schemas.microsoft.com/office/drawing/2014/main" id="{6F96FF6B-6D16-4983-B15F-A7EB353C92FD}"/>
              </a:ext>
            </a:extLst>
          </p:cNvPr>
          <p:cNvSpPr>
            <a:spLocks noGrp="1"/>
          </p:cNvSpPr>
          <p:nvPr>
            <p:ph type="sldNum" sz="quarter" idx="12"/>
          </p:nvPr>
        </p:nvSpPr>
        <p:spPr/>
        <p:txBody>
          <a:bodyPr/>
          <a:lstStyle/>
          <a:p>
            <a:fld id="{72A0DAED-63F2-4DE8-BA3E-AD42A00CD13D}" type="slidenum">
              <a:rPr lang="en-US" smtClean="0"/>
              <a:t>18</a:t>
            </a:fld>
            <a:endParaRPr lang="en-US"/>
          </a:p>
        </p:txBody>
      </p:sp>
      <p:sp>
        <p:nvSpPr>
          <p:cNvPr id="13" name="TextBox 12">
            <a:extLst>
              <a:ext uri="{FF2B5EF4-FFF2-40B4-BE49-F238E27FC236}">
                <a16:creationId xmlns:a16="http://schemas.microsoft.com/office/drawing/2014/main" id="{A673E33F-1C03-4FB9-AF69-E0EA2EC08422}"/>
              </a:ext>
            </a:extLst>
          </p:cNvPr>
          <p:cNvSpPr txBox="1"/>
          <p:nvPr/>
        </p:nvSpPr>
        <p:spPr>
          <a:xfrm>
            <a:off x="3126730" y="4781463"/>
            <a:ext cx="4594351" cy="923330"/>
          </a:xfrm>
          <a:prstGeom prst="rect">
            <a:avLst/>
          </a:prstGeom>
          <a:solidFill>
            <a:schemeClr val="accent4">
              <a:lumMod val="20000"/>
              <a:lumOff val="80000"/>
            </a:schemeClr>
          </a:solidFill>
        </p:spPr>
        <p:txBody>
          <a:bodyPr wrap="square" rtlCol="0">
            <a:spAutoFit/>
          </a:bodyPr>
          <a:lstStyle/>
          <a:p>
            <a:r>
              <a:rPr lang="en-US" dirty="0"/>
              <a:t>Show lots of random complicated circuits that don’t lead up to anything in particular… parity checker, 7 segment display driver, …</a:t>
            </a:r>
          </a:p>
        </p:txBody>
      </p:sp>
      <p:sp>
        <p:nvSpPr>
          <p:cNvPr id="16" name="TextBox 15">
            <a:extLst>
              <a:ext uri="{FF2B5EF4-FFF2-40B4-BE49-F238E27FC236}">
                <a16:creationId xmlns:a16="http://schemas.microsoft.com/office/drawing/2014/main" id="{663FD494-00E7-4685-8420-958D5C5D281F}"/>
              </a:ext>
            </a:extLst>
          </p:cNvPr>
          <p:cNvSpPr txBox="1"/>
          <p:nvPr/>
        </p:nvSpPr>
        <p:spPr>
          <a:xfrm>
            <a:off x="3203944" y="2658637"/>
            <a:ext cx="5295122" cy="830997"/>
          </a:xfrm>
          <a:prstGeom prst="rect">
            <a:avLst/>
          </a:prstGeom>
          <a:noFill/>
        </p:spPr>
        <p:txBody>
          <a:bodyPr wrap="square" rtlCol="0">
            <a:spAutoFit/>
          </a:bodyPr>
          <a:lstStyle/>
          <a:p>
            <a:r>
              <a:rPr lang="en-GB" sz="2400" dirty="0">
                <a:solidFill>
                  <a:srgbClr val="FF0000"/>
                </a:solidFill>
              </a:rPr>
              <a:t>Fail to connect up the levels</a:t>
            </a:r>
          </a:p>
          <a:p>
            <a:r>
              <a:rPr lang="en-GB" sz="2400" dirty="0">
                <a:solidFill>
                  <a:srgbClr val="FF0000"/>
                </a:solidFill>
              </a:rPr>
              <a:t>Treat it as separate unrelated subjects</a:t>
            </a:r>
            <a:endParaRPr lang="en-US" sz="2400" dirty="0">
              <a:solidFill>
                <a:srgbClr val="FF0000"/>
              </a:solidFill>
            </a:endParaRPr>
          </a:p>
        </p:txBody>
      </p:sp>
    </p:spTree>
    <p:extLst>
      <p:ext uri="{BB962C8B-B14F-4D97-AF65-F5344CB8AC3E}">
        <p14:creationId xmlns:p14="http://schemas.microsoft.com/office/powerpoint/2010/main" val="273720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0E59-C0FC-419C-84E3-6439049D02D0}"/>
              </a:ext>
            </a:extLst>
          </p:cNvPr>
          <p:cNvSpPr>
            <a:spLocks noGrp="1"/>
          </p:cNvSpPr>
          <p:nvPr>
            <p:ph type="title"/>
          </p:nvPr>
        </p:nvSpPr>
        <p:spPr/>
        <p:txBody>
          <a:bodyPr/>
          <a:lstStyle/>
          <a:p>
            <a:r>
              <a:rPr lang="en-US" dirty="0"/>
              <a:t>Connect the levels—pertinent examples!</a:t>
            </a:r>
          </a:p>
        </p:txBody>
      </p:sp>
      <p:sp>
        <p:nvSpPr>
          <p:cNvPr id="4" name="Oval 3">
            <a:extLst>
              <a:ext uri="{FF2B5EF4-FFF2-40B4-BE49-F238E27FC236}">
                <a16:creationId xmlns:a16="http://schemas.microsoft.com/office/drawing/2014/main" id="{91DE7515-3816-41B9-9FB2-58D34E4C810B}"/>
              </a:ext>
            </a:extLst>
          </p:cNvPr>
          <p:cNvSpPr/>
          <p:nvPr/>
        </p:nvSpPr>
        <p:spPr>
          <a:xfrm rot="5400000">
            <a:off x="4760130" y="3069982"/>
            <a:ext cx="1841189" cy="842305"/>
          </a:xfrm>
          <a:prstGeom prst="ellipse">
            <a:avLst/>
          </a:prstGeom>
          <a:pattFill prst="solid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2D707F4-F0F9-4652-A850-7D63B41EFD9B}"/>
              </a:ext>
            </a:extLst>
          </p:cNvPr>
          <p:cNvCxnSpPr/>
          <p:nvPr/>
        </p:nvCxnSpPr>
        <p:spPr>
          <a:xfrm>
            <a:off x="3033823" y="6266121"/>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9D21C-28C8-4D11-889B-8A9E8D4573D1}"/>
              </a:ext>
            </a:extLst>
          </p:cNvPr>
          <p:cNvCxnSpPr/>
          <p:nvPr/>
        </p:nvCxnSpPr>
        <p:spPr>
          <a:xfrm>
            <a:off x="3203944" y="2434855"/>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FDF04C-9F46-4E9E-967D-F9F02DF9B3A4}"/>
              </a:ext>
            </a:extLst>
          </p:cNvPr>
          <p:cNvCxnSpPr/>
          <p:nvPr/>
        </p:nvCxnSpPr>
        <p:spPr>
          <a:xfrm>
            <a:off x="3338623" y="4465674"/>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F2FA46-E66F-4F2C-A70D-7397C7B81264}"/>
              </a:ext>
            </a:extLst>
          </p:cNvPr>
          <p:cNvSpPr txBox="1"/>
          <p:nvPr/>
        </p:nvSpPr>
        <p:spPr>
          <a:xfrm>
            <a:off x="772633" y="6035288"/>
            <a:ext cx="2024489" cy="461665"/>
          </a:xfrm>
          <a:prstGeom prst="rect">
            <a:avLst/>
          </a:prstGeom>
          <a:noFill/>
        </p:spPr>
        <p:txBody>
          <a:bodyPr wrap="square" rtlCol="0">
            <a:spAutoFit/>
          </a:bodyPr>
          <a:lstStyle/>
          <a:p>
            <a:pPr algn="r"/>
            <a:r>
              <a:rPr lang="en-US" sz="2400" dirty="0"/>
              <a:t>Logic gates</a:t>
            </a:r>
          </a:p>
        </p:txBody>
      </p:sp>
      <p:sp>
        <p:nvSpPr>
          <p:cNvPr id="11" name="TextBox 10">
            <a:extLst>
              <a:ext uri="{FF2B5EF4-FFF2-40B4-BE49-F238E27FC236}">
                <a16:creationId xmlns:a16="http://schemas.microsoft.com/office/drawing/2014/main" id="{7FFD42EC-C945-413C-ACE7-882F329BF8A7}"/>
              </a:ext>
            </a:extLst>
          </p:cNvPr>
          <p:cNvSpPr txBox="1"/>
          <p:nvPr/>
        </p:nvSpPr>
        <p:spPr>
          <a:xfrm>
            <a:off x="290624" y="4235302"/>
            <a:ext cx="3047999" cy="461665"/>
          </a:xfrm>
          <a:prstGeom prst="rect">
            <a:avLst/>
          </a:prstGeom>
          <a:noFill/>
        </p:spPr>
        <p:txBody>
          <a:bodyPr wrap="square" rtlCol="0">
            <a:spAutoFit/>
          </a:bodyPr>
          <a:lstStyle/>
          <a:p>
            <a:r>
              <a:rPr lang="en-US" sz="2400" dirty="0"/>
              <a:t>Synchronous circuits</a:t>
            </a:r>
          </a:p>
        </p:txBody>
      </p:sp>
      <p:sp>
        <p:nvSpPr>
          <p:cNvPr id="12" name="TextBox 11">
            <a:extLst>
              <a:ext uri="{FF2B5EF4-FFF2-40B4-BE49-F238E27FC236}">
                <a16:creationId xmlns:a16="http://schemas.microsoft.com/office/drawing/2014/main" id="{B738A027-CA0B-40EF-A960-80DA323C55C8}"/>
              </a:ext>
            </a:extLst>
          </p:cNvPr>
          <p:cNvSpPr txBox="1"/>
          <p:nvPr/>
        </p:nvSpPr>
        <p:spPr>
          <a:xfrm>
            <a:off x="772633" y="2234800"/>
            <a:ext cx="2354098" cy="461665"/>
          </a:xfrm>
          <a:prstGeom prst="rect">
            <a:avLst/>
          </a:prstGeom>
          <a:noFill/>
        </p:spPr>
        <p:txBody>
          <a:bodyPr wrap="square" rtlCol="0">
            <a:spAutoFit/>
          </a:bodyPr>
          <a:lstStyle/>
          <a:p>
            <a:pPr algn="ctr"/>
            <a:r>
              <a:rPr lang="en-US" sz="2400" dirty="0"/>
              <a:t>Processor circuit</a:t>
            </a:r>
          </a:p>
        </p:txBody>
      </p:sp>
      <p:sp>
        <p:nvSpPr>
          <p:cNvPr id="14" name="TextBox 13">
            <a:extLst>
              <a:ext uri="{FF2B5EF4-FFF2-40B4-BE49-F238E27FC236}">
                <a16:creationId xmlns:a16="http://schemas.microsoft.com/office/drawing/2014/main" id="{2B6CFB14-8FCB-4BD6-9A4A-25860313FBBD}"/>
              </a:ext>
            </a:extLst>
          </p:cNvPr>
          <p:cNvSpPr txBox="1"/>
          <p:nvPr/>
        </p:nvSpPr>
        <p:spPr>
          <a:xfrm>
            <a:off x="8910084" y="5018567"/>
            <a:ext cx="2282456" cy="523220"/>
          </a:xfrm>
          <a:prstGeom prst="rect">
            <a:avLst/>
          </a:prstGeom>
          <a:noFill/>
        </p:spPr>
        <p:txBody>
          <a:bodyPr wrap="square" rtlCol="0">
            <a:spAutoFit/>
          </a:bodyPr>
          <a:lstStyle/>
          <a:p>
            <a:r>
              <a:rPr lang="en-US" sz="2800" dirty="0"/>
              <a:t>Circuit design</a:t>
            </a:r>
          </a:p>
        </p:txBody>
      </p:sp>
      <p:sp>
        <p:nvSpPr>
          <p:cNvPr id="15" name="TextBox 14">
            <a:extLst>
              <a:ext uri="{FF2B5EF4-FFF2-40B4-BE49-F238E27FC236}">
                <a16:creationId xmlns:a16="http://schemas.microsoft.com/office/drawing/2014/main" id="{7CAAC524-5019-4C1D-9EAE-F14388E1D19D}"/>
              </a:ext>
            </a:extLst>
          </p:cNvPr>
          <p:cNvSpPr txBox="1"/>
          <p:nvPr/>
        </p:nvSpPr>
        <p:spPr>
          <a:xfrm>
            <a:off x="8612372" y="3108451"/>
            <a:ext cx="3452037" cy="523220"/>
          </a:xfrm>
          <a:prstGeom prst="rect">
            <a:avLst/>
          </a:prstGeom>
          <a:noFill/>
        </p:spPr>
        <p:txBody>
          <a:bodyPr wrap="square" rtlCol="0">
            <a:spAutoFit/>
          </a:bodyPr>
          <a:lstStyle/>
          <a:p>
            <a:r>
              <a:rPr lang="en-US" sz="2800" dirty="0"/>
              <a:t>Datapath and control</a:t>
            </a:r>
          </a:p>
        </p:txBody>
      </p:sp>
      <p:sp>
        <p:nvSpPr>
          <p:cNvPr id="13" name="Oval 12">
            <a:extLst>
              <a:ext uri="{FF2B5EF4-FFF2-40B4-BE49-F238E27FC236}">
                <a16:creationId xmlns:a16="http://schemas.microsoft.com/office/drawing/2014/main" id="{A332A12D-0102-42FD-8B93-8C9073CB293B}"/>
              </a:ext>
            </a:extLst>
          </p:cNvPr>
          <p:cNvSpPr/>
          <p:nvPr/>
        </p:nvSpPr>
        <p:spPr>
          <a:xfrm rot="5400000">
            <a:off x="4650260" y="4979830"/>
            <a:ext cx="1841189" cy="842305"/>
          </a:xfrm>
          <a:prstGeom prst="ellipse">
            <a:avLst/>
          </a:prstGeom>
          <a:pattFill prst="solid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079A737-F25B-493E-80ED-9178BF10D801}"/>
              </a:ext>
            </a:extLst>
          </p:cNvPr>
          <p:cNvSpPr>
            <a:spLocks noGrp="1"/>
          </p:cNvSpPr>
          <p:nvPr>
            <p:ph type="sldNum" sz="quarter" idx="12"/>
          </p:nvPr>
        </p:nvSpPr>
        <p:spPr/>
        <p:txBody>
          <a:bodyPr/>
          <a:lstStyle/>
          <a:p>
            <a:fld id="{72A0DAED-63F2-4DE8-BA3E-AD42A00CD13D}" type="slidenum">
              <a:rPr lang="en-US" smtClean="0"/>
              <a:t>19</a:t>
            </a:fld>
            <a:endParaRPr lang="en-US"/>
          </a:p>
        </p:txBody>
      </p:sp>
      <p:sp>
        <p:nvSpPr>
          <p:cNvPr id="16" name="TextBox 15">
            <a:extLst>
              <a:ext uri="{FF2B5EF4-FFF2-40B4-BE49-F238E27FC236}">
                <a16:creationId xmlns:a16="http://schemas.microsoft.com/office/drawing/2014/main" id="{0295CD66-8298-4C4A-BF83-63E678E2E055}"/>
              </a:ext>
            </a:extLst>
          </p:cNvPr>
          <p:cNvSpPr txBox="1"/>
          <p:nvPr/>
        </p:nvSpPr>
        <p:spPr>
          <a:xfrm>
            <a:off x="6447453" y="4758612"/>
            <a:ext cx="2351314" cy="1200329"/>
          </a:xfrm>
          <a:prstGeom prst="rect">
            <a:avLst/>
          </a:prstGeom>
          <a:solidFill>
            <a:schemeClr val="accent6">
              <a:lumMod val="20000"/>
              <a:lumOff val="80000"/>
            </a:schemeClr>
          </a:solidFill>
        </p:spPr>
        <p:txBody>
          <a:bodyPr wrap="square" rtlCol="0">
            <a:spAutoFit/>
          </a:bodyPr>
          <a:lstStyle/>
          <a:p>
            <a:r>
              <a:rPr lang="en-US" dirty="0"/>
              <a:t>Show intermediate circuits that lead up to something useful: datapath and control</a:t>
            </a:r>
          </a:p>
        </p:txBody>
      </p:sp>
    </p:spTree>
    <p:extLst>
      <p:ext uri="{BB962C8B-B14F-4D97-AF65-F5344CB8AC3E}">
        <p14:creationId xmlns:p14="http://schemas.microsoft.com/office/powerpoint/2010/main" val="343013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E2F9AB-9410-4181-8F72-C0261DDF9207}"/>
              </a:ext>
            </a:extLst>
          </p:cNvPr>
          <p:cNvSpPr/>
          <p:nvPr/>
        </p:nvSpPr>
        <p:spPr>
          <a:xfrm>
            <a:off x="2162492" y="676641"/>
            <a:ext cx="7867017" cy="4955203"/>
          </a:xfrm>
          <a:prstGeom prst="rect">
            <a:avLst/>
          </a:prstGeom>
        </p:spPr>
        <p:txBody>
          <a:bodyPr wrap="square">
            <a:spAutoFit/>
          </a:bodyPr>
          <a:lstStyle/>
          <a:p>
            <a:r>
              <a:rPr lang="en-GB" sz="2000" b="1" dirty="0">
                <a:latin typeface="Calibri" panose="020F0502020204030204" pitchFamily="34" charset="0"/>
                <a:ea typeface="Calibri" panose="020F0502020204030204" pitchFamily="34" charset="0"/>
              </a:rPr>
              <a:t>TITLE: </a:t>
            </a:r>
            <a:r>
              <a:rPr lang="en-US" sz="2000" dirty="0">
                <a:latin typeface="Calibri" panose="020F0502020204030204" pitchFamily="34" charset="0"/>
                <a:ea typeface="Calibri" panose="020F0502020204030204" pitchFamily="34" charset="0"/>
              </a:rPr>
              <a:t>Reflections on teaching computer systems with Sigma16 and Hydra</a:t>
            </a:r>
          </a:p>
          <a:p>
            <a:r>
              <a:rPr lang="en-GB" sz="2000" b="1" dirty="0">
                <a:latin typeface="Calibri" panose="020F0502020204030204" pitchFamily="34" charset="0"/>
                <a:ea typeface="Calibri" panose="020F0502020204030204" pitchFamily="34" charset="0"/>
              </a:rPr>
              <a:t>SPEAKER:</a:t>
            </a:r>
            <a:r>
              <a:rPr lang="en-GB" sz="2000" dirty="0">
                <a:latin typeface="Calibri" panose="020F0502020204030204" pitchFamily="34" charset="0"/>
                <a:ea typeface="Calibri" panose="020F0502020204030204" pitchFamily="34" charset="0"/>
              </a:rPr>
              <a:t> John O’Donnell</a:t>
            </a:r>
            <a:endParaRPr lang="en-US" sz="2000" dirty="0">
              <a:latin typeface="Calibri" panose="020F0502020204030204" pitchFamily="34" charset="0"/>
              <a:ea typeface="Calibri" panose="020F0502020204030204" pitchFamily="34" charset="0"/>
            </a:endParaRPr>
          </a:p>
          <a:p>
            <a:r>
              <a:rPr lang="en-GB" sz="2000" b="1" dirty="0">
                <a:latin typeface="Calibri" panose="020F0502020204030204" pitchFamily="34" charset="0"/>
                <a:ea typeface="Calibri" panose="020F0502020204030204" pitchFamily="34" charset="0"/>
              </a:rPr>
              <a:t>DATE: </a:t>
            </a:r>
            <a:r>
              <a:rPr lang="en-GB" sz="2000" dirty="0">
                <a:latin typeface="Calibri" panose="020F0502020204030204" pitchFamily="34" charset="0"/>
                <a:ea typeface="Calibri" panose="020F0502020204030204" pitchFamily="34" charset="0"/>
              </a:rPr>
              <a:t>27</a:t>
            </a:r>
            <a:r>
              <a:rPr lang="en-GB" sz="2000" baseline="30000" dirty="0">
                <a:latin typeface="Calibri" panose="020F0502020204030204" pitchFamily="34" charset="0"/>
                <a:ea typeface="Calibri" panose="020F0502020204030204" pitchFamily="34" charset="0"/>
              </a:rPr>
              <a:t>th</a:t>
            </a:r>
            <a:r>
              <a:rPr lang="en-GB" sz="2000" dirty="0">
                <a:latin typeface="Calibri" panose="020F0502020204030204" pitchFamily="34" charset="0"/>
                <a:ea typeface="Calibri" panose="020F0502020204030204" pitchFamily="34" charset="0"/>
              </a:rPr>
              <a:t> January 2020</a:t>
            </a:r>
            <a:endParaRPr lang="en-US" sz="2000" dirty="0">
              <a:latin typeface="Calibri" panose="020F0502020204030204" pitchFamily="34" charset="0"/>
              <a:ea typeface="Calibri" panose="020F0502020204030204" pitchFamily="34" charset="0"/>
            </a:endParaRPr>
          </a:p>
          <a:p>
            <a:r>
              <a:rPr lang="en-GB" sz="2000" b="1" dirty="0">
                <a:latin typeface="Calibri" panose="020F0502020204030204" pitchFamily="34" charset="0"/>
                <a:ea typeface="Calibri" panose="020F0502020204030204" pitchFamily="34" charset="0"/>
              </a:rPr>
              <a:t>TIME: </a:t>
            </a:r>
            <a:r>
              <a:rPr lang="en-GB" sz="2000" dirty="0">
                <a:latin typeface="Calibri" panose="020F0502020204030204" pitchFamily="34" charset="0"/>
                <a:ea typeface="Calibri" panose="020F0502020204030204" pitchFamily="34" charset="0"/>
              </a:rPr>
              <a:t>13:00-14:00</a:t>
            </a:r>
            <a:endParaRPr lang="en-US" sz="2000" dirty="0">
              <a:latin typeface="Calibri" panose="020F0502020204030204" pitchFamily="34" charset="0"/>
              <a:ea typeface="Calibri" panose="020F0502020204030204" pitchFamily="34" charset="0"/>
            </a:endParaRPr>
          </a:p>
          <a:p>
            <a:r>
              <a:rPr lang="en-GB" sz="2000" b="1" dirty="0">
                <a:latin typeface="Calibri" panose="020F0502020204030204" pitchFamily="34" charset="0"/>
                <a:ea typeface="Calibri" panose="020F0502020204030204" pitchFamily="34" charset="0"/>
              </a:rPr>
              <a:t>LOCATION: </a:t>
            </a:r>
            <a:r>
              <a:rPr lang="en-GB" sz="2000" dirty="0">
                <a:latin typeface="Calibri" panose="020F0502020204030204" pitchFamily="34" charset="0"/>
                <a:ea typeface="Calibri" panose="020F0502020204030204" pitchFamily="34" charset="0"/>
              </a:rPr>
              <a:t>Sir Alwyn Williams Building, 423 Seminar Room</a:t>
            </a:r>
          </a:p>
          <a:p>
            <a:endParaRPr lang="en-US" dirty="0">
              <a:latin typeface="Calibri" panose="020F0502020204030204" pitchFamily="34" charset="0"/>
              <a:ea typeface="Calibri" panose="020F0502020204030204" pitchFamily="34" charset="0"/>
            </a:endParaRPr>
          </a:p>
          <a:p>
            <a:r>
              <a:rPr lang="en-GB" b="1" dirty="0">
                <a:latin typeface="Calibri" panose="020F0502020204030204" pitchFamily="34" charset="0"/>
                <a:ea typeface="Calibri" panose="020F0502020204030204" pitchFamily="34" charset="0"/>
              </a:rPr>
              <a:t>DESCRIPTION: </a:t>
            </a:r>
            <a:endParaRPr lang="en-US" dirty="0">
              <a:latin typeface="Calibri" panose="020F0502020204030204" pitchFamily="34" charset="0"/>
              <a:ea typeface="Calibri" panose="020F0502020204030204" pitchFamily="34" charset="0"/>
            </a:endParaRPr>
          </a:p>
          <a:p>
            <a:r>
              <a:rPr lang="en-US" i="1" dirty="0">
                <a:latin typeface="Calibri" panose="020F0502020204030204" pitchFamily="34" charset="0"/>
                <a:ea typeface="Calibri" panose="020F0502020204030204" pitchFamily="34" charset="0"/>
              </a:rPr>
              <a:t>There’s an old adage that computer science is not about computers.  In reality, computers are central to computer science, and a well-planned study of computer systems broadens and deepens understanding of the subject.  But it’s important to focus on the fundamentals, the concepts, and the ideas, rather than getting bogged down in the details of a randomly chosen commercial product.  A focus on the fundamental ideas is embodied in new developments in Sigma16, whose design now supports tighter links with programming languages, circuits, compilers, operating systems, and systems programming.  A new implementation of Sigma16 will be introduced, along with a vision for how it could integrate more closely with elementary and advanced teaching.</a:t>
            </a:r>
            <a:endParaRPr lang="en-US" dirty="0">
              <a:latin typeface="Calibri" panose="020F0502020204030204" pitchFamily="34" charset="0"/>
              <a:ea typeface="Calibri" panose="020F0502020204030204" pitchFamily="34" charset="0"/>
            </a:endParaRPr>
          </a:p>
        </p:txBody>
      </p:sp>
      <p:sp>
        <p:nvSpPr>
          <p:cNvPr id="3" name="Slide Number Placeholder 2">
            <a:extLst>
              <a:ext uri="{FF2B5EF4-FFF2-40B4-BE49-F238E27FC236}">
                <a16:creationId xmlns:a16="http://schemas.microsoft.com/office/drawing/2014/main" id="{7ED7A29B-DA4B-4F8C-8DB7-84C51855C476}"/>
              </a:ext>
            </a:extLst>
          </p:cNvPr>
          <p:cNvSpPr>
            <a:spLocks noGrp="1"/>
          </p:cNvSpPr>
          <p:nvPr>
            <p:ph type="sldNum" sz="quarter" idx="12"/>
          </p:nvPr>
        </p:nvSpPr>
        <p:spPr/>
        <p:txBody>
          <a:bodyPr/>
          <a:lstStyle/>
          <a:p>
            <a:fld id="{72A0DAED-63F2-4DE8-BA3E-AD42A00CD13D}" type="slidenum">
              <a:rPr lang="en-US" smtClean="0"/>
              <a:t>2</a:t>
            </a:fld>
            <a:endParaRPr lang="en-US"/>
          </a:p>
        </p:txBody>
      </p:sp>
    </p:spTree>
    <p:extLst>
      <p:ext uri="{BB962C8B-B14F-4D97-AF65-F5344CB8AC3E}">
        <p14:creationId xmlns:p14="http://schemas.microsoft.com/office/powerpoint/2010/main" val="3427131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7E0A-E29B-4D9F-95E0-7C0855BDA8C6}"/>
              </a:ext>
            </a:extLst>
          </p:cNvPr>
          <p:cNvSpPr>
            <a:spLocks noGrp="1"/>
          </p:cNvSpPr>
          <p:nvPr>
            <p:ph type="title"/>
          </p:nvPr>
        </p:nvSpPr>
        <p:spPr/>
        <p:txBody>
          <a:bodyPr/>
          <a:lstStyle/>
          <a:p>
            <a:r>
              <a:rPr lang="en-GB" dirty="0"/>
              <a:t>Sigma16</a:t>
            </a:r>
            <a:endParaRPr lang="en-US" dirty="0"/>
          </a:p>
        </p:txBody>
      </p:sp>
      <p:sp>
        <p:nvSpPr>
          <p:cNvPr id="3" name="Content Placeholder 2">
            <a:extLst>
              <a:ext uri="{FF2B5EF4-FFF2-40B4-BE49-F238E27FC236}">
                <a16:creationId xmlns:a16="http://schemas.microsoft.com/office/drawing/2014/main" id="{078E7A4B-A5E1-4D44-9453-109E68A63481}"/>
              </a:ext>
            </a:extLst>
          </p:cNvPr>
          <p:cNvSpPr>
            <a:spLocks noGrp="1"/>
          </p:cNvSpPr>
          <p:nvPr>
            <p:ph idx="1"/>
          </p:nvPr>
        </p:nvSpPr>
        <p:spPr>
          <a:xfrm>
            <a:off x="838200" y="1825624"/>
            <a:ext cx="10515600" cy="4831767"/>
          </a:xfrm>
        </p:spPr>
        <p:txBody>
          <a:bodyPr>
            <a:normAutofit lnSpcReduction="10000"/>
          </a:bodyPr>
          <a:lstStyle/>
          <a:p>
            <a:r>
              <a:rPr lang="en-GB" dirty="0"/>
              <a:t>A computer architecture designed to be as simple as possible, but no simpler</a:t>
            </a:r>
          </a:p>
          <a:p>
            <a:r>
              <a:rPr lang="en-GB" dirty="0"/>
              <a:t>It omits non-essential detail: e.g. only one word size</a:t>
            </a:r>
          </a:p>
          <a:p>
            <a:r>
              <a:rPr lang="en-GB" dirty="0"/>
              <a:t>The architecture has “subsets”</a:t>
            </a:r>
          </a:p>
          <a:p>
            <a:pPr lvl="1"/>
            <a:r>
              <a:rPr lang="en-GB" dirty="0"/>
              <a:t>A small and very simple core allows realistic programs: loops, conditionals, functions, arrays, linked lists</a:t>
            </a:r>
          </a:p>
          <a:p>
            <a:pPr lvl="1"/>
            <a:r>
              <a:rPr lang="en-GB" dirty="0"/>
              <a:t>Extensions make it easy to implement activation records, interpreters, modules, linking, relocation</a:t>
            </a:r>
          </a:p>
          <a:p>
            <a:pPr lvl="1"/>
            <a:r>
              <a:rPr lang="en-GB" dirty="0"/>
              <a:t>Advanced extensions support interrupts, segmentation, privilege, protection, mutual exclusion</a:t>
            </a:r>
          </a:p>
          <a:p>
            <a:r>
              <a:rPr lang="en-GB" dirty="0"/>
              <a:t>Explicitly designed to make the object code understandable</a:t>
            </a:r>
          </a:p>
          <a:p>
            <a:pPr lvl="1"/>
            <a:r>
              <a:rPr lang="en-GB" dirty="0"/>
              <a:t>A key concept: instructions are represented as words</a:t>
            </a:r>
          </a:p>
          <a:p>
            <a:pPr lvl="1"/>
            <a:endParaRPr lang="en-GB" dirty="0"/>
          </a:p>
          <a:p>
            <a:pPr lvl="1"/>
            <a:endParaRPr lang="en-US" dirty="0"/>
          </a:p>
        </p:txBody>
      </p:sp>
      <p:sp>
        <p:nvSpPr>
          <p:cNvPr id="4" name="Slide Number Placeholder 3">
            <a:extLst>
              <a:ext uri="{FF2B5EF4-FFF2-40B4-BE49-F238E27FC236}">
                <a16:creationId xmlns:a16="http://schemas.microsoft.com/office/drawing/2014/main" id="{6297D882-EFAC-4F77-860E-A098BA4EB6F0}"/>
              </a:ext>
            </a:extLst>
          </p:cNvPr>
          <p:cNvSpPr>
            <a:spLocks noGrp="1"/>
          </p:cNvSpPr>
          <p:nvPr>
            <p:ph type="sldNum" sz="quarter" idx="12"/>
          </p:nvPr>
        </p:nvSpPr>
        <p:spPr/>
        <p:txBody>
          <a:bodyPr/>
          <a:lstStyle/>
          <a:p>
            <a:fld id="{72A0DAED-63F2-4DE8-BA3E-AD42A00CD13D}" type="slidenum">
              <a:rPr lang="en-US" smtClean="0"/>
              <a:t>20</a:t>
            </a:fld>
            <a:endParaRPr lang="en-US"/>
          </a:p>
        </p:txBody>
      </p:sp>
    </p:spTree>
    <p:extLst>
      <p:ext uri="{BB962C8B-B14F-4D97-AF65-F5344CB8AC3E}">
        <p14:creationId xmlns:p14="http://schemas.microsoft.com/office/powerpoint/2010/main" val="393291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FCEB-343D-456B-AFBC-D6D2FDBFDBC2}"/>
              </a:ext>
            </a:extLst>
          </p:cNvPr>
          <p:cNvSpPr>
            <a:spLocks noGrp="1"/>
          </p:cNvSpPr>
          <p:nvPr>
            <p:ph type="title"/>
          </p:nvPr>
        </p:nvSpPr>
        <p:spPr/>
        <p:txBody>
          <a:bodyPr/>
          <a:lstStyle/>
          <a:p>
            <a:r>
              <a:rPr lang="en-US" dirty="0"/>
              <a:t>A </a:t>
            </a:r>
            <a:r>
              <a:rPr lang="en-GB" dirty="0"/>
              <a:t>“</a:t>
            </a:r>
            <a:r>
              <a:rPr lang="en-US" dirty="0" err="1"/>
              <a:t>subsettable</a:t>
            </a:r>
            <a:r>
              <a:rPr lang="en-US" dirty="0"/>
              <a:t>” architecture</a:t>
            </a:r>
          </a:p>
        </p:txBody>
      </p:sp>
      <p:sp>
        <p:nvSpPr>
          <p:cNvPr id="3" name="Content Placeholder 2">
            <a:extLst>
              <a:ext uri="{FF2B5EF4-FFF2-40B4-BE49-F238E27FC236}">
                <a16:creationId xmlns:a16="http://schemas.microsoft.com/office/drawing/2014/main" id="{A745B466-A9C5-482A-8F8E-F938E4D2132C}"/>
              </a:ext>
            </a:extLst>
          </p:cNvPr>
          <p:cNvSpPr>
            <a:spLocks noGrp="1"/>
          </p:cNvSpPr>
          <p:nvPr>
            <p:ph idx="1"/>
          </p:nvPr>
        </p:nvSpPr>
        <p:spPr>
          <a:xfrm>
            <a:off x="838200" y="1825625"/>
            <a:ext cx="10515600" cy="4743126"/>
          </a:xfrm>
        </p:spPr>
        <p:txBody>
          <a:bodyPr>
            <a:normAutofit fontScale="92500" lnSpcReduction="10000"/>
          </a:bodyPr>
          <a:lstStyle/>
          <a:p>
            <a:r>
              <a:rPr lang="en-US" dirty="0"/>
              <a:t>A core architecture</a:t>
            </a:r>
          </a:p>
          <a:p>
            <a:pPr lvl="1"/>
            <a:r>
              <a:rPr lang="en-US" dirty="0"/>
              <a:t>Simple: just register file, 3 control registers, memory, </a:t>
            </a:r>
            <a:r>
              <a:rPr lang="en-US" dirty="0">
                <a:solidFill>
                  <a:srgbClr val="FF0000"/>
                </a:solidFill>
              </a:rPr>
              <a:t>14 instructions</a:t>
            </a:r>
          </a:p>
          <a:p>
            <a:pPr lvl="1"/>
            <a:r>
              <a:rPr lang="en-US" dirty="0"/>
              <a:t>Easy correspondence between assembly language and machine language</a:t>
            </a:r>
            <a:br>
              <a:rPr lang="en-US" dirty="0"/>
            </a:br>
            <a:r>
              <a:rPr lang="en-US" dirty="0"/>
              <a:t>Supports </a:t>
            </a:r>
            <a:r>
              <a:rPr lang="en-US" dirty="0">
                <a:solidFill>
                  <a:srgbClr val="FF0000"/>
                </a:solidFill>
              </a:rPr>
              <a:t>key concepts</a:t>
            </a:r>
            <a:r>
              <a:rPr lang="en-US" dirty="0"/>
              <a:t>: instruction representation, stored program</a:t>
            </a:r>
          </a:p>
          <a:p>
            <a:r>
              <a:rPr lang="en-US" dirty="0"/>
              <a:t>Basic extensions </a:t>
            </a:r>
          </a:p>
          <a:p>
            <a:pPr lvl="1"/>
            <a:r>
              <a:rPr lang="en-US" dirty="0"/>
              <a:t>Further instructions for sophisticated arithmetic, efficient procedures, flexible bit field algorithms (supports interpreters), separate assembly of modules, linker</a:t>
            </a:r>
          </a:p>
          <a:p>
            <a:pPr lvl="1"/>
            <a:r>
              <a:rPr lang="en-US" dirty="0"/>
              <a:t>Supports </a:t>
            </a:r>
            <a:r>
              <a:rPr lang="en-US" dirty="0">
                <a:solidFill>
                  <a:srgbClr val="FF0000"/>
                </a:solidFill>
              </a:rPr>
              <a:t>key concepts</a:t>
            </a:r>
            <a:r>
              <a:rPr lang="en-US" dirty="0"/>
              <a:t>: </a:t>
            </a:r>
            <a:r>
              <a:rPr lang="en-US" dirty="0" err="1"/>
              <a:t>bignum</a:t>
            </a:r>
            <a:r>
              <a:rPr lang="en-US" dirty="0"/>
              <a:t> arithmetic, models for stack and heap based variable allocation, relocation</a:t>
            </a:r>
          </a:p>
          <a:p>
            <a:r>
              <a:rPr lang="en-US" dirty="0"/>
              <a:t>Advanced extensions</a:t>
            </a:r>
          </a:p>
          <a:p>
            <a:pPr lvl="1"/>
            <a:r>
              <a:rPr lang="en-US" dirty="0"/>
              <a:t>Several more control registers, 4 more instructions, interrupts, segmentation</a:t>
            </a:r>
          </a:p>
          <a:p>
            <a:pPr lvl="1"/>
            <a:r>
              <a:rPr lang="en-US" dirty="0"/>
              <a:t>Supports </a:t>
            </a:r>
            <a:r>
              <a:rPr lang="en-US" dirty="0">
                <a:solidFill>
                  <a:srgbClr val="FF0000"/>
                </a:solidFill>
              </a:rPr>
              <a:t>key concepts</a:t>
            </a:r>
            <a:r>
              <a:rPr lang="en-US" dirty="0"/>
              <a:t>: exceptions, protection, privilege, concurrency, mutual exclusion</a:t>
            </a:r>
          </a:p>
        </p:txBody>
      </p:sp>
      <p:sp>
        <p:nvSpPr>
          <p:cNvPr id="4" name="Slide Number Placeholder 3">
            <a:extLst>
              <a:ext uri="{FF2B5EF4-FFF2-40B4-BE49-F238E27FC236}">
                <a16:creationId xmlns:a16="http://schemas.microsoft.com/office/drawing/2014/main" id="{3B794A7F-E710-451C-B267-78093259A172}"/>
              </a:ext>
            </a:extLst>
          </p:cNvPr>
          <p:cNvSpPr>
            <a:spLocks noGrp="1"/>
          </p:cNvSpPr>
          <p:nvPr>
            <p:ph type="sldNum" sz="quarter" idx="12"/>
          </p:nvPr>
        </p:nvSpPr>
        <p:spPr/>
        <p:txBody>
          <a:bodyPr/>
          <a:lstStyle/>
          <a:p>
            <a:fld id="{72A0DAED-63F2-4DE8-BA3E-AD42A00CD13D}" type="slidenum">
              <a:rPr lang="en-US" smtClean="0"/>
              <a:t>21</a:t>
            </a:fld>
            <a:endParaRPr lang="en-US"/>
          </a:p>
        </p:txBody>
      </p:sp>
    </p:spTree>
    <p:extLst>
      <p:ext uri="{BB962C8B-B14F-4D97-AF65-F5344CB8AC3E}">
        <p14:creationId xmlns:p14="http://schemas.microsoft.com/office/powerpoint/2010/main" val="271396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9B024-D0F9-42AB-9A86-328A5EF0E4DD}"/>
              </a:ext>
            </a:extLst>
          </p:cNvPr>
          <p:cNvSpPr txBox="1"/>
          <p:nvPr/>
        </p:nvSpPr>
        <p:spPr>
          <a:xfrm>
            <a:off x="4431569" y="965054"/>
            <a:ext cx="2865095" cy="1200329"/>
          </a:xfrm>
          <a:prstGeom prst="rect">
            <a:avLst/>
          </a:prstGeom>
          <a:noFill/>
          <a:ln>
            <a:noFill/>
          </a:ln>
        </p:spPr>
        <p:txBody>
          <a:bodyPr wrap="square" rtlCol="0">
            <a:spAutoFit/>
          </a:bodyPr>
          <a:lstStyle/>
          <a:p>
            <a:r>
              <a:rPr lang="en-US" dirty="0"/>
              <a:t>add, sub, </a:t>
            </a:r>
            <a:r>
              <a:rPr lang="en-US" dirty="0" err="1"/>
              <a:t>mul</a:t>
            </a:r>
            <a:r>
              <a:rPr lang="en-US" dirty="0"/>
              <a:t>, div, lea, load, store, trap, </a:t>
            </a:r>
            <a:r>
              <a:rPr lang="en-US" dirty="0" err="1"/>
              <a:t>cmplt</a:t>
            </a:r>
            <a:r>
              <a:rPr lang="en-US" dirty="0"/>
              <a:t>, </a:t>
            </a:r>
            <a:r>
              <a:rPr lang="en-US" dirty="0" err="1"/>
              <a:t>cmpeq</a:t>
            </a:r>
            <a:r>
              <a:rPr lang="en-US" dirty="0"/>
              <a:t>, </a:t>
            </a:r>
            <a:r>
              <a:rPr lang="en-US" dirty="0" err="1"/>
              <a:t>cmpgt</a:t>
            </a:r>
            <a:r>
              <a:rPr lang="en-US" dirty="0"/>
              <a:t>, </a:t>
            </a:r>
            <a:r>
              <a:rPr lang="en-US" dirty="0" err="1"/>
              <a:t>jumpf</a:t>
            </a:r>
            <a:r>
              <a:rPr lang="en-US" dirty="0"/>
              <a:t>, </a:t>
            </a:r>
            <a:r>
              <a:rPr lang="en-US" dirty="0" err="1"/>
              <a:t>jumpt</a:t>
            </a:r>
            <a:r>
              <a:rPr lang="en-US" dirty="0"/>
              <a:t>, </a:t>
            </a:r>
            <a:r>
              <a:rPr lang="en-US" dirty="0" err="1"/>
              <a:t>jal</a:t>
            </a:r>
            <a:r>
              <a:rPr lang="en-US" dirty="0"/>
              <a:t>, data</a:t>
            </a:r>
          </a:p>
        </p:txBody>
      </p:sp>
      <p:sp>
        <p:nvSpPr>
          <p:cNvPr id="4" name="TextBox 3">
            <a:extLst>
              <a:ext uri="{FF2B5EF4-FFF2-40B4-BE49-F238E27FC236}">
                <a16:creationId xmlns:a16="http://schemas.microsoft.com/office/drawing/2014/main" id="{8E7DE6B4-3942-4217-965F-D3A0AA3E70EF}"/>
              </a:ext>
            </a:extLst>
          </p:cNvPr>
          <p:cNvSpPr txBox="1"/>
          <p:nvPr/>
        </p:nvSpPr>
        <p:spPr>
          <a:xfrm>
            <a:off x="2091090" y="972546"/>
            <a:ext cx="1968798" cy="1200329"/>
          </a:xfrm>
          <a:prstGeom prst="rect">
            <a:avLst/>
          </a:prstGeom>
          <a:noFill/>
          <a:ln>
            <a:noFill/>
          </a:ln>
        </p:spPr>
        <p:txBody>
          <a:bodyPr wrap="square" rtlCol="0">
            <a:spAutoFit/>
          </a:bodyPr>
          <a:lstStyle>
            <a:defPPr>
              <a:defRPr lang="en-US"/>
            </a:defPPr>
          </a:lstStyle>
          <a:p>
            <a:r>
              <a:rPr lang="en-US" dirty="0"/>
              <a:t>register file</a:t>
            </a:r>
            <a:br>
              <a:rPr lang="en-US" dirty="0"/>
            </a:br>
            <a:r>
              <a:rPr lang="en-US" dirty="0"/>
              <a:t>memory,</a:t>
            </a:r>
            <a:br>
              <a:rPr lang="en-US" dirty="0"/>
            </a:br>
            <a:r>
              <a:rPr lang="en-US" dirty="0"/>
              <a:t>input/output,</a:t>
            </a:r>
            <a:br>
              <a:rPr lang="en-US" dirty="0"/>
            </a:br>
            <a:r>
              <a:rPr lang="en-US" dirty="0"/>
              <a:t>pc, </a:t>
            </a:r>
            <a:r>
              <a:rPr lang="en-US" dirty="0" err="1"/>
              <a:t>ir</a:t>
            </a:r>
            <a:r>
              <a:rPr lang="en-US" dirty="0"/>
              <a:t>, </a:t>
            </a:r>
            <a:r>
              <a:rPr lang="en-US" dirty="0" err="1"/>
              <a:t>adr</a:t>
            </a:r>
            <a:endParaRPr lang="en-US" dirty="0"/>
          </a:p>
        </p:txBody>
      </p:sp>
      <p:sp>
        <p:nvSpPr>
          <p:cNvPr id="5" name="TextBox 4">
            <a:extLst>
              <a:ext uri="{FF2B5EF4-FFF2-40B4-BE49-F238E27FC236}">
                <a16:creationId xmlns:a16="http://schemas.microsoft.com/office/drawing/2014/main" id="{8C21AC9B-920B-428C-933A-ECCC197AAA6C}"/>
              </a:ext>
            </a:extLst>
          </p:cNvPr>
          <p:cNvSpPr txBox="1"/>
          <p:nvPr/>
        </p:nvSpPr>
        <p:spPr>
          <a:xfrm>
            <a:off x="7668345" y="954283"/>
            <a:ext cx="3878612" cy="1200329"/>
          </a:xfrm>
          <a:prstGeom prst="rect">
            <a:avLst/>
          </a:prstGeom>
          <a:noFill/>
          <a:ln>
            <a:noFill/>
          </a:ln>
        </p:spPr>
        <p:txBody>
          <a:bodyPr wrap="square" rtlCol="0">
            <a:spAutoFit/>
          </a:bodyPr>
          <a:lstStyle>
            <a:defPPr>
              <a:defRPr lang="en-US"/>
            </a:defPPr>
          </a:lstStyle>
          <a:p>
            <a:r>
              <a:rPr lang="en-US" dirty="0"/>
              <a:t>machine language, translation from higher level language, :=, if-then-else, while, for, arrays, call &amp; return, instruction execution, static vars</a:t>
            </a:r>
          </a:p>
        </p:txBody>
      </p:sp>
      <p:sp>
        <p:nvSpPr>
          <p:cNvPr id="6" name="TextBox 5">
            <a:extLst>
              <a:ext uri="{FF2B5EF4-FFF2-40B4-BE49-F238E27FC236}">
                <a16:creationId xmlns:a16="http://schemas.microsoft.com/office/drawing/2014/main" id="{847C043C-12D8-4E61-8EA2-07E3D96EA43E}"/>
              </a:ext>
            </a:extLst>
          </p:cNvPr>
          <p:cNvSpPr txBox="1"/>
          <p:nvPr/>
        </p:nvSpPr>
        <p:spPr>
          <a:xfrm>
            <a:off x="3962399" y="2604914"/>
            <a:ext cx="3792279" cy="1200329"/>
          </a:xfrm>
          <a:prstGeom prst="rect">
            <a:avLst/>
          </a:prstGeom>
          <a:noFill/>
          <a:ln>
            <a:noFill/>
          </a:ln>
        </p:spPr>
        <p:txBody>
          <a:bodyPr wrap="square" rtlCol="0">
            <a:spAutoFit/>
          </a:bodyPr>
          <a:lstStyle/>
          <a:p>
            <a:r>
              <a:rPr lang="en-US" dirty="0" err="1"/>
              <a:t>cmp</a:t>
            </a:r>
            <a:r>
              <a:rPr lang="en-US" dirty="0"/>
              <a:t>, jumpc0 jumpc1, save, restore, push, pop, top, inv, and, or, </a:t>
            </a:r>
            <a:r>
              <a:rPr lang="en-US" dirty="0" err="1"/>
              <a:t>xor</a:t>
            </a:r>
            <a:r>
              <a:rPr lang="en-US" dirty="0"/>
              <a:t>, </a:t>
            </a:r>
            <a:r>
              <a:rPr lang="en-US" dirty="0" err="1"/>
              <a:t>shiftl</a:t>
            </a:r>
            <a:r>
              <a:rPr lang="en-US" dirty="0"/>
              <a:t>, </a:t>
            </a:r>
            <a:r>
              <a:rPr lang="en-US" dirty="0" err="1"/>
              <a:t>shiftr</a:t>
            </a:r>
            <a:r>
              <a:rPr lang="en-US" dirty="0"/>
              <a:t>, </a:t>
            </a:r>
            <a:r>
              <a:rPr lang="en-US" dirty="0" err="1"/>
              <a:t>getbit</a:t>
            </a:r>
            <a:r>
              <a:rPr lang="en-US" dirty="0"/>
              <a:t>, </a:t>
            </a:r>
            <a:r>
              <a:rPr lang="en-US" dirty="0" err="1"/>
              <a:t>getbiti</a:t>
            </a:r>
            <a:r>
              <a:rPr lang="en-US" dirty="0"/>
              <a:t>, </a:t>
            </a:r>
            <a:r>
              <a:rPr lang="en-US" dirty="0" err="1"/>
              <a:t>putbit</a:t>
            </a:r>
            <a:r>
              <a:rPr lang="en-US" dirty="0"/>
              <a:t>, </a:t>
            </a:r>
            <a:r>
              <a:rPr lang="en-US" dirty="0" err="1"/>
              <a:t>putbiti</a:t>
            </a:r>
            <a:r>
              <a:rPr lang="en-US" dirty="0"/>
              <a:t>, extract, execute</a:t>
            </a:r>
          </a:p>
        </p:txBody>
      </p:sp>
      <p:sp>
        <p:nvSpPr>
          <p:cNvPr id="7" name="TextBox 6">
            <a:extLst>
              <a:ext uri="{FF2B5EF4-FFF2-40B4-BE49-F238E27FC236}">
                <a16:creationId xmlns:a16="http://schemas.microsoft.com/office/drawing/2014/main" id="{0A158080-308E-4153-B30D-E608BB4BAB53}"/>
              </a:ext>
            </a:extLst>
          </p:cNvPr>
          <p:cNvSpPr txBox="1"/>
          <p:nvPr/>
        </p:nvSpPr>
        <p:spPr>
          <a:xfrm>
            <a:off x="5139966" y="5608372"/>
            <a:ext cx="1854492" cy="646331"/>
          </a:xfrm>
          <a:prstGeom prst="rect">
            <a:avLst/>
          </a:prstGeom>
          <a:noFill/>
          <a:ln>
            <a:noFill/>
          </a:ln>
        </p:spPr>
        <p:txBody>
          <a:bodyPr wrap="square" rtlCol="0">
            <a:spAutoFit/>
          </a:bodyPr>
          <a:lstStyle>
            <a:defPPr>
              <a:defRPr lang="en-US"/>
            </a:defPPr>
          </a:lstStyle>
          <a:p>
            <a:r>
              <a:rPr lang="en-US" dirty="0" err="1"/>
              <a:t>getctl</a:t>
            </a:r>
            <a:r>
              <a:rPr lang="en-US" dirty="0"/>
              <a:t>, </a:t>
            </a:r>
            <a:r>
              <a:rPr lang="en-US" dirty="0" err="1"/>
              <a:t>putctl</a:t>
            </a:r>
            <a:r>
              <a:rPr lang="en-US" dirty="0"/>
              <a:t>, </a:t>
            </a:r>
            <a:r>
              <a:rPr lang="en-US" dirty="0" err="1"/>
              <a:t>rfi</a:t>
            </a:r>
            <a:br>
              <a:rPr lang="en-US" dirty="0"/>
            </a:br>
            <a:r>
              <a:rPr lang="en-US" dirty="0" err="1"/>
              <a:t>testset</a:t>
            </a:r>
            <a:endParaRPr lang="en-US" dirty="0"/>
          </a:p>
        </p:txBody>
      </p:sp>
      <p:sp>
        <p:nvSpPr>
          <p:cNvPr id="8" name="TextBox 7">
            <a:extLst>
              <a:ext uri="{FF2B5EF4-FFF2-40B4-BE49-F238E27FC236}">
                <a16:creationId xmlns:a16="http://schemas.microsoft.com/office/drawing/2014/main" id="{2BF2E503-6F41-49BF-98CD-2D45C3B924F4}"/>
              </a:ext>
            </a:extLst>
          </p:cNvPr>
          <p:cNvSpPr txBox="1"/>
          <p:nvPr/>
        </p:nvSpPr>
        <p:spPr>
          <a:xfrm>
            <a:off x="1758043" y="5623504"/>
            <a:ext cx="2838006" cy="923330"/>
          </a:xfrm>
          <a:prstGeom prst="rect">
            <a:avLst/>
          </a:prstGeom>
          <a:noFill/>
          <a:ln>
            <a:noFill/>
          </a:ln>
        </p:spPr>
        <p:txBody>
          <a:bodyPr wrap="square" rtlCol="0">
            <a:spAutoFit/>
          </a:bodyPr>
          <a:lstStyle/>
          <a:p>
            <a:r>
              <a:rPr lang="en-US" dirty="0"/>
              <a:t>status, </a:t>
            </a:r>
            <a:r>
              <a:rPr lang="en-US" dirty="0" err="1"/>
              <a:t>mask,req</a:t>
            </a:r>
            <a:r>
              <a:rPr lang="en-US" dirty="0"/>
              <a:t>, </a:t>
            </a:r>
            <a:r>
              <a:rPr lang="en-US" dirty="0" err="1"/>
              <a:t>istat</a:t>
            </a:r>
            <a:r>
              <a:rPr lang="en-US" dirty="0"/>
              <a:t>, </a:t>
            </a:r>
            <a:r>
              <a:rPr lang="en-US" dirty="0" err="1"/>
              <a:t>ipc</a:t>
            </a:r>
            <a:r>
              <a:rPr lang="en-US" dirty="0"/>
              <a:t>, </a:t>
            </a:r>
            <a:r>
              <a:rPr lang="en-US" dirty="0" err="1"/>
              <a:t>bpseg</a:t>
            </a:r>
            <a:r>
              <a:rPr lang="en-US" dirty="0"/>
              <a:t>, </a:t>
            </a:r>
            <a:r>
              <a:rPr lang="en-US" dirty="0" err="1"/>
              <a:t>epseg</a:t>
            </a:r>
            <a:r>
              <a:rPr lang="en-US" dirty="0"/>
              <a:t>, </a:t>
            </a:r>
            <a:r>
              <a:rPr lang="en-US" dirty="0" err="1"/>
              <a:t>bdseg</a:t>
            </a:r>
            <a:r>
              <a:rPr lang="en-US" dirty="0"/>
              <a:t>, </a:t>
            </a:r>
            <a:r>
              <a:rPr lang="en-US" dirty="0" err="1"/>
              <a:t>dseg</a:t>
            </a:r>
            <a:r>
              <a:rPr lang="en-US" dirty="0"/>
              <a:t>, privilege</a:t>
            </a:r>
          </a:p>
        </p:txBody>
      </p:sp>
      <p:sp>
        <p:nvSpPr>
          <p:cNvPr id="9" name="TextBox 8">
            <a:extLst>
              <a:ext uri="{FF2B5EF4-FFF2-40B4-BE49-F238E27FC236}">
                <a16:creationId xmlns:a16="http://schemas.microsoft.com/office/drawing/2014/main" id="{D9AF82EF-6732-4075-8AC9-56614E635451}"/>
              </a:ext>
            </a:extLst>
          </p:cNvPr>
          <p:cNvSpPr txBox="1"/>
          <p:nvPr/>
        </p:nvSpPr>
        <p:spPr>
          <a:xfrm>
            <a:off x="8009473" y="2540366"/>
            <a:ext cx="3479320" cy="1200329"/>
          </a:xfrm>
          <a:prstGeom prst="rect">
            <a:avLst/>
          </a:prstGeom>
          <a:noFill/>
          <a:ln>
            <a:noFill/>
          </a:ln>
        </p:spPr>
        <p:txBody>
          <a:bodyPr wrap="square" rtlCol="0">
            <a:spAutoFit/>
          </a:bodyPr>
          <a:lstStyle>
            <a:defPPr>
              <a:defRPr lang="en-US"/>
            </a:defPPr>
          </a:lstStyle>
          <a:p>
            <a:r>
              <a:rPr lang="en-US" dirty="0"/>
              <a:t>bit manipulation, pointers, records, stacks, linked lists, trees, calling conventions, activation records, advanced arithmetic</a:t>
            </a:r>
          </a:p>
        </p:txBody>
      </p:sp>
      <p:sp>
        <p:nvSpPr>
          <p:cNvPr id="10" name="TextBox 9">
            <a:extLst>
              <a:ext uri="{FF2B5EF4-FFF2-40B4-BE49-F238E27FC236}">
                <a16:creationId xmlns:a16="http://schemas.microsoft.com/office/drawing/2014/main" id="{480E6EDE-604F-4B64-845C-47D186657D1B}"/>
              </a:ext>
            </a:extLst>
          </p:cNvPr>
          <p:cNvSpPr txBox="1"/>
          <p:nvPr/>
        </p:nvSpPr>
        <p:spPr>
          <a:xfrm>
            <a:off x="8229601" y="5373304"/>
            <a:ext cx="3559628" cy="1200329"/>
          </a:xfrm>
          <a:prstGeom prst="rect">
            <a:avLst/>
          </a:prstGeom>
          <a:noFill/>
          <a:ln>
            <a:noFill/>
          </a:ln>
        </p:spPr>
        <p:txBody>
          <a:bodyPr wrap="square" rtlCol="0">
            <a:spAutoFit/>
          </a:bodyPr>
          <a:lstStyle/>
          <a:p>
            <a:r>
              <a:rPr lang="en-US" dirty="0"/>
              <a:t>privilege, interrupts, exceptions, address translation, memory protection, OS kernel, processes, concurrency, mutual exclusion</a:t>
            </a:r>
          </a:p>
        </p:txBody>
      </p:sp>
      <p:sp>
        <p:nvSpPr>
          <p:cNvPr id="12" name="TextBox 11">
            <a:extLst>
              <a:ext uri="{FF2B5EF4-FFF2-40B4-BE49-F238E27FC236}">
                <a16:creationId xmlns:a16="http://schemas.microsoft.com/office/drawing/2014/main" id="{E5D13878-7563-48D6-9054-0E87443FC356}"/>
              </a:ext>
            </a:extLst>
          </p:cNvPr>
          <p:cNvSpPr txBox="1"/>
          <p:nvPr/>
        </p:nvSpPr>
        <p:spPr>
          <a:xfrm>
            <a:off x="4280761" y="4265016"/>
            <a:ext cx="2679766" cy="646331"/>
          </a:xfrm>
          <a:prstGeom prst="rect">
            <a:avLst/>
          </a:prstGeom>
          <a:noFill/>
        </p:spPr>
        <p:txBody>
          <a:bodyPr wrap="square" rtlCol="0">
            <a:spAutoFit/>
          </a:bodyPr>
          <a:lstStyle/>
          <a:p>
            <a:r>
              <a:rPr lang="en-US" dirty="0"/>
              <a:t>branch, module, Import, export, org, </a:t>
            </a:r>
            <a:r>
              <a:rPr lang="en-US" dirty="0" err="1"/>
              <a:t>equ</a:t>
            </a:r>
            <a:r>
              <a:rPr lang="en-US" dirty="0"/>
              <a:t>, relocate</a:t>
            </a:r>
          </a:p>
        </p:txBody>
      </p:sp>
      <p:sp>
        <p:nvSpPr>
          <p:cNvPr id="13" name="TextBox 12">
            <a:extLst>
              <a:ext uri="{FF2B5EF4-FFF2-40B4-BE49-F238E27FC236}">
                <a16:creationId xmlns:a16="http://schemas.microsoft.com/office/drawing/2014/main" id="{0C542BC5-F694-48E0-8507-094701BF77BB}"/>
              </a:ext>
            </a:extLst>
          </p:cNvPr>
          <p:cNvSpPr txBox="1"/>
          <p:nvPr/>
        </p:nvSpPr>
        <p:spPr>
          <a:xfrm>
            <a:off x="8229600" y="4058334"/>
            <a:ext cx="3317357" cy="923330"/>
          </a:xfrm>
          <a:prstGeom prst="rect">
            <a:avLst/>
          </a:prstGeom>
          <a:noFill/>
        </p:spPr>
        <p:txBody>
          <a:bodyPr wrap="square" rtlCol="0">
            <a:spAutoFit/>
          </a:bodyPr>
          <a:lstStyle/>
          <a:p>
            <a:r>
              <a:rPr lang="en-US" dirty="0"/>
              <a:t>assembly &amp; linking, fixed &amp; relocatable constants, relocation, position independence, reentrant</a:t>
            </a:r>
          </a:p>
        </p:txBody>
      </p:sp>
      <p:sp>
        <p:nvSpPr>
          <p:cNvPr id="14" name="TextBox 13">
            <a:extLst>
              <a:ext uri="{FF2B5EF4-FFF2-40B4-BE49-F238E27FC236}">
                <a16:creationId xmlns:a16="http://schemas.microsoft.com/office/drawing/2014/main" id="{512CF53B-8131-40A3-9724-C894DB20C9FC}"/>
              </a:ext>
            </a:extLst>
          </p:cNvPr>
          <p:cNvSpPr txBox="1"/>
          <p:nvPr/>
        </p:nvSpPr>
        <p:spPr>
          <a:xfrm>
            <a:off x="2072537" y="311166"/>
            <a:ext cx="1752600" cy="400110"/>
          </a:xfrm>
          <a:prstGeom prst="rect">
            <a:avLst/>
          </a:prstGeom>
          <a:noFill/>
        </p:spPr>
        <p:txBody>
          <a:bodyPr wrap="square" rtlCol="0">
            <a:spAutoFit/>
          </a:bodyPr>
          <a:lstStyle/>
          <a:p>
            <a:pPr algn="ctr"/>
            <a:r>
              <a:rPr lang="en-US" sz="2000" b="1" dirty="0"/>
              <a:t>Subsystems</a:t>
            </a:r>
          </a:p>
        </p:txBody>
      </p:sp>
      <p:sp>
        <p:nvSpPr>
          <p:cNvPr id="15" name="TextBox 14">
            <a:extLst>
              <a:ext uri="{FF2B5EF4-FFF2-40B4-BE49-F238E27FC236}">
                <a16:creationId xmlns:a16="http://schemas.microsoft.com/office/drawing/2014/main" id="{53A4E0FE-8DF2-4CFE-9200-F1714AB410BB}"/>
              </a:ext>
            </a:extLst>
          </p:cNvPr>
          <p:cNvSpPr txBox="1"/>
          <p:nvPr/>
        </p:nvSpPr>
        <p:spPr>
          <a:xfrm>
            <a:off x="4263666" y="253715"/>
            <a:ext cx="1752600" cy="400110"/>
          </a:xfrm>
          <a:prstGeom prst="rect">
            <a:avLst/>
          </a:prstGeom>
          <a:noFill/>
        </p:spPr>
        <p:txBody>
          <a:bodyPr wrap="square" rtlCol="0">
            <a:spAutoFit/>
          </a:bodyPr>
          <a:lstStyle/>
          <a:p>
            <a:pPr algn="ctr"/>
            <a:r>
              <a:rPr lang="en-US" sz="2000" b="1" dirty="0"/>
              <a:t>Instructions</a:t>
            </a:r>
          </a:p>
        </p:txBody>
      </p:sp>
      <p:sp>
        <p:nvSpPr>
          <p:cNvPr id="16" name="TextBox 15">
            <a:extLst>
              <a:ext uri="{FF2B5EF4-FFF2-40B4-BE49-F238E27FC236}">
                <a16:creationId xmlns:a16="http://schemas.microsoft.com/office/drawing/2014/main" id="{84308CAA-A22D-4A6C-B6E4-CC78827194CC}"/>
              </a:ext>
            </a:extLst>
          </p:cNvPr>
          <p:cNvSpPr txBox="1"/>
          <p:nvPr/>
        </p:nvSpPr>
        <p:spPr>
          <a:xfrm>
            <a:off x="8009473" y="231315"/>
            <a:ext cx="1752600" cy="400110"/>
          </a:xfrm>
          <a:prstGeom prst="rect">
            <a:avLst/>
          </a:prstGeom>
          <a:noFill/>
        </p:spPr>
        <p:txBody>
          <a:bodyPr wrap="square" rtlCol="0">
            <a:spAutoFit/>
          </a:bodyPr>
          <a:lstStyle/>
          <a:p>
            <a:pPr algn="ctr"/>
            <a:r>
              <a:rPr lang="en-US" sz="2000" b="1" dirty="0"/>
              <a:t>Concepts</a:t>
            </a:r>
          </a:p>
        </p:txBody>
      </p:sp>
      <p:sp>
        <p:nvSpPr>
          <p:cNvPr id="17" name="TextBox 16">
            <a:extLst>
              <a:ext uri="{FF2B5EF4-FFF2-40B4-BE49-F238E27FC236}">
                <a16:creationId xmlns:a16="http://schemas.microsoft.com/office/drawing/2014/main" id="{4C615CF3-386D-4083-97C3-AF79A24099D5}"/>
              </a:ext>
            </a:extLst>
          </p:cNvPr>
          <p:cNvSpPr txBox="1"/>
          <p:nvPr/>
        </p:nvSpPr>
        <p:spPr>
          <a:xfrm>
            <a:off x="1776625" y="4265015"/>
            <a:ext cx="2185774" cy="646331"/>
          </a:xfrm>
          <a:prstGeom prst="rect">
            <a:avLst/>
          </a:prstGeom>
          <a:noFill/>
        </p:spPr>
        <p:txBody>
          <a:bodyPr wrap="square" rtlCol="0">
            <a:spAutoFit/>
          </a:bodyPr>
          <a:lstStyle/>
          <a:p>
            <a:r>
              <a:rPr lang="en-US" dirty="0"/>
              <a:t>assembler, linker,</a:t>
            </a:r>
          </a:p>
          <a:p>
            <a:r>
              <a:rPr lang="en-US" dirty="0"/>
              <a:t>object code, </a:t>
            </a:r>
            <a:r>
              <a:rPr lang="en-US" dirty="0" err="1"/>
              <a:t>booter</a:t>
            </a:r>
            <a:endParaRPr lang="en-US" dirty="0"/>
          </a:p>
        </p:txBody>
      </p:sp>
      <p:sp>
        <p:nvSpPr>
          <p:cNvPr id="18" name="TextBox 17">
            <a:extLst>
              <a:ext uri="{FF2B5EF4-FFF2-40B4-BE49-F238E27FC236}">
                <a16:creationId xmlns:a16="http://schemas.microsoft.com/office/drawing/2014/main" id="{2A98A3D0-C5D2-4E1C-8119-4445D8A75D7B}"/>
              </a:ext>
            </a:extLst>
          </p:cNvPr>
          <p:cNvSpPr txBox="1"/>
          <p:nvPr/>
        </p:nvSpPr>
        <p:spPr>
          <a:xfrm>
            <a:off x="564499" y="1500210"/>
            <a:ext cx="914400" cy="400110"/>
          </a:xfrm>
          <a:prstGeom prst="rect">
            <a:avLst/>
          </a:prstGeom>
          <a:noFill/>
        </p:spPr>
        <p:txBody>
          <a:bodyPr wrap="square" rtlCol="0">
            <a:spAutoFit/>
          </a:bodyPr>
          <a:lstStyle/>
          <a:p>
            <a:r>
              <a:rPr lang="en-US" sz="2000" b="1" dirty="0"/>
              <a:t>Core</a:t>
            </a:r>
          </a:p>
        </p:txBody>
      </p:sp>
      <p:sp>
        <p:nvSpPr>
          <p:cNvPr id="19" name="TextBox 18">
            <a:extLst>
              <a:ext uri="{FF2B5EF4-FFF2-40B4-BE49-F238E27FC236}">
                <a16:creationId xmlns:a16="http://schemas.microsoft.com/office/drawing/2014/main" id="{619D2F96-0087-4603-B698-C457D56CA5C1}"/>
              </a:ext>
            </a:extLst>
          </p:cNvPr>
          <p:cNvSpPr txBox="1"/>
          <p:nvPr/>
        </p:nvSpPr>
        <p:spPr>
          <a:xfrm>
            <a:off x="270334" y="2851135"/>
            <a:ext cx="1748715" cy="707886"/>
          </a:xfrm>
          <a:prstGeom prst="rect">
            <a:avLst/>
          </a:prstGeom>
          <a:noFill/>
        </p:spPr>
        <p:txBody>
          <a:bodyPr wrap="square" rtlCol="0">
            <a:spAutoFit/>
          </a:bodyPr>
          <a:lstStyle/>
          <a:p>
            <a:r>
              <a:rPr lang="en-US" sz="2000" b="1" dirty="0"/>
              <a:t>Further</a:t>
            </a:r>
            <a:br>
              <a:rPr lang="en-US" sz="2000" b="1" dirty="0"/>
            </a:br>
            <a:r>
              <a:rPr lang="en-US" sz="2000" b="1" dirty="0"/>
              <a:t>programming</a:t>
            </a:r>
          </a:p>
        </p:txBody>
      </p:sp>
      <p:sp>
        <p:nvSpPr>
          <p:cNvPr id="20" name="TextBox 19">
            <a:extLst>
              <a:ext uri="{FF2B5EF4-FFF2-40B4-BE49-F238E27FC236}">
                <a16:creationId xmlns:a16="http://schemas.microsoft.com/office/drawing/2014/main" id="{1E6E1F65-3E10-458F-A6C6-BE330DD0F425}"/>
              </a:ext>
            </a:extLst>
          </p:cNvPr>
          <p:cNvSpPr txBox="1"/>
          <p:nvPr/>
        </p:nvSpPr>
        <p:spPr>
          <a:xfrm>
            <a:off x="239486" y="4480214"/>
            <a:ext cx="1277513" cy="400110"/>
          </a:xfrm>
          <a:prstGeom prst="rect">
            <a:avLst/>
          </a:prstGeom>
          <a:noFill/>
        </p:spPr>
        <p:txBody>
          <a:bodyPr wrap="square" rtlCol="0">
            <a:spAutoFit/>
          </a:bodyPr>
          <a:lstStyle/>
          <a:p>
            <a:r>
              <a:rPr lang="en-US" sz="2000" b="1" dirty="0"/>
              <a:t>Advanced</a:t>
            </a:r>
          </a:p>
        </p:txBody>
      </p:sp>
      <p:sp>
        <p:nvSpPr>
          <p:cNvPr id="21" name="TextBox 20">
            <a:extLst>
              <a:ext uri="{FF2B5EF4-FFF2-40B4-BE49-F238E27FC236}">
                <a16:creationId xmlns:a16="http://schemas.microsoft.com/office/drawing/2014/main" id="{01A915EE-008E-4177-B85B-6EE35FA829BD}"/>
              </a:ext>
            </a:extLst>
          </p:cNvPr>
          <p:cNvSpPr txBox="1"/>
          <p:nvPr/>
        </p:nvSpPr>
        <p:spPr>
          <a:xfrm>
            <a:off x="310243" y="5731483"/>
            <a:ext cx="1109713" cy="400110"/>
          </a:xfrm>
          <a:prstGeom prst="rect">
            <a:avLst/>
          </a:prstGeom>
          <a:noFill/>
        </p:spPr>
        <p:txBody>
          <a:bodyPr wrap="square" rtlCol="0">
            <a:spAutoFit/>
          </a:bodyPr>
          <a:lstStyle/>
          <a:p>
            <a:r>
              <a:rPr lang="en-US" sz="2000" b="1" dirty="0"/>
              <a:t>Systems</a:t>
            </a:r>
          </a:p>
        </p:txBody>
      </p:sp>
      <p:cxnSp>
        <p:nvCxnSpPr>
          <p:cNvPr id="25" name="Straight Connector 24">
            <a:extLst>
              <a:ext uri="{FF2B5EF4-FFF2-40B4-BE49-F238E27FC236}">
                <a16:creationId xmlns:a16="http://schemas.microsoft.com/office/drawing/2014/main" id="{C1531FD8-5FC3-4C99-AFDC-937A0B60EC9D}"/>
              </a:ext>
            </a:extLst>
          </p:cNvPr>
          <p:cNvCxnSpPr/>
          <p:nvPr/>
        </p:nvCxnSpPr>
        <p:spPr>
          <a:xfrm>
            <a:off x="126133" y="2392641"/>
            <a:ext cx="113626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8C3B23-0810-4F01-A666-B8D0492C550F}"/>
              </a:ext>
            </a:extLst>
          </p:cNvPr>
          <p:cNvCxnSpPr/>
          <p:nvPr/>
        </p:nvCxnSpPr>
        <p:spPr>
          <a:xfrm>
            <a:off x="-16400" y="3932559"/>
            <a:ext cx="113626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6572FF-18D5-4BE9-A718-A293CB0A61F1}"/>
              </a:ext>
            </a:extLst>
          </p:cNvPr>
          <p:cNvCxnSpPr/>
          <p:nvPr/>
        </p:nvCxnSpPr>
        <p:spPr>
          <a:xfrm>
            <a:off x="3071" y="5183972"/>
            <a:ext cx="1136266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E7170E7-743C-4CD1-BA01-5228E88D7529}"/>
              </a:ext>
            </a:extLst>
          </p:cNvPr>
          <p:cNvSpPr txBox="1"/>
          <p:nvPr/>
        </p:nvSpPr>
        <p:spPr>
          <a:xfrm>
            <a:off x="2045185" y="2835746"/>
            <a:ext cx="1623695" cy="369332"/>
          </a:xfrm>
          <a:prstGeom prst="rect">
            <a:avLst/>
          </a:prstGeom>
          <a:noFill/>
        </p:spPr>
        <p:txBody>
          <a:bodyPr wrap="square" rtlCol="0">
            <a:spAutoFit/>
          </a:bodyPr>
          <a:lstStyle/>
          <a:p>
            <a:r>
              <a:rPr lang="en-US" dirty="0" err="1"/>
              <a:t>condidion</a:t>
            </a:r>
            <a:r>
              <a:rPr lang="en-US" dirty="0"/>
              <a:t> code</a:t>
            </a:r>
          </a:p>
        </p:txBody>
      </p:sp>
      <p:sp>
        <p:nvSpPr>
          <p:cNvPr id="2" name="Slide Number Placeholder 1">
            <a:extLst>
              <a:ext uri="{FF2B5EF4-FFF2-40B4-BE49-F238E27FC236}">
                <a16:creationId xmlns:a16="http://schemas.microsoft.com/office/drawing/2014/main" id="{632086BA-2CAE-4304-8E88-C36B3E8ACB28}"/>
              </a:ext>
            </a:extLst>
          </p:cNvPr>
          <p:cNvSpPr>
            <a:spLocks noGrp="1"/>
          </p:cNvSpPr>
          <p:nvPr>
            <p:ph type="sldNum" sz="quarter" idx="12"/>
          </p:nvPr>
        </p:nvSpPr>
        <p:spPr/>
        <p:txBody>
          <a:bodyPr/>
          <a:lstStyle/>
          <a:p>
            <a:fld id="{72A0DAED-63F2-4DE8-BA3E-AD42A00CD13D}" type="slidenum">
              <a:rPr lang="en-US" smtClean="0"/>
              <a:t>22</a:t>
            </a:fld>
            <a:endParaRPr lang="en-US"/>
          </a:p>
        </p:txBody>
      </p:sp>
    </p:spTree>
    <p:extLst>
      <p:ext uri="{BB962C8B-B14F-4D97-AF65-F5344CB8AC3E}">
        <p14:creationId xmlns:p14="http://schemas.microsoft.com/office/powerpoint/2010/main" val="350972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F8CF-17E0-41B8-9855-94CD13D5126E}"/>
              </a:ext>
            </a:extLst>
          </p:cNvPr>
          <p:cNvSpPr>
            <a:spLocks noGrp="1"/>
          </p:cNvSpPr>
          <p:nvPr>
            <p:ph type="title"/>
          </p:nvPr>
        </p:nvSpPr>
        <p:spPr/>
        <p:txBody>
          <a:bodyPr/>
          <a:lstStyle/>
          <a:p>
            <a:r>
              <a:rPr lang="en-GB" dirty="0"/>
              <a:t>Sigma16 has evolved</a:t>
            </a:r>
            <a:endParaRPr lang="en-US" dirty="0"/>
          </a:p>
        </p:txBody>
      </p:sp>
      <p:sp>
        <p:nvSpPr>
          <p:cNvPr id="3" name="Content Placeholder 2">
            <a:extLst>
              <a:ext uri="{FF2B5EF4-FFF2-40B4-BE49-F238E27FC236}">
                <a16:creationId xmlns:a16="http://schemas.microsoft.com/office/drawing/2014/main" id="{EF46FB91-B143-4CCC-A9B7-1FF21EB75E5E}"/>
              </a:ext>
            </a:extLst>
          </p:cNvPr>
          <p:cNvSpPr>
            <a:spLocks noGrp="1"/>
          </p:cNvSpPr>
          <p:nvPr>
            <p:ph idx="1"/>
          </p:nvPr>
        </p:nvSpPr>
        <p:spPr/>
        <p:txBody>
          <a:bodyPr/>
          <a:lstStyle/>
          <a:p>
            <a:r>
              <a:rPr lang="en-GB" dirty="0"/>
              <a:t>Previous versions implemented in Haskell</a:t>
            </a:r>
          </a:p>
          <a:p>
            <a:r>
              <a:rPr lang="en-GB" dirty="0"/>
              <a:t>Proved difficult to avoid “bit rot” because of changing GUI and library tools, and difficult to port to different operating systems</a:t>
            </a:r>
          </a:p>
          <a:p>
            <a:r>
              <a:rPr lang="en-GB" dirty="0"/>
              <a:t>A complete rewrite in 2019</a:t>
            </a:r>
          </a:p>
          <a:p>
            <a:pPr lvl="1"/>
            <a:r>
              <a:rPr lang="en-GB" dirty="0"/>
              <a:t>Implemented in JavaScript</a:t>
            </a:r>
          </a:p>
          <a:p>
            <a:pPr lvl="1"/>
            <a:r>
              <a:rPr lang="en-GB" dirty="0"/>
              <a:t>It doesn’t need to be installed, or even downloaded: just click a web link</a:t>
            </a:r>
          </a:p>
          <a:p>
            <a:pPr lvl="1"/>
            <a:r>
              <a:rPr lang="en-GB" dirty="0"/>
              <a:t>Runs in the browser (Chrome, some others as well)</a:t>
            </a:r>
          </a:p>
          <a:p>
            <a:pPr lvl="1"/>
            <a:r>
              <a:rPr lang="en-GB" dirty="0"/>
              <a:t>Aim is to make it as easy as possible to get started</a:t>
            </a:r>
          </a:p>
          <a:p>
            <a:r>
              <a:rPr lang="en-GB" dirty="0"/>
              <a:t>And there are some fancy new ideas in the works…</a:t>
            </a:r>
            <a:endParaRPr lang="en-US" dirty="0"/>
          </a:p>
        </p:txBody>
      </p:sp>
      <p:sp>
        <p:nvSpPr>
          <p:cNvPr id="4" name="Slide Number Placeholder 3">
            <a:extLst>
              <a:ext uri="{FF2B5EF4-FFF2-40B4-BE49-F238E27FC236}">
                <a16:creationId xmlns:a16="http://schemas.microsoft.com/office/drawing/2014/main" id="{5E9A7F63-1D48-46FA-875B-10C64995A4C1}"/>
              </a:ext>
            </a:extLst>
          </p:cNvPr>
          <p:cNvSpPr>
            <a:spLocks noGrp="1"/>
          </p:cNvSpPr>
          <p:nvPr>
            <p:ph type="sldNum" sz="quarter" idx="12"/>
          </p:nvPr>
        </p:nvSpPr>
        <p:spPr/>
        <p:txBody>
          <a:bodyPr/>
          <a:lstStyle/>
          <a:p>
            <a:fld id="{72A0DAED-63F2-4DE8-BA3E-AD42A00CD13D}" type="slidenum">
              <a:rPr lang="en-US" smtClean="0"/>
              <a:t>23</a:t>
            </a:fld>
            <a:endParaRPr lang="en-US"/>
          </a:p>
        </p:txBody>
      </p:sp>
    </p:spTree>
    <p:extLst>
      <p:ext uri="{BB962C8B-B14F-4D97-AF65-F5344CB8AC3E}">
        <p14:creationId xmlns:p14="http://schemas.microsoft.com/office/powerpoint/2010/main" val="253820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6C68-CA39-43E3-8107-B235D7A057D8}"/>
              </a:ext>
            </a:extLst>
          </p:cNvPr>
          <p:cNvSpPr>
            <a:spLocks noGrp="1"/>
          </p:cNvSpPr>
          <p:nvPr>
            <p:ph type="title"/>
          </p:nvPr>
        </p:nvSpPr>
        <p:spPr/>
        <p:txBody>
          <a:bodyPr/>
          <a:lstStyle/>
          <a:p>
            <a:r>
              <a:rPr lang="en-GB" dirty="0"/>
              <a:t>Example of what we can do</a:t>
            </a:r>
            <a:endParaRPr lang="en-US" dirty="0"/>
          </a:p>
        </p:txBody>
      </p:sp>
      <p:sp>
        <p:nvSpPr>
          <p:cNvPr id="3" name="Content Placeholder 2">
            <a:extLst>
              <a:ext uri="{FF2B5EF4-FFF2-40B4-BE49-F238E27FC236}">
                <a16:creationId xmlns:a16="http://schemas.microsoft.com/office/drawing/2014/main" id="{0527A8EB-4E0A-4DCB-94A3-47AEE6FC7782}"/>
              </a:ext>
            </a:extLst>
          </p:cNvPr>
          <p:cNvSpPr>
            <a:spLocks noGrp="1"/>
          </p:cNvSpPr>
          <p:nvPr>
            <p:ph idx="1"/>
          </p:nvPr>
        </p:nvSpPr>
        <p:spPr/>
        <p:txBody>
          <a:bodyPr/>
          <a:lstStyle/>
          <a:p>
            <a:r>
              <a:rPr lang="en-GB" dirty="0"/>
              <a:t>In CS1S we show</a:t>
            </a:r>
          </a:p>
          <a:p>
            <a:pPr lvl="1"/>
            <a:r>
              <a:rPr lang="en-GB" dirty="0"/>
              <a:t>How programming language constructs map into assembly language: this clarifies the semantics</a:t>
            </a:r>
          </a:p>
          <a:p>
            <a:pPr lvl="1"/>
            <a:r>
              <a:rPr lang="en-GB" dirty="0"/>
              <a:t>Arrays</a:t>
            </a:r>
          </a:p>
          <a:p>
            <a:pPr lvl="1"/>
            <a:r>
              <a:rPr lang="en-GB" dirty="0"/>
              <a:t>Records</a:t>
            </a:r>
          </a:p>
          <a:p>
            <a:pPr lvl="1"/>
            <a:r>
              <a:rPr lang="en-GB" dirty="0"/>
              <a:t>Pointers</a:t>
            </a:r>
          </a:p>
          <a:p>
            <a:pPr lvl="1"/>
            <a:r>
              <a:rPr lang="en-GB" dirty="0"/>
              <a:t>Linked lists</a:t>
            </a:r>
          </a:p>
          <a:p>
            <a:r>
              <a:rPr lang="en-GB" dirty="0"/>
              <a:t>Isn’t this too complicated for beginners?</a:t>
            </a:r>
          </a:p>
          <a:p>
            <a:pPr lvl="1"/>
            <a:r>
              <a:rPr lang="en-GB" dirty="0"/>
              <a:t>No!   Introducing linked lists (with a challenging exercise, and substantive exam question) left the grade distribution almost the same; main effect was to reduce number of A1 and increase number of A3/A4</a:t>
            </a:r>
          </a:p>
        </p:txBody>
      </p:sp>
      <p:sp>
        <p:nvSpPr>
          <p:cNvPr id="4" name="Slide Number Placeholder 3">
            <a:extLst>
              <a:ext uri="{FF2B5EF4-FFF2-40B4-BE49-F238E27FC236}">
                <a16:creationId xmlns:a16="http://schemas.microsoft.com/office/drawing/2014/main" id="{94A6E687-3629-4AD7-B1EA-B40346502255}"/>
              </a:ext>
            </a:extLst>
          </p:cNvPr>
          <p:cNvSpPr>
            <a:spLocks noGrp="1"/>
          </p:cNvSpPr>
          <p:nvPr>
            <p:ph type="sldNum" sz="quarter" idx="12"/>
          </p:nvPr>
        </p:nvSpPr>
        <p:spPr/>
        <p:txBody>
          <a:bodyPr/>
          <a:lstStyle/>
          <a:p>
            <a:fld id="{72A0DAED-63F2-4DE8-BA3E-AD42A00CD13D}" type="slidenum">
              <a:rPr lang="en-US" smtClean="0"/>
              <a:t>24</a:t>
            </a:fld>
            <a:endParaRPr lang="en-US"/>
          </a:p>
        </p:txBody>
      </p:sp>
    </p:spTree>
    <p:extLst>
      <p:ext uri="{BB962C8B-B14F-4D97-AF65-F5344CB8AC3E}">
        <p14:creationId xmlns:p14="http://schemas.microsoft.com/office/powerpoint/2010/main" val="282008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9979-AB4E-4662-911E-7D29A5313C78}"/>
              </a:ext>
            </a:extLst>
          </p:cNvPr>
          <p:cNvSpPr>
            <a:spLocks noGrp="1"/>
          </p:cNvSpPr>
          <p:nvPr>
            <p:ph type="title"/>
          </p:nvPr>
        </p:nvSpPr>
        <p:spPr/>
        <p:txBody>
          <a:bodyPr/>
          <a:lstStyle/>
          <a:p>
            <a:r>
              <a:rPr lang="en-GB" dirty="0"/>
              <a:t>A point about pointers</a:t>
            </a:r>
            <a:endParaRPr lang="en-US" dirty="0"/>
          </a:p>
        </p:txBody>
      </p:sp>
      <p:sp>
        <p:nvSpPr>
          <p:cNvPr id="3" name="Content Placeholder 2">
            <a:extLst>
              <a:ext uri="{FF2B5EF4-FFF2-40B4-BE49-F238E27FC236}">
                <a16:creationId xmlns:a16="http://schemas.microsoft.com/office/drawing/2014/main" id="{4DE3248A-F5AE-4052-BC95-5D8146E2BB6C}"/>
              </a:ext>
            </a:extLst>
          </p:cNvPr>
          <p:cNvSpPr>
            <a:spLocks noGrp="1"/>
          </p:cNvSpPr>
          <p:nvPr>
            <p:ph idx="1"/>
          </p:nvPr>
        </p:nvSpPr>
        <p:spPr>
          <a:xfrm>
            <a:off x="838200" y="1825624"/>
            <a:ext cx="10515600" cy="4817771"/>
          </a:xfrm>
        </p:spPr>
        <p:txBody>
          <a:bodyPr/>
          <a:lstStyle/>
          <a:p>
            <a:r>
              <a:rPr lang="en-GB" dirty="0"/>
              <a:t>Students often have learned about pointers using C (or similar)</a:t>
            </a:r>
          </a:p>
          <a:p>
            <a:r>
              <a:rPr lang="en-GB" dirty="0"/>
              <a:t>Key operators: &amp; * .</a:t>
            </a:r>
          </a:p>
          <a:p>
            <a:r>
              <a:rPr lang="en-GB" dirty="0"/>
              <a:t>Vague understanding of what these mean: magic?</a:t>
            </a:r>
          </a:p>
          <a:p>
            <a:r>
              <a:rPr lang="en-GB" dirty="0"/>
              <a:t>But these operators are easy in Sigma16</a:t>
            </a:r>
          </a:p>
          <a:p>
            <a:pPr lvl="1"/>
            <a:r>
              <a:rPr lang="en-GB" dirty="0"/>
              <a:t>&amp; is one instruction (lea)</a:t>
            </a:r>
          </a:p>
          <a:p>
            <a:pPr lvl="1"/>
            <a:r>
              <a:rPr lang="en-GB" dirty="0"/>
              <a:t>* is one instruction (load)</a:t>
            </a:r>
          </a:p>
          <a:p>
            <a:pPr lvl="1"/>
            <a:r>
              <a:rPr lang="en-GB" dirty="0"/>
              <a:t>. Is one instruction (load)</a:t>
            </a:r>
          </a:p>
          <a:p>
            <a:r>
              <a:rPr lang="en-GB" dirty="0"/>
              <a:t>The meanings are simple and concrete and you can see them in the register/memory display</a:t>
            </a:r>
          </a:p>
          <a:p>
            <a:r>
              <a:rPr lang="en-US" dirty="0"/>
              <a:t>No magic!  No more difficult than + - * /</a:t>
            </a:r>
          </a:p>
        </p:txBody>
      </p:sp>
      <p:sp>
        <p:nvSpPr>
          <p:cNvPr id="4" name="Slide Number Placeholder 3">
            <a:extLst>
              <a:ext uri="{FF2B5EF4-FFF2-40B4-BE49-F238E27FC236}">
                <a16:creationId xmlns:a16="http://schemas.microsoft.com/office/drawing/2014/main" id="{AE167F7F-78BB-45EE-BB09-1E9DBC45A8DC}"/>
              </a:ext>
            </a:extLst>
          </p:cNvPr>
          <p:cNvSpPr>
            <a:spLocks noGrp="1"/>
          </p:cNvSpPr>
          <p:nvPr>
            <p:ph type="sldNum" sz="quarter" idx="12"/>
          </p:nvPr>
        </p:nvSpPr>
        <p:spPr/>
        <p:txBody>
          <a:bodyPr/>
          <a:lstStyle/>
          <a:p>
            <a:fld id="{72A0DAED-63F2-4DE8-BA3E-AD42A00CD13D}" type="slidenum">
              <a:rPr lang="en-US" smtClean="0"/>
              <a:t>25</a:t>
            </a:fld>
            <a:endParaRPr lang="en-US"/>
          </a:p>
        </p:txBody>
      </p:sp>
    </p:spTree>
    <p:extLst>
      <p:ext uri="{BB962C8B-B14F-4D97-AF65-F5344CB8AC3E}">
        <p14:creationId xmlns:p14="http://schemas.microsoft.com/office/powerpoint/2010/main" val="46362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1B37-24FD-4072-8C5D-4B7FA65E420F}"/>
              </a:ext>
            </a:extLst>
          </p:cNvPr>
          <p:cNvSpPr>
            <a:spLocks noGrp="1"/>
          </p:cNvSpPr>
          <p:nvPr>
            <p:ph type="title"/>
          </p:nvPr>
        </p:nvSpPr>
        <p:spPr/>
        <p:txBody>
          <a:bodyPr/>
          <a:lstStyle/>
          <a:p>
            <a:r>
              <a:rPr lang="en-GB" dirty="0"/>
              <a:t>Imagine… in two semesters we could</a:t>
            </a:r>
            <a:endParaRPr lang="en-US" dirty="0"/>
          </a:p>
        </p:txBody>
      </p:sp>
      <p:sp>
        <p:nvSpPr>
          <p:cNvPr id="3" name="Content Placeholder 2">
            <a:extLst>
              <a:ext uri="{FF2B5EF4-FFF2-40B4-BE49-F238E27FC236}">
                <a16:creationId xmlns:a16="http://schemas.microsoft.com/office/drawing/2014/main" id="{21A91B89-F3C0-4914-B5CF-845A26DF3CD3}"/>
              </a:ext>
            </a:extLst>
          </p:cNvPr>
          <p:cNvSpPr>
            <a:spLocks noGrp="1"/>
          </p:cNvSpPr>
          <p:nvPr>
            <p:ph idx="1"/>
          </p:nvPr>
        </p:nvSpPr>
        <p:spPr/>
        <p:txBody>
          <a:bodyPr>
            <a:normAutofit fontScale="92500" lnSpcReduction="10000"/>
          </a:bodyPr>
          <a:lstStyle/>
          <a:p>
            <a:r>
              <a:rPr lang="en-GB" dirty="0"/>
              <a:t>Introduce digital circuits up to and including RTM:  understandable (with a little effort) and it is just about a minimal CPU circuit</a:t>
            </a:r>
          </a:p>
          <a:p>
            <a:r>
              <a:rPr lang="en-GB" dirty="0"/>
              <a:t>Cover Sigma16 in full</a:t>
            </a:r>
          </a:p>
          <a:p>
            <a:r>
              <a:rPr lang="en-GB" dirty="0"/>
              <a:t>Show how programming language constructs work via compilation</a:t>
            </a:r>
          </a:p>
          <a:p>
            <a:r>
              <a:rPr lang="en-GB" dirty="0"/>
              <a:t>Look at key data structures in detail: arrays, records, stacks, linked lists, trees</a:t>
            </a:r>
          </a:p>
          <a:p>
            <a:r>
              <a:rPr lang="en-GB" dirty="0"/>
              <a:t>Understand interrupts, exceptions, processes, concurrency, mutual exclusion</a:t>
            </a:r>
          </a:p>
          <a:p>
            <a:r>
              <a:rPr lang="en-GB" dirty="0"/>
              <a:t>We are already doing much of this!</a:t>
            </a:r>
          </a:p>
          <a:p>
            <a:r>
              <a:rPr lang="en-GB" dirty="0"/>
              <a:t>In one more semester, can show entire circuit design of a complete CPU</a:t>
            </a:r>
          </a:p>
        </p:txBody>
      </p:sp>
      <p:sp>
        <p:nvSpPr>
          <p:cNvPr id="4" name="Slide Number Placeholder 3">
            <a:extLst>
              <a:ext uri="{FF2B5EF4-FFF2-40B4-BE49-F238E27FC236}">
                <a16:creationId xmlns:a16="http://schemas.microsoft.com/office/drawing/2014/main" id="{A87DA729-A3C5-45CC-8809-0A659D4FFCCF}"/>
              </a:ext>
            </a:extLst>
          </p:cNvPr>
          <p:cNvSpPr>
            <a:spLocks noGrp="1"/>
          </p:cNvSpPr>
          <p:nvPr>
            <p:ph type="sldNum" sz="quarter" idx="12"/>
          </p:nvPr>
        </p:nvSpPr>
        <p:spPr/>
        <p:txBody>
          <a:bodyPr/>
          <a:lstStyle/>
          <a:p>
            <a:fld id="{72A0DAED-63F2-4DE8-BA3E-AD42A00CD13D}" type="slidenum">
              <a:rPr lang="en-US" smtClean="0"/>
              <a:t>26</a:t>
            </a:fld>
            <a:endParaRPr lang="en-US"/>
          </a:p>
        </p:txBody>
      </p:sp>
    </p:spTree>
    <p:extLst>
      <p:ext uri="{BB962C8B-B14F-4D97-AF65-F5344CB8AC3E}">
        <p14:creationId xmlns:p14="http://schemas.microsoft.com/office/powerpoint/2010/main" val="99151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2D707F4-F0F9-4652-A850-7D63B41EFD9B}"/>
              </a:ext>
            </a:extLst>
          </p:cNvPr>
          <p:cNvCxnSpPr/>
          <p:nvPr/>
        </p:nvCxnSpPr>
        <p:spPr>
          <a:xfrm>
            <a:off x="3033823" y="6461511"/>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FDF04C-9F46-4E9E-967D-F9F02DF9B3A4}"/>
              </a:ext>
            </a:extLst>
          </p:cNvPr>
          <p:cNvCxnSpPr/>
          <p:nvPr/>
        </p:nvCxnSpPr>
        <p:spPr>
          <a:xfrm>
            <a:off x="3033823" y="5173245"/>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F2FA46-E66F-4F2C-A70D-7397C7B81264}"/>
              </a:ext>
            </a:extLst>
          </p:cNvPr>
          <p:cNvSpPr txBox="1"/>
          <p:nvPr/>
        </p:nvSpPr>
        <p:spPr>
          <a:xfrm>
            <a:off x="772633" y="6035288"/>
            <a:ext cx="2024489" cy="461665"/>
          </a:xfrm>
          <a:prstGeom prst="rect">
            <a:avLst/>
          </a:prstGeom>
          <a:noFill/>
        </p:spPr>
        <p:txBody>
          <a:bodyPr wrap="square" rtlCol="0">
            <a:spAutoFit/>
          </a:bodyPr>
          <a:lstStyle/>
          <a:p>
            <a:pPr algn="r"/>
            <a:r>
              <a:rPr lang="en-US" sz="2400" dirty="0"/>
              <a:t>Logic gates</a:t>
            </a:r>
          </a:p>
        </p:txBody>
      </p:sp>
      <p:sp>
        <p:nvSpPr>
          <p:cNvPr id="11" name="TextBox 10">
            <a:extLst>
              <a:ext uri="{FF2B5EF4-FFF2-40B4-BE49-F238E27FC236}">
                <a16:creationId xmlns:a16="http://schemas.microsoft.com/office/drawing/2014/main" id="{7FFD42EC-C945-413C-ACE7-882F329BF8A7}"/>
              </a:ext>
            </a:extLst>
          </p:cNvPr>
          <p:cNvSpPr txBox="1"/>
          <p:nvPr/>
        </p:nvSpPr>
        <p:spPr>
          <a:xfrm>
            <a:off x="233918" y="4877559"/>
            <a:ext cx="3047999" cy="461665"/>
          </a:xfrm>
          <a:prstGeom prst="rect">
            <a:avLst/>
          </a:prstGeom>
          <a:noFill/>
        </p:spPr>
        <p:txBody>
          <a:bodyPr wrap="square" rtlCol="0">
            <a:spAutoFit/>
          </a:bodyPr>
          <a:lstStyle/>
          <a:p>
            <a:r>
              <a:rPr lang="en-US" sz="2400" dirty="0"/>
              <a:t>Synchronous circuits</a:t>
            </a:r>
          </a:p>
        </p:txBody>
      </p:sp>
      <p:sp>
        <p:nvSpPr>
          <p:cNvPr id="12" name="TextBox 11">
            <a:extLst>
              <a:ext uri="{FF2B5EF4-FFF2-40B4-BE49-F238E27FC236}">
                <a16:creationId xmlns:a16="http://schemas.microsoft.com/office/drawing/2014/main" id="{B738A027-CA0B-40EF-A960-80DA323C55C8}"/>
              </a:ext>
            </a:extLst>
          </p:cNvPr>
          <p:cNvSpPr txBox="1"/>
          <p:nvPr/>
        </p:nvSpPr>
        <p:spPr>
          <a:xfrm>
            <a:off x="607828" y="3766532"/>
            <a:ext cx="2354098" cy="461665"/>
          </a:xfrm>
          <a:prstGeom prst="rect">
            <a:avLst/>
          </a:prstGeom>
          <a:noFill/>
        </p:spPr>
        <p:txBody>
          <a:bodyPr wrap="square" rtlCol="0">
            <a:spAutoFit/>
          </a:bodyPr>
          <a:lstStyle/>
          <a:p>
            <a:pPr algn="ctr"/>
            <a:r>
              <a:rPr lang="en-US" sz="2400" dirty="0"/>
              <a:t>Processor circuit</a:t>
            </a:r>
          </a:p>
        </p:txBody>
      </p:sp>
      <p:sp>
        <p:nvSpPr>
          <p:cNvPr id="14" name="TextBox 13">
            <a:extLst>
              <a:ext uri="{FF2B5EF4-FFF2-40B4-BE49-F238E27FC236}">
                <a16:creationId xmlns:a16="http://schemas.microsoft.com/office/drawing/2014/main" id="{2B6CFB14-8FCB-4BD6-9A4A-25860313FBBD}"/>
              </a:ext>
            </a:extLst>
          </p:cNvPr>
          <p:cNvSpPr txBox="1"/>
          <p:nvPr/>
        </p:nvSpPr>
        <p:spPr>
          <a:xfrm>
            <a:off x="8910084" y="5018567"/>
            <a:ext cx="2282456" cy="523220"/>
          </a:xfrm>
          <a:prstGeom prst="rect">
            <a:avLst/>
          </a:prstGeom>
          <a:noFill/>
        </p:spPr>
        <p:txBody>
          <a:bodyPr wrap="square" rtlCol="0">
            <a:spAutoFit/>
          </a:bodyPr>
          <a:lstStyle/>
          <a:p>
            <a:r>
              <a:rPr lang="en-US" sz="2800" dirty="0"/>
              <a:t>Circuit design</a:t>
            </a:r>
          </a:p>
        </p:txBody>
      </p:sp>
      <p:sp>
        <p:nvSpPr>
          <p:cNvPr id="15" name="TextBox 14">
            <a:extLst>
              <a:ext uri="{FF2B5EF4-FFF2-40B4-BE49-F238E27FC236}">
                <a16:creationId xmlns:a16="http://schemas.microsoft.com/office/drawing/2014/main" id="{7CAAC524-5019-4C1D-9EAE-F14388E1D19D}"/>
              </a:ext>
            </a:extLst>
          </p:cNvPr>
          <p:cNvSpPr txBox="1"/>
          <p:nvPr/>
        </p:nvSpPr>
        <p:spPr>
          <a:xfrm>
            <a:off x="8612372" y="3108451"/>
            <a:ext cx="3452037" cy="523220"/>
          </a:xfrm>
          <a:prstGeom prst="rect">
            <a:avLst/>
          </a:prstGeom>
          <a:noFill/>
        </p:spPr>
        <p:txBody>
          <a:bodyPr wrap="square" rtlCol="0">
            <a:spAutoFit/>
          </a:bodyPr>
          <a:lstStyle/>
          <a:p>
            <a:r>
              <a:rPr lang="en-US" sz="2800" dirty="0"/>
              <a:t>Datapath and control</a:t>
            </a:r>
          </a:p>
        </p:txBody>
      </p:sp>
      <p:sp>
        <p:nvSpPr>
          <p:cNvPr id="16" name="Slide Number Placeholder 15">
            <a:extLst>
              <a:ext uri="{FF2B5EF4-FFF2-40B4-BE49-F238E27FC236}">
                <a16:creationId xmlns:a16="http://schemas.microsoft.com/office/drawing/2014/main" id="{56B7813C-239D-495A-8722-C1AB7313C467}"/>
              </a:ext>
            </a:extLst>
          </p:cNvPr>
          <p:cNvSpPr>
            <a:spLocks noGrp="1"/>
          </p:cNvSpPr>
          <p:nvPr>
            <p:ph type="sldNum" sz="quarter" idx="12"/>
          </p:nvPr>
        </p:nvSpPr>
        <p:spPr/>
        <p:txBody>
          <a:bodyPr/>
          <a:lstStyle/>
          <a:p>
            <a:fld id="{72A0DAED-63F2-4DE8-BA3E-AD42A00CD13D}" type="slidenum">
              <a:rPr lang="en-US" smtClean="0"/>
              <a:t>27</a:t>
            </a:fld>
            <a:endParaRPr lang="en-US"/>
          </a:p>
        </p:txBody>
      </p:sp>
      <p:cxnSp>
        <p:nvCxnSpPr>
          <p:cNvPr id="13" name="Straight Connector 12">
            <a:extLst>
              <a:ext uri="{FF2B5EF4-FFF2-40B4-BE49-F238E27FC236}">
                <a16:creationId xmlns:a16="http://schemas.microsoft.com/office/drawing/2014/main" id="{EFF6381B-F582-4677-8008-1B6555F5B2BC}"/>
              </a:ext>
            </a:extLst>
          </p:cNvPr>
          <p:cNvCxnSpPr/>
          <p:nvPr/>
        </p:nvCxnSpPr>
        <p:spPr>
          <a:xfrm>
            <a:off x="3090530" y="3370061"/>
            <a:ext cx="570614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93F157A-CACC-4FBC-8357-8EAC0D094ABE}"/>
              </a:ext>
            </a:extLst>
          </p:cNvPr>
          <p:cNvSpPr txBox="1"/>
          <p:nvPr/>
        </p:nvSpPr>
        <p:spPr>
          <a:xfrm>
            <a:off x="3890566" y="6044469"/>
            <a:ext cx="3774052" cy="461665"/>
          </a:xfrm>
          <a:prstGeom prst="rect">
            <a:avLst/>
          </a:prstGeom>
          <a:noFill/>
        </p:spPr>
        <p:txBody>
          <a:bodyPr wrap="square" rtlCol="0">
            <a:spAutoFit/>
          </a:bodyPr>
          <a:lstStyle/>
          <a:p>
            <a:r>
              <a:rPr lang="en-GB" sz="2400" dirty="0" err="1"/>
              <a:t>Inv</a:t>
            </a:r>
            <a:r>
              <a:rPr lang="en-GB" sz="2400" dirty="0"/>
              <a:t>, and2, or2, xor2, </a:t>
            </a:r>
            <a:r>
              <a:rPr lang="en-GB" sz="2400" dirty="0" err="1"/>
              <a:t>dff</a:t>
            </a:r>
            <a:endParaRPr lang="en-US" sz="2400" dirty="0"/>
          </a:p>
        </p:txBody>
      </p:sp>
      <p:sp>
        <p:nvSpPr>
          <p:cNvPr id="4" name="TextBox 3">
            <a:extLst>
              <a:ext uri="{FF2B5EF4-FFF2-40B4-BE49-F238E27FC236}">
                <a16:creationId xmlns:a16="http://schemas.microsoft.com/office/drawing/2014/main" id="{8B4307F0-EE41-497E-AA13-B1569E1F7A57}"/>
              </a:ext>
            </a:extLst>
          </p:cNvPr>
          <p:cNvSpPr txBox="1"/>
          <p:nvPr/>
        </p:nvSpPr>
        <p:spPr>
          <a:xfrm>
            <a:off x="3649119" y="4818512"/>
            <a:ext cx="4256947" cy="461665"/>
          </a:xfrm>
          <a:prstGeom prst="rect">
            <a:avLst/>
          </a:prstGeom>
          <a:noFill/>
        </p:spPr>
        <p:txBody>
          <a:bodyPr wrap="square" rtlCol="0">
            <a:spAutoFit/>
          </a:bodyPr>
          <a:lstStyle/>
          <a:p>
            <a:r>
              <a:rPr lang="en-GB" sz="2400" dirty="0"/>
              <a:t>Mux, </a:t>
            </a:r>
            <a:r>
              <a:rPr lang="en-GB" sz="2400" dirty="0" err="1"/>
              <a:t>demux</a:t>
            </a:r>
            <a:r>
              <a:rPr lang="en-GB" sz="2400" dirty="0"/>
              <a:t>, add, reg, </a:t>
            </a:r>
            <a:r>
              <a:rPr lang="en-GB" sz="2400" dirty="0" err="1"/>
              <a:t>regfile</a:t>
            </a:r>
            <a:endParaRPr lang="en-US" sz="2400" dirty="0"/>
          </a:p>
        </p:txBody>
      </p:sp>
      <p:sp>
        <p:nvSpPr>
          <p:cNvPr id="5" name="TextBox 4">
            <a:extLst>
              <a:ext uri="{FF2B5EF4-FFF2-40B4-BE49-F238E27FC236}">
                <a16:creationId xmlns:a16="http://schemas.microsoft.com/office/drawing/2014/main" id="{572B4214-E4B7-4258-8976-144DAB758C46}"/>
              </a:ext>
            </a:extLst>
          </p:cNvPr>
          <p:cNvSpPr txBox="1"/>
          <p:nvPr/>
        </p:nvSpPr>
        <p:spPr>
          <a:xfrm>
            <a:off x="4201886" y="3400838"/>
            <a:ext cx="2514600" cy="523220"/>
          </a:xfrm>
          <a:prstGeom prst="rect">
            <a:avLst/>
          </a:prstGeom>
          <a:noFill/>
        </p:spPr>
        <p:txBody>
          <a:bodyPr wrap="square" rtlCol="0">
            <a:spAutoFit/>
          </a:bodyPr>
          <a:lstStyle/>
          <a:p>
            <a:pPr algn="ctr"/>
            <a:r>
              <a:rPr lang="en-GB" sz="2800" dirty="0"/>
              <a:t>M1 system</a:t>
            </a:r>
            <a:endParaRPr lang="en-US" sz="2800" dirty="0"/>
          </a:p>
        </p:txBody>
      </p:sp>
      <p:sp>
        <p:nvSpPr>
          <p:cNvPr id="9" name="TextBox 8">
            <a:extLst>
              <a:ext uri="{FF2B5EF4-FFF2-40B4-BE49-F238E27FC236}">
                <a16:creationId xmlns:a16="http://schemas.microsoft.com/office/drawing/2014/main" id="{9FD02198-7FC9-4763-AEE0-E9A5CCF7ED4D}"/>
              </a:ext>
            </a:extLst>
          </p:cNvPr>
          <p:cNvSpPr txBox="1"/>
          <p:nvPr/>
        </p:nvSpPr>
        <p:spPr>
          <a:xfrm>
            <a:off x="4482193" y="2846841"/>
            <a:ext cx="2345871" cy="523220"/>
          </a:xfrm>
          <a:prstGeom prst="rect">
            <a:avLst/>
          </a:prstGeom>
          <a:noFill/>
        </p:spPr>
        <p:txBody>
          <a:bodyPr wrap="square" rtlCol="0">
            <a:spAutoFit/>
          </a:bodyPr>
          <a:lstStyle/>
          <a:p>
            <a:pPr algn="ctr"/>
            <a:r>
              <a:rPr lang="en-GB" sz="2800" dirty="0"/>
              <a:t>Sigma16</a:t>
            </a:r>
            <a:endParaRPr lang="en-US" sz="2800" dirty="0"/>
          </a:p>
        </p:txBody>
      </p:sp>
      <p:sp>
        <p:nvSpPr>
          <p:cNvPr id="17" name="TextBox 16">
            <a:extLst>
              <a:ext uri="{FF2B5EF4-FFF2-40B4-BE49-F238E27FC236}">
                <a16:creationId xmlns:a16="http://schemas.microsoft.com/office/drawing/2014/main" id="{5393D7B5-9766-4C07-9B74-11D132CB5D6A}"/>
              </a:ext>
            </a:extLst>
          </p:cNvPr>
          <p:cNvSpPr txBox="1"/>
          <p:nvPr/>
        </p:nvSpPr>
        <p:spPr>
          <a:xfrm>
            <a:off x="642321" y="2704765"/>
            <a:ext cx="2354098" cy="461665"/>
          </a:xfrm>
          <a:prstGeom prst="rect">
            <a:avLst/>
          </a:prstGeom>
          <a:noFill/>
        </p:spPr>
        <p:txBody>
          <a:bodyPr wrap="square" rtlCol="0">
            <a:spAutoFit/>
          </a:bodyPr>
          <a:lstStyle/>
          <a:p>
            <a:pPr algn="ctr"/>
            <a:r>
              <a:rPr lang="en-US" sz="2400" dirty="0"/>
              <a:t>Architecture</a:t>
            </a:r>
          </a:p>
        </p:txBody>
      </p:sp>
      <p:cxnSp>
        <p:nvCxnSpPr>
          <p:cNvPr id="21" name="Straight Connector 20">
            <a:extLst>
              <a:ext uri="{FF2B5EF4-FFF2-40B4-BE49-F238E27FC236}">
                <a16:creationId xmlns:a16="http://schemas.microsoft.com/office/drawing/2014/main" id="{2B531D5E-C97A-45EB-B9A4-8AF07AF0A781}"/>
              </a:ext>
            </a:extLst>
          </p:cNvPr>
          <p:cNvCxnSpPr/>
          <p:nvPr/>
        </p:nvCxnSpPr>
        <p:spPr>
          <a:xfrm>
            <a:off x="2373086" y="1529443"/>
            <a:ext cx="316774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FBBCBF-D293-46E1-9480-4C1B95F41DDD}"/>
              </a:ext>
            </a:extLst>
          </p:cNvPr>
          <p:cNvCxnSpPr/>
          <p:nvPr/>
        </p:nvCxnSpPr>
        <p:spPr>
          <a:xfrm>
            <a:off x="6455229" y="1529443"/>
            <a:ext cx="316774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6194F1-ACD9-4A82-9F7A-AE6E1CA7B75E}"/>
              </a:ext>
            </a:extLst>
          </p:cNvPr>
          <p:cNvSpPr txBox="1"/>
          <p:nvPr/>
        </p:nvSpPr>
        <p:spPr>
          <a:xfrm>
            <a:off x="3170463" y="1006223"/>
            <a:ext cx="1440206" cy="523220"/>
          </a:xfrm>
          <a:prstGeom prst="rect">
            <a:avLst/>
          </a:prstGeom>
          <a:noFill/>
        </p:spPr>
        <p:txBody>
          <a:bodyPr wrap="square" rtlCol="0">
            <a:spAutoFit/>
          </a:bodyPr>
          <a:lstStyle/>
          <a:p>
            <a:r>
              <a:rPr lang="en-GB" sz="2800" dirty="0"/>
              <a:t>Sigma</a:t>
            </a:r>
            <a:endParaRPr lang="en-US" sz="2800" dirty="0"/>
          </a:p>
        </p:txBody>
      </p:sp>
      <p:sp>
        <p:nvSpPr>
          <p:cNvPr id="24" name="TextBox 23">
            <a:extLst>
              <a:ext uri="{FF2B5EF4-FFF2-40B4-BE49-F238E27FC236}">
                <a16:creationId xmlns:a16="http://schemas.microsoft.com/office/drawing/2014/main" id="{9B0F4C1C-0C5C-4CE3-9BCF-E81468A6CE8E}"/>
              </a:ext>
            </a:extLst>
          </p:cNvPr>
          <p:cNvSpPr txBox="1"/>
          <p:nvPr/>
        </p:nvSpPr>
        <p:spPr>
          <a:xfrm>
            <a:off x="772633" y="1363142"/>
            <a:ext cx="1540581" cy="461665"/>
          </a:xfrm>
          <a:prstGeom prst="rect">
            <a:avLst/>
          </a:prstGeom>
          <a:noFill/>
        </p:spPr>
        <p:txBody>
          <a:bodyPr wrap="square" rtlCol="0">
            <a:spAutoFit/>
          </a:bodyPr>
          <a:lstStyle/>
          <a:p>
            <a:r>
              <a:rPr lang="en-GB" sz="2400" dirty="0"/>
              <a:t>Language</a:t>
            </a:r>
            <a:endParaRPr lang="en-US" sz="2400" dirty="0"/>
          </a:p>
        </p:txBody>
      </p:sp>
      <p:sp>
        <p:nvSpPr>
          <p:cNvPr id="25" name="TextBox 24">
            <a:extLst>
              <a:ext uri="{FF2B5EF4-FFF2-40B4-BE49-F238E27FC236}">
                <a16:creationId xmlns:a16="http://schemas.microsoft.com/office/drawing/2014/main" id="{90720FE4-7D2D-4121-B5B1-A184DCF9E9F7}"/>
              </a:ext>
            </a:extLst>
          </p:cNvPr>
          <p:cNvSpPr txBox="1"/>
          <p:nvPr/>
        </p:nvSpPr>
        <p:spPr>
          <a:xfrm>
            <a:off x="9878786" y="1310989"/>
            <a:ext cx="1540581" cy="523220"/>
          </a:xfrm>
          <a:prstGeom prst="rect">
            <a:avLst/>
          </a:prstGeom>
          <a:noFill/>
        </p:spPr>
        <p:txBody>
          <a:bodyPr wrap="square" rtlCol="0">
            <a:spAutoFit/>
          </a:bodyPr>
          <a:lstStyle/>
          <a:p>
            <a:r>
              <a:rPr lang="en-GB" sz="2800" dirty="0"/>
              <a:t>OS</a:t>
            </a:r>
            <a:endParaRPr lang="en-US" sz="2800" dirty="0"/>
          </a:p>
        </p:txBody>
      </p:sp>
      <p:sp>
        <p:nvSpPr>
          <p:cNvPr id="26" name="Cloud 25">
            <a:extLst>
              <a:ext uri="{FF2B5EF4-FFF2-40B4-BE49-F238E27FC236}">
                <a16:creationId xmlns:a16="http://schemas.microsoft.com/office/drawing/2014/main" id="{F6C40AD5-5C3C-47B5-853A-DDC1B2E0AF2F}"/>
              </a:ext>
            </a:extLst>
          </p:cNvPr>
          <p:cNvSpPr/>
          <p:nvPr/>
        </p:nvSpPr>
        <p:spPr>
          <a:xfrm>
            <a:off x="4359729" y="5339224"/>
            <a:ext cx="2590800" cy="65335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Hydra</a:t>
            </a:r>
            <a:endParaRPr lang="en-US" sz="2800" dirty="0">
              <a:solidFill>
                <a:schemeClr val="tx1"/>
              </a:solidFill>
            </a:endParaRPr>
          </a:p>
        </p:txBody>
      </p:sp>
      <p:sp>
        <p:nvSpPr>
          <p:cNvPr id="27" name="Cloud 26">
            <a:extLst>
              <a:ext uri="{FF2B5EF4-FFF2-40B4-BE49-F238E27FC236}">
                <a16:creationId xmlns:a16="http://schemas.microsoft.com/office/drawing/2014/main" id="{139308DB-127D-46BE-90B7-DBD943B0DFFE}"/>
              </a:ext>
            </a:extLst>
          </p:cNvPr>
          <p:cNvSpPr/>
          <p:nvPr/>
        </p:nvSpPr>
        <p:spPr>
          <a:xfrm>
            <a:off x="4163786" y="4080370"/>
            <a:ext cx="2590800" cy="65335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Hydra</a:t>
            </a:r>
            <a:endParaRPr lang="en-US" sz="2800" dirty="0">
              <a:solidFill>
                <a:schemeClr val="tx1"/>
              </a:solidFill>
            </a:endParaRPr>
          </a:p>
        </p:txBody>
      </p:sp>
      <p:sp>
        <p:nvSpPr>
          <p:cNvPr id="28" name="Cloud 27">
            <a:extLst>
              <a:ext uri="{FF2B5EF4-FFF2-40B4-BE49-F238E27FC236}">
                <a16:creationId xmlns:a16="http://schemas.microsoft.com/office/drawing/2014/main" id="{006A816E-7140-4D12-B707-B14831581BB4}"/>
              </a:ext>
            </a:extLst>
          </p:cNvPr>
          <p:cNvSpPr/>
          <p:nvPr/>
        </p:nvSpPr>
        <p:spPr>
          <a:xfrm rot="2890802">
            <a:off x="2711388" y="2075290"/>
            <a:ext cx="2460520" cy="65335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Compile</a:t>
            </a:r>
            <a:endParaRPr lang="en-US" sz="2800" dirty="0">
              <a:solidFill>
                <a:schemeClr val="tx1"/>
              </a:solidFill>
            </a:endParaRPr>
          </a:p>
        </p:txBody>
      </p:sp>
      <p:sp>
        <p:nvSpPr>
          <p:cNvPr id="29" name="Cloud 28">
            <a:extLst>
              <a:ext uri="{FF2B5EF4-FFF2-40B4-BE49-F238E27FC236}">
                <a16:creationId xmlns:a16="http://schemas.microsoft.com/office/drawing/2014/main" id="{10EBE75E-9C33-4B7E-B443-75892EF66A4B}"/>
              </a:ext>
            </a:extLst>
          </p:cNvPr>
          <p:cNvSpPr/>
          <p:nvPr/>
        </p:nvSpPr>
        <p:spPr>
          <a:xfrm rot="19360589">
            <a:off x="6429908" y="2160020"/>
            <a:ext cx="2460520" cy="65335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kernel</a:t>
            </a:r>
            <a:endParaRPr lang="en-US" sz="2800" dirty="0">
              <a:solidFill>
                <a:schemeClr val="tx1"/>
              </a:solidFill>
            </a:endParaRPr>
          </a:p>
        </p:txBody>
      </p:sp>
    </p:spTree>
    <p:extLst>
      <p:ext uri="{BB962C8B-B14F-4D97-AF65-F5344CB8AC3E}">
        <p14:creationId xmlns:p14="http://schemas.microsoft.com/office/powerpoint/2010/main" val="2092920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A3B-FAE0-41B7-AD16-E876FF09AA2C}"/>
              </a:ext>
            </a:extLst>
          </p:cNvPr>
          <p:cNvSpPr>
            <a:spLocks noGrp="1"/>
          </p:cNvSpPr>
          <p:nvPr>
            <p:ph type="title"/>
          </p:nvPr>
        </p:nvSpPr>
        <p:spPr/>
        <p:txBody>
          <a:bodyPr/>
          <a:lstStyle/>
          <a:p>
            <a:r>
              <a:rPr lang="en-GB" dirty="0"/>
              <a:t>But we need to connect up and reinforce</a:t>
            </a:r>
            <a:br>
              <a:rPr lang="en-GB" dirty="0"/>
            </a:br>
            <a:r>
              <a:rPr lang="en-GB" dirty="0"/>
              <a:t>the concepts</a:t>
            </a:r>
            <a:endParaRPr lang="en-US" dirty="0"/>
          </a:p>
        </p:txBody>
      </p:sp>
      <p:sp>
        <p:nvSpPr>
          <p:cNvPr id="3" name="Content Placeholder 2">
            <a:extLst>
              <a:ext uri="{FF2B5EF4-FFF2-40B4-BE49-F238E27FC236}">
                <a16:creationId xmlns:a16="http://schemas.microsoft.com/office/drawing/2014/main" id="{2FF5CA82-ABF1-4412-A337-8C7EC2C734D9}"/>
              </a:ext>
            </a:extLst>
          </p:cNvPr>
          <p:cNvSpPr>
            <a:spLocks noGrp="1"/>
          </p:cNvSpPr>
          <p:nvPr>
            <p:ph idx="1"/>
          </p:nvPr>
        </p:nvSpPr>
        <p:spPr>
          <a:xfrm>
            <a:off x="768221" y="2049560"/>
            <a:ext cx="10515600" cy="4351338"/>
          </a:xfrm>
        </p:spPr>
        <p:txBody>
          <a:bodyPr>
            <a:normAutofit lnSpcReduction="10000"/>
          </a:bodyPr>
          <a:lstStyle/>
          <a:p>
            <a:r>
              <a:rPr lang="en-GB" dirty="0"/>
              <a:t>The students in CS1S are seeing some essential topics from a concrete low level perspective</a:t>
            </a:r>
          </a:p>
          <a:p>
            <a:pPr lvl="1"/>
            <a:r>
              <a:rPr lang="en-GB" dirty="0"/>
              <a:t>Data structures, control structures, linked lists</a:t>
            </a:r>
          </a:p>
          <a:p>
            <a:r>
              <a:rPr lang="en-GB" dirty="0"/>
              <a:t>To thoroughly understand these concepts you need to encounter them</a:t>
            </a:r>
          </a:p>
          <a:p>
            <a:pPr lvl="1"/>
            <a:r>
              <a:rPr lang="en-GB" dirty="0"/>
              <a:t>several times</a:t>
            </a:r>
          </a:p>
          <a:p>
            <a:pPr lvl="1"/>
            <a:r>
              <a:rPr lang="en-GB" dirty="0"/>
              <a:t>from different levels of abstraction</a:t>
            </a:r>
          </a:p>
          <a:p>
            <a:pPr lvl="1"/>
            <a:r>
              <a:rPr lang="en-GB" dirty="0"/>
              <a:t> using different notations</a:t>
            </a:r>
          </a:p>
          <a:p>
            <a:r>
              <a:rPr lang="en-GB" dirty="0"/>
              <a:t>Yet we aren’t connecting up the concepts!</a:t>
            </a:r>
          </a:p>
          <a:p>
            <a:pPr lvl="1"/>
            <a:r>
              <a:rPr lang="en-GB" dirty="0"/>
              <a:t>Do students in Advanced Programming 3 understand that the pointer algorithms are a review, not a new topic?</a:t>
            </a:r>
          </a:p>
        </p:txBody>
      </p:sp>
      <p:sp>
        <p:nvSpPr>
          <p:cNvPr id="4" name="Slide Number Placeholder 3">
            <a:extLst>
              <a:ext uri="{FF2B5EF4-FFF2-40B4-BE49-F238E27FC236}">
                <a16:creationId xmlns:a16="http://schemas.microsoft.com/office/drawing/2014/main" id="{5BC0F9BC-9365-4BEA-BD44-A57C4FC4B2CB}"/>
              </a:ext>
            </a:extLst>
          </p:cNvPr>
          <p:cNvSpPr>
            <a:spLocks noGrp="1"/>
          </p:cNvSpPr>
          <p:nvPr>
            <p:ph type="sldNum" sz="quarter" idx="12"/>
          </p:nvPr>
        </p:nvSpPr>
        <p:spPr/>
        <p:txBody>
          <a:bodyPr/>
          <a:lstStyle/>
          <a:p>
            <a:fld id="{72A0DAED-63F2-4DE8-BA3E-AD42A00CD13D}" type="slidenum">
              <a:rPr lang="en-US" smtClean="0"/>
              <a:t>28</a:t>
            </a:fld>
            <a:endParaRPr lang="en-US"/>
          </a:p>
        </p:txBody>
      </p:sp>
    </p:spTree>
    <p:extLst>
      <p:ext uri="{BB962C8B-B14F-4D97-AF65-F5344CB8AC3E}">
        <p14:creationId xmlns:p14="http://schemas.microsoft.com/office/powerpoint/2010/main" val="104474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6DBE-61F3-4067-98F0-A41136DDE4EE}"/>
              </a:ext>
            </a:extLst>
          </p:cNvPr>
          <p:cNvSpPr>
            <a:spLocks noGrp="1"/>
          </p:cNvSpPr>
          <p:nvPr>
            <p:ph type="title"/>
          </p:nvPr>
        </p:nvSpPr>
        <p:spPr/>
        <p:txBody>
          <a:bodyPr/>
          <a:lstStyle/>
          <a:p>
            <a:r>
              <a:rPr lang="en-GB" dirty="0"/>
              <a:t>Computers </a:t>
            </a:r>
            <a:r>
              <a:rPr lang="en-GB" i="1" dirty="0"/>
              <a:t>are</a:t>
            </a:r>
            <a:r>
              <a:rPr lang="en-GB" dirty="0"/>
              <a:t> central to computer science!</a:t>
            </a:r>
            <a:endParaRPr lang="en-US" dirty="0"/>
          </a:p>
        </p:txBody>
      </p:sp>
      <p:sp>
        <p:nvSpPr>
          <p:cNvPr id="3" name="Content Placeholder 2">
            <a:extLst>
              <a:ext uri="{FF2B5EF4-FFF2-40B4-BE49-F238E27FC236}">
                <a16:creationId xmlns:a16="http://schemas.microsoft.com/office/drawing/2014/main" id="{E7CD2696-5F06-4EAB-B3F2-9564BBC3973D}"/>
              </a:ext>
            </a:extLst>
          </p:cNvPr>
          <p:cNvSpPr>
            <a:spLocks noGrp="1"/>
          </p:cNvSpPr>
          <p:nvPr>
            <p:ph idx="1"/>
          </p:nvPr>
        </p:nvSpPr>
        <p:spPr/>
        <p:txBody>
          <a:bodyPr/>
          <a:lstStyle/>
          <a:p>
            <a:r>
              <a:rPr lang="en-US" dirty="0"/>
              <a:t>A well-planned study of computer systems broadens and deepens understanding of the subject</a:t>
            </a:r>
          </a:p>
          <a:p>
            <a:r>
              <a:rPr lang="en-US" dirty="0"/>
              <a:t>But it’s important to focus on the fundamentals, the concepts, and the ideas, rather than getting bogged down in the details of randomly chosen commercial products </a:t>
            </a:r>
          </a:p>
        </p:txBody>
      </p:sp>
      <p:sp>
        <p:nvSpPr>
          <p:cNvPr id="4" name="Slide Number Placeholder 3">
            <a:extLst>
              <a:ext uri="{FF2B5EF4-FFF2-40B4-BE49-F238E27FC236}">
                <a16:creationId xmlns:a16="http://schemas.microsoft.com/office/drawing/2014/main" id="{1296E008-05BE-4D18-9DED-41FEFDDFDA4D}"/>
              </a:ext>
            </a:extLst>
          </p:cNvPr>
          <p:cNvSpPr>
            <a:spLocks noGrp="1"/>
          </p:cNvSpPr>
          <p:nvPr>
            <p:ph type="sldNum" sz="quarter" idx="12"/>
          </p:nvPr>
        </p:nvSpPr>
        <p:spPr/>
        <p:txBody>
          <a:bodyPr/>
          <a:lstStyle/>
          <a:p>
            <a:fld id="{72A0DAED-63F2-4DE8-BA3E-AD42A00CD13D}" type="slidenum">
              <a:rPr lang="en-US" smtClean="0"/>
              <a:t>29</a:t>
            </a:fld>
            <a:endParaRPr lang="en-US"/>
          </a:p>
        </p:txBody>
      </p:sp>
    </p:spTree>
    <p:extLst>
      <p:ext uri="{BB962C8B-B14F-4D97-AF65-F5344CB8AC3E}">
        <p14:creationId xmlns:p14="http://schemas.microsoft.com/office/powerpoint/2010/main" val="8747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D6C4-C7EA-44EF-86F5-12890A7686C9}"/>
              </a:ext>
            </a:extLst>
          </p:cNvPr>
          <p:cNvSpPr>
            <a:spLocks noGrp="1"/>
          </p:cNvSpPr>
          <p:nvPr>
            <p:ph type="title"/>
          </p:nvPr>
        </p:nvSpPr>
        <p:spPr/>
        <p:txBody>
          <a:bodyPr/>
          <a:lstStyle/>
          <a:p>
            <a:pPr algn="ctr"/>
            <a:r>
              <a:rPr lang="en-US" dirty="0"/>
              <a:t>Alternative competing views</a:t>
            </a:r>
          </a:p>
        </p:txBody>
      </p:sp>
      <p:sp>
        <p:nvSpPr>
          <p:cNvPr id="3" name="Content Placeholder 2">
            <a:extLst>
              <a:ext uri="{FF2B5EF4-FFF2-40B4-BE49-F238E27FC236}">
                <a16:creationId xmlns:a16="http://schemas.microsoft.com/office/drawing/2014/main" id="{6644C64B-957D-49C6-81EA-DB5BCF425BE0}"/>
              </a:ext>
            </a:extLst>
          </p:cNvPr>
          <p:cNvSpPr>
            <a:spLocks noGrp="1"/>
          </p:cNvSpPr>
          <p:nvPr>
            <p:ph idx="1"/>
          </p:nvPr>
        </p:nvSpPr>
        <p:spPr/>
        <p:txBody>
          <a:bodyPr/>
          <a:lstStyle/>
          <a:p>
            <a:r>
              <a:rPr lang="en-US" dirty="0"/>
              <a:t>A CS student should understand the fundamentals of the subject</a:t>
            </a:r>
          </a:p>
          <a:p>
            <a:pPr lvl="1"/>
            <a:r>
              <a:rPr lang="en-US" dirty="0"/>
              <a:t>And what are the fundamentals?</a:t>
            </a:r>
          </a:p>
          <a:p>
            <a:r>
              <a:rPr lang="en-US" dirty="0"/>
              <a:t>The main goal is to learn one specific language/tool/API thoroughly</a:t>
            </a:r>
          </a:p>
          <a:p>
            <a:r>
              <a:rPr lang="en-US" dirty="0"/>
              <a:t>Learn by doing</a:t>
            </a:r>
          </a:p>
          <a:p>
            <a:r>
              <a:rPr lang="en-US" dirty="0"/>
              <a:t>Get code working and deliver an artifact</a:t>
            </a:r>
          </a:p>
          <a:p>
            <a:r>
              <a:rPr lang="en-US" dirty="0"/>
              <a:t>Cover the languages and tools </a:t>
            </a:r>
            <a:r>
              <a:rPr lang="en-US" strike="sngStrike" dirty="0"/>
              <a:t>that employers want</a:t>
            </a:r>
            <a:r>
              <a:rPr lang="en-US" dirty="0"/>
              <a:t> that students believe employers want</a:t>
            </a:r>
          </a:p>
        </p:txBody>
      </p:sp>
      <p:sp>
        <p:nvSpPr>
          <p:cNvPr id="4" name="Slide Number Placeholder 3">
            <a:extLst>
              <a:ext uri="{FF2B5EF4-FFF2-40B4-BE49-F238E27FC236}">
                <a16:creationId xmlns:a16="http://schemas.microsoft.com/office/drawing/2014/main" id="{796703FE-6962-49DB-B911-29DB2E92EE21}"/>
              </a:ext>
            </a:extLst>
          </p:cNvPr>
          <p:cNvSpPr>
            <a:spLocks noGrp="1"/>
          </p:cNvSpPr>
          <p:nvPr>
            <p:ph type="sldNum" sz="quarter" idx="12"/>
          </p:nvPr>
        </p:nvSpPr>
        <p:spPr/>
        <p:txBody>
          <a:bodyPr/>
          <a:lstStyle/>
          <a:p>
            <a:fld id="{72A0DAED-63F2-4DE8-BA3E-AD42A00CD13D}" type="slidenum">
              <a:rPr lang="en-US" smtClean="0"/>
              <a:t>3</a:t>
            </a:fld>
            <a:endParaRPr lang="en-US"/>
          </a:p>
        </p:txBody>
      </p:sp>
    </p:spTree>
    <p:extLst>
      <p:ext uri="{BB962C8B-B14F-4D97-AF65-F5344CB8AC3E}">
        <p14:creationId xmlns:p14="http://schemas.microsoft.com/office/powerpoint/2010/main" val="367518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F8E6-7EB1-4A68-95ED-248D3FC878B7}"/>
              </a:ext>
            </a:extLst>
          </p:cNvPr>
          <p:cNvSpPr>
            <a:spLocks noGrp="1"/>
          </p:cNvSpPr>
          <p:nvPr>
            <p:ph type="title"/>
          </p:nvPr>
        </p:nvSpPr>
        <p:spPr/>
        <p:txBody>
          <a:bodyPr/>
          <a:lstStyle/>
          <a:p>
            <a:r>
              <a:rPr lang="en-US" dirty="0"/>
              <a:t>What should we convey to students?</a:t>
            </a:r>
          </a:p>
        </p:txBody>
      </p:sp>
      <p:sp>
        <p:nvSpPr>
          <p:cNvPr id="3" name="Content Placeholder 2">
            <a:extLst>
              <a:ext uri="{FF2B5EF4-FFF2-40B4-BE49-F238E27FC236}">
                <a16:creationId xmlns:a16="http://schemas.microsoft.com/office/drawing/2014/main" id="{4A063BF7-C0A1-4E80-944A-1708DC8A202D}"/>
              </a:ext>
            </a:extLst>
          </p:cNvPr>
          <p:cNvSpPr>
            <a:spLocks noGrp="1"/>
          </p:cNvSpPr>
          <p:nvPr>
            <p:ph idx="1"/>
          </p:nvPr>
        </p:nvSpPr>
        <p:spPr>
          <a:xfrm>
            <a:off x="838200" y="2019299"/>
            <a:ext cx="10515600" cy="4157663"/>
          </a:xfrm>
        </p:spPr>
        <p:txBody>
          <a:bodyPr/>
          <a:lstStyle/>
          <a:p>
            <a:r>
              <a:rPr lang="en-US" dirty="0"/>
              <a:t>Most important and lasting</a:t>
            </a:r>
          </a:p>
          <a:p>
            <a:pPr lvl="1"/>
            <a:r>
              <a:rPr lang="en-US" dirty="0"/>
              <a:t>Ideas</a:t>
            </a:r>
          </a:p>
          <a:p>
            <a:pPr lvl="1"/>
            <a:r>
              <a:rPr lang="en-US" dirty="0"/>
              <a:t>Fundamental concepts</a:t>
            </a:r>
          </a:p>
          <a:p>
            <a:pPr lvl="1"/>
            <a:r>
              <a:rPr lang="en-US" dirty="0"/>
              <a:t>Understanding</a:t>
            </a:r>
          </a:p>
          <a:p>
            <a:pPr lvl="1"/>
            <a:r>
              <a:rPr lang="en-US" dirty="0"/>
              <a:t>Ability to learn</a:t>
            </a:r>
          </a:p>
          <a:p>
            <a:pPr lvl="1"/>
            <a:r>
              <a:rPr lang="en-US" dirty="0"/>
              <a:t>Attitudes</a:t>
            </a:r>
          </a:p>
          <a:p>
            <a:r>
              <a:rPr lang="en-US" dirty="0"/>
              <a:t>Most expedient</a:t>
            </a:r>
          </a:p>
          <a:p>
            <a:pPr lvl="1"/>
            <a:r>
              <a:rPr lang="en-US" dirty="0"/>
              <a:t>Training in Language X and API Y</a:t>
            </a:r>
          </a:p>
          <a:p>
            <a:pPr lvl="1"/>
            <a:r>
              <a:rPr lang="en-US" dirty="0"/>
              <a:t>Industrial relevance (“training in last year’s technology”)</a:t>
            </a:r>
          </a:p>
          <a:p>
            <a:pPr lvl="1"/>
            <a:r>
              <a:rPr lang="en-US" dirty="0"/>
              <a:t>Prepare for a successful 10-year career</a:t>
            </a:r>
          </a:p>
        </p:txBody>
      </p:sp>
      <p:sp>
        <p:nvSpPr>
          <p:cNvPr id="4" name="Slide Number Placeholder 3">
            <a:extLst>
              <a:ext uri="{FF2B5EF4-FFF2-40B4-BE49-F238E27FC236}">
                <a16:creationId xmlns:a16="http://schemas.microsoft.com/office/drawing/2014/main" id="{162BB9E3-116F-4602-B5A7-4220B9EC357F}"/>
              </a:ext>
            </a:extLst>
          </p:cNvPr>
          <p:cNvSpPr>
            <a:spLocks noGrp="1"/>
          </p:cNvSpPr>
          <p:nvPr>
            <p:ph type="sldNum" sz="quarter" idx="12"/>
          </p:nvPr>
        </p:nvSpPr>
        <p:spPr/>
        <p:txBody>
          <a:bodyPr/>
          <a:lstStyle/>
          <a:p>
            <a:fld id="{72A0DAED-63F2-4DE8-BA3E-AD42A00CD13D}" type="slidenum">
              <a:rPr lang="en-US" smtClean="0"/>
              <a:t>4</a:t>
            </a:fld>
            <a:endParaRPr lang="en-US"/>
          </a:p>
        </p:txBody>
      </p:sp>
    </p:spTree>
    <p:extLst>
      <p:ext uri="{BB962C8B-B14F-4D97-AF65-F5344CB8AC3E}">
        <p14:creationId xmlns:p14="http://schemas.microsoft.com/office/powerpoint/2010/main" val="13825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917D-186A-4D2B-947C-8FB04B70F9AF}"/>
              </a:ext>
            </a:extLst>
          </p:cNvPr>
          <p:cNvSpPr>
            <a:spLocks noGrp="1"/>
          </p:cNvSpPr>
          <p:nvPr>
            <p:ph type="title"/>
          </p:nvPr>
        </p:nvSpPr>
        <p:spPr/>
        <p:txBody>
          <a:bodyPr/>
          <a:lstStyle/>
          <a:p>
            <a:r>
              <a:rPr lang="en-GB" dirty="0"/>
              <a:t>Attitudes are important!</a:t>
            </a:r>
            <a:endParaRPr lang="en-US" dirty="0"/>
          </a:p>
        </p:txBody>
      </p:sp>
      <p:sp>
        <p:nvSpPr>
          <p:cNvPr id="3" name="Content Placeholder 2">
            <a:extLst>
              <a:ext uri="{FF2B5EF4-FFF2-40B4-BE49-F238E27FC236}">
                <a16:creationId xmlns:a16="http://schemas.microsoft.com/office/drawing/2014/main" id="{E93B89EF-6246-4112-9DD8-2239E35C8714}"/>
              </a:ext>
            </a:extLst>
          </p:cNvPr>
          <p:cNvSpPr>
            <a:spLocks noGrp="1"/>
          </p:cNvSpPr>
          <p:nvPr>
            <p:ph idx="1"/>
          </p:nvPr>
        </p:nvSpPr>
        <p:spPr/>
        <p:txBody>
          <a:bodyPr>
            <a:normAutofit/>
          </a:bodyPr>
          <a:lstStyle/>
          <a:p>
            <a:r>
              <a:rPr lang="en-GB" dirty="0"/>
              <a:t>I just want to get the code for the exercise working</a:t>
            </a:r>
          </a:p>
          <a:p>
            <a:r>
              <a:rPr lang="en-GB" dirty="0"/>
              <a:t>The aim of the exercise is to provide an artefact to the lecturer</a:t>
            </a:r>
          </a:p>
          <a:p>
            <a:pPr lvl="1"/>
            <a:r>
              <a:rPr lang="en-GB" dirty="0"/>
              <a:t>Who apparently really needs this software that I’m providing!</a:t>
            </a:r>
          </a:p>
          <a:p>
            <a:pPr lvl="1"/>
            <a:r>
              <a:rPr lang="en-GB" dirty="0"/>
              <a:t>But it doesn’t matter whether I understand the code</a:t>
            </a:r>
          </a:p>
          <a:p>
            <a:r>
              <a:rPr lang="en-GB" dirty="0"/>
              <a:t>Program by snippets</a:t>
            </a:r>
          </a:p>
          <a:p>
            <a:pPr lvl="1"/>
            <a:r>
              <a:rPr lang="en-GB" dirty="0"/>
              <a:t>Find a little part of the problem, do a Google search, copy and paste some code</a:t>
            </a:r>
          </a:p>
          <a:p>
            <a:r>
              <a:rPr lang="en-GB" dirty="0"/>
              <a:t>Correctness doesn’t matter; all that matters is passing the acceptance test</a:t>
            </a:r>
          </a:p>
        </p:txBody>
      </p:sp>
      <p:sp>
        <p:nvSpPr>
          <p:cNvPr id="4" name="Slide Number Placeholder 3">
            <a:extLst>
              <a:ext uri="{FF2B5EF4-FFF2-40B4-BE49-F238E27FC236}">
                <a16:creationId xmlns:a16="http://schemas.microsoft.com/office/drawing/2014/main" id="{92BE5B64-3711-4863-BF80-E41C97905DEE}"/>
              </a:ext>
            </a:extLst>
          </p:cNvPr>
          <p:cNvSpPr>
            <a:spLocks noGrp="1"/>
          </p:cNvSpPr>
          <p:nvPr>
            <p:ph type="sldNum" sz="quarter" idx="12"/>
          </p:nvPr>
        </p:nvSpPr>
        <p:spPr/>
        <p:txBody>
          <a:bodyPr/>
          <a:lstStyle/>
          <a:p>
            <a:fld id="{72A0DAED-63F2-4DE8-BA3E-AD42A00CD13D}" type="slidenum">
              <a:rPr lang="en-US" smtClean="0"/>
              <a:t>5</a:t>
            </a:fld>
            <a:endParaRPr lang="en-US"/>
          </a:p>
        </p:txBody>
      </p:sp>
    </p:spTree>
    <p:extLst>
      <p:ext uri="{BB962C8B-B14F-4D97-AF65-F5344CB8AC3E}">
        <p14:creationId xmlns:p14="http://schemas.microsoft.com/office/powerpoint/2010/main" val="349474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3C6F-E13E-4EB3-9871-3162D9061CC4}"/>
              </a:ext>
            </a:extLst>
          </p:cNvPr>
          <p:cNvSpPr>
            <a:spLocks noGrp="1"/>
          </p:cNvSpPr>
          <p:nvPr>
            <p:ph type="title"/>
          </p:nvPr>
        </p:nvSpPr>
        <p:spPr/>
        <p:txBody>
          <a:bodyPr/>
          <a:lstStyle/>
          <a:p>
            <a:r>
              <a:rPr lang="en-GB" dirty="0"/>
              <a:t>Are we teaching good attitudes?</a:t>
            </a:r>
            <a:endParaRPr lang="en-US" dirty="0"/>
          </a:p>
        </p:txBody>
      </p:sp>
      <p:sp>
        <p:nvSpPr>
          <p:cNvPr id="3" name="Content Placeholder 2">
            <a:extLst>
              <a:ext uri="{FF2B5EF4-FFF2-40B4-BE49-F238E27FC236}">
                <a16:creationId xmlns:a16="http://schemas.microsoft.com/office/drawing/2014/main" id="{5077DDBF-3A4B-4A4A-909C-A15AC2F7971D}"/>
              </a:ext>
            </a:extLst>
          </p:cNvPr>
          <p:cNvSpPr>
            <a:spLocks noGrp="1"/>
          </p:cNvSpPr>
          <p:nvPr>
            <p:ph idx="1"/>
          </p:nvPr>
        </p:nvSpPr>
        <p:spPr/>
        <p:txBody>
          <a:bodyPr/>
          <a:lstStyle/>
          <a:p>
            <a:r>
              <a:rPr lang="en-GB" dirty="0"/>
              <a:t>Sometimes</a:t>
            </a:r>
          </a:p>
          <a:p>
            <a:pPr lvl="1"/>
            <a:r>
              <a:rPr lang="en-GB" dirty="0" err="1"/>
              <a:t>Thinkathon</a:t>
            </a:r>
            <a:r>
              <a:rPr lang="en-GB" dirty="0"/>
              <a:t> is far better than hackathon</a:t>
            </a:r>
          </a:p>
          <a:p>
            <a:r>
              <a:rPr lang="en-GB" dirty="0"/>
              <a:t>But sometimes we seem to encourage the “google for snippets” approach</a:t>
            </a:r>
          </a:p>
          <a:p>
            <a:pPr lvl="1"/>
            <a:r>
              <a:rPr lang="en-GB" dirty="0"/>
              <a:t>Emphasis on “getting it to work”</a:t>
            </a:r>
          </a:p>
          <a:p>
            <a:pPr lvl="1"/>
            <a:r>
              <a:rPr lang="en-GB" dirty="0"/>
              <a:t>Stressing that plagiarism is unacceptable may send the wrong message</a:t>
            </a:r>
          </a:p>
          <a:p>
            <a:pPr lvl="2"/>
            <a:r>
              <a:rPr lang="en-GB" dirty="0"/>
              <a:t>Maybe it’s better for students to help each other than to go off Googling for snippets</a:t>
            </a:r>
          </a:p>
          <a:p>
            <a:pPr lvl="1"/>
            <a:r>
              <a:rPr lang="en-GB" dirty="0"/>
              <a:t>Using languages with very complex semantics (looking at you, Python!) invites frustration; it’s infeasible for students to understand fully what their code says</a:t>
            </a:r>
          </a:p>
        </p:txBody>
      </p:sp>
      <p:sp>
        <p:nvSpPr>
          <p:cNvPr id="4" name="Slide Number Placeholder 3">
            <a:extLst>
              <a:ext uri="{FF2B5EF4-FFF2-40B4-BE49-F238E27FC236}">
                <a16:creationId xmlns:a16="http://schemas.microsoft.com/office/drawing/2014/main" id="{3D2B33C1-98AF-4820-B206-887F8566D602}"/>
              </a:ext>
            </a:extLst>
          </p:cNvPr>
          <p:cNvSpPr>
            <a:spLocks noGrp="1"/>
          </p:cNvSpPr>
          <p:nvPr>
            <p:ph type="sldNum" sz="quarter" idx="12"/>
          </p:nvPr>
        </p:nvSpPr>
        <p:spPr/>
        <p:txBody>
          <a:bodyPr/>
          <a:lstStyle/>
          <a:p>
            <a:fld id="{72A0DAED-63F2-4DE8-BA3E-AD42A00CD13D}" type="slidenum">
              <a:rPr lang="en-US" smtClean="0"/>
              <a:t>6</a:t>
            </a:fld>
            <a:endParaRPr lang="en-US"/>
          </a:p>
        </p:txBody>
      </p:sp>
    </p:spTree>
    <p:extLst>
      <p:ext uri="{BB962C8B-B14F-4D97-AF65-F5344CB8AC3E}">
        <p14:creationId xmlns:p14="http://schemas.microsoft.com/office/powerpoint/2010/main" val="201591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E1A9-DDBB-4D4C-A2B9-C59D87EA2620}"/>
              </a:ext>
            </a:extLst>
          </p:cNvPr>
          <p:cNvSpPr>
            <a:spLocks noGrp="1"/>
          </p:cNvSpPr>
          <p:nvPr>
            <p:ph type="title"/>
          </p:nvPr>
        </p:nvSpPr>
        <p:spPr/>
        <p:txBody>
          <a:bodyPr/>
          <a:lstStyle/>
          <a:p>
            <a:r>
              <a:rPr lang="en-US" dirty="0"/>
              <a:t>Understanding how a computer works</a:t>
            </a:r>
          </a:p>
        </p:txBody>
      </p:sp>
      <p:sp>
        <p:nvSpPr>
          <p:cNvPr id="3" name="Content Placeholder 2">
            <a:extLst>
              <a:ext uri="{FF2B5EF4-FFF2-40B4-BE49-F238E27FC236}">
                <a16:creationId xmlns:a16="http://schemas.microsoft.com/office/drawing/2014/main" id="{B18DAAC6-3641-49BC-AACC-EDAC408C04EC}"/>
              </a:ext>
            </a:extLst>
          </p:cNvPr>
          <p:cNvSpPr>
            <a:spLocks noGrp="1"/>
          </p:cNvSpPr>
          <p:nvPr>
            <p:ph idx="1"/>
          </p:nvPr>
        </p:nvSpPr>
        <p:spPr/>
        <p:txBody>
          <a:bodyPr/>
          <a:lstStyle/>
          <a:p>
            <a:r>
              <a:rPr lang="en-US" dirty="0"/>
              <a:t>This is worthwhile for everyone</a:t>
            </a:r>
          </a:p>
          <a:p>
            <a:r>
              <a:rPr lang="en-US" dirty="0"/>
              <a:t>Especially worthwhile for computer scientists</a:t>
            </a:r>
          </a:p>
          <a:p>
            <a:r>
              <a:rPr lang="en-US" dirty="0"/>
              <a:t>But doesn’t it take too much time?</a:t>
            </a:r>
          </a:p>
          <a:p>
            <a:pPr lvl="1"/>
            <a:r>
              <a:rPr lang="en-US" dirty="0"/>
              <a:t>Yes… if you use high-overhead / low-power techniques (i.e. standard curriculum)</a:t>
            </a:r>
          </a:p>
          <a:p>
            <a:pPr lvl="1"/>
            <a:r>
              <a:rPr lang="en-US" dirty="0"/>
              <a:t>No… if you use low-overhead / high-power techniques</a:t>
            </a:r>
          </a:p>
          <a:p>
            <a:r>
              <a:rPr lang="en-US" dirty="0"/>
              <a:t>Here’s an approach that works:</a:t>
            </a:r>
          </a:p>
          <a:p>
            <a:pPr lvl="1"/>
            <a:r>
              <a:rPr lang="en-US" dirty="0"/>
              <a:t>Clear computational model (synchronous)</a:t>
            </a:r>
          </a:p>
          <a:p>
            <a:pPr lvl="1"/>
            <a:r>
              <a:rPr lang="en-US" dirty="0"/>
              <a:t>Expressive hardware description language (Hydra)</a:t>
            </a:r>
          </a:p>
          <a:p>
            <a:pPr lvl="1"/>
            <a:r>
              <a:rPr lang="en-US" dirty="0"/>
              <a:t>Suitable architecture (Sigma16)</a:t>
            </a:r>
          </a:p>
        </p:txBody>
      </p:sp>
      <p:sp>
        <p:nvSpPr>
          <p:cNvPr id="4" name="Slide Number Placeholder 3">
            <a:extLst>
              <a:ext uri="{FF2B5EF4-FFF2-40B4-BE49-F238E27FC236}">
                <a16:creationId xmlns:a16="http://schemas.microsoft.com/office/drawing/2014/main" id="{E8A91567-88B6-4291-A3BB-1F03A7D833F6}"/>
              </a:ext>
            </a:extLst>
          </p:cNvPr>
          <p:cNvSpPr>
            <a:spLocks noGrp="1"/>
          </p:cNvSpPr>
          <p:nvPr>
            <p:ph type="sldNum" sz="quarter" idx="12"/>
          </p:nvPr>
        </p:nvSpPr>
        <p:spPr/>
        <p:txBody>
          <a:bodyPr/>
          <a:lstStyle/>
          <a:p>
            <a:fld id="{72A0DAED-63F2-4DE8-BA3E-AD42A00CD13D}" type="slidenum">
              <a:rPr lang="en-US" smtClean="0"/>
              <a:t>7</a:t>
            </a:fld>
            <a:endParaRPr lang="en-US"/>
          </a:p>
        </p:txBody>
      </p:sp>
    </p:spTree>
    <p:extLst>
      <p:ext uri="{BB962C8B-B14F-4D97-AF65-F5344CB8AC3E}">
        <p14:creationId xmlns:p14="http://schemas.microsoft.com/office/powerpoint/2010/main" val="327537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A317-B0A6-4851-A33F-5230528A3377}"/>
              </a:ext>
            </a:extLst>
          </p:cNvPr>
          <p:cNvSpPr>
            <a:spLocks noGrp="1"/>
          </p:cNvSpPr>
          <p:nvPr>
            <p:ph type="title"/>
          </p:nvPr>
        </p:nvSpPr>
        <p:spPr/>
        <p:txBody>
          <a:bodyPr/>
          <a:lstStyle/>
          <a:p>
            <a:r>
              <a:rPr lang="en-US" dirty="0"/>
              <a:t>What makes it take so long to teach systems?</a:t>
            </a:r>
          </a:p>
        </p:txBody>
      </p:sp>
      <p:sp>
        <p:nvSpPr>
          <p:cNvPr id="3" name="Content Placeholder 2">
            <a:extLst>
              <a:ext uri="{FF2B5EF4-FFF2-40B4-BE49-F238E27FC236}">
                <a16:creationId xmlns:a16="http://schemas.microsoft.com/office/drawing/2014/main" id="{EAFDEB86-8631-4B57-8499-903D30DC24A5}"/>
              </a:ext>
            </a:extLst>
          </p:cNvPr>
          <p:cNvSpPr>
            <a:spLocks noGrp="1"/>
          </p:cNvSpPr>
          <p:nvPr>
            <p:ph idx="1"/>
          </p:nvPr>
        </p:nvSpPr>
        <p:spPr/>
        <p:txBody>
          <a:bodyPr/>
          <a:lstStyle/>
          <a:p>
            <a:r>
              <a:rPr lang="en-US" dirty="0"/>
              <a:t>Lowest level: spend time on large numbers of obsolete primitive devices that violate synchronous model</a:t>
            </a:r>
          </a:p>
          <a:p>
            <a:r>
              <a:rPr lang="en-US" dirty="0"/>
              <a:t>Circuit design: spend time on irrelevant optimization techniques on randomly chosen examples that don’t lead anywhere</a:t>
            </a:r>
          </a:p>
          <a:p>
            <a:r>
              <a:rPr lang="en-US" dirty="0"/>
              <a:t>Processor architecture: spend time on irrelevant complexity of commercial machines while failing to master essential concepts</a:t>
            </a:r>
          </a:p>
          <a:p>
            <a:r>
              <a:rPr lang="en-US" dirty="0"/>
              <a:t>Programming language: spend time on confusing complex semantics of scripting languages</a:t>
            </a:r>
          </a:p>
        </p:txBody>
      </p:sp>
      <p:sp>
        <p:nvSpPr>
          <p:cNvPr id="4" name="Slide Number Placeholder 3">
            <a:extLst>
              <a:ext uri="{FF2B5EF4-FFF2-40B4-BE49-F238E27FC236}">
                <a16:creationId xmlns:a16="http://schemas.microsoft.com/office/drawing/2014/main" id="{E8B0D0DE-44D7-483A-960A-50FEB737C58B}"/>
              </a:ext>
            </a:extLst>
          </p:cNvPr>
          <p:cNvSpPr>
            <a:spLocks noGrp="1"/>
          </p:cNvSpPr>
          <p:nvPr>
            <p:ph type="sldNum" sz="quarter" idx="12"/>
          </p:nvPr>
        </p:nvSpPr>
        <p:spPr/>
        <p:txBody>
          <a:bodyPr/>
          <a:lstStyle/>
          <a:p>
            <a:fld id="{72A0DAED-63F2-4DE8-BA3E-AD42A00CD13D}" type="slidenum">
              <a:rPr lang="en-US" smtClean="0"/>
              <a:t>8</a:t>
            </a:fld>
            <a:endParaRPr lang="en-US"/>
          </a:p>
        </p:txBody>
      </p:sp>
    </p:spTree>
    <p:extLst>
      <p:ext uri="{BB962C8B-B14F-4D97-AF65-F5344CB8AC3E}">
        <p14:creationId xmlns:p14="http://schemas.microsoft.com/office/powerpoint/2010/main" val="23152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F5D0-132B-4439-88D0-2A7ADD39233A}"/>
              </a:ext>
            </a:extLst>
          </p:cNvPr>
          <p:cNvSpPr>
            <a:spLocks noGrp="1"/>
          </p:cNvSpPr>
          <p:nvPr>
            <p:ph type="title"/>
          </p:nvPr>
        </p:nvSpPr>
        <p:spPr/>
        <p:txBody>
          <a:bodyPr/>
          <a:lstStyle/>
          <a:p>
            <a:r>
              <a:rPr lang="en-US" dirty="0"/>
              <a:t>An example of what often goes wrong</a:t>
            </a:r>
          </a:p>
        </p:txBody>
      </p:sp>
      <p:sp>
        <p:nvSpPr>
          <p:cNvPr id="3" name="Content Placeholder 2">
            <a:extLst>
              <a:ext uri="{FF2B5EF4-FFF2-40B4-BE49-F238E27FC236}">
                <a16:creationId xmlns:a16="http://schemas.microsoft.com/office/drawing/2014/main" id="{FEFFD14C-4C87-484C-B80A-4117622839C1}"/>
              </a:ext>
            </a:extLst>
          </p:cNvPr>
          <p:cNvSpPr>
            <a:spLocks noGrp="1"/>
          </p:cNvSpPr>
          <p:nvPr>
            <p:ph idx="1"/>
          </p:nvPr>
        </p:nvSpPr>
        <p:spPr>
          <a:xfrm>
            <a:off x="838200" y="1825625"/>
            <a:ext cx="10515600" cy="4895850"/>
          </a:xfrm>
        </p:spPr>
        <p:txBody>
          <a:bodyPr/>
          <a:lstStyle/>
          <a:p>
            <a:r>
              <a:rPr lang="en-US" dirty="0"/>
              <a:t>Topic: digital circuits</a:t>
            </a:r>
          </a:p>
          <a:p>
            <a:r>
              <a:rPr lang="en-US" dirty="0"/>
              <a:t>Start with looking at the basic building blocks</a:t>
            </a:r>
          </a:p>
          <a:p>
            <a:r>
              <a:rPr lang="en-US" dirty="0"/>
              <a:t>What are those?</a:t>
            </a:r>
          </a:p>
          <a:p>
            <a:pPr lvl="1"/>
            <a:r>
              <a:rPr lang="en-US" dirty="0"/>
              <a:t>In modern CMOS design they are pass transistors but this gets a little too complicated for beginners, so…</a:t>
            </a:r>
          </a:p>
          <a:p>
            <a:r>
              <a:rPr lang="en-US" dirty="0"/>
              <a:t>SSI and MSI chips!</a:t>
            </a:r>
          </a:p>
          <a:p>
            <a:pPr lvl="1"/>
            <a:r>
              <a:rPr lang="en-US" dirty="0"/>
              <a:t>Well documented! Supported by </a:t>
            </a:r>
            <a:r>
              <a:rPr lang="en-GB" dirty="0"/>
              <a:t>“standard” logic design tools and textbooks</a:t>
            </a:r>
          </a:p>
          <a:p>
            <a:pPr lvl="1"/>
            <a:r>
              <a:rPr lang="en-GB" dirty="0"/>
              <a:t>But…</a:t>
            </a:r>
          </a:p>
          <a:p>
            <a:pPr lvl="1"/>
            <a:r>
              <a:rPr lang="en-GB" dirty="0"/>
              <a:t>There are hundreds of them, it takes ages to master them, and they have been obsolete for 40 years</a:t>
            </a:r>
          </a:p>
          <a:p>
            <a:pPr lvl="1"/>
            <a:r>
              <a:rPr lang="en-GB" dirty="0"/>
              <a:t>They actively discourage good synchronous design</a:t>
            </a:r>
            <a:endParaRPr lang="en-US" dirty="0"/>
          </a:p>
        </p:txBody>
      </p:sp>
      <p:sp>
        <p:nvSpPr>
          <p:cNvPr id="4" name="Slide Number Placeholder 3">
            <a:extLst>
              <a:ext uri="{FF2B5EF4-FFF2-40B4-BE49-F238E27FC236}">
                <a16:creationId xmlns:a16="http://schemas.microsoft.com/office/drawing/2014/main" id="{D2A65A96-4434-41AE-84E0-B12FAC085AC1}"/>
              </a:ext>
            </a:extLst>
          </p:cNvPr>
          <p:cNvSpPr>
            <a:spLocks noGrp="1"/>
          </p:cNvSpPr>
          <p:nvPr>
            <p:ph type="sldNum" sz="quarter" idx="12"/>
          </p:nvPr>
        </p:nvSpPr>
        <p:spPr/>
        <p:txBody>
          <a:bodyPr/>
          <a:lstStyle/>
          <a:p>
            <a:fld id="{72A0DAED-63F2-4DE8-BA3E-AD42A00CD13D}" type="slidenum">
              <a:rPr lang="en-US" smtClean="0"/>
              <a:t>9</a:t>
            </a:fld>
            <a:endParaRPr lang="en-US"/>
          </a:p>
        </p:txBody>
      </p:sp>
    </p:spTree>
    <p:extLst>
      <p:ext uri="{BB962C8B-B14F-4D97-AF65-F5344CB8AC3E}">
        <p14:creationId xmlns:p14="http://schemas.microsoft.com/office/powerpoint/2010/main" val="2382348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2272</Words>
  <Application>Microsoft Office PowerPoint</Application>
  <PresentationFormat>Widescreen</PresentationFormat>
  <Paragraphs>286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Reflections on teaching computer systems with  Sigma16 and Hydra</vt:lpstr>
      <vt:lpstr>PowerPoint Presentation</vt:lpstr>
      <vt:lpstr>Alternative competing views</vt:lpstr>
      <vt:lpstr>What should we convey to students?</vt:lpstr>
      <vt:lpstr>Attitudes are important!</vt:lpstr>
      <vt:lpstr>Are we teaching good attitudes?</vt:lpstr>
      <vt:lpstr>Understanding how a computer works</vt:lpstr>
      <vt:lpstr>What makes it take so long to teach systems?</vt:lpstr>
      <vt:lpstr>An example of what often goes wrong</vt:lpstr>
      <vt:lpstr>Another example: Karnaugh maps</vt:lpstr>
      <vt:lpstr>Topics of computer systems course</vt:lpstr>
      <vt:lpstr>A few of the levels of abstraction</vt:lpstr>
      <vt:lpstr>How can we do better with circuit design?</vt:lpstr>
      <vt:lpstr>These principles apply at every level</vt:lpstr>
      <vt:lpstr>Nothing against “real world” artifacts, but…</vt:lpstr>
      <vt:lpstr>Thesis</vt:lpstr>
      <vt:lpstr>Pitfalls in typical computer systems courses</vt:lpstr>
      <vt:lpstr>Superficial detail at each level + random examples</vt:lpstr>
      <vt:lpstr>Connect the levels—pertinent examples!</vt:lpstr>
      <vt:lpstr>Sigma16</vt:lpstr>
      <vt:lpstr>A “subsettable” architecture</vt:lpstr>
      <vt:lpstr>PowerPoint Presentation</vt:lpstr>
      <vt:lpstr>Sigma16 has evolved</vt:lpstr>
      <vt:lpstr>Example of what we can do</vt:lpstr>
      <vt:lpstr>A point about pointers</vt:lpstr>
      <vt:lpstr>Imagine… in two semesters we could</vt:lpstr>
      <vt:lpstr>PowerPoint Presentation</vt:lpstr>
      <vt:lpstr>But we need to connect up and reinforce the concepts</vt:lpstr>
      <vt:lpstr>Computers are central to computer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Reflections on teaching computer systems with  Sigma16 and Hydra</dc:title>
  <dc:creator>John O'Donnell</dc:creator>
  <cp:lastModifiedBy>John O'Donnell</cp:lastModifiedBy>
  <cp:revision>53</cp:revision>
  <dcterms:created xsi:type="dcterms:W3CDTF">2020-01-25T11:04:02Z</dcterms:created>
  <dcterms:modified xsi:type="dcterms:W3CDTF">2020-01-27T12:20:44Z</dcterms:modified>
</cp:coreProperties>
</file>