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20" r:id="rId15"/>
    <p:sldId id="316" r:id="rId16"/>
    <p:sldId id="321" r:id="rId17"/>
    <p:sldId id="319" r:id="rId18"/>
    <p:sldId id="317" r:id="rId19"/>
    <p:sldId id="318" r:id="rId20"/>
    <p:sldId id="305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Заголовок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Замещающий текст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Замещающая дата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29" name="Замещающий нижний колонтитул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Замещающий номер слайда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6.png"/><Relationship Id="rId7" Type="http://schemas.openxmlformats.org/officeDocument/2006/relationships/image" Target="../media/image3.svg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4.png"/><Relationship Id="rId3" Type="http://schemas.openxmlformats.org/officeDocument/2006/relationships/image" Target="../media/image1.svg"/><Relationship Id="rId2" Type="http://schemas.openxmlformats.org/officeDocument/2006/relationships/image" Target="../media/image3.png"/><Relationship Id="rId14" Type="http://schemas.openxmlformats.org/officeDocument/2006/relationships/slideLayout" Target="../slideLayouts/slideLayout4.xml"/><Relationship Id="rId13" Type="http://schemas.openxmlformats.org/officeDocument/2006/relationships/image" Target="../media/image6.svg"/><Relationship Id="rId12" Type="http://schemas.openxmlformats.org/officeDocument/2006/relationships/image" Target="../media/image8.png"/><Relationship Id="rId11" Type="http://schemas.openxmlformats.org/officeDocument/2006/relationships/image" Target="../media/image5.svg"/><Relationship Id="rId10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Изображение 9" descr="4dda97def5406cdfafb4e69b719465ce"/>
          <p:cNvPicPr>
            <a:picLocks noChangeAspect="1"/>
          </p:cNvPicPr>
          <p:nvPr/>
        </p:nvPicPr>
        <p:blipFill>
          <a:blip r:embed="rId1"/>
          <a:srcRect t="8093" b="7804"/>
          <a:stretch>
            <a:fillRect/>
          </a:stretch>
        </p:blipFill>
        <p:spPr>
          <a:xfrm>
            <a:off x="-6985" y="0"/>
            <a:ext cx="12198985" cy="6858000"/>
          </a:xfrm>
          <a:prstGeom prst="rect">
            <a:avLst/>
          </a:prstGeom>
        </p:spPr>
      </p:pic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1173480" y="2621915"/>
            <a:ext cx="9845675" cy="1614170"/>
          </a:xfrm>
        </p:spPr>
        <p:txBody>
          <a:bodyPr anchor="t" anchorCtr="0"/>
          <a:lstStyle/>
          <a:p>
            <a:r>
              <a:rPr lang="ru-RU" sz="28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ДИПЛОМНЫЙ ПРОЕКТ</a:t>
            </a:r>
            <a:br>
              <a:rPr lang="ru-RU" sz="28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r>
              <a:rPr lang="ru-RU" sz="2800" b="1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Тема: Разработка приложения «Разработка интенет-магазина по продаже стульев»</a:t>
            </a:r>
            <a:endParaRPr lang="ru-RU" sz="2800" b="1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162681" y="1119715"/>
            <a:ext cx="984563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ДЕПАРТАМЕНТ ОБРАЗОВАНИЯ И НАУКИ ГОРОДА МОСКВЫ</a:t>
            </a:r>
            <a:br>
              <a:rPr lang="ru-RU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r>
              <a:rPr lang="ru-RU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Государственное бюджетное профессиональное образовательное учреждение города Москвы</a:t>
            </a:r>
            <a:br>
              <a:rPr lang="ru-RU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r>
              <a:rPr lang="ru-RU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«Политехнический колледж им. Н.Н. Годовикова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»</a:t>
            </a:r>
            <a:endParaRPr lang="ru-RU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Подзаголовок 5"/>
          <p:cNvSpPr txBox="1"/>
          <p:nvPr/>
        </p:nvSpPr>
        <p:spPr>
          <a:xfrm>
            <a:off x="6757310" y="4707715"/>
            <a:ext cx="4262431" cy="9264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Дипломный руководитель:</a:t>
            </a:r>
            <a:endParaRPr lang="ru-RU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ru-RU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Шишкова Нина Алексеевна</a:t>
            </a:r>
            <a:endParaRPr lang="ru-RU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Подзаголовок 5"/>
          <p:cNvSpPr txBox="1"/>
          <p:nvPr/>
        </p:nvSpPr>
        <p:spPr>
          <a:xfrm>
            <a:off x="1162685" y="4707890"/>
            <a:ext cx="4934585" cy="108775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2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Выполнил студент группы 4ИС-</a:t>
            </a:r>
            <a:r>
              <a:rPr lang="en-US" altLang="ru-RU" sz="22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14/</a:t>
            </a:r>
            <a:r>
              <a:rPr lang="ru-RU" altLang="ru-RU" sz="22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К</a:t>
            </a:r>
            <a:endParaRPr lang="ru-RU" sz="22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ru-RU" sz="22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Авшарян Артём Эрнестович</a:t>
            </a:r>
            <a:endParaRPr lang="ru-RU" sz="22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0361" r="7853" b="15347"/>
          <a:stretch>
            <a:fillRect/>
          </a:stretch>
        </p:blipFill>
        <p:spPr>
          <a:xfrm>
            <a:off x="10644326" y="44388"/>
            <a:ext cx="1438183" cy="12961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Изображение 7" descr="4dda97def5406cdfafb4e69b719465ce"/>
          <p:cNvPicPr>
            <a:picLocks noChangeAspect="1"/>
          </p:cNvPicPr>
          <p:nvPr/>
        </p:nvPicPr>
        <p:blipFill>
          <a:blip r:embed="rId1"/>
          <a:srcRect t="8093" b="7804"/>
          <a:stretch>
            <a:fillRect/>
          </a:stretch>
        </p:blipFill>
        <p:spPr>
          <a:xfrm>
            <a:off x="-6985" y="0"/>
            <a:ext cx="12198985" cy="6858000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en-US" sz="32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Структура интернет магазина</a:t>
            </a:r>
            <a:endParaRPr lang="ru-RU" altLang="en-US" sz="32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609600" y="1417955"/>
            <a:ext cx="106648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Страница пользователя содержит его карточку, в ней пользователь может посмотреть исорию заказов, а если имеет права администратора, то ими и управлять.</a:t>
            </a:r>
            <a:endParaRPr lang="ru-RU" altLang="ru-RU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Замещающее содержимое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2715" y="2124710"/>
            <a:ext cx="9078595" cy="4345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Изображение 7" descr="4dda97def5406cdfafb4e69b719465ce"/>
          <p:cNvPicPr>
            <a:picLocks noChangeAspect="1"/>
          </p:cNvPicPr>
          <p:nvPr/>
        </p:nvPicPr>
        <p:blipFill>
          <a:blip r:embed="rId1"/>
          <a:srcRect t="8093" b="7804"/>
          <a:stretch>
            <a:fillRect/>
          </a:stretch>
        </p:blipFill>
        <p:spPr>
          <a:xfrm>
            <a:off x="-6985" y="0"/>
            <a:ext cx="12198985" cy="6858000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en-US" sz="32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Структура интернет магазина</a:t>
            </a:r>
            <a:endParaRPr lang="ru-RU" altLang="en-US" sz="32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609600" y="5351780"/>
            <a:ext cx="109734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ru-RU" altLang="ru-RU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Страница админ панели поможет управлять товарами и пользователями.</a:t>
            </a:r>
            <a:endParaRPr lang="ru-RU" altLang="ru-RU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Замещающее содержимое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235" y="1417955"/>
            <a:ext cx="10972800" cy="3629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Изображение 7" descr="4dda97def5406cdfafb4e69b719465ce"/>
          <p:cNvPicPr>
            <a:picLocks noChangeAspect="1"/>
          </p:cNvPicPr>
          <p:nvPr/>
        </p:nvPicPr>
        <p:blipFill>
          <a:blip r:embed="rId1"/>
          <a:srcRect t="8093" b="7804"/>
          <a:stretch>
            <a:fillRect/>
          </a:stretch>
        </p:blipFill>
        <p:spPr>
          <a:xfrm>
            <a:off x="-6985" y="0"/>
            <a:ext cx="12198985" cy="6858000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en-US" sz="32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Структура интернет магазина</a:t>
            </a:r>
            <a:endParaRPr lang="ru-RU" altLang="en-US" sz="32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919480" y="4982210"/>
            <a:ext cx="103543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ru-RU" altLang="ru-RU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Страница каталога имеет блок с категориями, блок с фильтрацией, а также блок  с товарами.</a:t>
            </a:r>
            <a:endParaRPr lang="ru-RU" altLang="ru-RU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Замещающее содержимое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7790" y="1600200"/>
            <a:ext cx="6304915" cy="3018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Изображение 7" descr="4dda97def5406cdfafb4e69b719465ce"/>
          <p:cNvPicPr>
            <a:picLocks noChangeAspect="1"/>
          </p:cNvPicPr>
          <p:nvPr/>
        </p:nvPicPr>
        <p:blipFill>
          <a:blip r:embed="rId1"/>
          <a:srcRect t="8093" b="7804"/>
          <a:stretch>
            <a:fillRect/>
          </a:stretch>
        </p:blipFill>
        <p:spPr>
          <a:xfrm>
            <a:off x="-6985" y="0"/>
            <a:ext cx="12198985" cy="6858000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en-US" sz="32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Разработка магазина </a:t>
            </a:r>
            <a:r>
              <a:rPr lang="en-US" altLang="en-US" sz="32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|</a:t>
            </a:r>
            <a:r>
              <a:rPr lang="ru-RU" altLang="en-US" sz="32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клиентская часть</a:t>
            </a:r>
            <a:endParaRPr lang="ru-RU" altLang="en-US" sz="32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Замещающее содержимое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1560" y="1600200"/>
            <a:ext cx="4491990" cy="4526280"/>
          </a:xfrm>
          <a:prstGeom prst="rect">
            <a:avLst/>
          </a:prstGeom>
        </p:spPr>
      </p:pic>
      <p:pic>
        <p:nvPicPr>
          <p:cNvPr id="9" name="Замещающее содержимое 8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5855" y="2321560"/>
            <a:ext cx="5376545" cy="3082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Изображение 7" descr="4dda97def5406cdfafb4e69b719465ce"/>
          <p:cNvPicPr>
            <a:picLocks noChangeAspect="1"/>
          </p:cNvPicPr>
          <p:nvPr/>
        </p:nvPicPr>
        <p:blipFill>
          <a:blip r:embed="rId1"/>
          <a:srcRect t="8093" b="7804"/>
          <a:stretch>
            <a:fillRect/>
          </a:stretch>
        </p:blipFill>
        <p:spPr>
          <a:xfrm>
            <a:off x="-6985" y="0"/>
            <a:ext cx="12198985" cy="6858000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en-US" sz="32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Разработка магазина </a:t>
            </a:r>
            <a:r>
              <a:rPr lang="en-US" altLang="en-US" sz="32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|</a:t>
            </a:r>
            <a:r>
              <a:rPr lang="ru-RU" altLang="en-US" sz="32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клиентская часть</a:t>
            </a:r>
            <a:endParaRPr lang="ru-RU" altLang="en-US" sz="32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Замещающее содержимое 10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9130" y="1600200"/>
            <a:ext cx="5276215" cy="4526280"/>
          </a:xfrm>
          <a:prstGeom prst="rect">
            <a:avLst/>
          </a:prstGeom>
        </p:spPr>
      </p:pic>
      <p:pic>
        <p:nvPicPr>
          <p:cNvPr id="12" name="Замещающее содержимое 11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37300" y="1600200"/>
            <a:ext cx="5113020" cy="452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Изображение 7" descr="4dda97def5406cdfafb4e69b719465ce"/>
          <p:cNvPicPr>
            <a:picLocks noChangeAspect="1"/>
          </p:cNvPicPr>
          <p:nvPr/>
        </p:nvPicPr>
        <p:blipFill>
          <a:blip r:embed="rId1"/>
          <a:srcRect t="8093" b="7804"/>
          <a:stretch>
            <a:fillRect/>
          </a:stretch>
        </p:blipFill>
        <p:spPr>
          <a:xfrm>
            <a:off x="-6985" y="0"/>
            <a:ext cx="12198985" cy="6858000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en-US" sz="32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Разработка магазина </a:t>
            </a:r>
            <a:r>
              <a:rPr lang="en-US" altLang="en-US" sz="32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|</a:t>
            </a:r>
            <a:r>
              <a:rPr lang="ru-RU" altLang="en-US" sz="32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серверная часть</a:t>
            </a:r>
            <a:endParaRPr lang="ru-RU" altLang="en-US" sz="32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609090"/>
            <a:ext cx="5376545" cy="4507230"/>
          </a:xfrm>
          <a:prstGeom prst="rect">
            <a:avLst/>
          </a:prstGeom>
        </p:spPr>
      </p:pic>
      <p:pic>
        <p:nvPicPr>
          <p:cNvPr id="5" name="Замещающее содержимое 4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71690" y="1609090"/>
            <a:ext cx="3489960" cy="2255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Изображение 7" descr="4dda97def5406cdfafb4e69b719465ce"/>
          <p:cNvPicPr>
            <a:picLocks noChangeAspect="1"/>
          </p:cNvPicPr>
          <p:nvPr/>
        </p:nvPicPr>
        <p:blipFill>
          <a:blip r:embed="rId1"/>
          <a:srcRect t="8093" b="7804"/>
          <a:stretch>
            <a:fillRect/>
          </a:stretch>
        </p:blipFill>
        <p:spPr>
          <a:xfrm>
            <a:off x="-6985" y="0"/>
            <a:ext cx="12198985" cy="6858000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en-US" sz="32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Разработка магазина </a:t>
            </a:r>
            <a:r>
              <a:rPr lang="en-US" altLang="en-US" sz="32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|</a:t>
            </a:r>
            <a:r>
              <a:rPr lang="ru-RU" altLang="en-US" sz="32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серверная часть</a:t>
            </a:r>
            <a:endParaRPr lang="ru-RU" altLang="en-US" sz="32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Замещающее содержимое 2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609090"/>
            <a:ext cx="3208020" cy="3284220"/>
          </a:xfrm>
          <a:prstGeom prst="rect">
            <a:avLst/>
          </a:prstGeom>
        </p:spPr>
      </p:pic>
      <p:pic>
        <p:nvPicPr>
          <p:cNvPr id="9" name="Замещающее содержимое 8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59575" y="1600200"/>
            <a:ext cx="4268470" cy="452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Изображение 7" descr="4dda97def5406cdfafb4e69b719465ce"/>
          <p:cNvPicPr>
            <a:picLocks noChangeAspect="1"/>
          </p:cNvPicPr>
          <p:nvPr/>
        </p:nvPicPr>
        <p:blipFill>
          <a:blip r:embed="rId1"/>
          <a:srcRect t="8093" b="7804"/>
          <a:stretch>
            <a:fillRect/>
          </a:stretch>
        </p:blipFill>
        <p:spPr>
          <a:xfrm>
            <a:off x="-6985" y="0"/>
            <a:ext cx="12198985" cy="6858000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en-US" sz="32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Структура интернет магазина</a:t>
            </a:r>
            <a:endParaRPr lang="ru-RU" altLang="en-US" sz="32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919480" y="4982210"/>
            <a:ext cx="103543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ru-RU" altLang="ru-RU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Страница каталога имеет блок с категориями, блок с фильтрацией, а также блок  с товарами.</a:t>
            </a:r>
            <a:endParaRPr lang="ru-RU" altLang="ru-RU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Замещающее содержимое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7790" y="1600200"/>
            <a:ext cx="6304915" cy="3018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Изображение 7" descr="4dda97def5406cdfafb4e69b719465ce"/>
          <p:cNvPicPr>
            <a:picLocks noChangeAspect="1"/>
          </p:cNvPicPr>
          <p:nvPr/>
        </p:nvPicPr>
        <p:blipFill>
          <a:blip r:embed="rId1"/>
          <a:srcRect t="8093" b="7804"/>
          <a:stretch>
            <a:fillRect/>
          </a:stretch>
        </p:blipFill>
        <p:spPr>
          <a:xfrm>
            <a:off x="-6985" y="0"/>
            <a:ext cx="12198985" cy="6858000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en-US" sz="32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Структура интернет магазина</a:t>
            </a:r>
            <a:endParaRPr lang="ru-RU" altLang="en-US" sz="32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919480" y="4982210"/>
            <a:ext cx="103543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ru-RU" altLang="ru-RU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Страница каталога имеет блок с категориями, блок с фильтрацией, а также блок  с товарами.</a:t>
            </a:r>
            <a:endParaRPr lang="ru-RU" altLang="ru-RU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Замещающее содержимое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7790" y="1600200"/>
            <a:ext cx="6304915" cy="3018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000125" y="635635"/>
            <a:ext cx="10407015" cy="786130"/>
          </a:xfrm>
        </p:spPr>
        <p:txBody>
          <a:bodyPr/>
          <a:lstStyle/>
          <a:p>
            <a:pPr algn="l"/>
            <a:r>
              <a:rPr lang="ru-RU" dirty="0" smtClean="0">
                <a:latin typeface="Times New Roman" panose="02020603050405020304" charset="0"/>
                <a:cs typeface="Times New Roman" panose="02020603050405020304" charset="0"/>
              </a:rPr>
              <a:t>Цель и задачи проекта</a:t>
            </a:r>
            <a:endParaRPr lang="ru-RU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Изображение 7" descr="4dda97def5406cdfafb4e69b719465ce"/>
          <p:cNvPicPr>
            <a:picLocks noChangeAspect="1"/>
          </p:cNvPicPr>
          <p:nvPr/>
        </p:nvPicPr>
        <p:blipFill>
          <a:blip r:embed="rId1"/>
          <a:srcRect t="8093" b="7804"/>
          <a:stretch>
            <a:fillRect/>
          </a:stretch>
        </p:blipFill>
        <p:spPr>
          <a:xfrm>
            <a:off x="-6985" y="0"/>
            <a:ext cx="12198985" cy="6858000"/>
          </a:xfrm>
          <a:prstGeom prst="rect">
            <a:avLst/>
          </a:prstGeom>
        </p:spPr>
      </p:pic>
      <p:sp>
        <p:nvSpPr>
          <p:cNvPr id="2" name="Текстовое поле 1"/>
          <p:cNvSpPr txBox="1"/>
          <p:nvPr/>
        </p:nvSpPr>
        <p:spPr>
          <a:xfrm>
            <a:off x="3996690" y="3137535"/>
            <a:ext cx="44138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ru-RU" sz="3200">
                <a:solidFill>
                  <a:schemeClr val="bg1"/>
                </a:solidFill>
              </a:rPr>
              <a:t>Спасибо за внимание!</a:t>
            </a:r>
            <a:endParaRPr lang="ru-RU" altLang="ru-RU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Изображение 7" descr="4dda97def5406cdfafb4e69b719465ce"/>
          <p:cNvPicPr>
            <a:picLocks noChangeAspect="1"/>
          </p:cNvPicPr>
          <p:nvPr/>
        </p:nvPicPr>
        <p:blipFill>
          <a:blip r:embed="rId1"/>
          <a:srcRect t="8093" b="7804"/>
          <a:stretch>
            <a:fillRect/>
          </a:stretch>
        </p:blipFill>
        <p:spPr>
          <a:xfrm>
            <a:off x="-6985" y="0"/>
            <a:ext cx="12198985" cy="6858000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919480" y="543560"/>
            <a:ext cx="10407015" cy="786130"/>
          </a:xfrm>
        </p:spPr>
        <p:txBody>
          <a:bodyPr/>
          <a:lstStyle/>
          <a:p>
            <a:pPr algn="l"/>
            <a:r>
              <a:rPr lang="ru-RU" sz="32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Цель и задачи проекта</a:t>
            </a:r>
            <a:endParaRPr lang="ru-RU" sz="32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919480" y="1511935"/>
            <a:ext cx="10191750" cy="48501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Цель: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разработать удобный сайт продажи мебели для пользователей, используя новые технологии разработки сайтов.</a:t>
            </a:r>
            <a:endParaRPr lang="ru-RU" sz="20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Задачи:</a:t>
            </a:r>
            <a:endParaRPr lang="ru-RU" sz="20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1.Рассмотреть основные понятия информационных систем с веб-интерфейсом.</a:t>
            </a:r>
            <a:endParaRPr lang="ru-RU" sz="20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2. Описать этапы проектирования и разработки интернет-магазина.</a:t>
            </a:r>
            <a:endParaRPr lang="ru-RU" sz="20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3. Провести анализ существующих интернет-магазинов по продаже стульев.</a:t>
            </a:r>
            <a:endParaRPr lang="ru-RU" sz="20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4. Составить техническое задание на разработку интернет-магазина.</a:t>
            </a:r>
            <a:endParaRPr lang="ru-RU" sz="20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5. Обосновать выбор языка программирования и среды разработки.</a:t>
            </a:r>
            <a:endParaRPr lang="ru-RU" sz="20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6. Разработать сайт интернет-магазина по продаже стульев.</a:t>
            </a:r>
            <a:endParaRPr lang="ru-RU" sz="20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7. Подключить базу данных к разработанному сайту.</a:t>
            </a:r>
            <a:endParaRPr lang="ru-RU" sz="20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8. Провести тестирование разработанного сайта интернет-магазина.</a:t>
            </a:r>
            <a:endParaRPr lang="ru-RU" sz="20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9. Составить руководство пользователю.</a:t>
            </a:r>
            <a:endParaRPr lang="ru-RU" sz="20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10. Провести оценку экономической эффективности проекта.</a:t>
            </a:r>
            <a:endParaRPr lang="ru-RU" sz="20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Изображение 7" descr="4dda97def5406cdfafb4e69b719465ce"/>
          <p:cNvPicPr>
            <a:picLocks noChangeAspect="1"/>
          </p:cNvPicPr>
          <p:nvPr/>
        </p:nvPicPr>
        <p:blipFill>
          <a:blip r:embed="rId1"/>
          <a:srcRect t="8093" b="7804"/>
          <a:stretch>
            <a:fillRect/>
          </a:stretch>
        </p:blipFill>
        <p:spPr>
          <a:xfrm>
            <a:off x="-6985" y="0"/>
            <a:ext cx="12198985" cy="6858000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Основные функции интернет-магазина</a:t>
            </a:r>
            <a:endParaRPr lang="ru-RU" sz="32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Заголовок 5"/>
          <p:cNvSpPr>
            <a:spLocks noGrp="1"/>
          </p:cNvSpPr>
          <p:nvPr/>
        </p:nvSpPr>
        <p:spPr>
          <a:xfrm>
            <a:off x="609600" y="1506855"/>
            <a:ext cx="10972800" cy="484886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ru-RU" sz="20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Пользователи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ru-RU" sz="20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ru-RU" sz="20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Вход и регистрация пользователя</a:t>
            </a:r>
            <a:endParaRPr lang="ru-RU" sz="20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ru-RU" sz="20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Покупка товаров</a:t>
            </a:r>
            <a:endParaRPr lang="ru-RU" sz="20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ru-RU" sz="20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Просмотр своих заказов</a:t>
            </a:r>
            <a:endParaRPr lang="ru-RU" sz="20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ru-RU" sz="20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Подписка на рассылку</a:t>
            </a:r>
            <a:endParaRPr lang="ru-RU" sz="20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r>
              <a:rPr lang="ru-RU" sz="20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Администратор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sz="20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ru-RU" altLang="ru-RU" sz="20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Создание товаров</a:t>
            </a:r>
            <a:endParaRPr lang="en-US" altLang="ru-RU" sz="20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ru-RU" altLang="en-US" sz="20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Управление пользователями</a:t>
            </a:r>
            <a:endParaRPr lang="en-US" altLang="ru-RU" sz="20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ru-RU" sz="20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Управление заказами</a:t>
            </a:r>
            <a:endParaRPr lang="ru-RU" sz="20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endParaRPr lang="ru-RU" sz="20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Изображение 7" descr="4dda97def5406cdfafb4e69b719465ce"/>
          <p:cNvPicPr>
            <a:picLocks noChangeAspect="1"/>
          </p:cNvPicPr>
          <p:nvPr/>
        </p:nvPicPr>
        <p:blipFill>
          <a:blip r:embed="rId1"/>
          <a:srcRect t="8093" b="7804"/>
          <a:stretch>
            <a:fillRect/>
          </a:stretch>
        </p:blipFill>
        <p:spPr>
          <a:xfrm>
            <a:off x="-6985" y="0"/>
            <a:ext cx="12198985" cy="6858000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Технологии и языки разработки</a:t>
            </a:r>
            <a:endParaRPr lang="ru-RU" sz="32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Изображение 4" descr="visualstudiocod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0950" y="3957320"/>
            <a:ext cx="1800000" cy="1800000"/>
          </a:xfrm>
          <a:prstGeom prst="rect">
            <a:avLst/>
          </a:prstGeom>
        </p:spPr>
      </p:pic>
      <p:grpSp>
        <p:nvGrpSpPr>
          <p:cNvPr id="15" name="Группа 14"/>
          <p:cNvGrpSpPr/>
          <p:nvPr/>
        </p:nvGrpSpPr>
        <p:grpSpPr>
          <a:xfrm>
            <a:off x="2181860" y="2068830"/>
            <a:ext cx="7626985" cy="1388110"/>
            <a:chOff x="2033" y="3022"/>
            <a:chExt cx="15574" cy="2834"/>
          </a:xfrm>
        </p:grpSpPr>
        <p:pic>
          <p:nvPicPr>
            <p:cNvPr id="2" name="Изображение 1" descr="javascript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03" y="3022"/>
              <a:ext cx="2835" cy="2835"/>
            </a:xfrm>
            <a:prstGeom prst="rect">
              <a:avLst/>
            </a:prstGeom>
          </p:spPr>
        </p:pic>
        <p:pic>
          <p:nvPicPr>
            <p:cNvPr id="3" name="Изображение 2" descr="css3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18" y="3022"/>
              <a:ext cx="2835" cy="2835"/>
            </a:xfrm>
            <a:prstGeom prst="rect">
              <a:avLst/>
            </a:prstGeom>
          </p:spPr>
        </p:pic>
        <p:pic>
          <p:nvPicPr>
            <p:cNvPr id="4" name="Изображение 3" descr="html5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033" y="3022"/>
              <a:ext cx="2835" cy="2835"/>
            </a:xfrm>
            <a:prstGeom prst="rect">
              <a:avLst/>
            </a:prstGeom>
          </p:spPr>
        </p:pic>
        <p:pic>
          <p:nvPicPr>
            <p:cNvPr id="10" name="Изображение 9" descr="nodedotjs"/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773" y="3022"/>
              <a:ext cx="2835" cy="2835"/>
            </a:xfrm>
            <a:prstGeom prst="rect">
              <a:avLst/>
            </a:prstGeom>
          </p:spPr>
        </p:pic>
        <p:pic>
          <p:nvPicPr>
            <p:cNvPr id="11" name="Изображение 10" descr="react"/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588" y="3022"/>
              <a:ext cx="2835" cy="283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Изображение 7" descr="4dda97def5406cdfafb4e69b719465ce"/>
          <p:cNvPicPr>
            <a:picLocks noChangeAspect="1"/>
          </p:cNvPicPr>
          <p:nvPr/>
        </p:nvPicPr>
        <p:blipFill>
          <a:blip r:embed="rId1"/>
          <a:srcRect t="8093" b="7804"/>
          <a:stretch>
            <a:fillRect/>
          </a:stretch>
        </p:blipFill>
        <p:spPr>
          <a:xfrm>
            <a:off x="-6985" y="0"/>
            <a:ext cx="12198985" cy="6858000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en-US" sz="32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Структура интернет магазина</a:t>
            </a:r>
            <a:endParaRPr lang="ru-RU" altLang="en-US" sz="32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Замещающее содержимое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17955"/>
            <a:ext cx="6075680" cy="2933700"/>
          </a:xfrm>
          <a:prstGeom prst="rect">
            <a:avLst/>
          </a:prstGeom>
        </p:spPr>
      </p:pic>
      <p:sp>
        <p:nvSpPr>
          <p:cNvPr id="9" name="Текстовое поле 8"/>
          <p:cNvSpPr txBox="1"/>
          <p:nvPr/>
        </p:nvSpPr>
        <p:spPr>
          <a:xfrm>
            <a:off x="6877050" y="1417955"/>
            <a:ext cx="42703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ru-RU" altLang="ru-RU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Главная страница содержит шапку белых тонах, которая постепенно появляется. На странице также изображена картинка на заднем фоне.</a:t>
            </a:r>
            <a:endParaRPr lang="ru-RU" altLang="ru-RU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ru-RU" altLang="ru-RU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Можно сразу перейти в каталог и ознакомиться с товарами. </a:t>
            </a:r>
            <a:endParaRPr lang="ru-RU" altLang="ru-RU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Изображение 7" descr="4dda97def5406cdfafb4e69b719465ce"/>
          <p:cNvPicPr>
            <a:picLocks noChangeAspect="1"/>
          </p:cNvPicPr>
          <p:nvPr/>
        </p:nvPicPr>
        <p:blipFill>
          <a:blip r:embed="rId1"/>
          <a:srcRect t="8093" b="7804"/>
          <a:stretch>
            <a:fillRect/>
          </a:stretch>
        </p:blipFill>
        <p:spPr>
          <a:xfrm>
            <a:off x="-6985" y="0"/>
            <a:ext cx="12198985" cy="6858000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en-US" sz="32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Структура интернет магазина</a:t>
            </a:r>
            <a:endParaRPr lang="ru-RU" altLang="en-US" sz="32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919480" y="4968875"/>
            <a:ext cx="103543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ru-RU" altLang="ru-RU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Страница «о нас»  содержит информацию о компании, а также фотографии, которые дополняют описание.</a:t>
            </a:r>
            <a:endParaRPr lang="ru-RU" altLang="ru-RU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2045" y="1417955"/>
            <a:ext cx="7408545" cy="3377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Изображение 7" descr="4dda97def5406cdfafb4e69b719465ce"/>
          <p:cNvPicPr>
            <a:picLocks noChangeAspect="1"/>
          </p:cNvPicPr>
          <p:nvPr/>
        </p:nvPicPr>
        <p:blipFill>
          <a:blip r:embed="rId1"/>
          <a:srcRect t="8093" b="7804"/>
          <a:stretch>
            <a:fillRect/>
          </a:stretch>
        </p:blipFill>
        <p:spPr>
          <a:xfrm>
            <a:off x="-6985" y="0"/>
            <a:ext cx="12198985" cy="6858000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en-US" sz="32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Структура интернет магазина</a:t>
            </a:r>
            <a:endParaRPr lang="ru-RU" altLang="en-US" sz="32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919480" y="4982210"/>
            <a:ext cx="103543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ru-RU" altLang="ru-RU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Страница каталога имеет блок с категориями, блок с фильтрацией, а также блок  с товарами.</a:t>
            </a:r>
            <a:endParaRPr lang="ru-RU" altLang="ru-RU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Замещающее содержимое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480" y="1417955"/>
            <a:ext cx="7237095" cy="3415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Изображение 7" descr="4dda97def5406cdfafb4e69b719465ce"/>
          <p:cNvPicPr>
            <a:picLocks noChangeAspect="1"/>
          </p:cNvPicPr>
          <p:nvPr/>
        </p:nvPicPr>
        <p:blipFill>
          <a:blip r:embed="rId1"/>
          <a:srcRect t="8093" b="7804"/>
          <a:stretch>
            <a:fillRect/>
          </a:stretch>
        </p:blipFill>
        <p:spPr>
          <a:xfrm>
            <a:off x="-6985" y="0"/>
            <a:ext cx="12198985" cy="6858000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en-US" sz="32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Структура интернет магазина</a:t>
            </a:r>
            <a:endParaRPr lang="ru-RU" altLang="en-US" sz="32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609600" y="1417955"/>
            <a:ext cx="109734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ru-RU" altLang="ru-RU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Страница с адресами хранит карту и информацию об адресе. Каждый адрес сопровождается отметкой на карте. Если нажать на отметку, то нужный адрес подсветится.Ы</a:t>
            </a:r>
            <a:endParaRPr lang="ru-RU" altLang="ru-RU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0520" y="2475865"/>
            <a:ext cx="8943975" cy="4229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Изображение 7" descr="4dda97def5406cdfafb4e69b719465ce"/>
          <p:cNvPicPr>
            <a:picLocks noChangeAspect="1"/>
          </p:cNvPicPr>
          <p:nvPr/>
        </p:nvPicPr>
        <p:blipFill>
          <a:blip r:embed="rId1"/>
          <a:srcRect t="8093" b="7804"/>
          <a:stretch>
            <a:fillRect/>
          </a:stretch>
        </p:blipFill>
        <p:spPr>
          <a:xfrm>
            <a:off x="-6985" y="0"/>
            <a:ext cx="12198985" cy="6858000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en-US" sz="32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Структура интернет магазина</a:t>
            </a:r>
            <a:endParaRPr lang="ru-RU" altLang="en-US" sz="32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3804285" y="1417955"/>
            <a:ext cx="42900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ru-RU" altLang="ru-RU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Сайт имеет всплывающие блоки, такие как корзина. Корзина появляется справой стороны сайта и хранит товары.</a:t>
            </a:r>
            <a:endParaRPr lang="ru-RU" altLang="ru-RU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Замещающее содержимое 1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417955"/>
            <a:ext cx="3194050" cy="4526280"/>
          </a:xfrm>
          <a:prstGeom prst="rect">
            <a:avLst/>
          </a:prstGeom>
        </p:spPr>
      </p:pic>
      <p:pic>
        <p:nvPicPr>
          <p:cNvPr id="3" name="Замещающее содержимое 2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094980" y="1417955"/>
            <a:ext cx="3488055" cy="452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2921</Words>
  <Application>WPS Presentation</Application>
  <PresentationFormat>宽屏</PresentationFormat>
  <Paragraphs>93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SimSun</vt:lpstr>
      <vt:lpstr>Wingdings</vt:lpstr>
      <vt:lpstr>Times New Roman</vt:lpstr>
      <vt:lpstr>Franklin Gothic Book</vt:lpstr>
      <vt:lpstr>Microsoft YaHei</vt:lpstr>
      <vt:lpstr>Arial Unicode MS</vt:lpstr>
      <vt:lpstr>Default Design</vt:lpstr>
      <vt:lpstr>ДИПЛОМНЫЙ ПРОЕКТ Тема: Разработка приложения «Разработка интенет-магазина по продаже стульев»</vt:lpstr>
      <vt:lpstr>Цель и задачи проекта</vt:lpstr>
      <vt:lpstr>Основные функции интернет-магазина</vt:lpstr>
      <vt:lpstr>Основные функции интернет-магазина</vt:lpstr>
      <vt:lpstr>Технологии и языки разработки</vt:lpstr>
      <vt:lpstr>Структура интернет магазина</vt:lpstr>
      <vt:lpstr>Структура интернет магазина</vt:lpstr>
      <vt:lpstr>Структура интернет магазина</vt:lpstr>
      <vt:lpstr>Структура интернет магазина</vt:lpstr>
      <vt:lpstr>Структура интернет магазина</vt:lpstr>
      <vt:lpstr>Структура интернет магазина</vt:lpstr>
      <vt:lpstr>Структура интернет магазина</vt:lpstr>
      <vt:lpstr>Разработка магазина | серверная часть</vt:lpstr>
      <vt:lpstr>Структура интернет магазина</vt:lpstr>
      <vt:lpstr>Разработка магазина | серверная часть</vt:lpstr>
      <vt:lpstr>Разработка магазина | серверная часть</vt:lpstr>
      <vt:lpstr>Структура интернет магазина</vt:lpstr>
      <vt:lpstr>Структура интернет магазина</vt:lpstr>
      <vt:lpstr>Цель и задачи проекта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nikit</cp:lastModifiedBy>
  <cp:revision>12</cp:revision>
  <dcterms:created xsi:type="dcterms:W3CDTF">2023-05-26T15:30:00Z</dcterms:created>
  <dcterms:modified xsi:type="dcterms:W3CDTF">2023-05-28T01:33:38Z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1049-11.2.0.11537</vt:lpwstr>
  </property>
  <property fmtid="{D5CDD505-2E9C-101B-9397-08002B2CF9AE}" pid="3" name="ICV">
    <vt:lpwstr>F1087A5385AB40B18D0F96744AB8F419</vt:lpwstr>
  </property>
</Properties>
</file>