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8" r:id="rId3"/>
  </p:sldMasterIdLst>
  <p:notesMasterIdLst>
    <p:notesMasterId r:id="rId26"/>
  </p:notesMasterIdLst>
  <p:sldIdLst>
    <p:sldId id="292" r:id="rId4"/>
    <p:sldId id="491" r:id="rId5"/>
    <p:sldId id="340" r:id="rId6"/>
    <p:sldId id="468" r:id="rId7"/>
    <p:sldId id="397" r:id="rId8"/>
    <p:sldId id="470" r:id="rId9"/>
    <p:sldId id="469" r:id="rId10"/>
    <p:sldId id="471" r:id="rId11"/>
    <p:sldId id="472" r:id="rId12"/>
    <p:sldId id="473" r:id="rId13"/>
    <p:sldId id="493" r:id="rId14"/>
    <p:sldId id="494" r:id="rId15"/>
    <p:sldId id="492" r:id="rId16"/>
    <p:sldId id="425" r:id="rId17"/>
    <p:sldId id="480" r:id="rId18"/>
    <p:sldId id="482" r:id="rId19"/>
    <p:sldId id="483" r:id="rId20"/>
    <p:sldId id="490" r:id="rId21"/>
    <p:sldId id="485" r:id="rId22"/>
    <p:sldId id="495" r:id="rId23"/>
    <p:sldId id="496" r:id="rId24"/>
    <p:sldId id="338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3AC"/>
    <a:srgbClr val="0B8679"/>
    <a:srgbClr val="2CDCD8"/>
    <a:srgbClr val="FFF0C1"/>
    <a:srgbClr val="FFFFE5"/>
    <a:srgbClr val="C8002D"/>
    <a:srgbClr val="FF1935"/>
    <a:srgbClr val="00789C"/>
    <a:srgbClr val="008F8F"/>
    <a:srgbClr val="FE9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959" autoAdjust="0"/>
  </p:normalViewPr>
  <p:slideViewPr>
    <p:cSldViewPr>
      <p:cViewPr varScale="1">
        <p:scale>
          <a:sx n="84" d="100"/>
          <a:sy n="84" d="100"/>
        </p:scale>
        <p:origin x="752" y="56"/>
      </p:cViewPr>
      <p:guideLst>
        <p:guide orient="horz" pos="18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C8BF1-99E8-4848-B983-4C5DD8CF6738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AFCE-DEB1-4518-9829-2403446EA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1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AFCE-DEB1-4518-9829-2403446EAE5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AFCE-DEB1-4518-9829-2403446EAE5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AFCE-DEB1-4518-9829-2403446EAE5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1660" indent="0">
              <a:buNone/>
              <a:defRPr sz="675"/>
            </a:lvl7pPr>
            <a:lvl8pPr marL="2160270" indent="0">
              <a:buNone/>
              <a:defRPr sz="675"/>
            </a:lvl8pPr>
            <a:lvl9pPr marL="246888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1660" indent="0">
              <a:buNone/>
              <a:defRPr sz="675"/>
            </a:lvl7pPr>
            <a:lvl8pPr marL="2160270" indent="0">
              <a:buNone/>
              <a:defRPr sz="675"/>
            </a:lvl8pPr>
            <a:lvl9pPr marL="246888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2"/>
            <a:ext cx="9143999" cy="5140757"/>
          </a:xfrm>
          <a:prstGeom prst="rect">
            <a:avLst/>
          </a:prstGeom>
        </p:spPr>
      </p:pic>
      <p:sp>
        <p:nvSpPr>
          <p:cNvPr id="11" name="TextBox 3"/>
          <p:cNvSpPr txBox="1"/>
          <p:nvPr userDrawn="1"/>
        </p:nvSpPr>
        <p:spPr>
          <a:xfrm>
            <a:off x="251520" y="12353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单击添加文字内容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9830"/>
            <a:ext cx="9144000" cy="4254979"/>
          </a:xfrm>
          <a:prstGeom prst="rect">
            <a:avLst/>
          </a:prstGeom>
          <a:gradFill>
            <a:gsLst>
              <a:gs pos="0">
                <a:srgbClr val="FFF0C1"/>
              </a:gs>
              <a:gs pos="50000">
                <a:schemeClr val="bg1"/>
              </a:gs>
              <a:gs pos="100000">
                <a:srgbClr val="FFFFE5"/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46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296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296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  <p:txStyles>
    <p:titleStyle>
      <a:lvl1pPr algn="ctr" defTabSz="822960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defTabSz="8229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17220"/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1722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17220"/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7507">
        <p14:gallery dir="l"/>
      </p:transition>
    </mc:Choice>
    <mc:Fallback xmlns="">
      <p:transition spd="slow" advClick="0" advTm="7507">
        <p:fade/>
      </p:transition>
    </mc:Fallback>
  </mc:AlternateConten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indent="-154305" algn="l" defTabSz="61722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" Target="slide1.xml"/><Relationship Id="rId4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" Target="slide1.xml"/><Relationship Id="rId4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22.xml"/><Relationship Id="rId2" Type="http://schemas.openxmlformats.org/officeDocument/2006/relationships/tags" Target="../tags/tag2.xml"/><Relationship Id="rId16" Type="http://schemas.openxmlformats.org/officeDocument/2006/relationships/slide" Target="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jpe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" Target="slide1.xml"/><Relationship Id="rId4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" Target="slide1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30" y="-187325"/>
            <a:ext cx="9316085" cy="5340985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2775585" y="1129030"/>
            <a:ext cx="1068070" cy="10680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lvl="0" algn="ctr"/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86043" y="1874520"/>
            <a:ext cx="931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基于</a:t>
            </a:r>
            <a:r>
              <a:rPr lang="en-US" altLang="zh-CN" sz="3600" dirty="0" err="1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Keras</a:t>
            </a:r>
            <a:r>
              <a:rPr lang="zh-CN" altLang="en-US" sz="36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的波士顿房价预测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52320" y="4371950"/>
            <a:ext cx="1351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组员</a:t>
            </a:r>
            <a:endParaRPr lang="en-US" altLang="zh-CN" sz="14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郑泽琪 高彬彬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陆盛权 曾晓灿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38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数据处理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025" y="844550"/>
            <a:ext cx="699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进行空缺数据的处理、异常值处理、去除重复数据。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1025" y="1567815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训练数据集和测试集利用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PCA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进行数据降纬度，数据从 13 维度降至 10 维度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8719E2-1D41-4E43-B77A-CB965CB2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48141"/>
            <a:ext cx="6294090" cy="73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38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数据处理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A325E0-AE55-4AA9-B9FF-96D1CC24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19622"/>
            <a:ext cx="2850319" cy="333882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2ACD51B-238B-44A0-B3AC-B9E02B1C27A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72318" y="742315"/>
            <a:ext cx="71690" cy="44011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FF9265B9-E958-45DD-8FFA-FE0038CC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63" y="1491630"/>
            <a:ext cx="4092107" cy="28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38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数据处理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2ACD51B-238B-44A0-B3AC-B9E02B1C27A1}"/>
              </a:ext>
            </a:extLst>
          </p:cNvPr>
          <p:cNvCxnSpPr>
            <a:cxnSpLocks/>
          </p:cNvCxnSpPr>
          <p:nvPr/>
        </p:nvCxnSpPr>
        <p:spPr>
          <a:xfrm>
            <a:off x="6588224" y="742315"/>
            <a:ext cx="71690" cy="44011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4266BAE-2D6F-4D39-8527-778996D0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635646"/>
            <a:ext cx="3672289" cy="29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38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定义评估方法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3A4034-ABC4-4057-A07E-73CECB8BA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74" y="2000327"/>
            <a:ext cx="5760251" cy="1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2822206" y="2118100"/>
            <a:ext cx="214313" cy="3324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900" tIns="0" rIns="0" bIns="0" numCol="1" spcCol="0" rtlCol="0" fromWordArt="0" anchor="ctr" anchorCtr="0" forceAA="0" compatLnSpc="1">
            <a:noAutofit/>
          </a:bodyPr>
          <a:lstStyle/>
          <a:p>
            <a:pPr algn="ctr" defTabSz="822960"/>
            <a:endParaRPr lang="zh-CN" altLang="en-US" sz="1215">
              <a:solidFill>
                <a:prstClr val="white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26" name="任意多边形 25">
            <a:hlinkClick r:id="rId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0" y="2118100"/>
            <a:ext cx="9144000" cy="781207"/>
          </a:xfrm>
          <a:custGeom>
            <a:avLst/>
            <a:gdLst>
              <a:gd name="connsiteX0" fmla="*/ 0 w 4343400"/>
              <a:gd name="connsiteY0" fmla="*/ 0 h 408460"/>
              <a:gd name="connsiteX1" fmla="*/ 3714750 w 4343400"/>
              <a:gd name="connsiteY1" fmla="*/ 0 h 408460"/>
              <a:gd name="connsiteX2" fmla="*/ 4343400 w 4343400"/>
              <a:gd name="connsiteY2" fmla="*/ 0 h 408460"/>
              <a:gd name="connsiteX3" fmla="*/ 4343400 w 4343400"/>
              <a:gd name="connsiteY3" fmla="*/ 408460 h 408460"/>
              <a:gd name="connsiteX4" fmla="*/ 3714750 w 4343400"/>
              <a:gd name="connsiteY4" fmla="*/ 408460 h 408460"/>
              <a:gd name="connsiteX5" fmla="*/ 0 w 4343400"/>
              <a:gd name="connsiteY5" fmla="*/ 408460 h 40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408460">
                <a:moveTo>
                  <a:pt x="0" y="0"/>
                </a:moveTo>
                <a:lnTo>
                  <a:pt x="3714750" y="0"/>
                </a:lnTo>
                <a:lnTo>
                  <a:pt x="4343400" y="0"/>
                </a:lnTo>
                <a:lnTo>
                  <a:pt x="4343400" y="408460"/>
                </a:lnTo>
                <a:lnTo>
                  <a:pt x="3714750" y="408460"/>
                </a:lnTo>
                <a:lnTo>
                  <a:pt x="0" y="408460"/>
                </a:lnTo>
                <a:close/>
              </a:path>
            </a:pathLst>
          </a:custGeom>
          <a:solidFill>
            <a:srgbClr val="009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500" tIns="0" rIns="0" bIns="0" numCol="1" spcCol="0" rtlCol="0" fromWordArt="0" anchor="ctr" anchorCtr="0" forceAA="0" compatLnSpc="1">
            <a:noAutofit/>
          </a:bodyPr>
          <a:lstStyle/>
          <a:p>
            <a:pPr algn="ctr" defTabSz="822960"/>
            <a:endParaRPr lang="zh-CN" altLang="en-US" b="1" spc="135" dirty="0">
              <a:solidFill>
                <a:srgbClr val="FFFFFF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15" name="MH_Number_1">
            <a:hlinkClick r:id="rId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0" y="2079081"/>
            <a:ext cx="9144000" cy="742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22960"/>
            <a:r>
              <a:rPr lang="zh-CN" altLang="en-US" sz="3600" b="1" dirty="0">
                <a:solidFill>
                  <a:srgbClr val="006F6A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  <a:sym typeface="+mn-ea"/>
              </a:rPr>
              <a:t>训练网络及训练结果分析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4908550"/>
            <a:ext cx="9218295" cy="2724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38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DNN介绍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 descr="图片4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557344"/>
            <a:ext cx="5553414" cy="265830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18798F-6480-431F-9296-9B2917335330}"/>
              </a:ext>
            </a:extLst>
          </p:cNvPr>
          <p:cNvCxnSpPr>
            <a:cxnSpLocks/>
          </p:cNvCxnSpPr>
          <p:nvPr/>
        </p:nvCxnSpPr>
        <p:spPr>
          <a:xfrm>
            <a:off x="3563888" y="742315"/>
            <a:ext cx="72008" cy="41662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8A9369C-AA06-41DE-928B-96CC6B060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46" y="845820"/>
            <a:ext cx="2519536" cy="5188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09A843-5271-4884-8346-035EF40A3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827711"/>
            <a:ext cx="2170325" cy="52210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1ED321-4450-4D81-8DE1-28127D7F9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3" y="1707654"/>
            <a:ext cx="3549985" cy="2029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4908550"/>
            <a:ext cx="9218295" cy="2724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593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训练结果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 descr="微信图片_201905272020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47" y="1275606"/>
            <a:ext cx="6456305" cy="3008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593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训练结果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AD89EE-81AB-485E-9E78-804F483C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8" y="1302736"/>
            <a:ext cx="3456384" cy="33916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595249-7842-4152-82F1-D828BE54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748744"/>
            <a:ext cx="2875210" cy="4595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C232FB-0A5D-4511-A57C-1F2F6FDBE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159" y="2085443"/>
            <a:ext cx="1616199" cy="247377"/>
          </a:xfrm>
          <a:prstGeom prst="rect">
            <a:avLst/>
          </a:prstGeom>
        </p:spPr>
      </p:pic>
      <p:pic>
        <p:nvPicPr>
          <p:cNvPr id="11" name="图片 10" descr="微信图片_20190527202303">
            <a:extLst>
              <a:ext uri="{FF2B5EF4-FFF2-40B4-BE49-F238E27FC236}">
                <a16:creationId xmlns:a16="http://schemas.microsoft.com/office/drawing/2014/main" id="{9E26CACE-4CC7-4933-AF24-A942213D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9174"/>
          <a:stretch/>
        </p:blipFill>
        <p:spPr>
          <a:xfrm>
            <a:off x="4140598" y="2458570"/>
            <a:ext cx="4908369" cy="54001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FE0309-66DC-49B4-9346-E00BD68192E4}"/>
              </a:ext>
            </a:extLst>
          </p:cNvPr>
          <p:cNvCxnSpPr>
            <a:cxnSpLocks/>
          </p:cNvCxnSpPr>
          <p:nvPr/>
        </p:nvCxnSpPr>
        <p:spPr>
          <a:xfrm>
            <a:off x="4072053" y="742315"/>
            <a:ext cx="67899" cy="44217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2822206" y="2118100"/>
            <a:ext cx="214313" cy="3324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900" tIns="0" rIns="0" bIns="0" numCol="1" spcCol="0" rtlCol="0" fromWordArt="0" anchor="ctr" anchorCtr="0" forceAA="0" compatLnSpc="1">
            <a:noAutofit/>
          </a:bodyPr>
          <a:lstStyle/>
          <a:p>
            <a:pPr algn="ctr" defTabSz="822960"/>
            <a:endParaRPr lang="zh-CN" altLang="en-US" sz="1215">
              <a:solidFill>
                <a:prstClr val="white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26" name="任意多边形 25">
            <a:hlinkClick r:id="rId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0" y="2118100"/>
            <a:ext cx="9144000" cy="781207"/>
          </a:xfrm>
          <a:custGeom>
            <a:avLst/>
            <a:gdLst>
              <a:gd name="connsiteX0" fmla="*/ 0 w 4343400"/>
              <a:gd name="connsiteY0" fmla="*/ 0 h 408460"/>
              <a:gd name="connsiteX1" fmla="*/ 3714750 w 4343400"/>
              <a:gd name="connsiteY1" fmla="*/ 0 h 408460"/>
              <a:gd name="connsiteX2" fmla="*/ 4343400 w 4343400"/>
              <a:gd name="connsiteY2" fmla="*/ 0 h 408460"/>
              <a:gd name="connsiteX3" fmla="*/ 4343400 w 4343400"/>
              <a:gd name="connsiteY3" fmla="*/ 408460 h 408460"/>
              <a:gd name="connsiteX4" fmla="*/ 3714750 w 4343400"/>
              <a:gd name="connsiteY4" fmla="*/ 408460 h 408460"/>
              <a:gd name="connsiteX5" fmla="*/ 0 w 4343400"/>
              <a:gd name="connsiteY5" fmla="*/ 408460 h 40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408460">
                <a:moveTo>
                  <a:pt x="0" y="0"/>
                </a:moveTo>
                <a:lnTo>
                  <a:pt x="3714750" y="0"/>
                </a:lnTo>
                <a:lnTo>
                  <a:pt x="4343400" y="0"/>
                </a:lnTo>
                <a:lnTo>
                  <a:pt x="4343400" y="408460"/>
                </a:lnTo>
                <a:lnTo>
                  <a:pt x="3714750" y="408460"/>
                </a:lnTo>
                <a:lnTo>
                  <a:pt x="0" y="408460"/>
                </a:lnTo>
                <a:close/>
              </a:path>
            </a:pathLst>
          </a:custGeom>
          <a:solidFill>
            <a:srgbClr val="009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500" tIns="0" rIns="0" bIns="0" numCol="1" spcCol="0" rtlCol="0" fromWordArt="0" anchor="ctr" anchorCtr="0" forceAA="0" compatLnSpc="1">
            <a:noAutofit/>
          </a:bodyPr>
          <a:lstStyle/>
          <a:p>
            <a:pPr algn="ctr" defTabSz="822960"/>
            <a:endParaRPr lang="zh-CN" altLang="en-US" b="1" spc="135" dirty="0">
              <a:solidFill>
                <a:srgbClr val="FFFFFF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15" name="MH_Number_1">
            <a:hlinkClick r:id="rId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0" y="2131095"/>
            <a:ext cx="9144000" cy="742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22960"/>
            <a:r>
              <a:rPr lang="zh-CN" altLang="en-US" sz="3600" b="1" dirty="0">
                <a:solidFill>
                  <a:srgbClr val="006F6A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过程要点总结</a:t>
            </a:r>
          </a:p>
        </p:txBody>
      </p:sp>
    </p:spTree>
    <p:extLst>
      <p:ext uri="{BB962C8B-B14F-4D97-AF65-F5344CB8AC3E}">
        <p14:creationId xmlns:p14="http://schemas.microsoft.com/office/powerpoint/2010/main" val="34345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E43691-8509-49A4-AF8B-16E0C894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12886"/>
            <a:ext cx="4617464" cy="36754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C21056-4056-41F5-A2F4-A212D42E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742315"/>
            <a:ext cx="1700212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30" y="-187325"/>
            <a:ext cx="9316085" cy="5340985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2775585" y="1129030"/>
            <a:ext cx="1068070" cy="10680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lvl="0" algn="ctr"/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85462" y="1109603"/>
            <a:ext cx="4534853" cy="367616"/>
            <a:chOff x="2872437" y="1498935"/>
            <a:chExt cx="5038725" cy="408462"/>
          </a:xfrm>
        </p:grpSpPr>
        <p:sp>
          <p:nvSpPr>
            <p:cNvPr id="7" name="MH_Others_1"/>
            <p:cNvSpPr/>
            <p:nvPr>
              <p:custDataLst>
                <p:tags r:id="rId10"/>
              </p:custDataLst>
            </p:nvPr>
          </p:nvSpPr>
          <p:spPr>
            <a:xfrm>
              <a:off x="2872437" y="1538001"/>
              <a:ext cx="238125" cy="369396"/>
            </a:xfrm>
            <a:custGeom>
              <a:avLst/>
              <a:gdLst>
                <a:gd name="connsiteX0" fmla="*/ 203199 w 203199"/>
                <a:gd name="connsiteY0" fmla="*/ 0 h 210018"/>
                <a:gd name="connsiteX1" fmla="*/ 203199 w 203199"/>
                <a:gd name="connsiteY1" fmla="*/ 210018 h 210018"/>
                <a:gd name="connsiteX2" fmla="*/ 0 w 203199"/>
                <a:gd name="connsiteY2" fmla="*/ 210018 h 210018"/>
                <a:gd name="connsiteX3" fmla="*/ 0 w 203199"/>
                <a:gd name="connsiteY3" fmla="*/ 209707 h 2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99" h="210018">
                  <a:moveTo>
                    <a:pt x="203199" y="0"/>
                  </a:moveTo>
                  <a:lnTo>
                    <a:pt x="203199" y="210018"/>
                  </a:lnTo>
                  <a:lnTo>
                    <a:pt x="0" y="210018"/>
                  </a:lnTo>
                  <a:lnTo>
                    <a:pt x="0" y="20970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900" tIns="0" rIns="0" bIns="0" numCol="1" spcCol="0" rtlCol="0" fromWordArt="0" anchor="ctr" anchorCtr="0" forceAA="0" compatLnSpc="1">
              <a:noAutofit/>
            </a:bodyPr>
            <a:lstStyle/>
            <a:p>
              <a:pPr algn="ctr" defTabSz="822960"/>
              <a:endParaRPr lang="zh-CN" altLang="en-US" sz="1215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8" name="MH_Entry_1">
              <a:hlinkClick r:id="rId16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939112" y="1498935"/>
              <a:ext cx="4972050" cy="408460"/>
            </a:xfrm>
            <a:custGeom>
              <a:avLst/>
              <a:gdLst>
                <a:gd name="connsiteX0" fmla="*/ 228599 w 6629400"/>
                <a:gd name="connsiteY0" fmla="*/ 126626 h 362857"/>
                <a:gd name="connsiteX1" fmla="*/ 228599 w 6629400"/>
                <a:gd name="connsiteY1" fmla="*/ 362857 h 362857"/>
                <a:gd name="connsiteX2" fmla="*/ 0 w 6629400"/>
                <a:gd name="connsiteY2" fmla="*/ 362857 h 362857"/>
                <a:gd name="connsiteX3" fmla="*/ 0 w 6629400"/>
                <a:gd name="connsiteY3" fmla="*/ 362546 h 362857"/>
                <a:gd name="connsiteX4" fmla="*/ 838200 w 6629400"/>
                <a:gd name="connsiteY4" fmla="*/ 0 h 362857"/>
                <a:gd name="connsiteX5" fmla="*/ 5791200 w 6629400"/>
                <a:gd name="connsiteY5" fmla="*/ 0 h 362857"/>
                <a:gd name="connsiteX6" fmla="*/ 6629400 w 6629400"/>
                <a:gd name="connsiteY6" fmla="*/ 0 h 362857"/>
                <a:gd name="connsiteX7" fmla="*/ 6629400 w 6629400"/>
                <a:gd name="connsiteY7" fmla="*/ 362857 h 362857"/>
                <a:gd name="connsiteX8" fmla="*/ 5791200 w 6629400"/>
                <a:gd name="connsiteY8" fmla="*/ 362857 h 362857"/>
                <a:gd name="connsiteX9" fmla="*/ 838200 w 6629400"/>
                <a:gd name="connsiteY9" fmla="*/ 362857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9400" h="362857">
                  <a:moveTo>
                    <a:pt x="228599" y="126626"/>
                  </a:moveTo>
                  <a:lnTo>
                    <a:pt x="228599" y="362857"/>
                  </a:lnTo>
                  <a:lnTo>
                    <a:pt x="0" y="362857"/>
                  </a:lnTo>
                  <a:lnTo>
                    <a:pt x="0" y="362546"/>
                  </a:lnTo>
                  <a:close/>
                  <a:moveTo>
                    <a:pt x="838200" y="0"/>
                  </a:moveTo>
                  <a:lnTo>
                    <a:pt x="5791200" y="0"/>
                  </a:lnTo>
                  <a:lnTo>
                    <a:pt x="6629400" y="0"/>
                  </a:lnTo>
                  <a:lnTo>
                    <a:pt x="6629400" y="362857"/>
                  </a:lnTo>
                  <a:lnTo>
                    <a:pt x="5791200" y="362857"/>
                  </a:lnTo>
                  <a:lnTo>
                    <a:pt x="838200" y="362857"/>
                  </a:lnTo>
                  <a:close/>
                </a:path>
              </a:pathLst>
            </a:custGeom>
            <a:solidFill>
              <a:srgbClr val="009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7500" tIns="0" rIns="0" bIns="0" numCol="1" spcCol="0" rtlCol="0" fromWordArt="0" anchor="ctr" anchorCtr="0" forceAA="0" compatLnSpc="1">
              <a:normAutofit/>
            </a:bodyPr>
            <a:lstStyle/>
            <a:p>
              <a:pPr defTabSz="822960"/>
              <a:r>
                <a:rPr lang="zh-CN" altLang="en-US" sz="2000" spc="135" dirty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问题简介</a:t>
              </a:r>
            </a:p>
          </p:txBody>
        </p:sp>
        <p:sp>
          <p:nvSpPr>
            <p:cNvPr id="9" name="MH_Number_1">
              <a:hlinkClick r:id="rId16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110563" y="1498935"/>
              <a:ext cx="457201" cy="4084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defTabSz="822960"/>
              <a:r>
                <a:rPr lang="en-US" altLang="zh-CN" sz="1890" b="1" dirty="0">
                  <a:solidFill>
                    <a:prstClr val="black"/>
                  </a:solidFill>
                  <a:latin typeface="Franklin Gothic Book"/>
                  <a:ea typeface="黑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lang="zh-CN" altLang="en-US" sz="1890" b="1" dirty="0">
                <a:solidFill>
                  <a:prstClr val="black"/>
                </a:solidFill>
                <a:latin typeface="Franklin Gothic Book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85462" y="1922474"/>
            <a:ext cx="4534853" cy="367615"/>
            <a:chOff x="2872437" y="2443116"/>
            <a:chExt cx="5038726" cy="408461"/>
          </a:xfrm>
        </p:grpSpPr>
        <p:sp>
          <p:nvSpPr>
            <p:cNvPr id="12" name="MH_Others_2"/>
            <p:cNvSpPr/>
            <p:nvPr>
              <p:custDataLst>
                <p:tags r:id="rId7"/>
              </p:custDataLst>
            </p:nvPr>
          </p:nvSpPr>
          <p:spPr>
            <a:xfrm>
              <a:off x="2872437" y="2482181"/>
              <a:ext cx="238125" cy="369396"/>
            </a:xfrm>
            <a:custGeom>
              <a:avLst/>
              <a:gdLst>
                <a:gd name="connsiteX0" fmla="*/ 203199 w 203199"/>
                <a:gd name="connsiteY0" fmla="*/ 0 h 210018"/>
                <a:gd name="connsiteX1" fmla="*/ 203199 w 203199"/>
                <a:gd name="connsiteY1" fmla="*/ 210018 h 210018"/>
                <a:gd name="connsiteX2" fmla="*/ 0 w 203199"/>
                <a:gd name="connsiteY2" fmla="*/ 210018 h 210018"/>
                <a:gd name="connsiteX3" fmla="*/ 0 w 203199"/>
                <a:gd name="connsiteY3" fmla="*/ 209707 h 2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99" h="210018">
                  <a:moveTo>
                    <a:pt x="203199" y="0"/>
                  </a:moveTo>
                  <a:lnTo>
                    <a:pt x="203199" y="210018"/>
                  </a:lnTo>
                  <a:lnTo>
                    <a:pt x="0" y="210018"/>
                  </a:lnTo>
                  <a:lnTo>
                    <a:pt x="0" y="20970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900" tIns="0" rIns="0" bIns="0" numCol="1" spcCol="0" rtlCol="0" fromWordArt="0" anchor="ctr" anchorCtr="0" forceAA="0" compatLnSpc="1">
              <a:noAutofit/>
            </a:bodyPr>
            <a:lstStyle/>
            <a:p>
              <a:pPr algn="ctr" defTabSz="822960"/>
              <a:endParaRPr lang="zh-CN" altLang="en-US" sz="1215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3" name="MH_Entry_2">
              <a:hlinkClick r:id="rId16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2939113" y="2443116"/>
              <a:ext cx="4972050" cy="408460"/>
            </a:xfrm>
            <a:custGeom>
              <a:avLst/>
              <a:gdLst>
                <a:gd name="connsiteX0" fmla="*/ 228599 w 6629400"/>
                <a:gd name="connsiteY0" fmla="*/ 126626 h 362857"/>
                <a:gd name="connsiteX1" fmla="*/ 228599 w 6629400"/>
                <a:gd name="connsiteY1" fmla="*/ 362857 h 362857"/>
                <a:gd name="connsiteX2" fmla="*/ 0 w 6629400"/>
                <a:gd name="connsiteY2" fmla="*/ 362857 h 362857"/>
                <a:gd name="connsiteX3" fmla="*/ 0 w 6629400"/>
                <a:gd name="connsiteY3" fmla="*/ 362546 h 362857"/>
                <a:gd name="connsiteX4" fmla="*/ 838200 w 6629400"/>
                <a:gd name="connsiteY4" fmla="*/ 0 h 362857"/>
                <a:gd name="connsiteX5" fmla="*/ 5791200 w 6629400"/>
                <a:gd name="connsiteY5" fmla="*/ 0 h 362857"/>
                <a:gd name="connsiteX6" fmla="*/ 6629400 w 6629400"/>
                <a:gd name="connsiteY6" fmla="*/ 0 h 362857"/>
                <a:gd name="connsiteX7" fmla="*/ 6629400 w 6629400"/>
                <a:gd name="connsiteY7" fmla="*/ 362857 h 362857"/>
                <a:gd name="connsiteX8" fmla="*/ 5791200 w 6629400"/>
                <a:gd name="connsiteY8" fmla="*/ 362857 h 362857"/>
                <a:gd name="connsiteX9" fmla="*/ 838200 w 6629400"/>
                <a:gd name="connsiteY9" fmla="*/ 362857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9400" h="362857">
                  <a:moveTo>
                    <a:pt x="228599" y="126626"/>
                  </a:moveTo>
                  <a:lnTo>
                    <a:pt x="228599" y="362857"/>
                  </a:lnTo>
                  <a:lnTo>
                    <a:pt x="0" y="362857"/>
                  </a:lnTo>
                  <a:lnTo>
                    <a:pt x="0" y="362546"/>
                  </a:lnTo>
                  <a:close/>
                  <a:moveTo>
                    <a:pt x="838200" y="0"/>
                  </a:moveTo>
                  <a:lnTo>
                    <a:pt x="5791200" y="0"/>
                  </a:lnTo>
                  <a:lnTo>
                    <a:pt x="6629400" y="0"/>
                  </a:lnTo>
                  <a:lnTo>
                    <a:pt x="6629400" y="362857"/>
                  </a:lnTo>
                  <a:lnTo>
                    <a:pt x="5791200" y="362857"/>
                  </a:lnTo>
                  <a:lnTo>
                    <a:pt x="838200" y="362857"/>
                  </a:lnTo>
                  <a:close/>
                </a:path>
              </a:pathLst>
            </a:custGeom>
            <a:solidFill>
              <a:srgbClr val="009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7500" tIns="0" rIns="0" bIns="0" numCol="1" spcCol="0" rtlCol="0" fromWordArt="0" anchor="ctr" anchorCtr="0" forceAA="0" compatLnSpc="1">
              <a:normAutofit/>
            </a:bodyPr>
            <a:lstStyle/>
            <a:p>
              <a:pPr defTabSz="822960"/>
              <a:r>
                <a:rPr lang="zh-CN" altLang="en-US" sz="2000" spc="135" dirty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数据处理分析及评估方法</a:t>
              </a:r>
              <a:r>
                <a:rPr lang="zh-CN" altLang="en-US" sz="2000" spc="135" dirty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  <a:sym typeface="+mn-ea"/>
                </a:rPr>
                <a:t>定义</a:t>
              </a:r>
              <a:endParaRPr lang="zh-CN" altLang="en-US" sz="2000" spc="135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MH_Number_2">
              <a:hlinkClick r:id="rId16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3110563" y="2443116"/>
              <a:ext cx="457201" cy="4084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defTabSz="822960"/>
              <a:r>
                <a:rPr lang="en-US" altLang="zh-CN" sz="1890" b="1" dirty="0">
                  <a:solidFill>
                    <a:prstClr val="black"/>
                  </a:solidFill>
                  <a:latin typeface="Franklin Gothic Book"/>
                  <a:ea typeface="黑体" panose="02010609060101010101" pitchFamily="49" charset="-122"/>
                  <a:cs typeface="Times New Roman" panose="02020603050405020304" pitchFamily="18" charset="0"/>
                </a:rPr>
                <a:t>02</a:t>
              </a:r>
              <a:endParaRPr lang="zh-CN" altLang="en-US" sz="1890" b="1" dirty="0">
                <a:solidFill>
                  <a:prstClr val="black"/>
                </a:solidFill>
                <a:latin typeface="Franklin Gothic Book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25772" y="2819163"/>
            <a:ext cx="4534853" cy="367616"/>
            <a:chOff x="2872437" y="3082355"/>
            <a:chExt cx="5038726" cy="408462"/>
          </a:xfrm>
        </p:grpSpPr>
        <p:sp>
          <p:nvSpPr>
            <p:cNvPr id="16" name="MH_Others_3"/>
            <p:cNvSpPr/>
            <p:nvPr>
              <p:custDataLst>
                <p:tags r:id="rId4"/>
              </p:custDataLst>
            </p:nvPr>
          </p:nvSpPr>
          <p:spPr>
            <a:xfrm>
              <a:off x="2872437" y="3121421"/>
              <a:ext cx="238125" cy="369396"/>
            </a:xfrm>
            <a:custGeom>
              <a:avLst/>
              <a:gdLst>
                <a:gd name="connsiteX0" fmla="*/ 203199 w 203199"/>
                <a:gd name="connsiteY0" fmla="*/ 0 h 210018"/>
                <a:gd name="connsiteX1" fmla="*/ 203199 w 203199"/>
                <a:gd name="connsiteY1" fmla="*/ 210018 h 210018"/>
                <a:gd name="connsiteX2" fmla="*/ 0 w 203199"/>
                <a:gd name="connsiteY2" fmla="*/ 210018 h 210018"/>
                <a:gd name="connsiteX3" fmla="*/ 0 w 203199"/>
                <a:gd name="connsiteY3" fmla="*/ 209707 h 2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99" h="210018">
                  <a:moveTo>
                    <a:pt x="203199" y="0"/>
                  </a:moveTo>
                  <a:lnTo>
                    <a:pt x="203199" y="210018"/>
                  </a:lnTo>
                  <a:lnTo>
                    <a:pt x="0" y="210018"/>
                  </a:lnTo>
                  <a:lnTo>
                    <a:pt x="0" y="20970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900" tIns="0" rIns="0" bIns="0" numCol="1" spcCol="0" rtlCol="0" fromWordArt="0" anchor="ctr" anchorCtr="0" forceAA="0" compatLnSpc="1">
              <a:noAutofit/>
            </a:bodyPr>
            <a:lstStyle/>
            <a:p>
              <a:pPr algn="ctr" defTabSz="822960"/>
              <a:endParaRPr lang="zh-CN" altLang="en-US" sz="1215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7" name="MH_Entry_3">
              <a:hlinkClick r:id="rId16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2939113" y="3082356"/>
              <a:ext cx="4972050" cy="408460"/>
            </a:xfrm>
            <a:custGeom>
              <a:avLst/>
              <a:gdLst>
                <a:gd name="connsiteX0" fmla="*/ 228599 w 6629400"/>
                <a:gd name="connsiteY0" fmla="*/ 126626 h 362857"/>
                <a:gd name="connsiteX1" fmla="*/ 228599 w 6629400"/>
                <a:gd name="connsiteY1" fmla="*/ 362857 h 362857"/>
                <a:gd name="connsiteX2" fmla="*/ 0 w 6629400"/>
                <a:gd name="connsiteY2" fmla="*/ 362857 h 362857"/>
                <a:gd name="connsiteX3" fmla="*/ 0 w 6629400"/>
                <a:gd name="connsiteY3" fmla="*/ 362546 h 362857"/>
                <a:gd name="connsiteX4" fmla="*/ 838200 w 6629400"/>
                <a:gd name="connsiteY4" fmla="*/ 0 h 362857"/>
                <a:gd name="connsiteX5" fmla="*/ 5791200 w 6629400"/>
                <a:gd name="connsiteY5" fmla="*/ 0 h 362857"/>
                <a:gd name="connsiteX6" fmla="*/ 6629400 w 6629400"/>
                <a:gd name="connsiteY6" fmla="*/ 0 h 362857"/>
                <a:gd name="connsiteX7" fmla="*/ 6629400 w 6629400"/>
                <a:gd name="connsiteY7" fmla="*/ 362857 h 362857"/>
                <a:gd name="connsiteX8" fmla="*/ 5791200 w 6629400"/>
                <a:gd name="connsiteY8" fmla="*/ 362857 h 362857"/>
                <a:gd name="connsiteX9" fmla="*/ 838200 w 6629400"/>
                <a:gd name="connsiteY9" fmla="*/ 362857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9400" h="362857">
                  <a:moveTo>
                    <a:pt x="228599" y="126626"/>
                  </a:moveTo>
                  <a:lnTo>
                    <a:pt x="228599" y="362857"/>
                  </a:lnTo>
                  <a:lnTo>
                    <a:pt x="0" y="362857"/>
                  </a:lnTo>
                  <a:lnTo>
                    <a:pt x="0" y="362546"/>
                  </a:lnTo>
                  <a:close/>
                  <a:moveTo>
                    <a:pt x="838200" y="0"/>
                  </a:moveTo>
                  <a:lnTo>
                    <a:pt x="5791200" y="0"/>
                  </a:lnTo>
                  <a:lnTo>
                    <a:pt x="6629400" y="0"/>
                  </a:lnTo>
                  <a:lnTo>
                    <a:pt x="6629400" y="362857"/>
                  </a:lnTo>
                  <a:lnTo>
                    <a:pt x="5791200" y="362857"/>
                  </a:lnTo>
                  <a:lnTo>
                    <a:pt x="838200" y="362857"/>
                  </a:lnTo>
                  <a:close/>
                </a:path>
              </a:pathLst>
            </a:custGeom>
            <a:solidFill>
              <a:srgbClr val="009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7500" tIns="0" rIns="0" bIns="0" numCol="1" spcCol="0" rtlCol="0" fromWordArt="0" anchor="ctr" anchorCtr="0" forceAA="0" compatLnSpc="1">
              <a:normAutofit/>
            </a:bodyPr>
            <a:lstStyle/>
            <a:p>
              <a:pPr defTabSz="822960"/>
              <a:r>
                <a:rPr lang="zh-CN" altLang="en-US" sz="2000" spc="135" dirty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训练网络及训练结果分析</a:t>
              </a:r>
            </a:p>
          </p:txBody>
        </p:sp>
        <p:sp>
          <p:nvSpPr>
            <p:cNvPr id="18" name="MH_Number_3">
              <a:hlinkClick r:id="rId16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3110563" y="3082355"/>
              <a:ext cx="457201" cy="4084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defTabSz="822960"/>
              <a:r>
                <a:rPr lang="en-US" altLang="zh-CN" sz="1890" b="1" dirty="0">
                  <a:solidFill>
                    <a:prstClr val="black"/>
                  </a:solidFill>
                  <a:latin typeface="Franklin Gothic Book"/>
                  <a:ea typeface="黑体" panose="02010609060101010101" pitchFamily="49" charset="-122"/>
                  <a:cs typeface="Times New Roman" panose="02020603050405020304" pitchFamily="18" charset="0"/>
                </a:rPr>
                <a:t>03</a:t>
              </a:r>
              <a:endParaRPr lang="zh-CN" altLang="en-US" sz="1890" b="1" dirty="0">
                <a:solidFill>
                  <a:prstClr val="black"/>
                </a:solidFill>
                <a:latin typeface="Franklin Gothic Book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125772" y="3680293"/>
            <a:ext cx="4534853" cy="367615"/>
            <a:chOff x="2872437" y="4193684"/>
            <a:chExt cx="5038726" cy="408461"/>
          </a:xfrm>
        </p:grpSpPr>
        <p:sp>
          <p:nvSpPr>
            <p:cNvPr id="20" name="MH_Others_4"/>
            <p:cNvSpPr/>
            <p:nvPr>
              <p:custDataLst>
                <p:tags r:id="rId1"/>
              </p:custDataLst>
            </p:nvPr>
          </p:nvSpPr>
          <p:spPr>
            <a:xfrm>
              <a:off x="2872437" y="4232749"/>
              <a:ext cx="238125" cy="369396"/>
            </a:xfrm>
            <a:custGeom>
              <a:avLst/>
              <a:gdLst>
                <a:gd name="connsiteX0" fmla="*/ 203199 w 203199"/>
                <a:gd name="connsiteY0" fmla="*/ 0 h 210018"/>
                <a:gd name="connsiteX1" fmla="*/ 203199 w 203199"/>
                <a:gd name="connsiteY1" fmla="*/ 210018 h 210018"/>
                <a:gd name="connsiteX2" fmla="*/ 0 w 203199"/>
                <a:gd name="connsiteY2" fmla="*/ 210018 h 210018"/>
                <a:gd name="connsiteX3" fmla="*/ 0 w 203199"/>
                <a:gd name="connsiteY3" fmla="*/ 209707 h 2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99" h="210018">
                  <a:moveTo>
                    <a:pt x="203199" y="0"/>
                  </a:moveTo>
                  <a:lnTo>
                    <a:pt x="203199" y="210018"/>
                  </a:lnTo>
                  <a:lnTo>
                    <a:pt x="0" y="210018"/>
                  </a:lnTo>
                  <a:lnTo>
                    <a:pt x="0" y="20970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900" tIns="0" rIns="0" bIns="0" numCol="1" spcCol="0" rtlCol="0" fromWordArt="0" anchor="ctr" anchorCtr="0" forceAA="0" compatLnSpc="1">
              <a:noAutofit/>
            </a:bodyPr>
            <a:lstStyle/>
            <a:p>
              <a:pPr algn="ctr" defTabSz="822960"/>
              <a:endParaRPr lang="zh-CN" altLang="en-US" sz="1215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1" name="MH_Entry_4">
              <a:hlinkClick r:id="rId17" action="ppaction://hlinksldjump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2939113" y="4193685"/>
              <a:ext cx="4972050" cy="408460"/>
            </a:xfrm>
            <a:custGeom>
              <a:avLst/>
              <a:gdLst>
                <a:gd name="connsiteX0" fmla="*/ 228599 w 6629400"/>
                <a:gd name="connsiteY0" fmla="*/ 126626 h 362857"/>
                <a:gd name="connsiteX1" fmla="*/ 228599 w 6629400"/>
                <a:gd name="connsiteY1" fmla="*/ 362857 h 362857"/>
                <a:gd name="connsiteX2" fmla="*/ 0 w 6629400"/>
                <a:gd name="connsiteY2" fmla="*/ 362857 h 362857"/>
                <a:gd name="connsiteX3" fmla="*/ 0 w 6629400"/>
                <a:gd name="connsiteY3" fmla="*/ 362546 h 362857"/>
                <a:gd name="connsiteX4" fmla="*/ 838200 w 6629400"/>
                <a:gd name="connsiteY4" fmla="*/ 0 h 362857"/>
                <a:gd name="connsiteX5" fmla="*/ 5791200 w 6629400"/>
                <a:gd name="connsiteY5" fmla="*/ 0 h 362857"/>
                <a:gd name="connsiteX6" fmla="*/ 6629400 w 6629400"/>
                <a:gd name="connsiteY6" fmla="*/ 0 h 362857"/>
                <a:gd name="connsiteX7" fmla="*/ 6629400 w 6629400"/>
                <a:gd name="connsiteY7" fmla="*/ 362857 h 362857"/>
                <a:gd name="connsiteX8" fmla="*/ 5791200 w 6629400"/>
                <a:gd name="connsiteY8" fmla="*/ 362857 h 362857"/>
                <a:gd name="connsiteX9" fmla="*/ 838200 w 6629400"/>
                <a:gd name="connsiteY9" fmla="*/ 362857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9400" h="362857">
                  <a:moveTo>
                    <a:pt x="228599" y="126626"/>
                  </a:moveTo>
                  <a:lnTo>
                    <a:pt x="228599" y="362857"/>
                  </a:lnTo>
                  <a:lnTo>
                    <a:pt x="0" y="362857"/>
                  </a:lnTo>
                  <a:lnTo>
                    <a:pt x="0" y="362546"/>
                  </a:lnTo>
                  <a:close/>
                  <a:moveTo>
                    <a:pt x="838200" y="0"/>
                  </a:moveTo>
                  <a:lnTo>
                    <a:pt x="5791200" y="0"/>
                  </a:lnTo>
                  <a:lnTo>
                    <a:pt x="6629400" y="0"/>
                  </a:lnTo>
                  <a:lnTo>
                    <a:pt x="6629400" y="362857"/>
                  </a:lnTo>
                  <a:lnTo>
                    <a:pt x="5791200" y="362857"/>
                  </a:lnTo>
                  <a:lnTo>
                    <a:pt x="838200" y="362857"/>
                  </a:lnTo>
                  <a:close/>
                </a:path>
              </a:pathLst>
            </a:custGeom>
            <a:solidFill>
              <a:srgbClr val="009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7500" tIns="0" rIns="0" bIns="0" numCol="1" spcCol="0" rtlCol="0" fromWordArt="0" anchor="ctr" anchorCtr="0" forceAA="0" compatLnSpc="1">
              <a:normAutofit/>
            </a:bodyPr>
            <a:lstStyle/>
            <a:p>
              <a:pPr defTabSz="822960"/>
              <a:r>
                <a:rPr lang="zh-CN" altLang="en-US" sz="2000" spc="135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过程要点</a:t>
              </a:r>
              <a:r>
                <a:rPr lang="zh-CN" altLang="en-US" sz="2000" spc="135" dirty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总结</a:t>
              </a:r>
            </a:p>
          </p:txBody>
        </p:sp>
        <p:sp>
          <p:nvSpPr>
            <p:cNvPr id="22" name="MH_Number_4">
              <a:hlinkClick r:id="rId17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10563" y="4193684"/>
              <a:ext cx="457201" cy="4084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defTabSz="822960"/>
              <a:r>
                <a:rPr lang="en-US" altLang="zh-CN" sz="1890" b="1" dirty="0">
                  <a:solidFill>
                    <a:prstClr val="black"/>
                  </a:solidFill>
                  <a:latin typeface="Franklin Gothic Book"/>
                  <a:ea typeface="黑体" panose="02010609060101010101" pitchFamily="49" charset="-122"/>
                  <a:cs typeface="Times New Roman" panose="02020603050405020304" pitchFamily="18" charset="0"/>
                </a:rPr>
                <a:t>04</a:t>
              </a:r>
              <a:endParaRPr lang="zh-CN" altLang="en-US" sz="1890" b="1" dirty="0">
                <a:solidFill>
                  <a:prstClr val="black"/>
                </a:solidFill>
                <a:latin typeface="Franklin Gothic Book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1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593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/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训练要点与实践总结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3343D3-C179-4C63-938E-87B8FB1B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8" y="1419622"/>
            <a:ext cx="8990184" cy="25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593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/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训练要点与实践总结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006731-D52B-466A-A4EA-389ED87B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5" y="915566"/>
            <a:ext cx="5837409" cy="40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" y="0"/>
            <a:ext cx="9139126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40" y="2187575"/>
            <a:ext cx="91389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2822206" y="2118100"/>
            <a:ext cx="214313" cy="3324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900" tIns="0" rIns="0" bIns="0" numCol="1" spcCol="0" rtlCol="0" fromWordArt="0" anchor="ctr" anchorCtr="0" forceAA="0" compatLnSpc="1">
            <a:noAutofit/>
          </a:bodyPr>
          <a:lstStyle/>
          <a:p>
            <a:pPr algn="ctr" defTabSz="822960"/>
            <a:endParaRPr lang="zh-CN" altLang="en-US" sz="1215">
              <a:solidFill>
                <a:prstClr val="white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26" name="任意多边形 25">
            <a:hlinkClick r:id="rId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0" y="2118100"/>
            <a:ext cx="9144000" cy="781207"/>
          </a:xfrm>
          <a:custGeom>
            <a:avLst/>
            <a:gdLst>
              <a:gd name="connsiteX0" fmla="*/ 0 w 4343400"/>
              <a:gd name="connsiteY0" fmla="*/ 0 h 408460"/>
              <a:gd name="connsiteX1" fmla="*/ 3714750 w 4343400"/>
              <a:gd name="connsiteY1" fmla="*/ 0 h 408460"/>
              <a:gd name="connsiteX2" fmla="*/ 4343400 w 4343400"/>
              <a:gd name="connsiteY2" fmla="*/ 0 h 408460"/>
              <a:gd name="connsiteX3" fmla="*/ 4343400 w 4343400"/>
              <a:gd name="connsiteY3" fmla="*/ 408460 h 408460"/>
              <a:gd name="connsiteX4" fmla="*/ 3714750 w 4343400"/>
              <a:gd name="connsiteY4" fmla="*/ 408460 h 408460"/>
              <a:gd name="connsiteX5" fmla="*/ 0 w 4343400"/>
              <a:gd name="connsiteY5" fmla="*/ 408460 h 40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408460">
                <a:moveTo>
                  <a:pt x="0" y="0"/>
                </a:moveTo>
                <a:lnTo>
                  <a:pt x="3714750" y="0"/>
                </a:lnTo>
                <a:lnTo>
                  <a:pt x="4343400" y="0"/>
                </a:lnTo>
                <a:lnTo>
                  <a:pt x="4343400" y="408460"/>
                </a:lnTo>
                <a:lnTo>
                  <a:pt x="3714750" y="408460"/>
                </a:lnTo>
                <a:lnTo>
                  <a:pt x="0" y="408460"/>
                </a:lnTo>
                <a:close/>
              </a:path>
            </a:pathLst>
          </a:custGeom>
          <a:solidFill>
            <a:srgbClr val="009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500" tIns="0" rIns="0" bIns="0" numCol="1" spcCol="0" rtlCol="0" fromWordArt="0" anchor="ctr" anchorCtr="0" forceAA="0" compatLnSpc="1">
            <a:noAutofit/>
          </a:bodyPr>
          <a:lstStyle/>
          <a:p>
            <a:pPr algn="ctr" defTabSz="822960"/>
            <a:endParaRPr lang="zh-CN" altLang="en-US" b="1" spc="135" dirty="0">
              <a:solidFill>
                <a:srgbClr val="FFFFFF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15" name="MH_Number_1">
            <a:hlinkClick r:id="rId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4868" y="2125753"/>
            <a:ext cx="9143365" cy="6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22960"/>
            <a:r>
              <a:rPr lang="zh-CN" altLang="en-US" sz="3600" b="1" dirty="0">
                <a:solidFill>
                  <a:srgbClr val="006F6A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房价预测问题简介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9512" y="166022"/>
            <a:ext cx="704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问题背景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88828" y="1925419"/>
            <a:ext cx="8366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6F6A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利用从1978年开始统计的美国波士顿共506个房屋的资料数据来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预测平均房价；数据集的特征包括犯罪率、税率等信息。数据集只有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506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条记录，划分成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333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的训练集和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173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的测试集。每个记录的特征取值范围各不相同。比如，有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[0,1],[1,12]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[0,100]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的等等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房价范围在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[10000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50000]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这是一个多变量的回归预测问题，且预测结果为连续值。我们考虑使用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Keras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深度学习框架来搭建并训练神经网络完成此课题。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2822206" y="2118100"/>
            <a:ext cx="214313" cy="3324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900" tIns="0" rIns="0" bIns="0" numCol="1" spcCol="0" rtlCol="0" fromWordArt="0" anchor="ctr" anchorCtr="0" forceAA="0" compatLnSpc="1">
            <a:noAutofit/>
          </a:bodyPr>
          <a:lstStyle/>
          <a:p>
            <a:pPr algn="ctr" defTabSz="822960"/>
            <a:endParaRPr lang="zh-CN" altLang="en-US" sz="1215">
              <a:solidFill>
                <a:prstClr val="white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26" name="任意多边形 25">
            <a:hlinkClick r:id="rId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0" y="2118100"/>
            <a:ext cx="9144000" cy="781207"/>
          </a:xfrm>
          <a:custGeom>
            <a:avLst/>
            <a:gdLst>
              <a:gd name="connsiteX0" fmla="*/ 0 w 4343400"/>
              <a:gd name="connsiteY0" fmla="*/ 0 h 408460"/>
              <a:gd name="connsiteX1" fmla="*/ 3714750 w 4343400"/>
              <a:gd name="connsiteY1" fmla="*/ 0 h 408460"/>
              <a:gd name="connsiteX2" fmla="*/ 4343400 w 4343400"/>
              <a:gd name="connsiteY2" fmla="*/ 0 h 408460"/>
              <a:gd name="connsiteX3" fmla="*/ 4343400 w 4343400"/>
              <a:gd name="connsiteY3" fmla="*/ 408460 h 408460"/>
              <a:gd name="connsiteX4" fmla="*/ 3714750 w 4343400"/>
              <a:gd name="connsiteY4" fmla="*/ 408460 h 408460"/>
              <a:gd name="connsiteX5" fmla="*/ 0 w 4343400"/>
              <a:gd name="connsiteY5" fmla="*/ 408460 h 40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408460">
                <a:moveTo>
                  <a:pt x="0" y="0"/>
                </a:moveTo>
                <a:lnTo>
                  <a:pt x="3714750" y="0"/>
                </a:lnTo>
                <a:lnTo>
                  <a:pt x="4343400" y="0"/>
                </a:lnTo>
                <a:lnTo>
                  <a:pt x="4343400" y="408460"/>
                </a:lnTo>
                <a:lnTo>
                  <a:pt x="3714750" y="408460"/>
                </a:lnTo>
                <a:lnTo>
                  <a:pt x="0" y="408460"/>
                </a:lnTo>
                <a:close/>
              </a:path>
            </a:pathLst>
          </a:custGeom>
          <a:solidFill>
            <a:srgbClr val="009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500" tIns="0" rIns="0" bIns="0" numCol="1" spcCol="0" rtlCol="0" fromWordArt="0" anchor="ctr" anchorCtr="0" forceAA="0" compatLnSpc="1">
            <a:noAutofit/>
          </a:bodyPr>
          <a:lstStyle/>
          <a:p>
            <a:pPr algn="ctr" defTabSz="822960"/>
            <a:endParaRPr lang="zh-CN" altLang="en-US" b="1" spc="135" dirty="0">
              <a:solidFill>
                <a:srgbClr val="FFFFFF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15" name="MH_Number_1">
            <a:hlinkClick r:id="rId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0" y="2079081"/>
            <a:ext cx="9144000" cy="742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22960"/>
            <a:r>
              <a:rPr lang="zh-CN" altLang="en-US" sz="3600" b="1" dirty="0">
                <a:solidFill>
                  <a:srgbClr val="006F6A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  <a:sym typeface="+mn-ea"/>
              </a:rPr>
              <a:t>数据处理分析及评估方法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704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数据来源</a:t>
            </a:r>
            <a:r>
              <a:rPr lang="zh-CN" altLang="en-US" sz="10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0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Kaggle</a:t>
            </a:r>
            <a:r>
              <a:rPr lang="zh-CN" altLang="en-US" sz="10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10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928" y="3043793"/>
            <a:ext cx="72049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  <a:sym typeface="+mn-ea"/>
              </a:rPr>
              <a:t>·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  <a:sym typeface="+mn-ea"/>
              </a:rPr>
              <a:t>测试数据：test.csv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173 x 1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3)</a:t>
            </a:r>
            <a:endParaRPr lang="zh-CN" altLang="en-US" sz="1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3720" y="1135738"/>
            <a:ext cx="317106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  <a:sym typeface="+mn-ea"/>
              </a:rPr>
              <a:t>·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  <a:sym typeface="+mn-ea"/>
              </a:rPr>
              <a:t>训练数据：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+mn-ea"/>
              </a:rPr>
              <a:t>train.csv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333 x 1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3)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D98316-C164-4106-BFFF-47F64A68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62197"/>
            <a:ext cx="7326560" cy="1413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6D91B2-7ECB-4E37-AD85-D67B8C260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548915"/>
            <a:ext cx="7326560" cy="1454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38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数据含义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1" y="840740"/>
            <a:ext cx="75608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Crim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dirty="0">
                <a:latin typeface="Consolas" panose="020B0609020204030204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城镇人均犯罪率</a:t>
            </a: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Zn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25,000平方英尺以上民用土地的比例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Indus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:</a:t>
            </a:r>
            <a:r>
              <a:rPr lang="zh-CN" altLang="en-US" dirty="0"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城镇非零售业商用土地比例</a:t>
            </a: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Chas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是否邻近查尔斯河，1是邻近，0是不邻近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Nox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氮氧化物浓度（每千万份）</a:t>
            </a: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Rm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每栋住宅的平均房间数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Age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自住且建于1940年前的房屋比例</a:t>
            </a: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Dis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到5个波士顿就业中心的加权距离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Rad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径向高速公路可达性指数</a:t>
            </a: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Tax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每万元的房产税率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Ptratio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城镇学生教师比例</a:t>
            </a: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Black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1000(Bk − 0.63)2 其中Bk是城镇中黑人比例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Lstat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低收入人群比例</a:t>
            </a: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Medv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Consolas" panose="020B0609020204030204" charset="0"/>
              </a:rPr>
              <a:t>自住房中位数价格，单位是千元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035" y="93345"/>
            <a:ext cx="795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数据进行可视化分析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 descr="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753110"/>
            <a:ext cx="4526280" cy="3636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43025" y="4389120"/>
            <a:ext cx="18275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+mn-ea"/>
              </a:rPr>
              <a:t>Crim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  <a:sym typeface="+mn-ea"/>
              </a:rPr>
              <a:t>：城镇人均犯罪率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-2147482621" descr="Z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215" y="753110"/>
            <a:ext cx="4277995" cy="354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724525" y="4389755"/>
            <a:ext cx="287771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2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+mn-ea"/>
              </a:rPr>
              <a:t>Z</a:t>
            </a:r>
            <a:r>
              <a:rPr lang="en-US" altLang="zh-CN" sz="12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+mn-ea"/>
              </a:rPr>
              <a:t>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  <a:sym typeface="+mn-ea"/>
              </a:rPr>
              <a:t>:25,000平方英尺以上民用土地的比例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-10160"/>
            <a:ext cx="9218295" cy="7524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3035" y="93345"/>
            <a:ext cx="795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sym typeface="+mn-ea"/>
              </a:rPr>
              <a:t>数据进行可视化分析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-2147482619" descr="ind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680" y="753110"/>
            <a:ext cx="4621530" cy="354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450840" y="4420870"/>
            <a:ext cx="2852063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200" dirty="0">
                <a:latin typeface="Times New Roman" pitchFamily="18" charset="0"/>
                <a:cs typeface="Times New Roman" pitchFamily="18" charset="0"/>
                <a:sym typeface="+mn-ea"/>
              </a:rPr>
              <a:t>Medv</a:t>
            </a:r>
            <a:r>
              <a:rPr lang="zh-CN" altLang="en-US" sz="1200" dirty="0">
                <a:sym typeface="+mn-ea"/>
              </a:rPr>
              <a:t>：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  <a:sym typeface="+mn-ea"/>
              </a:rPr>
              <a:t>自住房中位数价格，单位是千元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3935" y="4420870"/>
            <a:ext cx="252665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200" dirty="0">
                <a:latin typeface="Times New Roman" pitchFamily="18" charset="0"/>
                <a:cs typeface="Times New Roman" pitchFamily="18" charset="0"/>
                <a:sym typeface="+mn-ea"/>
              </a:rPr>
              <a:t>Indus</a:t>
            </a:r>
            <a:r>
              <a:rPr lang="zh-CN" altLang="en-US" sz="1200" dirty="0">
                <a:sym typeface="+mn-ea"/>
              </a:rPr>
              <a:t>：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  <a:sym typeface="+mn-ea"/>
              </a:rPr>
              <a:t>城镇非零售业商用土地比例</a:t>
            </a:r>
          </a:p>
        </p:txBody>
      </p:sp>
      <p:pic>
        <p:nvPicPr>
          <p:cNvPr id="5" name="图片 -2147482616" descr="Target_med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585" y="753110"/>
            <a:ext cx="4545965" cy="354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507"/>
    </mc:Choice>
    <mc:Fallback xmlns="">
      <p:transition spd="slow" advClick="0" advTm="750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OTHERS"/>
  <p:tag name="ID" val="6267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OTHERS"/>
  <p:tag name="ID" val="6267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ENTRY"/>
  <p:tag name="ID" val="626781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NUMBER"/>
  <p:tag name="ID" val="626781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OTHERS"/>
  <p:tag name="ID" val="6267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ENTRY"/>
  <p:tag name="ID" val="626781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NUMBER"/>
  <p:tag name="ID" val="626781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OTHERS"/>
  <p:tag name="ID" val="6267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ENTRY"/>
  <p:tag name="ID" val="626781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NUMBER"/>
  <p:tag name="ID" val="626781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OTHERS"/>
  <p:tag name="ID" val="6267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ENTRY"/>
  <p:tag name="ID" val="626781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ENTRY"/>
  <p:tag name="ID" val="626781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NUMBER"/>
  <p:tag name="ID" val="626781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OTHERS"/>
  <p:tag name="ID" val="6267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ENTRY"/>
  <p:tag name="ID" val="626781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NUMBER"/>
  <p:tag name="ID" val="626781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NUMBER"/>
  <p:tag name="ID" val="626781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OTHERS"/>
  <p:tag name="ID" val="6267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ENTRY"/>
  <p:tag name="ID" val="626781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NUMBER"/>
  <p:tag name="ID" val="626781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OTHERS"/>
  <p:tag name="ID" val="6267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ENTRY"/>
  <p:tag name="ID" val="626781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5002347"/>
  <p:tag name="MH_LIBRARY" val="CONTENTS"/>
  <p:tag name="MH_TYPE" val="NUMBER"/>
  <p:tag name="ID" val="626781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gradFill>
              <a:gsLst>
                <a:gs pos="0">
                  <a:srgbClr val="35005F"/>
                </a:gs>
                <a:gs pos="100000">
                  <a:srgbClr val="CD3FE1"/>
                </a:gs>
              </a:gsLst>
              <a:lin ang="5400000" scaled="0"/>
            </a:gradFill>
            <a:latin typeface="HandelGotDLi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60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6F6A"/>
      </a:accent1>
      <a:accent2>
        <a:srgbClr val="007E78"/>
      </a:accent2>
      <a:accent3>
        <a:srgbClr val="004C48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443</Words>
  <Application>Microsoft Office PowerPoint</Application>
  <PresentationFormat>全屏显示(16:9)</PresentationFormat>
  <Paragraphs>59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</vt:lpstr>
      <vt:lpstr>等线 Light</vt:lpstr>
      <vt:lpstr>楷体</vt:lpstr>
      <vt:lpstr>微软雅黑</vt:lpstr>
      <vt:lpstr>Arial</vt:lpstr>
      <vt:lpstr>Calibri</vt:lpstr>
      <vt:lpstr>Consolas</vt:lpstr>
      <vt:lpstr>Franklin Gothic Book</vt:lpstr>
      <vt:lpstr>Franklin Gothic Medium</vt:lpstr>
      <vt:lpstr>Times New Roman</vt:lpstr>
      <vt:lpstr>Office 主题</vt:lpstr>
      <vt:lpstr>1_Office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高彬彬</dc:creator>
  <cp:lastModifiedBy>Eric Tseng</cp:lastModifiedBy>
  <cp:revision>78</cp:revision>
  <dcterms:created xsi:type="dcterms:W3CDTF">2019-05-27T13:30:00Z</dcterms:created>
  <dcterms:modified xsi:type="dcterms:W3CDTF">2019-05-28T02:07:28Z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