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2" r:id="rId7"/>
    <p:sldId id="261"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93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43360-15A4-4190-A4DA-19FAA0E94F08}" type="datetimeFigureOut">
              <a:rPr lang="zh-CN" altLang="en-US" smtClean="0"/>
              <a:t>2014/5/1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818AF-0933-41DF-B981-E5F13D3F6019}" type="slidenum">
              <a:rPr lang="zh-CN" altLang="en-US" smtClean="0"/>
              <a:t>‹#›</a:t>
            </a:fld>
            <a:endParaRPr lang="zh-CN" altLang="en-US"/>
          </a:p>
        </p:txBody>
      </p:sp>
    </p:spTree>
    <p:extLst>
      <p:ext uri="{BB962C8B-B14F-4D97-AF65-F5344CB8AC3E}">
        <p14:creationId xmlns:p14="http://schemas.microsoft.com/office/powerpoint/2010/main" val="324820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2014/5/1</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11560" y="3386082"/>
            <a:ext cx="6928004" cy="7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364088" y="3789040"/>
            <a:ext cx="3312368" cy="1200329"/>
          </a:xfrm>
          <a:prstGeom prst="rect">
            <a:avLst/>
          </a:prstGeom>
          <a:noFill/>
        </p:spPr>
        <p:txBody>
          <a:bodyPr wrap="square" rtlCol="0">
            <a:spAutoFit/>
          </a:bodyPr>
          <a:lstStyle/>
          <a:p>
            <a:r>
              <a:rPr lang="en-US" altLang="zh-CN" sz="2400" b="1" smtClean="0"/>
              <a:t>CS458 </a:t>
            </a:r>
            <a:endParaRPr lang="en-US" altLang="zh-CN" sz="2400" b="1" smtClean="0"/>
          </a:p>
          <a:p>
            <a:r>
              <a:rPr lang="en-US" altLang="zh-CN" sz="2400" b="1" smtClean="0"/>
              <a:t>Xi </a:t>
            </a:r>
            <a:r>
              <a:rPr lang="en-US" altLang="zh-CN" sz="2400" b="1" smtClean="0"/>
              <a:t>Jin</a:t>
            </a:r>
          </a:p>
          <a:p>
            <a:r>
              <a:rPr lang="en-US" altLang="zh-CN" sz="2400" b="1" smtClean="0"/>
              <a:t>Yang Song</a:t>
            </a:r>
            <a:endParaRPr lang="zh-CN" altLang="en-US" sz="2400" b="1"/>
          </a:p>
        </p:txBody>
      </p:sp>
      <p:sp>
        <p:nvSpPr>
          <p:cNvPr id="9" name="TextBox 8"/>
          <p:cNvSpPr txBox="1"/>
          <p:nvPr/>
        </p:nvSpPr>
        <p:spPr>
          <a:xfrm>
            <a:off x="611560" y="1809927"/>
            <a:ext cx="5400600" cy="1569660"/>
          </a:xfrm>
          <a:prstGeom prst="rect">
            <a:avLst/>
          </a:prstGeom>
          <a:noFill/>
        </p:spPr>
        <p:txBody>
          <a:bodyPr wrap="square" rtlCol="0">
            <a:spAutoFit/>
          </a:bodyPr>
          <a:lstStyle/>
          <a:p>
            <a:r>
              <a:rPr lang="en-US" altLang="zh-CN" sz="3200" b="1" smtClean="0"/>
              <a:t>Software Coherence </a:t>
            </a:r>
          </a:p>
          <a:p>
            <a:r>
              <a:rPr lang="en-US" altLang="zh-CN" sz="3200" b="1"/>
              <a:t>	</a:t>
            </a:r>
            <a:r>
              <a:rPr lang="en-US" altLang="zh-CN" sz="3200" b="1" smtClean="0"/>
              <a:t>For </a:t>
            </a:r>
          </a:p>
          <a:p>
            <a:r>
              <a:rPr lang="en-US" altLang="zh-CN" sz="3200" b="1" smtClean="0"/>
              <a:t>Disciplined Parallelism</a:t>
            </a:r>
            <a:endParaRPr lang="zh-CN" altLang="en-US" sz="3200" b="1"/>
          </a:p>
        </p:txBody>
      </p:sp>
    </p:spTree>
    <p:extLst>
      <p:ext uri="{BB962C8B-B14F-4D97-AF65-F5344CB8AC3E}">
        <p14:creationId xmlns:p14="http://schemas.microsoft.com/office/powerpoint/2010/main" val="2049026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23528" y="924485"/>
            <a:ext cx="6928004" cy="7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51937"/>
            <a:ext cx="3600400" cy="584775"/>
          </a:xfrm>
          <a:prstGeom prst="rect">
            <a:avLst/>
          </a:prstGeom>
          <a:noFill/>
        </p:spPr>
        <p:txBody>
          <a:bodyPr wrap="square" rtlCol="0">
            <a:spAutoFit/>
          </a:bodyPr>
          <a:lstStyle/>
          <a:p>
            <a:r>
              <a:rPr lang="en-US" altLang="zh-CN" sz="3200" b="1" smtClean="0"/>
              <a:t>Outline</a:t>
            </a:r>
            <a:endParaRPr lang="zh-CN" altLang="en-US" sz="3200" b="1"/>
          </a:p>
        </p:txBody>
      </p:sp>
      <p:sp>
        <p:nvSpPr>
          <p:cNvPr id="6" name="TextBox 5"/>
          <p:cNvSpPr txBox="1"/>
          <p:nvPr/>
        </p:nvSpPr>
        <p:spPr>
          <a:xfrm>
            <a:off x="755576" y="1340768"/>
            <a:ext cx="7848872" cy="3693319"/>
          </a:xfrm>
          <a:prstGeom prst="rect">
            <a:avLst/>
          </a:prstGeom>
          <a:noFill/>
        </p:spPr>
        <p:txBody>
          <a:bodyPr wrap="square" rtlCol="0">
            <a:spAutoFit/>
          </a:bodyPr>
          <a:lstStyle/>
          <a:p>
            <a:r>
              <a:rPr lang="en-US" altLang="zh-CN" smtClean="0"/>
              <a:t>1 Deterministic Parallel Java</a:t>
            </a:r>
          </a:p>
          <a:p>
            <a:endParaRPr lang="en-US" altLang="zh-CN" smtClean="0"/>
          </a:p>
          <a:p>
            <a:r>
              <a:rPr lang="en-US" altLang="zh-CN" smtClean="0"/>
              <a:t>--- an extension to Java that enforces deterministic-by-default semantics</a:t>
            </a:r>
          </a:p>
          <a:p>
            <a:r>
              <a:rPr lang="en-US" altLang="zh-CN" smtClean="0"/>
              <a:t>---Data-race-free style</a:t>
            </a:r>
            <a:endParaRPr lang="en-US" altLang="zh-CN"/>
          </a:p>
          <a:p>
            <a:endParaRPr lang="en-US" altLang="zh-CN" smtClean="0"/>
          </a:p>
          <a:p>
            <a:endParaRPr lang="en-US" altLang="zh-CN"/>
          </a:p>
          <a:p>
            <a:endParaRPr lang="en-US" altLang="zh-CN" smtClean="0"/>
          </a:p>
          <a:p>
            <a:endParaRPr lang="en-US" altLang="zh-CN"/>
          </a:p>
          <a:p>
            <a:r>
              <a:rPr lang="en-US" altLang="zh-CN" smtClean="0"/>
              <a:t>2 DeNovo</a:t>
            </a:r>
          </a:p>
          <a:p>
            <a:endParaRPr lang="en-US" altLang="zh-CN"/>
          </a:p>
          <a:p>
            <a:r>
              <a:rPr lang="en-US" altLang="zh-CN" smtClean="0"/>
              <a:t>---</a:t>
            </a:r>
            <a:r>
              <a:rPr lang="zh-CN" altLang="en-US"/>
              <a:t> </a:t>
            </a:r>
            <a:r>
              <a:rPr lang="en-US" altLang="zh-CN" smtClean="0"/>
              <a:t>a software-managed cache coherence schema based on deterministic programming</a:t>
            </a:r>
            <a:endParaRPr lang="en-US" altLang="zh-CN" smtClean="0"/>
          </a:p>
          <a:p>
            <a:endParaRPr lang="zh-CN" altLang="en-US"/>
          </a:p>
        </p:txBody>
      </p:sp>
    </p:spTree>
    <p:extLst>
      <p:ext uri="{BB962C8B-B14F-4D97-AF65-F5344CB8AC3E}">
        <p14:creationId xmlns:p14="http://schemas.microsoft.com/office/powerpoint/2010/main" val="1253713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23528" y="924485"/>
            <a:ext cx="6928004" cy="7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51937"/>
            <a:ext cx="3600400" cy="584775"/>
          </a:xfrm>
          <a:prstGeom prst="rect">
            <a:avLst/>
          </a:prstGeom>
          <a:noFill/>
        </p:spPr>
        <p:txBody>
          <a:bodyPr wrap="square" rtlCol="0">
            <a:spAutoFit/>
          </a:bodyPr>
          <a:lstStyle/>
          <a:p>
            <a:r>
              <a:rPr lang="en-US" altLang="zh-CN" sz="3200" b="1" smtClean="0"/>
              <a:t>Features</a:t>
            </a:r>
            <a:endParaRPr lang="zh-CN" altLang="en-US" sz="3200" b="1"/>
          </a:p>
        </p:txBody>
      </p:sp>
      <p:sp>
        <p:nvSpPr>
          <p:cNvPr id="6" name="TextBox 5"/>
          <p:cNvSpPr txBox="1"/>
          <p:nvPr/>
        </p:nvSpPr>
        <p:spPr>
          <a:xfrm>
            <a:off x="611560" y="1272027"/>
            <a:ext cx="7848872" cy="646331"/>
          </a:xfrm>
          <a:prstGeom prst="rect">
            <a:avLst/>
          </a:prstGeom>
          <a:noFill/>
        </p:spPr>
        <p:txBody>
          <a:bodyPr wrap="square" rtlCol="0">
            <a:spAutoFit/>
          </a:bodyPr>
          <a:lstStyle/>
          <a:p>
            <a:r>
              <a:rPr lang="en-US" altLang="zh-CN" smtClean="0"/>
              <a:t>1 Fork-Join Parallelism</a:t>
            </a:r>
            <a:endParaRPr lang="en-US" altLang="zh-CN" smtClean="0"/>
          </a:p>
          <a:p>
            <a:endParaRPr lang="zh-CN" altLang="en-US"/>
          </a:p>
        </p:txBody>
      </p:sp>
      <p:sp>
        <p:nvSpPr>
          <p:cNvPr id="2" name="文本框 1"/>
          <p:cNvSpPr txBox="1"/>
          <p:nvPr/>
        </p:nvSpPr>
        <p:spPr>
          <a:xfrm>
            <a:off x="744448" y="1701969"/>
            <a:ext cx="1836204" cy="861774"/>
          </a:xfrm>
          <a:prstGeom prst="rect">
            <a:avLst/>
          </a:prstGeom>
          <a:noFill/>
        </p:spPr>
        <p:txBody>
          <a:bodyPr wrap="square" rtlCol="0">
            <a:spAutoFit/>
          </a:bodyPr>
          <a:lstStyle/>
          <a:p>
            <a:r>
              <a:rPr lang="en-US" altLang="zh-CN" sz="1600" smtClean="0"/>
              <a:t>--</a:t>
            </a:r>
            <a:r>
              <a:rPr lang="en-US" altLang="zh-CN" sz="1600" err="1" smtClean="0"/>
              <a:t>pthread_create</a:t>
            </a:r>
            <a:endParaRPr lang="en-US" altLang="zh-CN" sz="1600" smtClean="0"/>
          </a:p>
          <a:p>
            <a:r>
              <a:rPr lang="en-US" altLang="zh-CN" sz="1600" smtClean="0"/>
              <a:t>--barrier</a:t>
            </a:r>
          </a:p>
          <a:p>
            <a:r>
              <a:rPr lang="en-US" altLang="zh-CN" sz="1600" smtClean="0"/>
              <a:t>--</a:t>
            </a:r>
            <a:r>
              <a:rPr lang="en-US" altLang="zh-CN" sz="1600" err="1" smtClean="0"/>
              <a:t>pthead_join</a:t>
            </a:r>
            <a:endParaRPr lang="zh-CN" altLang="en-US" sz="1600"/>
          </a:p>
        </p:txBody>
      </p:sp>
      <p:sp>
        <p:nvSpPr>
          <p:cNvPr id="7" name="文本框 6"/>
          <p:cNvSpPr txBox="1"/>
          <p:nvPr/>
        </p:nvSpPr>
        <p:spPr>
          <a:xfrm>
            <a:off x="4674448" y="1594247"/>
            <a:ext cx="1836204" cy="1077218"/>
          </a:xfrm>
          <a:prstGeom prst="rect">
            <a:avLst/>
          </a:prstGeom>
          <a:noFill/>
        </p:spPr>
        <p:txBody>
          <a:bodyPr wrap="square" rtlCol="0">
            <a:spAutoFit/>
          </a:bodyPr>
          <a:lstStyle/>
          <a:p>
            <a:r>
              <a:rPr lang="en-US" altLang="zh-CN" sz="1600" err="1" smtClean="0"/>
              <a:t>Foreach</a:t>
            </a:r>
            <a:r>
              <a:rPr lang="en-US" altLang="zh-CN" sz="1600" smtClean="0"/>
              <a:t>()</a:t>
            </a:r>
          </a:p>
          <a:p>
            <a:r>
              <a:rPr lang="en-US" altLang="zh-CN" sz="1600" smtClean="0"/>
              <a:t>{</a:t>
            </a:r>
          </a:p>
          <a:p>
            <a:r>
              <a:rPr lang="en-US" altLang="zh-CN" sz="1600" smtClean="0"/>
              <a:t>//parallel</a:t>
            </a:r>
            <a:endParaRPr lang="en-US" altLang="zh-CN" sz="1600"/>
          </a:p>
          <a:p>
            <a:r>
              <a:rPr lang="en-US" altLang="zh-CN" sz="1600" smtClean="0"/>
              <a:t>}</a:t>
            </a:r>
            <a:endParaRPr lang="zh-CN" altLang="en-US" sz="1600"/>
          </a:p>
        </p:txBody>
      </p:sp>
      <p:sp>
        <p:nvSpPr>
          <p:cNvPr id="3" name="右箭头 2"/>
          <p:cNvSpPr/>
          <p:nvPr/>
        </p:nvSpPr>
        <p:spPr>
          <a:xfrm>
            <a:off x="2771800" y="2132856"/>
            <a:ext cx="144016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5"/>
          <p:cNvSpPr txBox="1"/>
          <p:nvPr/>
        </p:nvSpPr>
        <p:spPr>
          <a:xfrm>
            <a:off x="611560" y="2670519"/>
            <a:ext cx="7848872" cy="4247317"/>
          </a:xfrm>
          <a:prstGeom prst="rect">
            <a:avLst/>
          </a:prstGeom>
          <a:noFill/>
        </p:spPr>
        <p:txBody>
          <a:bodyPr wrap="square" rtlCol="0">
            <a:spAutoFit/>
          </a:bodyPr>
          <a:lstStyle/>
          <a:p>
            <a:r>
              <a:rPr lang="en-US" altLang="zh-CN" smtClean="0"/>
              <a:t>2 Regions:</a:t>
            </a:r>
          </a:p>
          <a:p>
            <a:r>
              <a:rPr lang="en-US" altLang="zh-CN" smtClean="0"/>
              <a:t>Programmer should assign different region name to all the objects. Basically,  it’s marking different memory location with regions. DPJ will check the determinism according to the region accesses.</a:t>
            </a:r>
          </a:p>
          <a:p>
            <a:endParaRPr lang="en-US" altLang="zh-CN"/>
          </a:p>
          <a:p>
            <a:endParaRPr lang="en-US" altLang="zh-CN" smtClean="0"/>
          </a:p>
          <a:p>
            <a:r>
              <a:rPr lang="en-US" altLang="zh-CN" smtClean="0"/>
              <a:t>3 Effect Summary:</a:t>
            </a:r>
          </a:p>
          <a:p>
            <a:r>
              <a:rPr lang="en-US" altLang="zh-CN" smtClean="0"/>
              <a:t>Programmer should annotate methods with “effect summary” by marking what’s the region they want to read and write. Wrong summary may lead to compiling error. So programmer should know exactly what the data structure like , how they organize and which region they want to operate on.</a:t>
            </a:r>
            <a:endParaRPr lang="en-US" altLang="zh-CN" smtClean="0"/>
          </a:p>
          <a:p>
            <a:endParaRPr lang="en-US" altLang="zh-CN" smtClean="0"/>
          </a:p>
          <a:p>
            <a:endParaRPr lang="en-US" altLang="zh-CN" smtClean="0"/>
          </a:p>
          <a:p>
            <a:endParaRPr lang="zh-CN" altLang="en-US"/>
          </a:p>
        </p:txBody>
      </p:sp>
    </p:spTree>
    <p:extLst>
      <p:ext uri="{BB962C8B-B14F-4D97-AF65-F5344CB8AC3E}">
        <p14:creationId xmlns:p14="http://schemas.microsoft.com/office/powerpoint/2010/main" val="1824174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23528" y="924485"/>
            <a:ext cx="6928004" cy="7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51937"/>
            <a:ext cx="6480720" cy="584775"/>
          </a:xfrm>
          <a:prstGeom prst="rect">
            <a:avLst/>
          </a:prstGeom>
          <a:noFill/>
        </p:spPr>
        <p:txBody>
          <a:bodyPr wrap="square" rtlCol="0">
            <a:spAutoFit/>
          </a:bodyPr>
          <a:lstStyle/>
          <a:p>
            <a:r>
              <a:rPr lang="en-US" altLang="zh-CN" sz="3200" b="1" smtClean="0"/>
              <a:t>How to guarantee determinism?</a:t>
            </a:r>
            <a:endParaRPr lang="zh-CN" altLang="en-US" sz="3200" b="1"/>
          </a:p>
        </p:txBody>
      </p:sp>
      <p:sp>
        <p:nvSpPr>
          <p:cNvPr id="9" name="文本框 8"/>
          <p:cNvSpPr txBox="1"/>
          <p:nvPr/>
        </p:nvSpPr>
        <p:spPr>
          <a:xfrm>
            <a:off x="395536" y="1196752"/>
            <a:ext cx="6048672" cy="923330"/>
          </a:xfrm>
          <a:prstGeom prst="rect">
            <a:avLst/>
          </a:prstGeom>
          <a:noFill/>
        </p:spPr>
        <p:txBody>
          <a:bodyPr wrap="square" rtlCol="0">
            <a:spAutoFit/>
          </a:bodyPr>
          <a:lstStyle/>
          <a:p>
            <a:r>
              <a:rPr lang="en-US" altLang="zh-CN" smtClean="0"/>
              <a:t>1 region checking</a:t>
            </a:r>
          </a:p>
          <a:p>
            <a:r>
              <a:rPr lang="en-US" altLang="zh-CN" smtClean="0"/>
              <a:t>---Two iteration(Possibly grabbed by two threads ) cannot operate on the same region      (show practical example)</a:t>
            </a:r>
            <a:endParaRPr lang="zh-CN" altLang="en-US"/>
          </a:p>
        </p:txBody>
      </p:sp>
      <p:sp>
        <p:nvSpPr>
          <p:cNvPr id="10" name="文本框 9"/>
          <p:cNvSpPr txBox="1"/>
          <p:nvPr/>
        </p:nvSpPr>
        <p:spPr>
          <a:xfrm>
            <a:off x="395536" y="2204864"/>
            <a:ext cx="2304256" cy="2308324"/>
          </a:xfrm>
          <a:prstGeom prst="rect">
            <a:avLst/>
          </a:prstGeom>
          <a:noFill/>
        </p:spPr>
        <p:txBody>
          <a:bodyPr wrap="square" rtlCol="0">
            <a:spAutoFit/>
          </a:bodyPr>
          <a:lstStyle/>
          <a:p>
            <a:r>
              <a:rPr lang="en-US" altLang="zh-CN" smtClean="0"/>
              <a:t>int x in region A</a:t>
            </a:r>
          </a:p>
          <a:p>
            <a:endParaRPr lang="en-US" altLang="zh-CN"/>
          </a:p>
          <a:p>
            <a:r>
              <a:rPr lang="en-US" altLang="zh-CN" smtClean="0"/>
              <a:t>foreach(i in 1,M )</a:t>
            </a:r>
          </a:p>
          <a:p>
            <a:r>
              <a:rPr lang="en-US" altLang="zh-CN" smtClean="0"/>
              <a:t>{</a:t>
            </a:r>
          </a:p>
          <a:p>
            <a:r>
              <a:rPr lang="en-US" altLang="zh-CN" smtClean="0"/>
              <a:t>    x=1;</a:t>
            </a:r>
            <a:endParaRPr lang="en-US" altLang="zh-CN"/>
          </a:p>
          <a:p>
            <a:r>
              <a:rPr lang="en-US" altLang="zh-CN" smtClean="0"/>
              <a:t>}</a:t>
            </a:r>
          </a:p>
          <a:p>
            <a:endParaRPr lang="en-US" altLang="zh-CN"/>
          </a:p>
          <a:p>
            <a:r>
              <a:rPr lang="en-US" altLang="zh-CN" smtClean="0"/>
              <a:t>Compiler Warning!</a:t>
            </a:r>
            <a:endParaRPr lang="zh-CN" altLang="en-US"/>
          </a:p>
        </p:txBody>
      </p:sp>
      <p:sp>
        <p:nvSpPr>
          <p:cNvPr id="11" name="文本框 10"/>
          <p:cNvSpPr txBox="1"/>
          <p:nvPr/>
        </p:nvSpPr>
        <p:spPr>
          <a:xfrm>
            <a:off x="3563888" y="2204864"/>
            <a:ext cx="2304256" cy="2308324"/>
          </a:xfrm>
          <a:prstGeom prst="rect">
            <a:avLst/>
          </a:prstGeom>
          <a:noFill/>
        </p:spPr>
        <p:txBody>
          <a:bodyPr wrap="square" rtlCol="0">
            <a:spAutoFit/>
          </a:bodyPr>
          <a:lstStyle/>
          <a:p>
            <a:r>
              <a:rPr lang="en-US" altLang="zh-CN" smtClean="0"/>
              <a:t>int[] x in region [_]</a:t>
            </a:r>
          </a:p>
          <a:p>
            <a:endParaRPr lang="en-US" altLang="zh-CN"/>
          </a:p>
          <a:p>
            <a:r>
              <a:rPr lang="en-US" altLang="zh-CN" smtClean="0"/>
              <a:t>foreach(i in 1,M )</a:t>
            </a:r>
          </a:p>
          <a:p>
            <a:r>
              <a:rPr lang="en-US" altLang="zh-CN" smtClean="0"/>
              <a:t>{</a:t>
            </a:r>
          </a:p>
          <a:p>
            <a:r>
              <a:rPr lang="en-US" altLang="zh-CN" smtClean="0"/>
              <a:t>    x[i]=1;</a:t>
            </a:r>
            <a:endParaRPr lang="en-US" altLang="zh-CN"/>
          </a:p>
          <a:p>
            <a:r>
              <a:rPr lang="en-US" altLang="zh-CN" smtClean="0"/>
              <a:t>}</a:t>
            </a:r>
          </a:p>
          <a:p>
            <a:endParaRPr lang="en-US" altLang="zh-CN"/>
          </a:p>
          <a:p>
            <a:r>
              <a:rPr lang="en-US" altLang="zh-CN" smtClean="0"/>
              <a:t>Good to go!</a:t>
            </a:r>
            <a:endParaRPr lang="zh-CN" altLang="en-US"/>
          </a:p>
        </p:txBody>
      </p:sp>
      <p:sp>
        <p:nvSpPr>
          <p:cNvPr id="12" name="文本框 11"/>
          <p:cNvSpPr txBox="1"/>
          <p:nvPr/>
        </p:nvSpPr>
        <p:spPr>
          <a:xfrm>
            <a:off x="395536" y="4653136"/>
            <a:ext cx="6048672" cy="1754326"/>
          </a:xfrm>
          <a:prstGeom prst="rect">
            <a:avLst/>
          </a:prstGeom>
          <a:noFill/>
        </p:spPr>
        <p:txBody>
          <a:bodyPr wrap="square" rtlCol="0">
            <a:spAutoFit/>
          </a:bodyPr>
          <a:lstStyle/>
          <a:p>
            <a:r>
              <a:rPr lang="en-US" altLang="zh-CN" smtClean="0"/>
              <a:t>2 region is hierachical</a:t>
            </a:r>
          </a:p>
          <a:p>
            <a:r>
              <a:rPr lang="en-US" altLang="zh-CN" smtClean="0"/>
              <a:t>int x in region RED:A</a:t>
            </a:r>
          </a:p>
          <a:p>
            <a:r>
              <a:rPr lang="en-US" altLang="zh-CN"/>
              <a:t>int </a:t>
            </a:r>
            <a:r>
              <a:rPr lang="en-US" altLang="zh-CN" smtClean="0"/>
              <a:t>y </a:t>
            </a:r>
            <a:r>
              <a:rPr lang="en-US" altLang="zh-CN"/>
              <a:t>in </a:t>
            </a:r>
            <a:r>
              <a:rPr lang="en-US" altLang="zh-CN"/>
              <a:t>region </a:t>
            </a:r>
            <a:r>
              <a:rPr lang="en-US" altLang="zh-CN" smtClean="0"/>
              <a:t>RED:B</a:t>
            </a:r>
            <a:endParaRPr lang="en-US" altLang="zh-CN"/>
          </a:p>
          <a:p>
            <a:r>
              <a:rPr lang="en-US" altLang="zh-CN" smtClean="0"/>
              <a:t>int z </a:t>
            </a:r>
            <a:r>
              <a:rPr lang="en-US" altLang="zh-CN"/>
              <a:t>in </a:t>
            </a:r>
            <a:r>
              <a:rPr lang="en-US" altLang="zh-CN"/>
              <a:t>region </a:t>
            </a:r>
            <a:r>
              <a:rPr lang="en-US" altLang="zh-CN" smtClean="0"/>
              <a:t>BLACK:A</a:t>
            </a:r>
            <a:endParaRPr lang="en-US" altLang="zh-CN"/>
          </a:p>
          <a:p>
            <a:endParaRPr lang="en-US" altLang="zh-CN" smtClean="0"/>
          </a:p>
          <a:p>
            <a:r>
              <a:rPr lang="en-US" altLang="zh-CN" smtClean="0"/>
              <a:t>Both x and y can be called  RED:*</a:t>
            </a:r>
            <a:endParaRPr lang="zh-CN" altLang="en-US"/>
          </a:p>
        </p:txBody>
      </p:sp>
    </p:spTree>
    <p:extLst>
      <p:ext uri="{BB962C8B-B14F-4D97-AF65-F5344CB8AC3E}">
        <p14:creationId xmlns:p14="http://schemas.microsoft.com/office/powerpoint/2010/main" val="435647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23528" y="924485"/>
            <a:ext cx="6928004" cy="7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51937"/>
            <a:ext cx="6480720" cy="584775"/>
          </a:xfrm>
          <a:prstGeom prst="rect">
            <a:avLst/>
          </a:prstGeom>
          <a:noFill/>
        </p:spPr>
        <p:txBody>
          <a:bodyPr wrap="square" rtlCol="0">
            <a:spAutoFit/>
          </a:bodyPr>
          <a:lstStyle/>
          <a:p>
            <a:r>
              <a:rPr lang="en-US" altLang="zh-CN" sz="3200" b="1" smtClean="0"/>
              <a:t>How to write correct DPJ effect?</a:t>
            </a:r>
            <a:endParaRPr lang="zh-CN" altLang="en-US" sz="3200" b="1"/>
          </a:p>
        </p:txBody>
      </p:sp>
      <p:pic>
        <p:nvPicPr>
          <p:cNvPr id="12" name="图片 11"/>
          <p:cNvPicPr>
            <a:picLocks noChangeAspect="1"/>
          </p:cNvPicPr>
          <p:nvPr/>
        </p:nvPicPr>
        <p:blipFill>
          <a:blip r:embed="rId3"/>
          <a:stretch>
            <a:fillRect/>
          </a:stretch>
        </p:blipFill>
        <p:spPr>
          <a:xfrm>
            <a:off x="1259632" y="1484784"/>
            <a:ext cx="5640627" cy="3384376"/>
          </a:xfrm>
          <a:prstGeom prst="rect">
            <a:avLst/>
          </a:prstGeom>
        </p:spPr>
      </p:pic>
    </p:spTree>
    <p:extLst>
      <p:ext uri="{BB962C8B-B14F-4D97-AF65-F5344CB8AC3E}">
        <p14:creationId xmlns:p14="http://schemas.microsoft.com/office/powerpoint/2010/main" val="1351327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23528" y="924485"/>
            <a:ext cx="6928004" cy="7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51937"/>
            <a:ext cx="6480720" cy="584775"/>
          </a:xfrm>
          <a:prstGeom prst="rect">
            <a:avLst/>
          </a:prstGeom>
          <a:noFill/>
        </p:spPr>
        <p:txBody>
          <a:bodyPr wrap="square" rtlCol="0">
            <a:spAutoFit/>
          </a:bodyPr>
          <a:lstStyle/>
          <a:p>
            <a:r>
              <a:rPr lang="en-US" altLang="zh-CN" sz="3200" b="1" smtClean="0"/>
              <a:t>Pros</a:t>
            </a:r>
            <a:endParaRPr lang="zh-CN" altLang="en-US" sz="3200" b="1"/>
          </a:p>
        </p:txBody>
      </p:sp>
      <p:sp>
        <p:nvSpPr>
          <p:cNvPr id="2" name="文本框 1"/>
          <p:cNvSpPr txBox="1"/>
          <p:nvPr/>
        </p:nvSpPr>
        <p:spPr>
          <a:xfrm>
            <a:off x="611560" y="1340768"/>
            <a:ext cx="7704856" cy="2308324"/>
          </a:xfrm>
          <a:prstGeom prst="rect">
            <a:avLst/>
          </a:prstGeom>
          <a:noFill/>
        </p:spPr>
        <p:txBody>
          <a:bodyPr wrap="square" rtlCol="0">
            <a:spAutoFit/>
          </a:bodyPr>
          <a:lstStyle/>
          <a:p>
            <a:r>
              <a:rPr lang="en-US" altLang="zh-CN" smtClean="0"/>
              <a:t>1 programmer can really reason about program instead of writing wild parallelism</a:t>
            </a:r>
          </a:p>
          <a:p>
            <a:endParaRPr lang="en-US" altLang="zh-CN"/>
          </a:p>
          <a:p>
            <a:r>
              <a:rPr lang="en-US" altLang="zh-CN" smtClean="0"/>
              <a:t>2 BUGs due to data race problem are easy to find</a:t>
            </a:r>
          </a:p>
          <a:p>
            <a:endParaRPr lang="en-US" altLang="zh-CN"/>
          </a:p>
          <a:p>
            <a:r>
              <a:rPr lang="en-US" altLang="zh-CN" smtClean="0"/>
              <a:t>3 disciplined sequential program can easily covert to parallel version.</a:t>
            </a:r>
          </a:p>
          <a:p>
            <a:endParaRPr lang="en-US" altLang="zh-CN"/>
          </a:p>
          <a:p>
            <a:r>
              <a:rPr lang="en-US" altLang="zh-CN" smtClean="0"/>
              <a:t>4 Next slide</a:t>
            </a:r>
            <a:endParaRPr lang="zh-CN" altLang="en-US"/>
          </a:p>
        </p:txBody>
      </p:sp>
    </p:spTree>
    <p:extLst>
      <p:ext uri="{BB962C8B-B14F-4D97-AF65-F5344CB8AC3E}">
        <p14:creationId xmlns:p14="http://schemas.microsoft.com/office/powerpoint/2010/main" val="3293783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23528" y="924485"/>
            <a:ext cx="6928004" cy="7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51937"/>
            <a:ext cx="6480720" cy="584775"/>
          </a:xfrm>
          <a:prstGeom prst="rect">
            <a:avLst/>
          </a:prstGeom>
          <a:noFill/>
        </p:spPr>
        <p:txBody>
          <a:bodyPr wrap="square" rtlCol="0">
            <a:spAutoFit/>
          </a:bodyPr>
          <a:lstStyle/>
          <a:p>
            <a:r>
              <a:rPr lang="en-US" altLang="zh-CN" sz="3200" b="1" smtClean="0"/>
              <a:t>How DPJ helps coherence?</a:t>
            </a:r>
            <a:endParaRPr lang="zh-CN" altLang="en-US" sz="3200" b="1"/>
          </a:p>
        </p:txBody>
      </p:sp>
      <p:sp>
        <p:nvSpPr>
          <p:cNvPr id="2" name="文本框 1"/>
          <p:cNvSpPr txBox="1"/>
          <p:nvPr/>
        </p:nvSpPr>
        <p:spPr>
          <a:xfrm>
            <a:off x="683568" y="1196752"/>
            <a:ext cx="7560840" cy="1754326"/>
          </a:xfrm>
          <a:prstGeom prst="rect">
            <a:avLst/>
          </a:prstGeom>
          <a:noFill/>
        </p:spPr>
        <p:txBody>
          <a:bodyPr wrap="square" rtlCol="0">
            <a:spAutoFit/>
          </a:bodyPr>
          <a:lstStyle/>
          <a:p>
            <a:r>
              <a:rPr lang="en-US" altLang="zh-CN" smtClean="0"/>
              <a:t>1 Since there is no data race during the executing of parallel loop, two situation will not happen:</a:t>
            </a:r>
          </a:p>
          <a:p>
            <a:r>
              <a:rPr lang="en-US" altLang="zh-CN"/>
              <a:t> </a:t>
            </a:r>
            <a:r>
              <a:rPr lang="en-US" altLang="zh-CN" smtClean="0"/>
              <a:t>   a two different processors writes to the same memory location</a:t>
            </a:r>
          </a:p>
          <a:p>
            <a:r>
              <a:rPr lang="en-US" altLang="zh-CN"/>
              <a:t>  </a:t>
            </a:r>
            <a:r>
              <a:rPr lang="en-US" altLang="zh-CN" smtClean="0"/>
              <a:t>  b one core reads the memory location another core’s writing on.</a:t>
            </a:r>
          </a:p>
          <a:p>
            <a:endParaRPr lang="en-US" altLang="zh-CN"/>
          </a:p>
          <a:p>
            <a:r>
              <a:rPr lang="en-US" altLang="zh-CN" smtClean="0"/>
              <a:t>So why we should still keep directory coherence?</a:t>
            </a:r>
            <a:endParaRPr lang="zh-CN" altLang="en-US"/>
          </a:p>
        </p:txBody>
      </p:sp>
      <p:sp>
        <p:nvSpPr>
          <p:cNvPr id="3" name="文本框 2"/>
          <p:cNvSpPr txBox="1"/>
          <p:nvPr/>
        </p:nvSpPr>
        <p:spPr>
          <a:xfrm>
            <a:off x="539552" y="3789040"/>
            <a:ext cx="8136904" cy="1200329"/>
          </a:xfrm>
          <a:prstGeom prst="rect">
            <a:avLst/>
          </a:prstGeom>
          <a:noFill/>
        </p:spPr>
        <p:txBody>
          <a:bodyPr wrap="square" rtlCol="0">
            <a:spAutoFit/>
          </a:bodyPr>
          <a:lstStyle/>
          <a:p>
            <a:r>
              <a:rPr lang="en-US" altLang="zh-CN" smtClean="0"/>
              <a:t>1 no directory shadow tag and sharing vector     2MB for #1024*16ways entries</a:t>
            </a:r>
          </a:p>
          <a:p>
            <a:r>
              <a:rPr lang="en-US" altLang="zh-CN" smtClean="0"/>
              <a:t>2 no write invalidation traffic</a:t>
            </a:r>
          </a:p>
          <a:p>
            <a:r>
              <a:rPr lang="en-US" altLang="zh-CN" smtClean="0"/>
              <a:t>3 no transient states</a:t>
            </a:r>
          </a:p>
          <a:p>
            <a:r>
              <a:rPr lang="en-US" altLang="zh-CN" smtClean="0"/>
              <a:t>4 no indirection problem</a:t>
            </a:r>
            <a:endParaRPr lang="zh-CN" altLang="en-US"/>
          </a:p>
        </p:txBody>
      </p:sp>
    </p:spTree>
    <p:extLst>
      <p:ext uri="{BB962C8B-B14F-4D97-AF65-F5344CB8AC3E}">
        <p14:creationId xmlns:p14="http://schemas.microsoft.com/office/powerpoint/2010/main" val="300713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23528" y="924485"/>
            <a:ext cx="6928004" cy="7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51937"/>
            <a:ext cx="6480720" cy="584775"/>
          </a:xfrm>
          <a:prstGeom prst="rect">
            <a:avLst/>
          </a:prstGeom>
          <a:noFill/>
        </p:spPr>
        <p:txBody>
          <a:bodyPr wrap="square" rtlCol="0">
            <a:spAutoFit/>
          </a:bodyPr>
          <a:lstStyle/>
          <a:p>
            <a:r>
              <a:rPr lang="en-US" altLang="zh-CN" sz="3200" b="1" smtClean="0"/>
              <a:t>DeNovo</a:t>
            </a:r>
            <a:endParaRPr lang="zh-CN" altLang="en-US" sz="3200" b="1"/>
          </a:p>
        </p:txBody>
      </p:sp>
      <p:pic>
        <p:nvPicPr>
          <p:cNvPr id="6" name="图片 5"/>
          <p:cNvPicPr>
            <a:picLocks noChangeAspect="1"/>
          </p:cNvPicPr>
          <p:nvPr/>
        </p:nvPicPr>
        <p:blipFill>
          <a:blip r:embed="rId3"/>
          <a:stretch>
            <a:fillRect/>
          </a:stretch>
        </p:blipFill>
        <p:spPr>
          <a:xfrm>
            <a:off x="467544" y="1844824"/>
            <a:ext cx="7978859" cy="3184575"/>
          </a:xfrm>
          <a:prstGeom prst="rect">
            <a:avLst/>
          </a:prstGeom>
        </p:spPr>
      </p:pic>
      <p:sp>
        <p:nvSpPr>
          <p:cNvPr id="7" name="文本框 6"/>
          <p:cNvSpPr txBox="1"/>
          <p:nvPr/>
        </p:nvSpPr>
        <p:spPr>
          <a:xfrm>
            <a:off x="1259632" y="5661248"/>
            <a:ext cx="4824536" cy="923330"/>
          </a:xfrm>
          <a:prstGeom prst="rect">
            <a:avLst/>
          </a:prstGeom>
          <a:noFill/>
        </p:spPr>
        <p:txBody>
          <a:bodyPr wrap="square" rtlCol="0">
            <a:spAutoFit/>
          </a:bodyPr>
          <a:lstStyle/>
          <a:p>
            <a:r>
              <a:rPr lang="en-US" altLang="zh-CN" smtClean="0"/>
              <a:t>--- Only to remember last writer</a:t>
            </a:r>
          </a:p>
          <a:p>
            <a:r>
              <a:rPr lang="en-US" altLang="zh-CN" smtClean="0"/>
              <a:t>--- self_invalidate(like explicit flush instruction) in Rigel insert at the end of phase</a:t>
            </a:r>
            <a:endParaRPr lang="zh-CN" altLang="en-US"/>
          </a:p>
        </p:txBody>
      </p:sp>
    </p:spTree>
    <p:extLst>
      <p:ext uri="{BB962C8B-B14F-4D97-AF65-F5344CB8AC3E}">
        <p14:creationId xmlns:p14="http://schemas.microsoft.com/office/powerpoint/2010/main" val="3848052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23528" y="924485"/>
            <a:ext cx="6928004" cy="7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51937"/>
            <a:ext cx="6480720" cy="584775"/>
          </a:xfrm>
          <a:prstGeom prst="rect">
            <a:avLst/>
          </a:prstGeom>
          <a:noFill/>
        </p:spPr>
        <p:txBody>
          <a:bodyPr wrap="square" rtlCol="0">
            <a:spAutoFit/>
          </a:bodyPr>
          <a:lstStyle/>
          <a:p>
            <a:r>
              <a:rPr lang="en-US" altLang="zh-CN" sz="3200" b="1" smtClean="0"/>
              <a:t>DeNovo</a:t>
            </a:r>
            <a:endParaRPr lang="zh-CN" altLang="en-US" sz="3200" b="1"/>
          </a:p>
        </p:txBody>
      </p:sp>
      <p:pic>
        <p:nvPicPr>
          <p:cNvPr id="6" name="图片 5"/>
          <p:cNvPicPr>
            <a:picLocks noChangeAspect="1"/>
          </p:cNvPicPr>
          <p:nvPr/>
        </p:nvPicPr>
        <p:blipFill>
          <a:blip r:embed="rId3"/>
          <a:stretch>
            <a:fillRect/>
          </a:stretch>
        </p:blipFill>
        <p:spPr>
          <a:xfrm>
            <a:off x="539552" y="1268760"/>
            <a:ext cx="7978859" cy="3184575"/>
          </a:xfrm>
          <a:prstGeom prst="rect">
            <a:avLst/>
          </a:prstGeom>
        </p:spPr>
      </p:pic>
      <p:sp>
        <p:nvSpPr>
          <p:cNvPr id="2" name="文本框 1"/>
          <p:cNvSpPr txBox="1"/>
          <p:nvPr/>
        </p:nvSpPr>
        <p:spPr>
          <a:xfrm>
            <a:off x="683568" y="5013176"/>
            <a:ext cx="7704856" cy="1477328"/>
          </a:xfrm>
          <a:prstGeom prst="rect">
            <a:avLst/>
          </a:prstGeom>
          <a:noFill/>
        </p:spPr>
        <p:txBody>
          <a:bodyPr wrap="square" rtlCol="0">
            <a:spAutoFit/>
          </a:bodyPr>
          <a:lstStyle/>
          <a:p>
            <a:r>
              <a:rPr lang="en-US" altLang="zh-CN" smtClean="0"/>
              <a:t>A bit thinking: if we still have to read x in phase3, L1 of core2 will visit L2 and “R”’s state will lead core2 to make cache-to-cache communication with L1 again. But if we let L1 of core2 keep that copy in “volatile” state</a:t>
            </a:r>
            <a:r>
              <a:rPr lang="zh-CN" altLang="en-US"/>
              <a:t> </a:t>
            </a:r>
            <a:r>
              <a:rPr lang="en-US" altLang="zh-CN" smtClean="0"/>
              <a:t>and compiler predict next phase’s access pattern. Then tell the L1 of core2 to self-invalidate volatile copy before beginning of next phase.</a:t>
            </a:r>
            <a:endParaRPr lang="zh-CN" altLang="en-US"/>
          </a:p>
        </p:txBody>
      </p:sp>
    </p:spTree>
    <p:extLst>
      <p:ext uri="{BB962C8B-B14F-4D97-AF65-F5344CB8AC3E}">
        <p14:creationId xmlns:p14="http://schemas.microsoft.com/office/powerpoint/2010/main" val="3935064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471</TotalTime>
  <Words>463</Words>
  <Application>Microsoft Office PowerPoint</Application>
  <PresentationFormat>全屏显示(4:3)</PresentationFormat>
  <Paragraphs>83</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宋体</vt:lpstr>
      <vt:lpstr>幼圆</vt:lpstr>
      <vt:lpstr>Arial</vt:lpstr>
      <vt:lpstr>Calibri</vt:lpstr>
      <vt:lpstr>Century Gothic</vt:lpstr>
      <vt:lpstr>Courier New</vt:lpstr>
      <vt:lpstr>Palatino Linotype</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KEVIN</dc:creator>
  <cp:lastModifiedBy>XI JIN</cp:lastModifiedBy>
  <cp:revision>146</cp:revision>
  <dcterms:created xsi:type="dcterms:W3CDTF">2014-04-20T05:33:34Z</dcterms:created>
  <dcterms:modified xsi:type="dcterms:W3CDTF">2014-05-02T03:26:47Z</dcterms:modified>
</cp:coreProperties>
</file>